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1188" r:id="rId46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87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41508" y="3231599"/>
            <a:ext cx="8518525" cy="1472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E36C0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525252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E36C0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525252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525252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525252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525252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08187" y="10565072"/>
            <a:ext cx="799255" cy="538840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495"/>
              </a:spcBef>
              <a:defRPr sz="2474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86217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7670" y="11141022"/>
            <a:ext cx="3145790" cy="167640"/>
          </a:xfrm>
          <a:custGeom>
            <a:avLst/>
            <a:gdLst/>
            <a:ahLst/>
            <a:cxnLst/>
            <a:rect l="l" t="t" r="r" b="b"/>
            <a:pathLst>
              <a:path w="3145790" h="167640">
                <a:moveTo>
                  <a:pt x="3145663" y="0"/>
                </a:moveTo>
                <a:lnTo>
                  <a:pt x="0" y="0"/>
                </a:lnTo>
                <a:lnTo>
                  <a:pt x="0" y="167534"/>
                </a:lnTo>
                <a:lnTo>
                  <a:pt x="3145663" y="167534"/>
                </a:lnTo>
                <a:lnTo>
                  <a:pt x="3145663" y="0"/>
                </a:lnTo>
                <a:close/>
              </a:path>
            </a:pathLst>
          </a:custGeom>
          <a:solidFill>
            <a:srgbClr val="57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0234" y="834918"/>
            <a:ext cx="9368790" cy="1383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2308" y="5134158"/>
            <a:ext cx="10058400" cy="3258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E36C0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116030" y="10637485"/>
            <a:ext cx="576580" cy="367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rgbClr val="525252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50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F27801-618A-FC75-6F7A-FEC92A17FD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90670" y="10583025"/>
            <a:ext cx="3039320" cy="5583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671" y="10564728"/>
            <a:ext cx="3039320" cy="558394"/>
          </a:xfrm>
          <a:prstGeom prst="rect">
            <a:avLst/>
          </a:prstGeom>
        </p:spPr>
      </p:pic>
      <p:sp>
        <p:nvSpPr>
          <p:cNvPr id="78" name="Rectangle"/>
          <p:cNvSpPr/>
          <p:nvPr/>
        </p:nvSpPr>
        <p:spPr>
          <a:xfrm>
            <a:off x="837671" y="11141419"/>
            <a:ext cx="3145667" cy="167534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64543" tIns="64543" rIns="64543" bIns="64543"/>
          <a:lstStyle/>
          <a:p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18146768" y="10564727"/>
            <a:ext cx="396445" cy="511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4543" tIns="64543" rIns="64543" bIns="6454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sz="2474" dirty="0"/>
              <a:t>  -</a:t>
            </a:r>
          </a:p>
        </p:txBody>
      </p:sp>
      <p:sp>
        <p:nvSpPr>
          <p:cNvPr id="80" name="Rectangle"/>
          <p:cNvSpPr/>
          <p:nvPr/>
        </p:nvSpPr>
        <p:spPr>
          <a:xfrm>
            <a:off x="17758622" y="11141419"/>
            <a:ext cx="1549691" cy="167534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64543" tIns="64543" rIns="64543" bIns="64543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97839" y="10564728"/>
            <a:ext cx="318862" cy="558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-85215" y="3199532"/>
            <a:ext cx="11355109" cy="2455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64543" tIns="64543" rIns="64543" bIns="6454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989589" y="3366847"/>
            <a:ext cx="8031159" cy="2091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543" tIns="64543" rIns="64543" bIns="64543">
            <a:spAutoFit/>
          </a:bodyPr>
          <a:lstStyle/>
          <a:p>
            <a:pPr defTabSz="2010461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5277" dirty="0"/>
              <a:t>LESSON 18</a:t>
            </a:r>
          </a:p>
          <a:p>
            <a:pPr defTabSz="2010461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5277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Childbirth Emergencies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71894" y="2422"/>
            <a:ext cx="20197659" cy="2079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64543" tIns="64543" rIns="64543" bIns="64543" numCol="1" anchor="t">
            <a:noAutofit/>
          </a:bodyPr>
          <a:lstStyle/>
          <a:p>
            <a:endParaRPr/>
          </a:p>
        </p:txBody>
      </p: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3452306" y="5864449"/>
            <a:ext cx="5856007" cy="2824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411"/>
            <a:ext cx="2686231" cy="18299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505" y="-70751"/>
            <a:ext cx="1839529" cy="200232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3983337" y="292313"/>
            <a:ext cx="13384945" cy="818086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543" tIns="64543" rIns="64543" bIns="64543" numCol="1" spcCol="38100" rtlCol="0" anchor="t">
            <a:spAutoFit/>
          </a:bodyPr>
          <a:lstStyle/>
          <a:p>
            <a:pPr algn="l" defTabSz="1370768" rtl="0" hangingPunct="0"/>
            <a:r>
              <a:rPr lang="en-US" sz="3958" dirty="0">
                <a:solidFill>
                  <a:srgbClr val="000000"/>
                </a:solidFill>
                <a:latin typeface="Arial Black" panose="020B0A04020102020204" pitchFamily="34" charset="0"/>
                <a:sym typeface="Arial"/>
              </a:rPr>
              <a:t>              MEDICAL FIRST RESPONDER</a:t>
            </a:r>
            <a:endParaRPr lang="en-IN" sz="3958" dirty="0">
              <a:solidFill>
                <a:srgbClr val="000000"/>
              </a:solidFill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8" name="PEER | CSSR | INDIA">
            <a:extLst>
              <a:ext uri="{FF2B5EF4-FFF2-40B4-BE49-F238E27FC236}">
                <a16:creationId xmlns:a16="http://schemas.microsoft.com/office/drawing/2014/main" id="{FEF0CCE6-B2AE-9EAB-6B3B-5FA5D2198DCB}"/>
              </a:ext>
            </a:extLst>
          </p:cNvPr>
          <p:cNvSpPr txBox="1"/>
          <p:nvPr/>
        </p:nvSpPr>
        <p:spPr>
          <a:xfrm>
            <a:off x="546918" y="10686190"/>
            <a:ext cx="3827692" cy="43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4543" tIns="64543" rIns="64543" bIns="6454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sz="1979" dirty="0">
                <a:solidFill>
                  <a:srgbClr val="FF0000"/>
                </a:solidFill>
              </a:rPr>
              <a:t>CAPF</a:t>
            </a:r>
            <a:r>
              <a:rPr sz="1979" dirty="0">
                <a:solidFill>
                  <a:srgbClr val="FF0000"/>
                </a:solidFill>
              </a:rPr>
              <a:t> | </a:t>
            </a:r>
            <a:r>
              <a:rPr lang="en-US" sz="1979" dirty="0">
                <a:solidFill>
                  <a:srgbClr val="FF0000"/>
                </a:solidFill>
              </a:rPr>
              <a:t>MFR</a:t>
            </a:r>
            <a:r>
              <a:rPr sz="1979" dirty="0">
                <a:solidFill>
                  <a:srgbClr val="FF0000"/>
                </a:solidFill>
              </a:rPr>
              <a:t> | INDIA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4880A2-A3EA-53AF-C0CD-BB4BF3790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3802" y="2829330"/>
            <a:ext cx="7264037" cy="72640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4E9F9A-F476-DE83-DBE4-D6508FB0F3E3}"/>
              </a:ext>
            </a:extLst>
          </p:cNvPr>
          <p:cNvSpPr txBox="1"/>
          <p:nvPr/>
        </p:nvSpPr>
        <p:spPr>
          <a:xfrm>
            <a:off x="4648603" y="5654675"/>
            <a:ext cx="6574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Pavan Dev Gaur, 2IC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54564" y="1184885"/>
            <a:ext cx="14313535" cy="7987030"/>
            <a:chOff x="3054564" y="1184885"/>
            <a:chExt cx="14313535" cy="79870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4564" y="1643504"/>
              <a:ext cx="14313495" cy="66236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47548" y="1184885"/>
              <a:ext cx="14127528" cy="798698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31632" y="1720471"/>
              <a:ext cx="14150340" cy="6449060"/>
            </a:xfrm>
            <a:custGeom>
              <a:avLst/>
              <a:gdLst/>
              <a:ahLst/>
              <a:cxnLst/>
              <a:rect l="l" t="t" r="r" b="b"/>
              <a:pathLst>
                <a:path w="14150340" h="6449059">
                  <a:moveTo>
                    <a:pt x="14150145" y="0"/>
                  </a:moveTo>
                  <a:lnTo>
                    <a:pt x="0" y="0"/>
                  </a:lnTo>
                  <a:lnTo>
                    <a:pt x="0" y="6448808"/>
                  </a:lnTo>
                  <a:lnTo>
                    <a:pt x="14150145" y="6448808"/>
                  </a:lnTo>
                  <a:lnTo>
                    <a:pt x="141501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31632" y="1720471"/>
              <a:ext cx="14150340" cy="6449060"/>
            </a:xfrm>
            <a:custGeom>
              <a:avLst/>
              <a:gdLst/>
              <a:ahLst/>
              <a:cxnLst/>
              <a:rect l="l" t="t" r="r" b="b"/>
              <a:pathLst>
                <a:path w="14150340" h="6449059">
                  <a:moveTo>
                    <a:pt x="0" y="6448808"/>
                  </a:moveTo>
                  <a:lnTo>
                    <a:pt x="14150145" y="6448808"/>
                  </a:lnTo>
                  <a:lnTo>
                    <a:pt x="14150145" y="0"/>
                  </a:lnTo>
                  <a:lnTo>
                    <a:pt x="0" y="0"/>
                  </a:lnTo>
                  <a:lnTo>
                    <a:pt x="0" y="6448808"/>
                  </a:lnTo>
                  <a:close/>
                </a:path>
              </a:pathLst>
            </a:custGeom>
            <a:ln w="20941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255861" y="1724838"/>
            <a:ext cx="11904345" cy="62833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algn="ctr">
              <a:lnSpc>
                <a:spcPct val="100299"/>
              </a:lnSpc>
              <a:spcBef>
                <a:spcPts val="85"/>
              </a:spcBef>
            </a:pPr>
            <a:r>
              <a:rPr sz="13650" spc="-10" dirty="0">
                <a:solidFill>
                  <a:srgbClr val="F79546"/>
                </a:solidFill>
                <a:latin typeface="Arial MT"/>
                <a:cs typeface="Arial MT"/>
              </a:rPr>
              <a:t>ASSESSMENT </a:t>
            </a:r>
            <a:r>
              <a:rPr sz="13650" spc="-25" dirty="0">
                <a:latin typeface="Arial MT"/>
                <a:cs typeface="Arial MT"/>
              </a:rPr>
              <a:t>OF</a:t>
            </a:r>
            <a:endParaRPr sz="136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3650" spc="-10" dirty="0">
                <a:latin typeface="Arial MT"/>
                <a:cs typeface="Arial MT"/>
              </a:rPr>
              <a:t>MOTHER</a:t>
            </a:r>
            <a:endParaRPr sz="1365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8907" y="763966"/>
            <a:ext cx="15135860" cy="956944"/>
            <a:chOff x="1478907" y="763966"/>
            <a:chExt cx="15135860" cy="9569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3402" y="811592"/>
              <a:ext cx="14990754" cy="76218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8907" y="763966"/>
              <a:ext cx="9763681" cy="95681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01100" y="889187"/>
            <a:ext cx="14827250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35940" indent="-471170">
              <a:lnSpc>
                <a:spcPct val="100000"/>
              </a:lnSpc>
              <a:spcBef>
                <a:spcPts val="445"/>
              </a:spcBef>
              <a:buClr>
                <a:srgbClr val="F79546"/>
              </a:buClr>
              <a:buFont typeface="Wingdings"/>
              <a:buChar char=""/>
              <a:tabLst>
                <a:tab pos="535940" algn="l"/>
              </a:tabLst>
            </a:pP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UNIVERSAL</a:t>
            </a:r>
            <a:r>
              <a:rPr sz="2950" spc="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PRECAUTION</a:t>
            </a:r>
            <a:r>
              <a:rPr sz="2950" spc="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AND SCENE</a:t>
            </a:r>
            <a:r>
              <a:rPr sz="2950" spc="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F79546"/>
                </a:solidFill>
                <a:latin typeface="Arial MT"/>
                <a:cs typeface="Arial MT"/>
              </a:rPr>
              <a:t>SECURE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87703" y="1921208"/>
            <a:ext cx="15137130" cy="956944"/>
            <a:chOff x="1487703" y="1921208"/>
            <a:chExt cx="15137130" cy="956944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3454" y="1968834"/>
              <a:ext cx="14990754" cy="76218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7703" y="1921208"/>
              <a:ext cx="5908720" cy="95681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710733" y="2046639"/>
            <a:ext cx="14827250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535305" indent="-471170">
              <a:lnSpc>
                <a:spcPct val="100000"/>
              </a:lnSpc>
              <a:spcBef>
                <a:spcPts val="450"/>
              </a:spcBef>
              <a:buFont typeface="Wingdings"/>
              <a:buChar char=""/>
              <a:tabLst>
                <a:tab pos="535305" algn="l"/>
              </a:tabLst>
            </a:pPr>
            <a:r>
              <a:rPr sz="2950" dirty="0">
                <a:solidFill>
                  <a:srgbClr val="974707"/>
                </a:solidFill>
                <a:latin typeface="Arial MT"/>
                <a:cs typeface="Arial MT"/>
              </a:rPr>
              <a:t>PRIVACY</a:t>
            </a:r>
            <a:r>
              <a:rPr sz="2950" spc="-5" dirty="0">
                <a:solidFill>
                  <a:srgbClr val="974707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974707"/>
                </a:solidFill>
                <a:latin typeface="Arial MT"/>
                <a:cs typeface="Arial MT"/>
              </a:rPr>
              <a:t>OF</a:t>
            </a:r>
            <a:r>
              <a:rPr sz="2950" spc="-10" dirty="0">
                <a:solidFill>
                  <a:srgbClr val="974707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974707"/>
                </a:solidFill>
                <a:latin typeface="Arial MT"/>
                <a:cs typeface="Arial MT"/>
              </a:rPr>
              <a:t>THE</a:t>
            </a:r>
            <a:r>
              <a:rPr sz="2950" spc="5" dirty="0">
                <a:solidFill>
                  <a:srgbClr val="974707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974707"/>
                </a:solidFill>
                <a:latin typeface="Arial MT"/>
                <a:cs typeface="Arial MT"/>
              </a:rPr>
              <a:t>PATIENT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87703" y="2902539"/>
            <a:ext cx="15137130" cy="956944"/>
            <a:chOff x="1487703" y="2902539"/>
            <a:chExt cx="15137130" cy="956944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3454" y="2950166"/>
              <a:ext cx="14990754" cy="76218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7703" y="2902539"/>
              <a:ext cx="7270773" cy="95681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710733" y="3027761"/>
            <a:ext cx="14827250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535305" indent="-471170">
              <a:lnSpc>
                <a:spcPct val="100000"/>
              </a:lnSpc>
              <a:spcBef>
                <a:spcPts val="450"/>
              </a:spcBef>
              <a:buFont typeface="Wingdings"/>
              <a:buChar char=""/>
              <a:tabLst>
                <a:tab pos="535305" algn="l"/>
              </a:tabLst>
            </a:pPr>
            <a:r>
              <a:rPr sz="2950" dirty="0">
                <a:solidFill>
                  <a:srgbClr val="00AFEF"/>
                </a:solidFill>
                <a:latin typeface="Arial MT"/>
                <a:cs typeface="Arial MT"/>
              </a:rPr>
              <a:t>CONDUCT</a:t>
            </a:r>
            <a:r>
              <a:rPr sz="2950" spc="-15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00AFEF"/>
                </a:solidFill>
                <a:latin typeface="Arial MT"/>
                <a:cs typeface="Arial MT"/>
              </a:rPr>
              <a:t>INITIAL </a:t>
            </a:r>
            <a:r>
              <a:rPr sz="2950" spc="-10" dirty="0">
                <a:solidFill>
                  <a:srgbClr val="00AFEF"/>
                </a:solidFill>
                <a:latin typeface="Arial MT"/>
                <a:cs typeface="Arial MT"/>
              </a:rPr>
              <a:t>ASSESSSMENT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87703" y="3892666"/>
            <a:ext cx="15137130" cy="956944"/>
            <a:chOff x="1487703" y="3892666"/>
            <a:chExt cx="15137130" cy="956944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3454" y="3941549"/>
              <a:ext cx="14990754" cy="7509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7703" y="3892666"/>
              <a:ext cx="9805146" cy="95681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710733" y="4018516"/>
            <a:ext cx="14827250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535305" indent="-471170">
              <a:lnSpc>
                <a:spcPct val="100000"/>
              </a:lnSpc>
              <a:spcBef>
                <a:spcPts val="450"/>
              </a:spcBef>
              <a:buFont typeface="Wingdings"/>
              <a:buChar char=""/>
              <a:tabLst>
                <a:tab pos="535305" algn="l"/>
              </a:tabLst>
            </a:pPr>
            <a:r>
              <a:rPr sz="2950" dirty="0">
                <a:solidFill>
                  <a:srgbClr val="006FC0"/>
                </a:solidFill>
                <a:latin typeface="Arial MT"/>
                <a:cs typeface="Arial MT"/>
              </a:rPr>
              <a:t>DETAILS</a:t>
            </a:r>
            <a:r>
              <a:rPr sz="2950" spc="-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006FC0"/>
                </a:solidFill>
                <a:latin typeface="Arial MT"/>
                <a:cs typeface="Arial MT"/>
              </a:rPr>
              <a:t>REGARDING PRENATAL</a:t>
            </a:r>
            <a:r>
              <a:rPr sz="295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006FC0"/>
                </a:solidFill>
                <a:latin typeface="Arial MT"/>
                <a:cs typeface="Arial MT"/>
              </a:rPr>
              <a:t>CARE, IF</a:t>
            </a:r>
            <a:r>
              <a:rPr sz="2950" spc="-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950" spc="-20" dirty="0">
                <a:solidFill>
                  <a:srgbClr val="006FC0"/>
                </a:solidFill>
                <a:latin typeface="Arial MT"/>
                <a:cs typeface="Arial MT"/>
              </a:rPr>
              <a:t>ANY.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87703" y="4720704"/>
            <a:ext cx="15147925" cy="956944"/>
            <a:chOff x="1487703" y="4720704"/>
            <a:chExt cx="15147925" cy="956944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2149" y="4757122"/>
              <a:ext cx="15013364" cy="77339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7703" y="4720704"/>
              <a:ext cx="7710550" cy="95681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710733" y="4846135"/>
            <a:ext cx="14827250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535305" indent="-471170">
              <a:lnSpc>
                <a:spcPct val="100000"/>
              </a:lnSpc>
              <a:spcBef>
                <a:spcPts val="450"/>
              </a:spcBef>
              <a:buFont typeface="Wingdings"/>
              <a:buChar char=""/>
              <a:tabLst>
                <a:tab pos="535305" algn="l"/>
              </a:tabLst>
            </a:pP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FIRST</a:t>
            </a:r>
            <a:r>
              <a:rPr sz="295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PREGNANCY</a:t>
            </a:r>
            <a:r>
              <a:rPr sz="295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OR</a:t>
            </a:r>
            <a:r>
              <a:rPr sz="295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FF0000"/>
                </a:solidFill>
                <a:latin typeface="Arial MT"/>
                <a:cs typeface="Arial MT"/>
              </a:rPr>
              <a:t>OTHERWISE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487703" y="5683188"/>
            <a:ext cx="15137130" cy="956944"/>
            <a:chOff x="1487703" y="5683188"/>
            <a:chExt cx="15137130" cy="956944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3454" y="5730814"/>
              <a:ext cx="14990754" cy="76218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7703" y="5683188"/>
              <a:ext cx="5575746" cy="956819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710733" y="5808409"/>
            <a:ext cx="14827250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535305" indent="-471170">
              <a:lnSpc>
                <a:spcPct val="100000"/>
              </a:lnSpc>
              <a:spcBef>
                <a:spcPts val="450"/>
              </a:spcBef>
              <a:buFont typeface="Wingdings"/>
              <a:buChar char=""/>
              <a:tabLst>
                <a:tab pos="535305" algn="l"/>
              </a:tabLst>
            </a:pPr>
            <a:r>
              <a:rPr sz="2950" dirty="0">
                <a:solidFill>
                  <a:srgbClr val="00AF50"/>
                </a:solidFill>
                <a:latin typeface="Arial MT"/>
                <a:cs typeface="Arial MT"/>
              </a:rPr>
              <a:t>ASK</a:t>
            </a:r>
            <a:r>
              <a:rPr sz="2950" spc="-1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00AF50"/>
                </a:solidFill>
                <a:latin typeface="Arial MT"/>
                <a:cs typeface="Arial MT"/>
              </a:rPr>
              <a:t>REG</a:t>
            </a:r>
            <a:r>
              <a:rPr sz="2950" spc="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00AF50"/>
                </a:solidFill>
                <a:latin typeface="Arial MT"/>
                <a:cs typeface="Arial MT"/>
              </a:rPr>
              <a:t>AMNIOTIC </a:t>
            </a:r>
            <a:r>
              <a:rPr sz="2950" spc="-25" dirty="0">
                <a:solidFill>
                  <a:srgbClr val="00AF50"/>
                </a:solidFill>
                <a:latin typeface="Arial MT"/>
                <a:cs typeface="Arial MT"/>
              </a:rPr>
              <a:t>SAC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478907" y="6690906"/>
            <a:ext cx="15135860" cy="956944"/>
            <a:chOff x="1478907" y="6690906"/>
            <a:chExt cx="15135860" cy="956944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23402" y="6739760"/>
              <a:ext cx="14990754" cy="76095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78907" y="6690906"/>
              <a:ext cx="6411323" cy="95681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701100" y="6816546"/>
            <a:ext cx="14827250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535940" indent="-471170">
              <a:lnSpc>
                <a:spcPct val="100000"/>
              </a:lnSpc>
              <a:spcBef>
                <a:spcPts val="450"/>
              </a:spcBef>
              <a:buFont typeface="Wingdings"/>
              <a:buChar char=""/>
              <a:tabLst>
                <a:tab pos="535940" algn="l"/>
              </a:tabLst>
            </a:pPr>
            <a:r>
              <a:rPr sz="2950" dirty="0">
                <a:solidFill>
                  <a:srgbClr val="3B8B92"/>
                </a:solidFill>
                <a:latin typeface="Arial MT"/>
                <a:cs typeface="Arial MT"/>
              </a:rPr>
              <a:t>DETERMINE</a:t>
            </a:r>
            <a:r>
              <a:rPr sz="2950" spc="-10" dirty="0">
                <a:solidFill>
                  <a:srgbClr val="3B8B92"/>
                </a:solidFill>
                <a:latin typeface="Arial MT"/>
                <a:cs typeface="Arial MT"/>
              </a:rPr>
              <a:t> CONTRACTIONS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487703" y="7699880"/>
            <a:ext cx="15137130" cy="956944"/>
            <a:chOff x="1487703" y="7699880"/>
            <a:chExt cx="15137130" cy="956944"/>
          </a:xfrm>
        </p:grpSpPr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3454" y="7747506"/>
              <a:ext cx="14990754" cy="7509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87703" y="7699880"/>
              <a:ext cx="7145122" cy="95681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1710733" y="7824683"/>
            <a:ext cx="14827250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35305" indent="-471170">
              <a:lnSpc>
                <a:spcPct val="100000"/>
              </a:lnSpc>
              <a:spcBef>
                <a:spcPts val="455"/>
              </a:spcBef>
              <a:buFont typeface="Wingdings"/>
              <a:buChar char=""/>
              <a:tabLst>
                <a:tab pos="535305" algn="l"/>
              </a:tabLst>
            </a:pPr>
            <a:r>
              <a:rPr sz="2950" dirty="0">
                <a:solidFill>
                  <a:srgbClr val="8063A1"/>
                </a:solidFill>
                <a:latin typeface="Arial MT"/>
                <a:cs typeface="Arial MT"/>
              </a:rPr>
              <a:t>VISUAL</a:t>
            </a:r>
            <a:r>
              <a:rPr sz="2950" spc="-5" dirty="0">
                <a:solidFill>
                  <a:srgbClr val="8063A1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8063A1"/>
                </a:solidFill>
                <a:latin typeface="Arial MT"/>
                <a:cs typeface="Arial MT"/>
              </a:rPr>
              <a:t>EVALUATION/CROWNING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487703" y="8781722"/>
            <a:ext cx="15137130" cy="1409700"/>
            <a:chOff x="1487703" y="8781722"/>
            <a:chExt cx="15137130" cy="1409700"/>
          </a:xfrm>
        </p:grpSpPr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33454" y="8829440"/>
              <a:ext cx="14990754" cy="121821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87703" y="8781722"/>
              <a:ext cx="13113527" cy="1409171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710733" y="8906619"/>
            <a:ext cx="14827250" cy="1043940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35305" marR="2345055" indent="-471805">
              <a:lnSpc>
                <a:spcPct val="100699"/>
              </a:lnSpc>
              <a:spcBef>
                <a:spcPts val="430"/>
              </a:spcBef>
              <a:buFont typeface="Wingdings"/>
              <a:buChar char=""/>
              <a:tabLst>
                <a:tab pos="535305" algn="l"/>
              </a:tabLst>
            </a:pP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DETERMINE</a:t>
            </a:r>
            <a:r>
              <a:rPr sz="295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DLIVERY</a:t>
            </a:r>
            <a:r>
              <a:rPr sz="295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WILL</a:t>
            </a:r>
            <a:r>
              <a:rPr sz="295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BE</a:t>
            </a:r>
            <a:r>
              <a:rPr sz="295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AT</a:t>
            </a:r>
            <a:r>
              <a:rPr sz="295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SCENE OR</a:t>
            </a:r>
            <a:r>
              <a:rPr sz="295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THERE</a:t>
            </a:r>
            <a:r>
              <a:rPr sz="295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IS</a:t>
            </a:r>
            <a:r>
              <a:rPr sz="295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TIME </a:t>
            </a:r>
            <a:r>
              <a:rPr sz="2950" spc="-25" dirty="0">
                <a:solidFill>
                  <a:srgbClr val="FF0000"/>
                </a:solidFill>
                <a:latin typeface="Arial MT"/>
                <a:cs typeface="Arial MT"/>
              </a:rPr>
              <a:t>FOR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TRANSPORT</a:t>
            </a:r>
            <a:r>
              <a:rPr sz="295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TO</a:t>
            </a:r>
            <a:r>
              <a:rPr sz="295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HELATHCARE</a:t>
            </a:r>
            <a:r>
              <a:rPr sz="2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CENTRE</a:t>
            </a:r>
            <a:r>
              <a:rPr sz="295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FF0000"/>
                </a:solidFill>
                <a:latin typeface="Arial MT"/>
                <a:cs typeface="Arial MT"/>
              </a:rPr>
              <a:t>/HOSPITAL.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4406" y="1184885"/>
            <a:ext cx="18308320" cy="7987030"/>
            <a:chOff x="1334406" y="1184885"/>
            <a:chExt cx="18308320" cy="79870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4406" y="1643504"/>
              <a:ext cx="18044063" cy="66236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1785" y="1184885"/>
              <a:ext cx="18090548" cy="798698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11161" y="1720471"/>
              <a:ext cx="17881600" cy="6449060"/>
            </a:xfrm>
            <a:custGeom>
              <a:avLst/>
              <a:gdLst/>
              <a:ahLst/>
              <a:cxnLst/>
              <a:rect l="l" t="t" r="r" b="b"/>
              <a:pathLst>
                <a:path w="17881600" h="6449059">
                  <a:moveTo>
                    <a:pt x="17881026" y="0"/>
                  </a:moveTo>
                  <a:lnTo>
                    <a:pt x="0" y="0"/>
                  </a:lnTo>
                  <a:lnTo>
                    <a:pt x="0" y="6448808"/>
                  </a:lnTo>
                  <a:lnTo>
                    <a:pt x="17881026" y="6448808"/>
                  </a:lnTo>
                  <a:lnTo>
                    <a:pt x="178810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11161" y="1720471"/>
              <a:ext cx="17881600" cy="6449060"/>
            </a:xfrm>
            <a:custGeom>
              <a:avLst/>
              <a:gdLst/>
              <a:ahLst/>
              <a:cxnLst/>
              <a:rect l="l" t="t" r="r" b="b"/>
              <a:pathLst>
                <a:path w="17881600" h="6449059">
                  <a:moveTo>
                    <a:pt x="0" y="6448808"/>
                  </a:moveTo>
                  <a:lnTo>
                    <a:pt x="17881026" y="6448808"/>
                  </a:lnTo>
                  <a:lnTo>
                    <a:pt x="17881026" y="0"/>
                  </a:lnTo>
                  <a:lnTo>
                    <a:pt x="0" y="0"/>
                  </a:lnTo>
                  <a:lnTo>
                    <a:pt x="0" y="6448808"/>
                  </a:lnTo>
                  <a:close/>
                </a:path>
              </a:pathLst>
            </a:custGeom>
            <a:ln w="20941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59888" y="1724838"/>
            <a:ext cx="15384144" cy="62833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3175" algn="ctr">
              <a:lnSpc>
                <a:spcPct val="100299"/>
              </a:lnSpc>
              <a:spcBef>
                <a:spcPts val="85"/>
              </a:spcBef>
            </a:pPr>
            <a:r>
              <a:rPr sz="13650" spc="-10" dirty="0">
                <a:solidFill>
                  <a:srgbClr val="00AFEF"/>
                </a:solidFill>
                <a:latin typeface="Arial MT"/>
                <a:cs typeface="Arial MT"/>
              </a:rPr>
              <a:t>PRE-HOSPITAL </a:t>
            </a:r>
            <a:r>
              <a:rPr sz="13650" dirty="0">
                <a:solidFill>
                  <a:srgbClr val="000000"/>
                </a:solidFill>
                <a:latin typeface="Arial MT"/>
                <a:cs typeface="Arial MT"/>
              </a:rPr>
              <a:t>PREPERATION</a:t>
            </a:r>
            <a:r>
              <a:rPr sz="13650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3650" spc="-25" dirty="0">
                <a:solidFill>
                  <a:srgbClr val="000000"/>
                </a:solidFill>
                <a:latin typeface="Arial MT"/>
                <a:cs typeface="Arial MT"/>
              </a:rPr>
              <a:t>OF </a:t>
            </a:r>
            <a:r>
              <a:rPr sz="13650" spc="-10" dirty="0">
                <a:solidFill>
                  <a:srgbClr val="F79546"/>
                </a:solidFill>
                <a:latin typeface="Arial MT"/>
                <a:cs typeface="Arial MT"/>
              </a:rPr>
              <a:t>MOTHER</a:t>
            </a:r>
            <a:endParaRPr sz="1365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8907" y="763966"/>
            <a:ext cx="15135860" cy="956944"/>
            <a:chOff x="1478907" y="763966"/>
            <a:chExt cx="15135860" cy="9569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3402" y="811592"/>
              <a:ext cx="14990754" cy="76218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8907" y="763966"/>
              <a:ext cx="9763681" cy="95681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01100" y="889187"/>
            <a:ext cx="14827250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35940" indent="-471170">
              <a:lnSpc>
                <a:spcPct val="100000"/>
              </a:lnSpc>
              <a:spcBef>
                <a:spcPts val="445"/>
              </a:spcBef>
              <a:buClr>
                <a:srgbClr val="F79546"/>
              </a:buClr>
              <a:buFont typeface="Wingdings"/>
              <a:buChar char=""/>
              <a:tabLst>
                <a:tab pos="535940" algn="l"/>
              </a:tabLst>
            </a:pP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UNIVERSAL</a:t>
            </a:r>
            <a:r>
              <a:rPr sz="2950" spc="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PRECAUTION</a:t>
            </a:r>
            <a:r>
              <a:rPr sz="2950" spc="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AND SCENE</a:t>
            </a:r>
            <a:r>
              <a:rPr sz="2950" spc="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F79546"/>
                </a:solidFill>
                <a:latin typeface="Arial MT"/>
                <a:cs typeface="Arial MT"/>
              </a:rPr>
              <a:t>SECURE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87703" y="1921208"/>
            <a:ext cx="15137130" cy="956944"/>
            <a:chOff x="1487703" y="1921208"/>
            <a:chExt cx="15137130" cy="956944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3454" y="1968834"/>
              <a:ext cx="14990754" cy="76218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7703" y="1921208"/>
              <a:ext cx="5908720" cy="95681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710733" y="2046639"/>
            <a:ext cx="14827250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535305" indent="-471170">
              <a:lnSpc>
                <a:spcPct val="100000"/>
              </a:lnSpc>
              <a:spcBef>
                <a:spcPts val="450"/>
              </a:spcBef>
              <a:buFont typeface="Wingdings"/>
              <a:buChar char=""/>
              <a:tabLst>
                <a:tab pos="535305" algn="l"/>
              </a:tabLst>
            </a:pPr>
            <a:r>
              <a:rPr sz="2950" dirty="0">
                <a:solidFill>
                  <a:srgbClr val="974707"/>
                </a:solidFill>
                <a:latin typeface="Arial MT"/>
                <a:cs typeface="Arial MT"/>
              </a:rPr>
              <a:t>PRIVACY</a:t>
            </a:r>
            <a:r>
              <a:rPr sz="2950" spc="-5" dirty="0">
                <a:solidFill>
                  <a:srgbClr val="974707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974707"/>
                </a:solidFill>
                <a:latin typeface="Arial MT"/>
                <a:cs typeface="Arial MT"/>
              </a:rPr>
              <a:t>OF</a:t>
            </a:r>
            <a:r>
              <a:rPr sz="2950" spc="-10" dirty="0">
                <a:solidFill>
                  <a:srgbClr val="974707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974707"/>
                </a:solidFill>
                <a:latin typeface="Arial MT"/>
                <a:cs typeface="Arial MT"/>
              </a:rPr>
              <a:t>THE</a:t>
            </a:r>
            <a:r>
              <a:rPr sz="2950" spc="5" dirty="0">
                <a:solidFill>
                  <a:srgbClr val="974707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974707"/>
                </a:solidFill>
                <a:latin typeface="Arial MT"/>
                <a:cs typeface="Arial MT"/>
              </a:rPr>
              <a:t>PATIENT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87703" y="2902539"/>
            <a:ext cx="15137130" cy="956944"/>
            <a:chOff x="1487703" y="2902539"/>
            <a:chExt cx="15137130" cy="956944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3454" y="2950166"/>
              <a:ext cx="14990754" cy="76218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7703" y="2902539"/>
              <a:ext cx="11753987" cy="95681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710733" y="3027761"/>
            <a:ext cx="14827250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535305" indent="-471170">
              <a:lnSpc>
                <a:spcPct val="100000"/>
              </a:lnSpc>
              <a:spcBef>
                <a:spcPts val="450"/>
              </a:spcBef>
              <a:buFont typeface="Wingdings"/>
              <a:buChar char=""/>
              <a:tabLst>
                <a:tab pos="535305" algn="l"/>
              </a:tabLst>
            </a:pPr>
            <a:r>
              <a:rPr sz="2950" dirty="0">
                <a:solidFill>
                  <a:srgbClr val="00AFEF"/>
                </a:solidFill>
                <a:latin typeface="Arial MT"/>
                <a:cs typeface="Arial MT"/>
              </a:rPr>
              <a:t>ALWAYS GET</a:t>
            </a:r>
            <a:r>
              <a:rPr sz="2950" spc="5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00AFEF"/>
                </a:solidFill>
                <a:latin typeface="Arial MT"/>
                <a:cs typeface="Arial MT"/>
              </a:rPr>
              <a:t>HELP FROM</a:t>
            </a:r>
            <a:r>
              <a:rPr sz="2950" spc="5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00AFEF"/>
                </a:solidFill>
                <a:latin typeface="Arial MT"/>
                <a:cs typeface="Arial MT"/>
              </a:rPr>
              <a:t>FEMALE </a:t>
            </a:r>
            <a:r>
              <a:rPr sz="2950" spc="-10" dirty="0">
                <a:solidFill>
                  <a:srgbClr val="00AFEF"/>
                </a:solidFill>
                <a:latin typeface="Arial MT"/>
                <a:cs typeface="Arial MT"/>
              </a:rPr>
              <a:t>ATTENDANT/HUSBAND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87703" y="3892666"/>
            <a:ext cx="15137130" cy="956944"/>
            <a:chOff x="1487703" y="3892666"/>
            <a:chExt cx="15137130" cy="956944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3454" y="3941549"/>
              <a:ext cx="14990754" cy="7509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7703" y="3892666"/>
              <a:ext cx="11878381" cy="95681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710733" y="4018516"/>
            <a:ext cx="14827250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535305" indent="-471170">
              <a:lnSpc>
                <a:spcPct val="100000"/>
              </a:lnSpc>
              <a:spcBef>
                <a:spcPts val="450"/>
              </a:spcBef>
              <a:buFont typeface="Wingdings"/>
              <a:buChar char=""/>
              <a:tabLst>
                <a:tab pos="535305" algn="l"/>
              </a:tabLst>
            </a:pPr>
            <a:r>
              <a:rPr sz="2950" dirty="0">
                <a:solidFill>
                  <a:srgbClr val="006FC0"/>
                </a:solidFill>
                <a:latin typeface="Arial MT"/>
                <a:cs typeface="Arial MT"/>
              </a:rPr>
              <a:t>HAVE</a:t>
            </a:r>
            <a:r>
              <a:rPr sz="2950" spc="-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006FC0"/>
                </a:solidFill>
                <a:latin typeface="Arial MT"/>
                <a:cs typeface="Arial MT"/>
              </a:rPr>
              <a:t>THE MOTHER</a:t>
            </a:r>
            <a:r>
              <a:rPr sz="2950" spc="10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006FC0"/>
                </a:solidFill>
                <a:latin typeface="Arial MT"/>
                <a:cs typeface="Arial MT"/>
              </a:rPr>
              <a:t>LIE</a:t>
            </a:r>
            <a:r>
              <a:rPr sz="2950" spc="-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006FC0"/>
                </a:solidFill>
                <a:latin typeface="Arial MT"/>
                <a:cs typeface="Arial MT"/>
              </a:rPr>
              <a:t>ON</a:t>
            </a:r>
            <a:r>
              <a:rPr sz="295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006FC0"/>
                </a:solidFill>
                <a:latin typeface="Arial MT"/>
                <a:cs typeface="Arial MT"/>
              </a:rPr>
              <a:t>HER BACK</a:t>
            </a:r>
            <a:r>
              <a:rPr sz="295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006FC0"/>
                </a:solidFill>
                <a:latin typeface="Arial MT"/>
                <a:cs typeface="Arial MT"/>
              </a:rPr>
              <a:t>AND</a:t>
            </a:r>
            <a:r>
              <a:rPr sz="2950" spc="-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006FC0"/>
                </a:solidFill>
                <a:latin typeface="Arial MT"/>
                <a:cs typeface="Arial MT"/>
              </a:rPr>
              <a:t>POSITION</a:t>
            </a:r>
            <a:r>
              <a:rPr sz="295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950" spc="-20" dirty="0">
                <a:solidFill>
                  <a:srgbClr val="006FC0"/>
                </a:solidFill>
                <a:latin typeface="Arial MT"/>
                <a:cs typeface="Arial MT"/>
              </a:rPr>
              <a:t>HER.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87703" y="4720704"/>
            <a:ext cx="15147925" cy="956944"/>
            <a:chOff x="1487703" y="4720704"/>
            <a:chExt cx="15147925" cy="956944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2149" y="4757122"/>
              <a:ext cx="15013364" cy="77339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7703" y="4720704"/>
              <a:ext cx="10621875" cy="95681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710733" y="4846135"/>
            <a:ext cx="14827250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535305" indent="-471170">
              <a:lnSpc>
                <a:spcPct val="100000"/>
              </a:lnSpc>
              <a:spcBef>
                <a:spcPts val="450"/>
              </a:spcBef>
              <a:buFont typeface="Wingdings"/>
              <a:buChar char=""/>
              <a:tabLst>
                <a:tab pos="535305" algn="l"/>
              </a:tabLst>
            </a:pP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HAVE</a:t>
            </a:r>
            <a:r>
              <a:rPr sz="295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O.B</a:t>
            </a:r>
            <a:r>
              <a:rPr sz="295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(OBSTETRICAL) KIT</a:t>
            </a:r>
            <a:r>
              <a:rPr sz="295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READY</a:t>
            </a:r>
            <a:r>
              <a:rPr sz="295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AND </a:t>
            </a:r>
            <a:r>
              <a:rPr sz="2950" spc="-10" dirty="0">
                <a:solidFill>
                  <a:srgbClr val="FF0000"/>
                </a:solidFill>
                <a:latin typeface="Arial MT"/>
                <a:cs typeface="Arial MT"/>
              </a:rPr>
              <a:t>OPENED.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487703" y="5683188"/>
            <a:ext cx="15137130" cy="956944"/>
            <a:chOff x="1487703" y="5683188"/>
            <a:chExt cx="15137130" cy="956944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3454" y="5730814"/>
              <a:ext cx="14990754" cy="76218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7703" y="5683188"/>
              <a:ext cx="11208664" cy="956819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710733" y="5808409"/>
            <a:ext cx="14827250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535305" indent="-471170">
              <a:lnSpc>
                <a:spcPct val="100000"/>
              </a:lnSpc>
              <a:spcBef>
                <a:spcPts val="450"/>
              </a:spcBef>
              <a:buFont typeface="Wingdings"/>
              <a:buChar char=""/>
              <a:tabLst>
                <a:tab pos="535305" algn="l"/>
              </a:tabLst>
            </a:pPr>
            <a:r>
              <a:rPr sz="2950" dirty="0">
                <a:solidFill>
                  <a:srgbClr val="00AF50"/>
                </a:solidFill>
                <a:latin typeface="Arial MT"/>
                <a:cs typeface="Arial MT"/>
              </a:rPr>
              <a:t>PLACE CLEAN</a:t>
            </a:r>
            <a:r>
              <a:rPr sz="2950" spc="-1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00AF50"/>
                </a:solidFill>
                <a:latin typeface="Arial MT"/>
                <a:cs typeface="Arial MT"/>
              </a:rPr>
              <a:t>SHEETS</a:t>
            </a:r>
            <a:r>
              <a:rPr sz="2950" spc="-10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00AF50"/>
                </a:solidFill>
                <a:latin typeface="Arial MT"/>
                <a:cs typeface="Arial MT"/>
              </a:rPr>
              <a:t>OR</a:t>
            </a:r>
            <a:r>
              <a:rPr sz="2950" spc="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00AF50"/>
                </a:solidFill>
                <a:latin typeface="Arial MT"/>
                <a:cs typeface="Arial MT"/>
              </a:rPr>
              <a:t>TOWEL TO</a:t>
            </a:r>
            <a:r>
              <a:rPr sz="2950" spc="-1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00AF50"/>
                </a:solidFill>
                <a:latin typeface="Arial MT"/>
                <a:cs typeface="Arial MT"/>
              </a:rPr>
              <a:t>COVER</a:t>
            </a:r>
            <a:r>
              <a:rPr sz="2950" spc="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00AF50"/>
                </a:solidFill>
                <a:latin typeface="Arial MT"/>
                <a:cs typeface="Arial MT"/>
              </a:rPr>
              <a:t>MOTHER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478907" y="6690906"/>
            <a:ext cx="15135860" cy="956944"/>
            <a:chOff x="1478907" y="6690906"/>
            <a:chExt cx="15135860" cy="956944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23402" y="6739760"/>
              <a:ext cx="14990754" cy="76095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78907" y="6690906"/>
              <a:ext cx="11710009" cy="95681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701100" y="6816546"/>
            <a:ext cx="14827250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535940" indent="-471170">
              <a:lnSpc>
                <a:spcPct val="100000"/>
              </a:lnSpc>
              <a:spcBef>
                <a:spcPts val="450"/>
              </a:spcBef>
              <a:buFont typeface="Wingdings"/>
              <a:buChar char=""/>
              <a:tabLst>
                <a:tab pos="535940" algn="l"/>
              </a:tabLst>
            </a:pPr>
            <a:r>
              <a:rPr sz="2950" dirty="0">
                <a:solidFill>
                  <a:srgbClr val="3B8B92"/>
                </a:solidFill>
                <a:latin typeface="Arial MT"/>
                <a:cs typeface="Arial MT"/>
              </a:rPr>
              <a:t>EVALUATE</a:t>
            </a:r>
            <a:r>
              <a:rPr sz="2950" spc="-15" dirty="0">
                <a:solidFill>
                  <a:srgbClr val="3B8B92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3B8B92"/>
                </a:solidFill>
                <a:latin typeface="Arial MT"/>
                <a:cs typeface="Arial MT"/>
              </a:rPr>
              <a:t>FREQENCY</a:t>
            </a:r>
            <a:r>
              <a:rPr sz="2950" spc="-15" dirty="0">
                <a:solidFill>
                  <a:srgbClr val="3B8B92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3B8B92"/>
                </a:solidFill>
                <a:latin typeface="Arial MT"/>
                <a:cs typeface="Arial MT"/>
              </a:rPr>
              <a:t>AND DURATION</a:t>
            </a:r>
            <a:r>
              <a:rPr sz="2950" spc="-5" dirty="0">
                <a:solidFill>
                  <a:srgbClr val="3B8B92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3B8B92"/>
                </a:solidFill>
                <a:latin typeface="Arial MT"/>
                <a:cs typeface="Arial MT"/>
              </a:rPr>
              <a:t>OF</a:t>
            </a:r>
            <a:r>
              <a:rPr sz="2950" spc="-15" dirty="0">
                <a:solidFill>
                  <a:srgbClr val="3B8B92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3B8B92"/>
                </a:solidFill>
                <a:latin typeface="Arial MT"/>
                <a:cs typeface="Arial MT"/>
              </a:rPr>
              <a:t>CONTRACTION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487703" y="7699880"/>
            <a:ext cx="15137130" cy="956944"/>
            <a:chOff x="1487703" y="7699880"/>
            <a:chExt cx="15137130" cy="956944"/>
          </a:xfrm>
        </p:grpSpPr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3454" y="7747506"/>
              <a:ext cx="14990754" cy="7509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87703" y="7699880"/>
              <a:ext cx="7145122" cy="95681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1710733" y="7824683"/>
            <a:ext cx="14827250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35305" indent="-471170">
              <a:lnSpc>
                <a:spcPct val="100000"/>
              </a:lnSpc>
              <a:spcBef>
                <a:spcPts val="455"/>
              </a:spcBef>
              <a:buFont typeface="Wingdings"/>
              <a:buChar char=""/>
              <a:tabLst>
                <a:tab pos="535305" algn="l"/>
              </a:tabLst>
            </a:pPr>
            <a:r>
              <a:rPr sz="2950" dirty="0">
                <a:solidFill>
                  <a:srgbClr val="8063A1"/>
                </a:solidFill>
                <a:latin typeface="Arial MT"/>
                <a:cs typeface="Arial MT"/>
              </a:rPr>
              <a:t>VISUAL</a:t>
            </a:r>
            <a:r>
              <a:rPr sz="2950" spc="-5" dirty="0">
                <a:solidFill>
                  <a:srgbClr val="8063A1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8063A1"/>
                </a:solidFill>
                <a:latin typeface="Arial MT"/>
                <a:cs typeface="Arial MT"/>
              </a:rPr>
              <a:t>EVALUATION/CROWNING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471368" y="8781722"/>
            <a:ext cx="15153005" cy="1409700"/>
            <a:chOff x="1471368" y="8781722"/>
            <a:chExt cx="15153005" cy="1409700"/>
          </a:xfrm>
        </p:grpSpPr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33454" y="8829440"/>
              <a:ext cx="14990754" cy="121821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71368" y="8781722"/>
              <a:ext cx="14543431" cy="1409171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710733" y="8906619"/>
            <a:ext cx="14827250" cy="1043940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64135" marR="930910">
              <a:lnSpc>
                <a:spcPct val="100699"/>
              </a:lnSpc>
              <a:spcBef>
                <a:spcPts val="430"/>
              </a:spcBef>
            </a:pP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REASSURE</a:t>
            </a:r>
            <a:r>
              <a:rPr sz="295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THE</a:t>
            </a:r>
            <a:r>
              <a:rPr sz="295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MOTHER.ENCOURAGE</a:t>
            </a:r>
            <a:r>
              <a:rPr sz="295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HER</a:t>
            </a:r>
            <a:r>
              <a:rPr sz="295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TO</a:t>
            </a:r>
            <a:r>
              <a:rPr sz="295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KEEP</a:t>
            </a:r>
            <a:r>
              <a:rPr sz="295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BREATHING </a:t>
            </a:r>
            <a:r>
              <a:rPr sz="2950" spc="-10" dirty="0">
                <a:solidFill>
                  <a:srgbClr val="FF0000"/>
                </a:solidFill>
                <a:latin typeface="Arial MT"/>
                <a:cs typeface="Arial MT"/>
              </a:rPr>
              <a:t>SLOWLY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AND</a:t>
            </a:r>
            <a:r>
              <a:rPr sz="295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spc="-25" dirty="0">
                <a:solidFill>
                  <a:srgbClr val="FF0000"/>
                </a:solidFill>
                <a:latin typeface="Arial MT"/>
                <a:cs typeface="Arial MT"/>
              </a:rPr>
              <a:t>COM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8621" y="11282481"/>
            <a:ext cx="1550035" cy="26670"/>
          </a:xfrm>
          <a:custGeom>
            <a:avLst/>
            <a:gdLst/>
            <a:ahLst/>
            <a:cxnLst/>
            <a:rect l="l" t="t" r="r" b="b"/>
            <a:pathLst>
              <a:path w="1550034" h="26670">
                <a:moveTo>
                  <a:pt x="0" y="26074"/>
                </a:moveTo>
                <a:lnTo>
                  <a:pt x="1549691" y="26074"/>
                </a:lnTo>
                <a:lnTo>
                  <a:pt x="1549691" y="0"/>
                </a:lnTo>
                <a:lnTo>
                  <a:pt x="0" y="0"/>
                </a:lnTo>
                <a:lnTo>
                  <a:pt x="0" y="26074"/>
                </a:lnTo>
                <a:close/>
              </a:path>
            </a:pathLst>
          </a:custGeom>
          <a:solidFill>
            <a:srgbClr val="57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46371" y="10589819"/>
            <a:ext cx="1596390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8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6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6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30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-52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20" dirty="0">
                <a:solidFill>
                  <a:srgbClr val="525252"/>
                </a:solidFill>
                <a:latin typeface="Arial Black"/>
                <a:cs typeface="Arial Black"/>
              </a:rPr>
              <a:t>16</a:t>
            </a:r>
            <a:endParaRPr sz="245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7333" y="3250628"/>
            <a:ext cx="17265742" cy="549921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spc="-335" dirty="0">
                <a:solidFill>
                  <a:srgbClr val="000000"/>
                </a:solidFill>
              </a:rPr>
              <a:t>Patient’s</a:t>
            </a:r>
            <a:r>
              <a:rPr sz="4450" spc="-325" dirty="0">
                <a:solidFill>
                  <a:srgbClr val="000000"/>
                </a:solidFill>
              </a:rPr>
              <a:t> </a:t>
            </a:r>
            <a:r>
              <a:rPr sz="4450" spc="-295" dirty="0">
                <a:solidFill>
                  <a:srgbClr val="000000"/>
                </a:solidFill>
              </a:rPr>
              <a:t>position</a:t>
            </a:r>
            <a:endParaRPr sz="445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450" spc="-240" dirty="0">
                <a:solidFill>
                  <a:srgbClr val="000000"/>
                </a:solidFill>
              </a:rPr>
              <a:t>during</a:t>
            </a:r>
            <a:r>
              <a:rPr sz="4450" spc="-320" dirty="0">
                <a:solidFill>
                  <a:srgbClr val="000000"/>
                </a:solidFill>
              </a:rPr>
              <a:t> </a:t>
            </a:r>
            <a:r>
              <a:rPr sz="4450" spc="-275" dirty="0">
                <a:solidFill>
                  <a:srgbClr val="000000"/>
                </a:solidFill>
              </a:rPr>
              <a:t>childbirth</a:t>
            </a:r>
            <a:endParaRPr sz="4450"/>
          </a:p>
        </p:txBody>
      </p:sp>
      <p:sp>
        <p:nvSpPr>
          <p:cNvPr id="6" name="object 6"/>
          <p:cNvSpPr/>
          <p:nvPr/>
        </p:nvSpPr>
        <p:spPr>
          <a:xfrm>
            <a:off x="17098117" y="10616679"/>
            <a:ext cx="2493645" cy="666115"/>
          </a:xfrm>
          <a:custGeom>
            <a:avLst/>
            <a:gdLst/>
            <a:ahLst/>
            <a:cxnLst/>
            <a:rect l="l" t="t" r="r" b="b"/>
            <a:pathLst>
              <a:path w="2493644" h="666115">
                <a:moveTo>
                  <a:pt x="2493641" y="0"/>
                </a:moveTo>
                <a:lnTo>
                  <a:pt x="0" y="0"/>
                </a:lnTo>
                <a:lnTo>
                  <a:pt x="0" y="665801"/>
                </a:lnTo>
                <a:lnTo>
                  <a:pt x="2493641" y="665801"/>
                </a:lnTo>
                <a:lnTo>
                  <a:pt x="2493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670" y="11141022"/>
            <a:ext cx="3145790" cy="167640"/>
          </a:xfrm>
          <a:custGeom>
            <a:avLst/>
            <a:gdLst/>
            <a:ahLst/>
            <a:cxnLst/>
            <a:rect l="l" t="t" r="r" b="b"/>
            <a:pathLst>
              <a:path w="3145790" h="167640">
                <a:moveTo>
                  <a:pt x="3145663" y="0"/>
                </a:moveTo>
                <a:lnTo>
                  <a:pt x="0" y="0"/>
                </a:lnTo>
                <a:lnTo>
                  <a:pt x="0" y="167534"/>
                </a:lnTo>
                <a:lnTo>
                  <a:pt x="3145663" y="167534"/>
                </a:lnTo>
                <a:lnTo>
                  <a:pt x="3145663" y="0"/>
                </a:lnTo>
                <a:close/>
              </a:path>
            </a:pathLst>
          </a:custGeom>
          <a:solidFill>
            <a:srgbClr val="57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209114" y="1301740"/>
            <a:ext cx="14313535" cy="7987030"/>
            <a:chOff x="3209114" y="1301740"/>
            <a:chExt cx="14313535" cy="79870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9114" y="1759103"/>
              <a:ext cx="14313495" cy="662367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3095" y="1301740"/>
              <a:ext cx="10844277" cy="798698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86287" y="1836488"/>
              <a:ext cx="14150340" cy="6449060"/>
            </a:xfrm>
            <a:custGeom>
              <a:avLst/>
              <a:gdLst/>
              <a:ahLst/>
              <a:cxnLst/>
              <a:rect l="l" t="t" r="r" b="b"/>
              <a:pathLst>
                <a:path w="14150340" h="6449059">
                  <a:moveTo>
                    <a:pt x="14150145" y="0"/>
                  </a:moveTo>
                  <a:lnTo>
                    <a:pt x="0" y="0"/>
                  </a:lnTo>
                  <a:lnTo>
                    <a:pt x="0" y="6448808"/>
                  </a:lnTo>
                  <a:lnTo>
                    <a:pt x="14150145" y="6448808"/>
                  </a:lnTo>
                  <a:lnTo>
                    <a:pt x="141501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86287" y="1836488"/>
              <a:ext cx="14150340" cy="6449060"/>
            </a:xfrm>
            <a:custGeom>
              <a:avLst/>
              <a:gdLst/>
              <a:ahLst/>
              <a:cxnLst/>
              <a:rect l="l" t="t" r="r" b="b"/>
              <a:pathLst>
                <a:path w="14150340" h="6449059">
                  <a:moveTo>
                    <a:pt x="0" y="6448808"/>
                  </a:moveTo>
                  <a:lnTo>
                    <a:pt x="14150145" y="6448808"/>
                  </a:lnTo>
                  <a:lnTo>
                    <a:pt x="14150145" y="0"/>
                  </a:lnTo>
                  <a:lnTo>
                    <a:pt x="0" y="0"/>
                  </a:lnTo>
                  <a:lnTo>
                    <a:pt x="0" y="6448808"/>
                  </a:lnTo>
                  <a:close/>
                </a:path>
              </a:pathLst>
            </a:custGeom>
            <a:ln w="20941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51408" y="1840646"/>
            <a:ext cx="8621395" cy="2111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650" spc="-10" dirty="0">
                <a:solidFill>
                  <a:srgbClr val="E36C09"/>
                </a:solidFill>
                <a:latin typeface="Arial MT"/>
                <a:cs typeface="Arial MT"/>
              </a:rPr>
              <a:t>DELIVERY</a:t>
            </a:r>
            <a:endParaRPr sz="1365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51408" y="3926761"/>
            <a:ext cx="8620125" cy="41973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3331210">
              <a:lnSpc>
                <a:spcPct val="100299"/>
              </a:lnSpc>
              <a:spcBef>
                <a:spcPts val="85"/>
              </a:spcBef>
            </a:pPr>
            <a:r>
              <a:rPr sz="13650" spc="-25" dirty="0">
                <a:latin typeface="Arial MT"/>
                <a:cs typeface="Arial MT"/>
              </a:rPr>
              <a:t>OF </a:t>
            </a:r>
            <a:r>
              <a:rPr sz="13650" dirty="0">
                <a:latin typeface="Arial MT"/>
                <a:cs typeface="Arial MT"/>
              </a:rPr>
              <a:t>THE</a:t>
            </a:r>
            <a:r>
              <a:rPr sz="13650" spc="15" dirty="0">
                <a:latin typeface="Arial MT"/>
                <a:cs typeface="Arial MT"/>
              </a:rPr>
              <a:t> </a:t>
            </a:r>
            <a:r>
              <a:rPr sz="13650" spc="-20" dirty="0">
                <a:solidFill>
                  <a:srgbClr val="00AFEF"/>
                </a:solidFill>
                <a:latin typeface="Arial MT"/>
                <a:cs typeface="Arial MT"/>
              </a:rPr>
              <a:t>BABY</a:t>
            </a:r>
            <a:endParaRPr sz="13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2305" y="1788008"/>
            <a:ext cx="15137130" cy="1409700"/>
            <a:chOff x="1652305" y="1788008"/>
            <a:chExt cx="15137130" cy="1409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057" y="1836983"/>
              <a:ext cx="14990754" cy="12182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2305" y="1788008"/>
              <a:ext cx="14391394" cy="140917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875126" y="1913742"/>
            <a:ext cx="14827250" cy="1043940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535305" marR="1068705" indent="-471805">
              <a:lnSpc>
                <a:spcPct val="100699"/>
              </a:lnSpc>
              <a:spcBef>
                <a:spcPts val="420"/>
              </a:spcBef>
              <a:buClr>
                <a:srgbClr val="F79546"/>
              </a:buClr>
              <a:buFont typeface="Wingdings"/>
              <a:buChar char=""/>
              <a:tabLst>
                <a:tab pos="535305" algn="l"/>
              </a:tabLst>
            </a:pP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GENTLE</a:t>
            </a:r>
            <a:r>
              <a:rPr sz="2950" spc="-1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PRESSURE</a:t>
            </a:r>
            <a:r>
              <a:rPr sz="2950" spc="-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OF</a:t>
            </a:r>
            <a:r>
              <a:rPr sz="2950" spc="-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PALM</a:t>
            </a:r>
            <a:r>
              <a:rPr sz="2950" spc="-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TO AVOID</a:t>
            </a:r>
            <a:r>
              <a:rPr sz="2950" spc="-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EXPLOSIVE</a:t>
            </a:r>
            <a:r>
              <a:rPr sz="2950" spc="-1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DELIVERY.</a:t>
            </a:r>
            <a:r>
              <a:rPr sz="2950" spc="-20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DO </a:t>
            </a:r>
            <a:r>
              <a:rPr sz="2950" spc="-25" dirty="0">
                <a:solidFill>
                  <a:srgbClr val="F79546"/>
                </a:solidFill>
                <a:latin typeface="Arial MT"/>
                <a:cs typeface="Arial MT"/>
              </a:rPr>
              <a:t>NOT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PULL THE</a:t>
            </a:r>
            <a:r>
              <a:rPr sz="2950" spc="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F79546"/>
                </a:solidFill>
                <a:latin typeface="Arial MT"/>
                <a:cs typeface="Arial MT"/>
              </a:rPr>
              <a:t>INFANT.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52305" y="4371385"/>
            <a:ext cx="15313025" cy="1409700"/>
            <a:chOff x="1652305" y="4371385"/>
            <a:chExt cx="15313025" cy="14097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8057" y="4419115"/>
              <a:ext cx="14990754" cy="12194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2305" y="4371385"/>
              <a:ext cx="15312413" cy="140917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875126" y="4496910"/>
            <a:ext cx="14827250" cy="1043940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35305" marR="147320" indent="-471805">
              <a:lnSpc>
                <a:spcPct val="100600"/>
              </a:lnSpc>
              <a:spcBef>
                <a:spcPts val="430"/>
              </a:spcBef>
              <a:buFont typeface="Wingdings"/>
              <a:buChar char=""/>
              <a:tabLst>
                <a:tab pos="535305" algn="l"/>
              </a:tabLst>
            </a:pP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AMNOITIC</a:t>
            </a:r>
            <a:r>
              <a:rPr sz="2950" spc="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SAC</a:t>
            </a:r>
            <a:r>
              <a:rPr sz="2950" spc="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HAS</a:t>
            </a:r>
            <a:r>
              <a:rPr sz="2950" spc="-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NOT</a:t>
            </a:r>
            <a:r>
              <a:rPr sz="2950" spc="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BROKEN, TEAR/PINCH</a:t>
            </a:r>
            <a:r>
              <a:rPr sz="2950" spc="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WITH</a:t>
            </a:r>
            <a:r>
              <a:rPr sz="2950" spc="-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YOUR</a:t>
            </a:r>
            <a:r>
              <a:rPr sz="2950" spc="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F79546"/>
                </a:solidFill>
                <a:latin typeface="Arial MT"/>
                <a:cs typeface="Arial MT"/>
              </a:rPr>
              <a:t>FINGERS.NEVER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USE</a:t>
            </a:r>
            <a:r>
              <a:rPr sz="2950" spc="-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SHARP</a:t>
            </a:r>
            <a:r>
              <a:rPr sz="2950" spc="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F79546"/>
                </a:solidFill>
                <a:latin typeface="Arial MT"/>
                <a:cs typeface="Arial MT"/>
              </a:rPr>
              <a:t>INSTRUMENTS.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8621" y="11282481"/>
            <a:ext cx="1550035" cy="26670"/>
          </a:xfrm>
          <a:custGeom>
            <a:avLst/>
            <a:gdLst/>
            <a:ahLst/>
            <a:cxnLst/>
            <a:rect l="l" t="t" r="r" b="b"/>
            <a:pathLst>
              <a:path w="1550034" h="26670">
                <a:moveTo>
                  <a:pt x="0" y="26074"/>
                </a:moveTo>
                <a:lnTo>
                  <a:pt x="1549691" y="26074"/>
                </a:lnTo>
                <a:lnTo>
                  <a:pt x="1549691" y="0"/>
                </a:lnTo>
                <a:lnTo>
                  <a:pt x="0" y="0"/>
                </a:lnTo>
                <a:lnTo>
                  <a:pt x="0" y="26074"/>
                </a:lnTo>
                <a:close/>
              </a:path>
            </a:pathLst>
          </a:custGeom>
          <a:solidFill>
            <a:srgbClr val="57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46371" y="10589819"/>
            <a:ext cx="1596390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8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6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6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30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-52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20" dirty="0">
                <a:solidFill>
                  <a:srgbClr val="525252"/>
                </a:solidFill>
                <a:latin typeface="Arial Black"/>
                <a:cs typeface="Arial Black"/>
              </a:rPr>
              <a:t>19</a:t>
            </a:r>
            <a:endParaRPr sz="245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292" y="2818873"/>
            <a:ext cx="12306846" cy="67264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40234" y="834918"/>
            <a:ext cx="6795770" cy="1383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spc="-395" dirty="0">
                <a:latin typeface="Arial Black"/>
                <a:cs typeface="Arial Black"/>
              </a:rPr>
              <a:t>Remove</a:t>
            </a:r>
            <a:r>
              <a:rPr sz="4450" spc="-320" dirty="0">
                <a:latin typeface="Arial Black"/>
                <a:cs typeface="Arial Black"/>
              </a:rPr>
              <a:t> </a:t>
            </a:r>
            <a:r>
              <a:rPr sz="4450" spc="-310" dirty="0">
                <a:latin typeface="Arial Black"/>
                <a:cs typeface="Arial Black"/>
              </a:rPr>
              <a:t>umbilical</a:t>
            </a:r>
            <a:r>
              <a:rPr sz="4450" spc="-315" dirty="0">
                <a:latin typeface="Arial Black"/>
                <a:cs typeface="Arial Black"/>
              </a:rPr>
              <a:t> </a:t>
            </a:r>
            <a:r>
              <a:rPr sz="4450" spc="-355" dirty="0">
                <a:latin typeface="Arial Black"/>
                <a:cs typeface="Arial Black"/>
              </a:rPr>
              <a:t>cord</a:t>
            </a:r>
            <a:endParaRPr sz="44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450" spc="-180" dirty="0">
                <a:latin typeface="Arial Black"/>
                <a:cs typeface="Arial Black"/>
              </a:rPr>
              <a:t>from</a:t>
            </a:r>
            <a:r>
              <a:rPr sz="4450" spc="-295" dirty="0">
                <a:latin typeface="Arial Black"/>
                <a:cs typeface="Arial Black"/>
              </a:rPr>
              <a:t> </a:t>
            </a:r>
            <a:r>
              <a:rPr sz="4450" spc="-210" dirty="0">
                <a:latin typeface="Arial Black"/>
                <a:cs typeface="Arial Black"/>
              </a:rPr>
              <a:t>around</a:t>
            </a:r>
            <a:r>
              <a:rPr sz="4450" spc="-290" dirty="0">
                <a:latin typeface="Arial Black"/>
                <a:cs typeface="Arial Black"/>
              </a:rPr>
              <a:t> </a:t>
            </a:r>
            <a:r>
              <a:rPr sz="4450" spc="-355" dirty="0">
                <a:latin typeface="Arial Black"/>
                <a:cs typeface="Arial Black"/>
              </a:rPr>
              <a:t>baby’s</a:t>
            </a:r>
            <a:r>
              <a:rPr sz="4450" spc="-290" dirty="0">
                <a:latin typeface="Arial Black"/>
                <a:cs typeface="Arial Black"/>
              </a:rPr>
              <a:t> </a:t>
            </a:r>
            <a:r>
              <a:rPr sz="4450" spc="-465" dirty="0">
                <a:latin typeface="Arial Black"/>
                <a:cs typeface="Arial Black"/>
              </a:rPr>
              <a:t>neck</a:t>
            </a:r>
            <a:endParaRPr sz="445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829648" y="270148"/>
            <a:ext cx="9624695" cy="1861820"/>
            <a:chOff x="9829648" y="270148"/>
            <a:chExt cx="9624695" cy="18618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75397" y="317833"/>
              <a:ext cx="9279937" cy="167561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29648" y="270148"/>
              <a:ext cx="9624209" cy="186151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052050" y="395694"/>
            <a:ext cx="9117330" cy="1501140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535940" marR="123825" indent="-471805">
              <a:lnSpc>
                <a:spcPct val="100600"/>
              </a:lnSpc>
              <a:spcBef>
                <a:spcPts val="425"/>
              </a:spcBef>
              <a:buFont typeface="Wingdings"/>
              <a:buChar char=""/>
              <a:tabLst>
                <a:tab pos="535940" algn="l"/>
              </a:tabLst>
            </a:pP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ONLY</a:t>
            </a:r>
            <a:r>
              <a:rPr sz="2950" spc="-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IF</a:t>
            </a:r>
            <a:r>
              <a:rPr sz="2950" spc="-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YOU</a:t>
            </a:r>
            <a:r>
              <a:rPr sz="2950" spc="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CAN'T</a:t>
            </a:r>
            <a:r>
              <a:rPr sz="2950" spc="10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DISLODGE</a:t>
            </a:r>
            <a:r>
              <a:rPr sz="2950" spc="-1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,</a:t>
            </a:r>
            <a:r>
              <a:rPr sz="2950" spc="10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ATTACH</a:t>
            </a:r>
            <a:r>
              <a:rPr sz="2950" spc="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spc="-25" dirty="0">
                <a:solidFill>
                  <a:srgbClr val="F79546"/>
                </a:solidFill>
                <a:latin typeface="Arial MT"/>
                <a:cs typeface="Arial MT"/>
              </a:rPr>
              <a:t>TWO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CLAMP</a:t>
            </a:r>
            <a:r>
              <a:rPr sz="2950" spc="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7-8CM(3</a:t>
            </a:r>
            <a:r>
              <a:rPr sz="2950" spc="-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INCH)</a:t>
            </a:r>
            <a:r>
              <a:rPr sz="2950" spc="-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APART,THEN</a:t>
            </a:r>
            <a:r>
              <a:rPr sz="2950" spc="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spc="-25" dirty="0">
                <a:solidFill>
                  <a:srgbClr val="F79546"/>
                </a:solidFill>
                <a:latin typeface="Arial MT"/>
                <a:cs typeface="Arial MT"/>
              </a:rPr>
              <a:t>CUT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BETWEEN</a:t>
            </a:r>
            <a:r>
              <a:rPr sz="2950" spc="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THE</a:t>
            </a:r>
            <a:r>
              <a:rPr sz="2950" spc="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F79546"/>
                </a:solidFill>
                <a:latin typeface="Arial MT"/>
                <a:cs typeface="Arial MT"/>
              </a:rPr>
              <a:t>CLAMP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098117" y="10616679"/>
            <a:ext cx="2493645" cy="666115"/>
          </a:xfrm>
          <a:custGeom>
            <a:avLst/>
            <a:gdLst/>
            <a:ahLst/>
            <a:cxnLst/>
            <a:rect l="l" t="t" r="r" b="b"/>
            <a:pathLst>
              <a:path w="2493644" h="666115">
                <a:moveTo>
                  <a:pt x="2493641" y="0"/>
                </a:moveTo>
                <a:lnTo>
                  <a:pt x="0" y="0"/>
                </a:lnTo>
                <a:lnTo>
                  <a:pt x="0" y="665801"/>
                </a:lnTo>
                <a:lnTo>
                  <a:pt x="2493641" y="665801"/>
                </a:lnTo>
                <a:lnTo>
                  <a:pt x="2493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8621" y="11282481"/>
            <a:ext cx="1550035" cy="26670"/>
          </a:xfrm>
          <a:custGeom>
            <a:avLst/>
            <a:gdLst/>
            <a:ahLst/>
            <a:cxnLst/>
            <a:rect l="l" t="t" r="r" b="b"/>
            <a:pathLst>
              <a:path w="1550034" h="26670">
                <a:moveTo>
                  <a:pt x="0" y="26074"/>
                </a:moveTo>
                <a:lnTo>
                  <a:pt x="1549691" y="26074"/>
                </a:lnTo>
                <a:lnTo>
                  <a:pt x="1549691" y="0"/>
                </a:lnTo>
                <a:lnTo>
                  <a:pt x="0" y="0"/>
                </a:lnTo>
                <a:lnTo>
                  <a:pt x="0" y="26074"/>
                </a:lnTo>
                <a:close/>
              </a:path>
            </a:pathLst>
          </a:custGeom>
          <a:solidFill>
            <a:srgbClr val="57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46371" y="10589819"/>
            <a:ext cx="1596390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8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6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6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30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-52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20" dirty="0">
                <a:solidFill>
                  <a:srgbClr val="525252"/>
                </a:solidFill>
                <a:latin typeface="Arial Black"/>
                <a:cs typeface="Arial Black"/>
              </a:rPr>
              <a:t>20</a:t>
            </a:r>
            <a:endParaRPr sz="245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3003" y="3527936"/>
            <a:ext cx="11494179" cy="628305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spc="-280" dirty="0">
                <a:solidFill>
                  <a:srgbClr val="000000"/>
                </a:solidFill>
              </a:rPr>
              <a:t>Support</a:t>
            </a:r>
            <a:r>
              <a:rPr sz="4450" spc="-310" dirty="0">
                <a:solidFill>
                  <a:srgbClr val="000000"/>
                </a:solidFill>
              </a:rPr>
              <a:t> </a:t>
            </a:r>
            <a:r>
              <a:rPr sz="4450" spc="-270" dirty="0">
                <a:solidFill>
                  <a:srgbClr val="000000"/>
                </a:solidFill>
              </a:rPr>
              <a:t>the</a:t>
            </a:r>
            <a:r>
              <a:rPr sz="4450" spc="-310" dirty="0">
                <a:solidFill>
                  <a:srgbClr val="000000"/>
                </a:solidFill>
              </a:rPr>
              <a:t> </a:t>
            </a:r>
            <a:r>
              <a:rPr sz="4450" spc="-360" dirty="0">
                <a:solidFill>
                  <a:srgbClr val="000000"/>
                </a:solidFill>
              </a:rPr>
              <a:t>baby’s</a:t>
            </a:r>
            <a:r>
              <a:rPr sz="4450" spc="-310" dirty="0">
                <a:solidFill>
                  <a:srgbClr val="000000"/>
                </a:solidFill>
              </a:rPr>
              <a:t> </a:t>
            </a:r>
            <a:r>
              <a:rPr sz="4450" spc="-325" dirty="0">
                <a:solidFill>
                  <a:srgbClr val="000000"/>
                </a:solidFill>
              </a:rPr>
              <a:t>head</a:t>
            </a:r>
            <a:endParaRPr sz="4450"/>
          </a:p>
        </p:txBody>
      </p:sp>
      <p:sp>
        <p:nvSpPr>
          <p:cNvPr id="6" name="object 6"/>
          <p:cNvSpPr/>
          <p:nvPr/>
        </p:nvSpPr>
        <p:spPr>
          <a:xfrm>
            <a:off x="17098117" y="10616679"/>
            <a:ext cx="2493645" cy="666115"/>
          </a:xfrm>
          <a:custGeom>
            <a:avLst/>
            <a:gdLst/>
            <a:ahLst/>
            <a:cxnLst/>
            <a:rect l="l" t="t" r="r" b="b"/>
            <a:pathLst>
              <a:path w="2493644" h="666115">
                <a:moveTo>
                  <a:pt x="2493641" y="0"/>
                </a:moveTo>
                <a:lnTo>
                  <a:pt x="0" y="0"/>
                </a:lnTo>
                <a:lnTo>
                  <a:pt x="0" y="665801"/>
                </a:lnTo>
                <a:lnTo>
                  <a:pt x="2493641" y="665801"/>
                </a:lnTo>
                <a:lnTo>
                  <a:pt x="2493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8621" y="11282481"/>
            <a:ext cx="1550035" cy="26670"/>
          </a:xfrm>
          <a:custGeom>
            <a:avLst/>
            <a:gdLst/>
            <a:ahLst/>
            <a:cxnLst/>
            <a:rect l="l" t="t" r="r" b="b"/>
            <a:pathLst>
              <a:path w="1550034" h="26670">
                <a:moveTo>
                  <a:pt x="0" y="26074"/>
                </a:moveTo>
                <a:lnTo>
                  <a:pt x="1549691" y="26074"/>
                </a:lnTo>
                <a:lnTo>
                  <a:pt x="1549691" y="0"/>
                </a:lnTo>
                <a:lnTo>
                  <a:pt x="0" y="0"/>
                </a:lnTo>
                <a:lnTo>
                  <a:pt x="0" y="26074"/>
                </a:lnTo>
                <a:close/>
              </a:path>
            </a:pathLst>
          </a:custGeom>
          <a:solidFill>
            <a:srgbClr val="57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46371" y="10589819"/>
            <a:ext cx="1596390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8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6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6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30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-52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20" dirty="0">
                <a:solidFill>
                  <a:srgbClr val="525252"/>
                </a:solidFill>
                <a:latin typeface="Arial Black"/>
                <a:cs typeface="Arial Black"/>
              </a:rPr>
              <a:t>21</a:t>
            </a:r>
            <a:endParaRPr sz="245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6736" y="2309457"/>
            <a:ext cx="12223457" cy="69592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49668" y="9599363"/>
            <a:ext cx="1060513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spc="130" dirty="0">
                <a:latin typeface="Arial MT"/>
                <a:cs typeface="Arial MT"/>
              </a:rPr>
              <a:t>Support</a:t>
            </a:r>
            <a:r>
              <a:rPr sz="3950" spc="-60" dirty="0">
                <a:latin typeface="Arial MT"/>
                <a:cs typeface="Arial MT"/>
              </a:rPr>
              <a:t> </a:t>
            </a:r>
            <a:r>
              <a:rPr sz="3950" spc="160" dirty="0">
                <a:latin typeface="Arial MT"/>
                <a:cs typeface="Arial MT"/>
              </a:rPr>
              <a:t>the</a:t>
            </a:r>
            <a:r>
              <a:rPr sz="3950" spc="-60" dirty="0">
                <a:latin typeface="Arial MT"/>
                <a:cs typeface="Arial MT"/>
              </a:rPr>
              <a:t> </a:t>
            </a:r>
            <a:r>
              <a:rPr sz="3950" spc="105" dirty="0">
                <a:latin typeface="Arial MT"/>
                <a:cs typeface="Arial MT"/>
              </a:rPr>
              <a:t>baby</a:t>
            </a:r>
            <a:r>
              <a:rPr sz="3950" spc="-45" dirty="0">
                <a:latin typeface="Arial MT"/>
                <a:cs typeface="Arial MT"/>
              </a:rPr>
              <a:t> </a:t>
            </a:r>
            <a:r>
              <a:rPr sz="3950" spc="190" dirty="0">
                <a:latin typeface="Arial MT"/>
                <a:cs typeface="Arial MT"/>
              </a:rPr>
              <a:t>through</a:t>
            </a:r>
            <a:r>
              <a:rPr sz="3950" spc="-60" dirty="0">
                <a:latin typeface="Arial MT"/>
                <a:cs typeface="Arial MT"/>
              </a:rPr>
              <a:t> </a:t>
            </a:r>
            <a:r>
              <a:rPr sz="3950" spc="160" dirty="0">
                <a:latin typeface="Arial MT"/>
                <a:cs typeface="Arial MT"/>
              </a:rPr>
              <a:t>the</a:t>
            </a:r>
            <a:r>
              <a:rPr sz="3950" spc="-50" dirty="0">
                <a:latin typeface="Arial MT"/>
                <a:cs typeface="Arial MT"/>
              </a:rPr>
              <a:t> </a:t>
            </a:r>
            <a:r>
              <a:rPr sz="3950" spc="160" dirty="0">
                <a:latin typeface="Arial MT"/>
                <a:cs typeface="Arial MT"/>
              </a:rPr>
              <a:t>entire</a:t>
            </a:r>
            <a:r>
              <a:rPr sz="3950" spc="-60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process.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spc="-315" dirty="0">
                <a:solidFill>
                  <a:srgbClr val="000000"/>
                </a:solidFill>
              </a:rPr>
              <a:t>Guide</a:t>
            </a:r>
            <a:r>
              <a:rPr sz="4450" spc="-325" dirty="0">
                <a:solidFill>
                  <a:srgbClr val="000000"/>
                </a:solidFill>
              </a:rPr>
              <a:t> </a:t>
            </a:r>
            <a:r>
              <a:rPr sz="4450" spc="-270" dirty="0">
                <a:solidFill>
                  <a:srgbClr val="000000"/>
                </a:solidFill>
              </a:rPr>
              <a:t>the</a:t>
            </a:r>
            <a:r>
              <a:rPr sz="4450" spc="-320" dirty="0">
                <a:solidFill>
                  <a:srgbClr val="000000"/>
                </a:solidFill>
              </a:rPr>
              <a:t> </a:t>
            </a:r>
            <a:r>
              <a:rPr sz="4450" spc="-355" dirty="0">
                <a:solidFill>
                  <a:srgbClr val="000000"/>
                </a:solidFill>
              </a:rPr>
              <a:t>baby’s</a:t>
            </a:r>
            <a:r>
              <a:rPr sz="4450" spc="-320" dirty="0">
                <a:solidFill>
                  <a:srgbClr val="000000"/>
                </a:solidFill>
              </a:rPr>
              <a:t> </a:t>
            </a:r>
            <a:r>
              <a:rPr sz="4450" spc="-300" dirty="0">
                <a:solidFill>
                  <a:srgbClr val="000000"/>
                </a:solidFill>
              </a:rPr>
              <a:t>head</a:t>
            </a:r>
            <a:r>
              <a:rPr sz="4450" spc="-320" dirty="0">
                <a:solidFill>
                  <a:srgbClr val="000000"/>
                </a:solidFill>
              </a:rPr>
              <a:t> </a:t>
            </a:r>
            <a:r>
              <a:rPr sz="4450" spc="-254" dirty="0">
                <a:solidFill>
                  <a:srgbClr val="000000"/>
                </a:solidFill>
              </a:rPr>
              <a:t>to</a:t>
            </a:r>
            <a:r>
              <a:rPr sz="4450" spc="-320" dirty="0">
                <a:solidFill>
                  <a:srgbClr val="000000"/>
                </a:solidFill>
              </a:rPr>
              <a:t> </a:t>
            </a:r>
            <a:r>
              <a:rPr sz="4450" spc="-455" dirty="0">
                <a:solidFill>
                  <a:srgbClr val="000000"/>
                </a:solidFill>
              </a:rPr>
              <a:t>assist</a:t>
            </a:r>
            <a:endParaRPr sz="445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450" spc="-210" dirty="0">
                <a:solidFill>
                  <a:srgbClr val="000000"/>
                </a:solidFill>
              </a:rPr>
              <a:t>in</a:t>
            </a:r>
            <a:r>
              <a:rPr sz="4450" spc="-305" dirty="0">
                <a:solidFill>
                  <a:srgbClr val="000000"/>
                </a:solidFill>
              </a:rPr>
              <a:t> </a:t>
            </a:r>
            <a:r>
              <a:rPr sz="4450" spc="-290" dirty="0">
                <a:solidFill>
                  <a:srgbClr val="000000"/>
                </a:solidFill>
              </a:rPr>
              <a:t>delivering</a:t>
            </a:r>
            <a:r>
              <a:rPr sz="4450" spc="-300" dirty="0">
                <a:solidFill>
                  <a:srgbClr val="000000"/>
                </a:solidFill>
              </a:rPr>
              <a:t> shoulders</a:t>
            </a:r>
            <a:endParaRPr sz="4450"/>
          </a:p>
        </p:txBody>
      </p:sp>
      <p:sp>
        <p:nvSpPr>
          <p:cNvPr id="7" name="object 7"/>
          <p:cNvSpPr/>
          <p:nvPr/>
        </p:nvSpPr>
        <p:spPr>
          <a:xfrm>
            <a:off x="17098117" y="10616679"/>
            <a:ext cx="2493645" cy="666115"/>
          </a:xfrm>
          <a:custGeom>
            <a:avLst/>
            <a:gdLst/>
            <a:ahLst/>
            <a:cxnLst/>
            <a:rect l="l" t="t" r="r" b="b"/>
            <a:pathLst>
              <a:path w="2493644" h="666115">
                <a:moveTo>
                  <a:pt x="2493641" y="0"/>
                </a:moveTo>
                <a:lnTo>
                  <a:pt x="0" y="0"/>
                </a:lnTo>
                <a:lnTo>
                  <a:pt x="0" y="665801"/>
                </a:lnTo>
                <a:lnTo>
                  <a:pt x="2493641" y="665801"/>
                </a:lnTo>
                <a:lnTo>
                  <a:pt x="2493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8621" y="11282481"/>
            <a:ext cx="1550035" cy="26670"/>
          </a:xfrm>
          <a:custGeom>
            <a:avLst/>
            <a:gdLst/>
            <a:ahLst/>
            <a:cxnLst/>
            <a:rect l="l" t="t" r="r" b="b"/>
            <a:pathLst>
              <a:path w="1550034" h="26670">
                <a:moveTo>
                  <a:pt x="0" y="26074"/>
                </a:moveTo>
                <a:lnTo>
                  <a:pt x="1549691" y="26074"/>
                </a:lnTo>
                <a:lnTo>
                  <a:pt x="1549691" y="0"/>
                </a:lnTo>
                <a:lnTo>
                  <a:pt x="0" y="0"/>
                </a:lnTo>
                <a:lnTo>
                  <a:pt x="0" y="26074"/>
                </a:lnTo>
                <a:close/>
              </a:path>
            </a:pathLst>
          </a:custGeom>
          <a:solidFill>
            <a:srgbClr val="57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46371" y="10589819"/>
            <a:ext cx="1464310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8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7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7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-15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04" dirty="0">
                <a:solidFill>
                  <a:srgbClr val="525252"/>
                </a:solidFill>
                <a:latin typeface="Arial Black"/>
                <a:cs typeface="Arial Black"/>
              </a:rPr>
              <a:t>2</a:t>
            </a:r>
            <a:endParaRPr sz="2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5070" y="2492250"/>
            <a:ext cx="5949950" cy="1081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3450" spc="140" dirty="0">
                <a:latin typeface="Arial MT"/>
                <a:cs typeface="Arial MT"/>
              </a:rPr>
              <a:t>Upon</a:t>
            </a:r>
            <a:r>
              <a:rPr sz="3450" spc="-40" dirty="0">
                <a:latin typeface="Arial MT"/>
                <a:cs typeface="Arial MT"/>
              </a:rPr>
              <a:t> </a:t>
            </a:r>
            <a:r>
              <a:rPr sz="3450" spc="130" dirty="0">
                <a:latin typeface="Arial MT"/>
                <a:cs typeface="Arial MT"/>
              </a:rPr>
              <a:t>completing</a:t>
            </a:r>
            <a:r>
              <a:rPr sz="3450" spc="-40" dirty="0">
                <a:latin typeface="Arial MT"/>
                <a:cs typeface="Arial MT"/>
              </a:rPr>
              <a:t> </a:t>
            </a:r>
            <a:r>
              <a:rPr sz="3450" spc="114" dirty="0">
                <a:latin typeface="Arial MT"/>
                <a:cs typeface="Arial MT"/>
              </a:rPr>
              <a:t>this</a:t>
            </a:r>
            <a:r>
              <a:rPr sz="3450" spc="-55" dirty="0">
                <a:latin typeface="Arial MT"/>
                <a:cs typeface="Arial MT"/>
              </a:rPr>
              <a:t> </a:t>
            </a:r>
            <a:r>
              <a:rPr sz="3450" spc="-10" dirty="0">
                <a:latin typeface="Arial MT"/>
                <a:cs typeface="Arial MT"/>
              </a:rPr>
              <a:t>lesson, </a:t>
            </a:r>
            <a:r>
              <a:rPr sz="3450" spc="125" dirty="0">
                <a:latin typeface="Arial MT"/>
                <a:cs typeface="Arial MT"/>
              </a:rPr>
              <a:t>you</a:t>
            </a:r>
            <a:r>
              <a:rPr sz="3450" spc="-55" dirty="0">
                <a:latin typeface="Arial MT"/>
                <a:cs typeface="Arial MT"/>
              </a:rPr>
              <a:t> </a:t>
            </a:r>
            <a:r>
              <a:rPr sz="3450" spc="130" dirty="0">
                <a:latin typeface="Arial MT"/>
                <a:cs typeface="Arial MT"/>
              </a:rPr>
              <a:t>will</a:t>
            </a:r>
            <a:r>
              <a:rPr sz="3450" spc="-70" dirty="0">
                <a:latin typeface="Arial MT"/>
                <a:cs typeface="Arial MT"/>
              </a:rPr>
              <a:t> </a:t>
            </a:r>
            <a:r>
              <a:rPr sz="3450" spc="110" dirty="0">
                <a:latin typeface="Arial MT"/>
                <a:cs typeface="Arial MT"/>
              </a:rPr>
              <a:t>be</a:t>
            </a:r>
            <a:r>
              <a:rPr sz="3450" spc="-55" dirty="0">
                <a:latin typeface="Arial MT"/>
                <a:cs typeface="Arial MT"/>
              </a:rPr>
              <a:t> </a:t>
            </a:r>
            <a:r>
              <a:rPr sz="3450" spc="75" dirty="0">
                <a:latin typeface="Arial MT"/>
                <a:cs typeface="Arial MT"/>
              </a:rPr>
              <a:t>able</a:t>
            </a:r>
            <a:r>
              <a:rPr sz="3450" spc="-50" dirty="0">
                <a:latin typeface="Arial MT"/>
                <a:cs typeface="Arial MT"/>
              </a:rPr>
              <a:t> </a:t>
            </a:r>
            <a:r>
              <a:rPr sz="3450" spc="95" dirty="0">
                <a:latin typeface="Arial MT"/>
                <a:cs typeface="Arial MT"/>
              </a:rPr>
              <a:t>to:</a:t>
            </a:r>
            <a:endParaRPr sz="345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850" dirty="0"/>
              <a:t>OBJECTIVES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65644" y="4511936"/>
            <a:ext cx="7812405" cy="485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7495">
              <a:lnSpc>
                <a:spcPct val="100200"/>
              </a:lnSpc>
              <a:spcBef>
                <a:spcPts val="100"/>
              </a:spcBef>
              <a:tabLst>
                <a:tab pos="1978025" algn="l"/>
              </a:tabLst>
            </a:pPr>
            <a:r>
              <a:rPr sz="3950" dirty="0">
                <a:latin typeface="Arial MT"/>
                <a:cs typeface="Arial MT"/>
              </a:rPr>
              <a:t>List</a:t>
            </a:r>
            <a:r>
              <a:rPr sz="3950" spc="95" dirty="0">
                <a:latin typeface="Arial MT"/>
                <a:cs typeface="Arial MT"/>
              </a:rPr>
              <a:t> </a:t>
            </a:r>
            <a:r>
              <a:rPr sz="3950" spc="135" dirty="0">
                <a:latin typeface="Arial MT"/>
                <a:cs typeface="Arial MT"/>
              </a:rPr>
              <a:t>the</a:t>
            </a:r>
            <a:r>
              <a:rPr sz="3950" dirty="0">
                <a:latin typeface="Arial MT"/>
                <a:cs typeface="Arial MT"/>
              </a:rPr>
              <a:t>	</a:t>
            </a:r>
            <a:r>
              <a:rPr sz="3950" spc="50" dirty="0">
                <a:latin typeface="Arial MT"/>
                <a:cs typeface="Arial MT"/>
              </a:rPr>
              <a:t>steps</a:t>
            </a:r>
            <a:r>
              <a:rPr sz="3950" spc="45" dirty="0">
                <a:latin typeface="Arial MT"/>
                <a:cs typeface="Arial MT"/>
              </a:rPr>
              <a:t> </a:t>
            </a:r>
            <a:r>
              <a:rPr sz="3950" spc="225" dirty="0">
                <a:latin typeface="Arial MT"/>
                <a:cs typeface="Arial MT"/>
              </a:rPr>
              <a:t>for</a:t>
            </a:r>
            <a:r>
              <a:rPr sz="3950" spc="6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assessment</a:t>
            </a:r>
            <a:r>
              <a:rPr sz="3950" spc="65" dirty="0">
                <a:latin typeface="Arial MT"/>
                <a:cs typeface="Arial MT"/>
              </a:rPr>
              <a:t> </a:t>
            </a:r>
            <a:r>
              <a:rPr sz="3950" spc="185" dirty="0">
                <a:latin typeface="Arial MT"/>
                <a:cs typeface="Arial MT"/>
              </a:rPr>
              <a:t>of </a:t>
            </a:r>
            <a:r>
              <a:rPr sz="3950" spc="160" dirty="0">
                <a:latin typeface="Arial MT"/>
                <a:cs typeface="Arial MT"/>
              </a:rPr>
              <a:t>the</a:t>
            </a:r>
            <a:r>
              <a:rPr sz="3950" spc="-75" dirty="0">
                <a:latin typeface="Arial MT"/>
                <a:cs typeface="Arial MT"/>
              </a:rPr>
              <a:t> </a:t>
            </a:r>
            <a:r>
              <a:rPr sz="3950" spc="175" dirty="0">
                <a:latin typeface="Arial MT"/>
                <a:cs typeface="Arial MT"/>
              </a:rPr>
              <a:t>mother.</a:t>
            </a: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3950">
              <a:latin typeface="Arial MT"/>
              <a:cs typeface="Arial MT"/>
            </a:endParaRPr>
          </a:p>
          <a:p>
            <a:pPr marL="12700" marR="810260">
              <a:lnSpc>
                <a:spcPct val="100200"/>
              </a:lnSpc>
              <a:tabLst>
                <a:tab pos="1978025" algn="l"/>
              </a:tabLst>
            </a:pPr>
            <a:r>
              <a:rPr sz="3950" dirty="0">
                <a:latin typeface="Arial MT"/>
                <a:cs typeface="Arial MT"/>
              </a:rPr>
              <a:t>List</a:t>
            </a:r>
            <a:r>
              <a:rPr sz="3950" spc="95" dirty="0">
                <a:latin typeface="Arial MT"/>
                <a:cs typeface="Arial MT"/>
              </a:rPr>
              <a:t> </a:t>
            </a:r>
            <a:r>
              <a:rPr sz="3950" spc="135" dirty="0">
                <a:latin typeface="Arial MT"/>
                <a:cs typeface="Arial MT"/>
              </a:rPr>
              <a:t>the</a:t>
            </a:r>
            <a:r>
              <a:rPr sz="3950" dirty="0">
                <a:latin typeface="Arial MT"/>
                <a:cs typeface="Arial MT"/>
              </a:rPr>
              <a:t>	</a:t>
            </a:r>
            <a:r>
              <a:rPr sz="3950" spc="50" dirty="0">
                <a:latin typeface="Arial MT"/>
                <a:cs typeface="Arial MT"/>
              </a:rPr>
              <a:t>steps</a:t>
            </a:r>
            <a:r>
              <a:rPr sz="3950" spc="-70" dirty="0">
                <a:latin typeface="Arial MT"/>
                <a:cs typeface="Arial MT"/>
              </a:rPr>
              <a:t> </a:t>
            </a:r>
            <a:r>
              <a:rPr sz="3950" spc="225" dirty="0">
                <a:latin typeface="Arial MT"/>
                <a:cs typeface="Arial MT"/>
              </a:rPr>
              <a:t>for</a:t>
            </a:r>
            <a:r>
              <a:rPr sz="3950" spc="-45" dirty="0">
                <a:latin typeface="Arial MT"/>
                <a:cs typeface="Arial MT"/>
              </a:rPr>
              <a:t> </a:t>
            </a:r>
            <a:r>
              <a:rPr sz="3950" spc="110" dirty="0">
                <a:latin typeface="Arial MT"/>
                <a:cs typeface="Arial MT"/>
              </a:rPr>
              <a:t>pre-</a:t>
            </a:r>
            <a:r>
              <a:rPr sz="3950" spc="125" dirty="0">
                <a:latin typeface="Arial MT"/>
                <a:cs typeface="Arial MT"/>
              </a:rPr>
              <a:t>hospital </a:t>
            </a:r>
            <a:r>
              <a:rPr sz="3950" spc="160" dirty="0">
                <a:latin typeface="Arial MT"/>
                <a:cs typeface="Arial MT"/>
              </a:rPr>
              <a:t>preparation</a:t>
            </a:r>
            <a:r>
              <a:rPr sz="3950" spc="-45" dirty="0">
                <a:latin typeface="Arial MT"/>
                <a:cs typeface="Arial MT"/>
              </a:rPr>
              <a:t> </a:t>
            </a:r>
            <a:r>
              <a:rPr sz="3950" spc="210" dirty="0">
                <a:latin typeface="Arial MT"/>
                <a:cs typeface="Arial MT"/>
              </a:rPr>
              <a:t>of</a:t>
            </a:r>
            <a:r>
              <a:rPr sz="3950" spc="-65" dirty="0">
                <a:latin typeface="Arial MT"/>
                <a:cs typeface="Arial MT"/>
              </a:rPr>
              <a:t> </a:t>
            </a:r>
            <a:r>
              <a:rPr sz="3950" spc="160" dirty="0">
                <a:latin typeface="Arial MT"/>
                <a:cs typeface="Arial MT"/>
              </a:rPr>
              <a:t>the</a:t>
            </a:r>
            <a:r>
              <a:rPr sz="3950" spc="-65" dirty="0">
                <a:latin typeface="Arial MT"/>
                <a:cs typeface="Arial MT"/>
              </a:rPr>
              <a:t> </a:t>
            </a:r>
            <a:r>
              <a:rPr sz="3950" spc="175" dirty="0">
                <a:latin typeface="Arial MT"/>
                <a:cs typeface="Arial MT"/>
              </a:rPr>
              <a:t>mother.</a:t>
            </a: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395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tabLst>
                <a:tab pos="1977389" algn="l"/>
                <a:tab pos="7519670" algn="l"/>
              </a:tabLst>
            </a:pPr>
            <a:r>
              <a:rPr sz="3950" dirty="0">
                <a:latin typeface="Arial MT"/>
                <a:cs typeface="Arial MT"/>
              </a:rPr>
              <a:t>List</a:t>
            </a:r>
            <a:r>
              <a:rPr sz="3950" spc="95" dirty="0">
                <a:latin typeface="Arial MT"/>
                <a:cs typeface="Arial MT"/>
              </a:rPr>
              <a:t> </a:t>
            </a:r>
            <a:r>
              <a:rPr sz="3950" spc="135" dirty="0">
                <a:latin typeface="Arial MT"/>
                <a:cs typeface="Arial MT"/>
              </a:rPr>
              <a:t>the</a:t>
            </a:r>
            <a:r>
              <a:rPr sz="3950" dirty="0">
                <a:latin typeface="Arial MT"/>
                <a:cs typeface="Arial MT"/>
              </a:rPr>
              <a:t>	</a:t>
            </a:r>
            <a:r>
              <a:rPr sz="3950" spc="50" dirty="0">
                <a:latin typeface="Arial MT"/>
                <a:cs typeface="Arial MT"/>
              </a:rPr>
              <a:t>steps</a:t>
            </a:r>
            <a:r>
              <a:rPr sz="3950" spc="-65" dirty="0">
                <a:latin typeface="Arial MT"/>
                <a:cs typeface="Arial MT"/>
              </a:rPr>
              <a:t> </a:t>
            </a:r>
            <a:r>
              <a:rPr sz="3950" spc="225" dirty="0">
                <a:latin typeface="Arial MT"/>
                <a:cs typeface="Arial MT"/>
              </a:rPr>
              <a:t>for</a:t>
            </a:r>
            <a:r>
              <a:rPr sz="3950" spc="-65" dirty="0">
                <a:latin typeface="Arial MT"/>
                <a:cs typeface="Arial MT"/>
              </a:rPr>
              <a:t> </a:t>
            </a:r>
            <a:r>
              <a:rPr sz="3950" spc="100" dirty="0">
                <a:latin typeface="Arial MT"/>
                <a:cs typeface="Arial MT"/>
              </a:rPr>
              <a:t>delivery</a:t>
            </a:r>
            <a:r>
              <a:rPr sz="3950" spc="-60" dirty="0">
                <a:latin typeface="Arial MT"/>
                <a:cs typeface="Arial MT"/>
              </a:rPr>
              <a:t> </a:t>
            </a:r>
            <a:r>
              <a:rPr sz="3950" spc="180" dirty="0">
                <a:latin typeface="Arial MT"/>
                <a:cs typeface="Arial MT"/>
              </a:rPr>
              <a:t>of</a:t>
            </a:r>
            <a:r>
              <a:rPr sz="3950" dirty="0">
                <a:latin typeface="Arial MT"/>
                <a:cs typeface="Arial MT"/>
              </a:rPr>
              <a:t>	</a:t>
            </a:r>
            <a:r>
              <a:rPr sz="3950" spc="-50" dirty="0">
                <a:latin typeface="Arial MT"/>
                <a:cs typeface="Arial MT"/>
              </a:rPr>
              <a:t>a </a:t>
            </a:r>
            <a:r>
              <a:rPr sz="3950" spc="60" dirty="0">
                <a:latin typeface="Arial MT"/>
                <a:cs typeface="Arial MT"/>
              </a:rPr>
              <a:t>baby.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10325" y="4385521"/>
            <a:ext cx="1005205" cy="1005205"/>
          </a:xfrm>
          <a:custGeom>
            <a:avLst/>
            <a:gdLst/>
            <a:ahLst/>
            <a:cxnLst/>
            <a:rect l="l" t="t" r="r" b="b"/>
            <a:pathLst>
              <a:path w="1005204" h="1005204">
                <a:moveTo>
                  <a:pt x="502602" y="0"/>
                </a:moveTo>
                <a:lnTo>
                  <a:pt x="454197" y="2300"/>
                </a:lnTo>
                <a:lnTo>
                  <a:pt x="407095" y="9062"/>
                </a:lnTo>
                <a:lnTo>
                  <a:pt x="361505" y="20074"/>
                </a:lnTo>
                <a:lnTo>
                  <a:pt x="317638" y="35126"/>
                </a:lnTo>
                <a:lnTo>
                  <a:pt x="275705" y="54008"/>
                </a:lnTo>
                <a:lnTo>
                  <a:pt x="235916" y="76508"/>
                </a:lnTo>
                <a:lnTo>
                  <a:pt x="198482" y="102416"/>
                </a:lnTo>
                <a:lnTo>
                  <a:pt x="163613" y="131521"/>
                </a:lnTo>
                <a:lnTo>
                  <a:pt x="131521" y="163613"/>
                </a:lnTo>
                <a:lnTo>
                  <a:pt x="102416" y="198482"/>
                </a:lnTo>
                <a:lnTo>
                  <a:pt x="76508" y="235916"/>
                </a:lnTo>
                <a:lnTo>
                  <a:pt x="54008" y="275705"/>
                </a:lnTo>
                <a:lnTo>
                  <a:pt x="35126" y="317638"/>
                </a:lnTo>
                <a:lnTo>
                  <a:pt x="20074" y="361505"/>
                </a:lnTo>
                <a:lnTo>
                  <a:pt x="9062" y="407095"/>
                </a:lnTo>
                <a:lnTo>
                  <a:pt x="2300" y="454197"/>
                </a:lnTo>
                <a:lnTo>
                  <a:pt x="0" y="502602"/>
                </a:lnTo>
                <a:lnTo>
                  <a:pt x="2300" y="551007"/>
                </a:lnTo>
                <a:lnTo>
                  <a:pt x="9062" y="598109"/>
                </a:lnTo>
                <a:lnTo>
                  <a:pt x="20074" y="643699"/>
                </a:lnTo>
                <a:lnTo>
                  <a:pt x="35126" y="687566"/>
                </a:lnTo>
                <a:lnTo>
                  <a:pt x="54008" y="729499"/>
                </a:lnTo>
                <a:lnTo>
                  <a:pt x="76508" y="769288"/>
                </a:lnTo>
                <a:lnTo>
                  <a:pt x="102416" y="806722"/>
                </a:lnTo>
                <a:lnTo>
                  <a:pt x="131521" y="841591"/>
                </a:lnTo>
                <a:lnTo>
                  <a:pt x="163613" y="873683"/>
                </a:lnTo>
                <a:lnTo>
                  <a:pt x="198482" y="902788"/>
                </a:lnTo>
                <a:lnTo>
                  <a:pt x="235916" y="928696"/>
                </a:lnTo>
                <a:lnTo>
                  <a:pt x="275705" y="951196"/>
                </a:lnTo>
                <a:lnTo>
                  <a:pt x="317638" y="970078"/>
                </a:lnTo>
                <a:lnTo>
                  <a:pt x="361505" y="985130"/>
                </a:lnTo>
                <a:lnTo>
                  <a:pt x="407095" y="996142"/>
                </a:lnTo>
                <a:lnTo>
                  <a:pt x="454197" y="1002904"/>
                </a:lnTo>
                <a:lnTo>
                  <a:pt x="502602" y="1005204"/>
                </a:lnTo>
                <a:lnTo>
                  <a:pt x="551007" y="1002904"/>
                </a:lnTo>
                <a:lnTo>
                  <a:pt x="598109" y="996142"/>
                </a:lnTo>
                <a:lnTo>
                  <a:pt x="643699" y="985130"/>
                </a:lnTo>
                <a:lnTo>
                  <a:pt x="687566" y="970078"/>
                </a:lnTo>
                <a:lnTo>
                  <a:pt x="729499" y="951196"/>
                </a:lnTo>
                <a:lnTo>
                  <a:pt x="769288" y="928696"/>
                </a:lnTo>
                <a:lnTo>
                  <a:pt x="806722" y="902788"/>
                </a:lnTo>
                <a:lnTo>
                  <a:pt x="841591" y="873683"/>
                </a:lnTo>
                <a:lnTo>
                  <a:pt x="873683" y="841591"/>
                </a:lnTo>
                <a:lnTo>
                  <a:pt x="902788" y="806722"/>
                </a:lnTo>
                <a:lnTo>
                  <a:pt x="928696" y="769288"/>
                </a:lnTo>
                <a:lnTo>
                  <a:pt x="951196" y="729499"/>
                </a:lnTo>
                <a:lnTo>
                  <a:pt x="970078" y="687566"/>
                </a:lnTo>
                <a:lnTo>
                  <a:pt x="985130" y="643699"/>
                </a:lnTo>
                <a:lnTo>
                  <a:pt x="996142" y="598109"/>
                </a:lnTo>
                <a:lnTo>
                  <a:pt x="1002904" y="551007"/>
                </a:lnTo>
                <a:lnTo>
                  <a:pt x="1005204" y="502602"/>
                </a:lnTo>
                <a:lnTo>
                  <a:pt x="1002904" y="454197"/>
                </a:lnTo>
                <a:lnTo>
                  <a:pt x="996142" y="407095"/>
                </a:lnTo>
                <a:lnTo>
                  <a:pt x="985130" y="361505"/>
                </a:lnTo>
                <a:lnTo>
                  <a:pt x="970078" y="317638"/>
                </a:lnTo>
                <a:lnTo>
                  <a:pt x="951196" y="275705"/>
                </a:lnTo>
                <a:lnTo>
                  <a:pt x="928696" y="235916"/>
                </a:lnTo>
                <a:lnTo>
                  <a:pt x="902788" y="198482"/>
                </a:lnTo>
                <a:lnTo>
                  <a:pt x="873683" y="163613"/>
                </a:lnTo>
                <a:lnTo>
                  <a:pt x="841591" y="131521"/>
                </a:lnTo>
                <a:lnTo>
                  <a:pt x="806722" y="102416"/>
                </a:lnTo>
                <a:lnTo>
                  <a:pt x="769288" y="76508"/>
                </a:lnTo>
                <a:lnTo>
                  <a:pt x="729499" y="54008"/>
                </a:lnTo>
                <a:lnTo>
                  <a:pt x="687566" y="35126"/>
                </a:lnTo>
                <a:lnTo>
                  <a:pt x="643699" y="20074"/>
                </a:lnTo>
                <a:lnTo>
                  <a:pt x="598109" y="9062"/>
                </a:lnTo>
                <a:lnTo>
                  <a:pt x="551007" y="2300"/>
                </a:lnTo>
                <a:lnTo>
                  <a:pt x="50260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78559" y="4270939"/>
            <a:ext cx="440690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i="1" spc="-5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5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10325" y="6473520"/>
            <a:ext cx="1005205" cy="1005205"/>
          </a:xfrm>
          <a:custGeom>
            <a:avLst/>
            <a:gdLst/>
            <a:ahLst/>
            <a:cxnLst/>
            <a:rect l="l" t="t" r="r" b="b"/>
            <a:pathLst>
              <a:path w="1005204" h="1005204">
                <a:moveTo>
                  <a:pt x="502602" y="0"/>
                </a:moveTo>
                <a:lnTo>
                  <a:pt x="454197" y="2300"/>
                </a:lnTo>
                <a:lnTo>
                  <a:pt x="407095" y="9062"/>
                </a:lnTo>
                <a:lnTo>
                  <a:pt x="361505" y="20074"/>
                </a:lnTo>
                <a:lnTo>
                  <a:pt x="317638" y="35126"/>
                </a:lnTo>
                <a:lnTo>
                  <a:pt x="275705" y="54008"/>
                </a:lnTo>
                <a:lnTo>
                  <a:pt x="235916" y="76508"/>
                </a:lnTo>
                <a:lnTo>
                  <a:pt x="198482" y="102416"/>
                </a:lnTo>
                <a:lnTo>
                  <a:pt x="163613" y="131521"/>
                </a:lnTo>
                <a:lnTo>
                  <a:pt x="131521" y="163613"/>
                </a:lnTo>
                <a:lnTo>
                  <a:pt x="102416" y="198482"/>
                </a:lnTo>
                <a:lnTo>
                  <a:pt x="76508" y="235916"/>
                </a:lnTo>
                <a:lnTo>
                  <a:pt x="54008" y="275705"/>
                </a:lnTo>
                <a:lnTo>
                  <a:pt x="35126" y="317638"/>
                </a:lnTo>
                <a:lnTo>
                  <a:pt x="20074" y="361505"/>
                </a:lnTo>
                <a:lnTo>
                  <a:pt x="9062" y="407095"/>
                </a:lnTo>
                <a:lnTo>
                  <a:pt x="2300" y="454197"/>
                </a:lnTo>
                <a:lnTo>
                  <a:pt x="0" y="502602"/>
                </a:lnTo>
                <a:lnTo>
                  <a:pt x="2300" y="551007"/>
                </a:lnTo>
                <a:lnTo>
                  <a:pt x="9062" y="598109"/>
                </a:lnTo>
                <a:lnTo>
                  <a:pt x="20074" y="643699"/>
                </a:lnTo>
                <a:lnTo>
                  <a:pt x="35126" y="687566"/>
                </a:lnTo>
                <a:lnTo>
                  <a:pt x="54008" y="729499"/>
                </a:lnTo>
                <a:lnTo>
                  <a:pt x="76508" y="769288"/>
                </a:lnTo>
                <a:lnTo>
                  <a:pt x="102416" y="806722"/>
                </a:lnTo>
                <a:lnTo>
                  <a:pt x="131521" y="841591"/>
                </a:lnTo>
                <a:lnTo>
                  <a:pt x="163613" y="873683"/>
                </a:lnTo>
                <a:lnTo>
                  <a:pt x="198482" y="902788"/>
                </a:lnTo>
                <a:lnTo>
                  <a:pt x="235916" y="928696"/>
                </a:lnTo>
                <a:lnTo>
                  <a:pt x="275705" y="951196"/>
                </a:lnTo>
                <a:lnTo>
                  <a:pt x="317638" y="970078"/>
                </a:lnTo>
                <a:lnTo>
                  <a:pt x="361505" y="985130"/>
                </a:lnTo>
                <a:lnTo>
                  <a:pt x="407095" y="996142"/>
                </a:lnTo>
                <a:lnTo>
                  <a:pt x="454197" y="1002904"/>
                </a:lnTo>
                <a:lnTo>
                  <a:pt x="502602" y="1005204"/>
                </a:lnTo>
                <a:lnTo>
                  <a:pt x="551007" y="1002904"/>
                </a:lnTo>
                <a:lnTo>
                  <a:pt x="598109" y="996142"/>
                </a:lnTo>
                <a:lnTo>
                  <a:pt x="643699" y="985130"/>
                </a:lnTo>
                <a:lnTo>
                  <a:pt x="687566" y="970078"/>
                </a:lnTo>
                <a:lnTo>
                  <a:pt x="729499" y="951196"/>
                </a:lnTo>
                <a:lnTo>
                  <a:pt x="769288" y="928696"/>
                </a:lnTo>
                <a:lnTo>
                  <a:pt x="806722" y="902788"/>
                </a:lnTo>
                <a:lnTo>
                  <a:pt x="841591" y="873683"/>
                </a:lnTo>
                <a:lnTo>
                  <a:pt x="873683" y="841591"/>
                </a:lnTo>
                <a:lnTo>
                  <a:pt x="902788" y="806722"/>
                </a:lnTo>
                <a:lnTo>
                  <a:pt x="928696" y="769288"/>
                </a:lnTo>
                <a:lnTo>
                  <a:pt x="951196" y="729499"/>
                </a:lnTo>
                <a:lnTo>
                  <a:pt x="970078" y="687566"/>
                </a:lnTo>
                <a:lnTo>
                  <a:pt x="985130" y="643699"/>
                </a:lnTo>
                <a:lnTo>
                  <a:pt x="996142" y="598109"/>
                </a:lnTo>
                <a:lnTo>
                  <a:pt x="1002904" y="551007"/>
                </a:lnTo>
                <a:lnTo>
                  <a:pt x="1005204" y="502602"/>
                </a:lnTo>
                <a:lnTo>
                  <a:pt x="1002904" y="454197"/>
                </a:lnTo>
                <a:lnTo>
                  <a:pt x="996142" y="407095"/>
                </a:lnTo>
                <a:lnTo>
                  <a:pt x="985130" y="361505"/>
                </a:lnTo>
                <a:lnTo>
                  <a:pt x="970078" y="317638"/>
                </a:lnTo>
                <a:lnTo>
                  <a:pt x="951196" y="275705"/>
                </a:lnTo>
                <a:lnTo>
                  <a:pt x="928696" y="235916"/>
                </a:lnTo>
                <a:lnTo>
                  <a:pt x="902788" y="198482"/>
                </a:lnTo>
                <a:lnTo>
                  <a:pt x="873683" y="163613"/>
                </a:lnTo>
                <a:lnTo>
                  <a:pt x="841591" y="131521"/>
                </a:lnTo>
                <a:lnTo>
                  <a:pt x="806722" y="102416"/>
                </a:lnTo>
                <a:lnTo>
                  <a:pt x="769288" y="76508"/>
                </a:lnTo>
                <a:lnTo>
                  <a:pt x="729499" y="54008"/>
                </a:lnTo>
                <a:lnTo>
                  <a:pt x="687566" y="35126"/>
                </a:lnTo>
                <a:lnTo>
                  <a:pt x="643699" y="20074"/>
                </a:lnTo>
                <a:lnTo>
                  <a:pt x="598109" y="9062"/>
                </a:lnTo>
                <a:lnTo>
                  <a:pt x="551007" y="2300"/>
                </a:lnTo>
                <a:lnTo>
                  <a:pt x="50260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78559" y="6359252"/>
            <a:ext cx="440690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i="1" spc="-5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5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10325" y="8477752"/>
            <a:ext cx="1005205" cy="1005205"/>
          </a:xfrm>
          <a:custGeom>
            <a:avLst/>
            <a:gdLst/>
            <a:ahLst/>
            <a:cxnLst/>
            <a:rect l="l" t="t" r="r" b="b"/>
            <a:pathLst>
              <a:path w="1005204" h="1005204">
                <a:moveTo>
                  <a:pt x="502602" y="0"/>
                </a:moveTo>
                <a:lnTo>
                  <a:pt x="454197" y="2300"/>
                </a:lnTo>
                <a:lnTo>
                  <a:pt x="407095" y="9062"/>
                </a:lnTo>
                <a:lnTo>
                  <a:pt x="361505" y="20074"/>
                </a:lnTo>
                <a:lnTo>
                  <a:pt x="317638" y="35126"/>
                </a:lnTo>
                <a:lnTo>
                  <a:pt x="275705" y="54008"/>
                </a:lnTo>
                <a:lnTo>
                  <a:pt x="235916" y="76508"/>
                </a:lnTo>
                <a:lnTo>
                  <a:pt x="198482" y="102416"/>
                </a:lnTo>
                <a:lnTo>
                  <a:pt x="163613" y="131521"/>
                </a:lnTo>
                <a:lnTo>
                  <a:pt x="131521" y="163613"/>
                </a:lnTo>
                <a:lnTo>
                  <a:pt x="102416" y="198482"/>
                </a:lnTo>
                <a:lnTo>
                  <a:pt x="76508" y="235916"/>
                </a:lnTo>
                <a:lnTo>
                  <a:pt x="54008" y="275705"/>
                </a:lnTo>
                <a:lnTo>
                  <a:pt x="35126" y="317638"/>
                </a:lnTo>
                <a:lnTo>
                  <a:pt x="20074" y="361505"/>
                </a:lnTo>
                <a:lnTo>
                  <a:pt x="9062" y="407095"/>
                </a:lnTo>
                <a:lnTo>
                  <a:pt x="2300" y="454197"/>
                </a:lnTo>
                <a:lnTo>
                  <a:pt x="0" y="502602"/>
                </a:lnTo>
                <a:lnTo>
                  <a:pt x="2300" y="550990"/>
                </a:lnTo>
                <a:lnTo>
                  <a:pt x="9062" y="598080"/>
                </a:lnTo>
                <a:lnTo>
                  <a:pt x="20074" y="643662"/>
                </a:lnTo>
                <a:lnTo>
                  <a:pt x="35126" y="687523"/>
                </a:lnTo>
                <a:lnTo>
                  <a:pt x="54008" y="729453"/>
                </a:lnTo>
                <a:lnTo>
                  <a:pt x="76508" y="769242"/>
                </a:lnTo>
                <a:lnTo>
                  <a:pt x="102416" y="806678"/>
                </a:lnTo>
                <a:lnTo>
                  <a:pt x="131521" y="841549"/>
                </a:lnTo>
                <a:lnTo>
                  <a:pt x="163613" y="873646"/>
                </a:lnTo>
                <a:lnTo>
                  <a:pt x="198482" y="902757"/>
                </a:lnTo>
                <a:lnTo>
                  <a:pt x="235916" y="928671"/>
                </a:lnTo>
                <a:lnTo>
                  <a:pt x="275705" y="951177"/>
                </a:lnTo>
                <a:lnTo>
                  <a:pt x="317638" y="970064"/>
                </a:lnTo>
                <a:lnTo>
                  <a:pt x="361505" y="985122"/>
                </a:lnTo>
                <a:lnTo>
                  <a:pt x="407095" y="996138"/>
                </a:lnTo>
                <a:lnTo>
                  <a:pt x="454197" y="1002903"/>
                </a:lnTo>
                <a:lnTo>
                  <a:pt x="502602" y="1005204"/>
                </a:lnTo>
                <a:lnTo>
                  <a:pt x="551007" y="1002903"/>
                </a:lnTo>
                <a:lnTo>
                  <a:pt x="598109" y="996138"/>
                </a:lnTo>
                <a:lnTo>
                  <a:pt x="643699" y="985122"/>
                </a:lnTo>
                <a:lnTo>
                  <a:pt x="687566" y="970064"/>
                </a:lnTo>
                <a:lnTo>
                  <a:pt x="729499" y="951177"/>
                </a:lnTo>
                <a:lnTo>
                  <a:pt x="769288" y="928671"/>
                </a:lnTo>
                <a:lnTo>
                  <a:pt x="806722" y="902757"/>
                </a:lnTo>
                <a:lnTo>
                  <a:pt x="841591" y="873646"/>
                </a:lnTo>
                <a:lnTo>
                  <a:pt x="873683" y="841549"/>
                </a:lnTo>
                <a:lnTo>
                  <a:pt x="902788" y="806678"/>
                </a:lnTo>
                <a:lnTo>
                  <a:pt x="928696" y="769242"/>
                </a:lnTo>
                <a:lnTo>
                  <a:pt x="951196" y="729453"/>
                </a:lnTo>
                <a:lnTo>
                  <a:pt x="970078" y="687523"/>
                </a:lnTo>
                <a:lnTo>
                  <a:pt x="985130" y="643662"/>
                </a:lnTo>
                <a:lnTo>
                  <a:pt x="996142" y="598080"/>
                </a:lnTo>
                <a:lnTo>
                  <a:pt x="1002904" y="550990"/>
                </a:lnTo>
                <a:lnTo>
                  <a:pt x="1005204" y="502602"/>
                </a:lnTo>
                <a:lnTo>
                  <a:pt x="1002904" y="454197"/>
                </a:lnTo>
                <a:lnTo>
                  <a:pt x="996142" y="407095"/>
                </a:lnTo>
                <a:lnTo>
                  <a:pt x="985130" y="361505"/>
                </a:lnTo>
                <a:lnTo>
                  <a:pt x="970078" y="317638"/>
                </a:lnTo>
                <a:lnTo>
                  <a:pt x="951196" y="275705"/>
                </a:lnTo>
                <a:lnTo>
                  <a:pt x="928696" y="235916"/>
                </a:lnTo>
                <a:lnTo>
                  <a:pt x="902788" y="198482"/>
                </a:lnTo>
                <a:lnTo>
                  <a:pt x="873683" y="163613"/>
                </a:lnTo>
                <a:lnTo>
                  <a:pt x="841591" y="131521"/>
                </a:lnTo>
                <a:lnTo>
                  <a:pt x="806722" y="102416"/>
                </a:lnTo>
                <a:lnTo>
                  <a:pt x="769288" y="76508"/>
                </a:lnTo>
                <a:lnTo>
                  <a:pt x="729499" y="54008"/>
                </a:lnTo>
                <a:lnTo>
                  <a:pt x="687566" y="35126"/>
                </a:lnTo>
                <a:lnTo>
                  <a:pt x="643699" y="20074"/>
                </a:lnTo>
                <a:lnTo>
                  <a:pt x="598109" y="9062"/>
                </a:lnTo>
                <a:lnTo>
                  <a:pt x="551007" y="2300"/>
                </a:lnTo>
                <a:lnTo>
                  <a:pt x="50260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478559" y="8363694"/>
            <a:ext cx="440690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i="1" spc="-50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endParaRPr sz="59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098117" y="10616679"/>
            <a:ext cx="2493645" cy="666115"/>
          </a:xfrm>
          <a:custGeom>
            <a:avLst/>
            <a:gdLst/>
            <a:ahLst/>
            <a:cxnLst/>
            <a:rect l="l" t="t" r="r" b="b"/>
            <a:pathLst>
              <a:path w="2493644" h="666115">
                <a:moveTo>
                  <a:pt x="2493641" y="0"/>
                </a:moveTo>
                <a:lnTo>
                  <a:pt x="0" y="0"/>
                </a:lnTo>
                <a:lnTo>
                  <a:pt x="0" y="665801"/>
                </a:lnTo>
                <a:lnTo>
                  <a:pt x="2493641" y="665801"/>
                </a:lnTo>
                <a:lnTo>
                  <a:pt x="2493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8621" y="11282481"/>
            <a:ext cx="1550035" cy="26670"/>
          </a:xfrm>
          <a:custGeom>
            <a:avLst/>
            <a:gdLst/>
            <a:ahLst/>
            <a:cxnLst/>
            <a:rect l="l" t="t" r="r" b="b"/>
            <a:pathLst>
              <a:path w="1550034" h="26670">
                <a:moveTo>
                  <a:pt x="0" y="26074"/>
                </a:moveTo>
                <a:lnTo>
                  <a:pt x="1549691" y="26074"/>
                </a:lnTo>
                <a:lnTo>
                  <a:pt x="1549691" y="0"/>
                </a:lnTo>
                <a:lnTo>
                  <a:pt x="0" y="0"/>
                </a:lnTo>
                <a:lnTo>
                  <a:pt x="0" y="26074"/>
                </a:lnTo>
                <a:close/>
              </a:path>
            </a:pathLst>
          </a:custGeom>
          <a:solidFill>
            <a:srgbClr val="57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5909" y="2059449"/>
            <a:ext cx="10591507" cy="803412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746371" y="10589819"/>
            <a:ext cx="1596390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8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6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6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30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-52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20" dirty="0">
                <a:solidFill>
                  <a:srgbClr val="525252"/>
                </a:solidFill>
                <a:latin typeface="Arial Black"/>
                <a:cs typeface="Arial Black"/>
              </a:rPr>
              <a:t>22</a:t>
            </a:r>
            <a:endParaRPr sz="245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spc="-240" dirty="0">
                <a:solidFill>
                  <a:srgbClr val="000000"/>
                </a:solidFill>
              </a:rPr>
              <a:t>Maintain</a:t>
            </a:r>
            <a:r>
              <a:rPr sz="4450" spc="-310" dirty="0">
                <a:solidFill>
                  <a:srgbClr val="000000"/>
                </a:solidFill>
              </a:rPr>
              <a:t> </a:t>
            </a:r>
            <a:r>
              <a:rPr sz="4450" spc="-270" dirty="0">
                <a:solidFill>
                  <a:srgbClr val="000000"/>
                </a:solidFill>
              </a:rPr>
              <a:t>open</a:t>
            </a:r>
            <a:r>
              <a:rPr sz="4450" spc="-310" dirty="0">
                <a:solidFill>
                  <a:srgbClr val="000000"/>
                </a:solidFill>
              </a:rPr>
              <a:t> </a:t>
            </a:r>
            <a:r>
              <a:rPr sz="4450" spc="-365" dirty="0">
                <a:solidFill>
                  <a:srgbClr val="000000"/>
                </a:solidFill>
              </a:rPr>
              <a:t>airway</a:t>
            </a:r>
            <a:endParaRPr sz="4450"/>
          </a:p>
        </p:txBody>
      </p:sp>
      <p:sp>
        <p:nvSpPr>
          <p:cNvPr id="6" name="object 6"/>
          <p:cNvSpPr/>
          <p:nvPr/>
        </p:nvSpPr>
        <p:spPr>
          <a:xfrm>
            <a:off x="17098117" y="10616679"/>
            <a:ext cx="2493645" cy="666115"/>
          </a:xfrm>
          <a:custGeom>
            <a:avLst/>
            <a:gdLst/>
            <a:ahLst/>
            <a:cxnLst/>
            <a:rect l="l" t="t" r="r" b="b"/>
            <a:pathLst>
              <a:path w="2493644" h="666115">
                <a:moveTo>
                  <a:pt x="2493641" y="0"/>
                </a:moveTo>
                <a:lnTo>
                  <a:pt x="0" y="0"/>
                </a:lnTo>
                <a:lnTo>
                  <a:pt x="0" y="665801"/>
                </a:lnTo>
                <a:lnTo>
                  <a:pt x="2493641" y="665801"/>
                </a:lnTo>
                <a:lnTo>
                  <a:pt x="2493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8621" y="11282481"/>
            <a:ext cx="1550035" cy="26670"/>
          </a:xfrm>
          <a:custGeom>
            <a:avLst/>
            <a:gdLst/>
            <a:ahLst/>
            <a:cxnLst/>
            <a:rect l="l" t="t" r="r" b="b"/>
            <a:pathLst>
              <a:path w="1550034" h="26670">
                <a:moveTo>
                  <a:pt x="0" y="26074"/>
                </a:moveTo>
                <a:lnTo>
                  <a:pt x="1549691" y="26074"/>
                </a:lnTo>
                <a:lnTo>
                  <a:pt x="1549691" y="0"/>
                </a:lnTo>
                <a:lnTo>
                  <a:pt x="0" y="0"/>
                </a:lnTo>
                <a:lnTo>
                  <a:pt x="0" y="26074"/>
                </a:lnTo>
                <a:close/>
              </a:path>
            </a:pathLst>
          </a:custGeom>
          <a:solidFill>
            <a:srgbClr val="57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2103" y="2653433"/>
            <a:ext cx="13311333" cy="75426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746371" y="10589819"/>
            <a:ext cx="1596390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8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6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6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30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-52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20" dirty="0">
                <a:solidFill>
                  <a:srgbClr val="525252"/>
                </a:solidFill>
                <a:latin typeface="Arial Black"/>
                <a:cs typeface="Arial Black"/>
              </a:rPr>
              <a:t>23</a:t>
            </a:r>
            <a:endParaRPr sz="245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spc="-375" dirty="0">
                <a:solidFill>
                  <a:srgbClr val="000000"/>
                </a:solidFill>
              </a:rPr>
              <a:t>Suction</a:t>
            </a:r>
            <a:r>
              <a:rPr sz="4450" spc="-315" dirty="0">
                <a:solidFill>
                  <a:srgbClr val="000000"/>
                </a:solidFill>
              </a:rPr>
              <a:t> </a:t>
            </a:r>
            <a:r>
              <a:rPr sz="4450" spc="-305" dirty="0">
                <a:solidFill>
                  <a:srgbClr val="000000"/>
                </a:solidFill>
              </a:rPr>
              <a:t>newborn’s</a:t>
            </a:r>
            <a:r>
              <a:rPr sz="4450" spc="-340" dirty="0">
                <a:solidFill>
                  <a:srgbClr val="000000"/>
                </a:solidFill>
              </a:rPr>
              <a:t> </a:t>
            </a:r>
            <a:r>
              <a:rPr sz="4450" spc="-145" dirty="0">
                <a:solidFill>
                  <a:srgbClr val="000000"/>
                </a:solidFill>
              </a:rPr>
              <a:t>mouth</a:t>
            </a:r>
            <a:endParaRPr sz="445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450" spc="-250" dirty="0">
                <a:solidFill>
                  <a:srgbClr val="000000"/>
                </a:solidFill>
              </a:rPr>
              <a:t>and</a:t>
            </a:r>
            <a:r>
              <a:rPr sz="4450" spc="-305" dirty="0">
                <a:solidFill>
                  <a:srgbClr val="000000"/>
                </a:solidFill>
              </a:rPr>
              <a:t> </a:t>
            </a:r>
            <a:r>
              <a:rPr sz="4450" spc="-375" dirty="0">
                <a:solidFill>
                  <a:srgbClr val="000000"/>
                </a:solidFill>
              </a:rPr>
              <a:t>nose</a:t>
            </a:r>
            <a:endParaRPr sz="4450"/>
          </a:p>
        </p:txBody>
      </p:sp>
      <p:sp>
        <p:nvSpPr>
          <p:cNvPr id="6" name="object 6"/>
          <p:cNvSpPr/>
          <p:nvPr/>
        </p:nvSpPr>
        <p:spPr>
          <a:xfrm>
            <a:off x="17098117" y="10616679"/>
            <a:ext cx="2493645" cy="666115"/>
          </a:xfrm>
          <a:custGeom>
            <a:avLst/>
            <a:gdLst/>
            <a:ahLst/>
            <a:cxnLst/>
            <a:rect l="l" t="t" r="r" b="b"/>
            <a:pathLst>
              <a:path w="2493644" h="666115">
                <a:moveTo>
                  <a:pt x="2493641" y="0"/>
                </a:moveTo>
                <a:lnTo>
                  <a:pt x="0" y="0"/>
                </a:lnTo>
                <a:lnTo>
                  <a:pt x="0" y="665801"/>
                </a:lnTo>
                <a:lnTo>
                  <a:pt x="2493641" y="665801"/>
                </a:lnTo>
                <a:lnTo>
                  <a:pt x="2493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8621" y="11282481"/>
            <a:ext cx="1550035" cy="26670"/>
          </a:xfrm>
          <a:custGeom>
            <a:avLst/>
            <a:gdLst/>
            <a:ahLst/>
            <a:cxnLst/>
            <a:rect l="l" t="t" r="r" b="b"/>
            <a:pathLst>
              <a:path w="1550034" h="26670">
                <a:moveTo>
                  <a:pt x="0" y="26074"/>
                </a:moveTo>
                <a:lnTo>
                  <a:pt x="1549691" y="26074"/>
                </a:lnTo>
                <a:lnTo>
                  <a:pt x="1549691" y="0"/>
                </a:lnTo>
                <a:lnTo>
                  <a:pt x="0" y="0"/>
                </a:lnTo>
                <a:lnTo>
                  <a:pt x="0" y="26074"/>
                </a:lnTo>
                <a:close/>
              </a:path>
            </a:pathLst>
          </a:custGeom>
          <a:solidFill>
            <a:srgbClr val="57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3833" y="2836038"/>
            <a:ext cx="10240624" cy="762198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746371" y="10589819"/>
            <a:ext cx="1596390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8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6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6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30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-52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20" dirty="0">
                <a:solidFill>
                  <a:srgbClr val="525252"/>
                </a:solidFill>
                <a:latin typeface="Arial Black"/>
                <a:cs typeface="Arial Black"/>
              </a:rPr>
              <a:t>24</a:t>
            </a:r>
            <a:endParaRPr sz="245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spc="-315" dirty="0">
                <a:solidFill>
                  <a:srgbClr val="000000"/>
                </a:solidFill>
              </a:rPr>
              <a:t>Newborn’s</a:t>
            </a:r>
            <a:r>
              <a:rPr sz="4450" spc="-340" dirty="0">
                <a:solidFill>
                  <a:srgbClr val="000000"/>
                </a:solidFill>
              </a:rPr>
              <a:t> </a:t>
            </a:r>
            <a:r>
              <a:rPr sz="4450" spc="-275" dirty="0">
                <a:solidFill>
                  <a:srgbClr val="000000"/>
                </a:solidFill>
              </a:rPr>
              <a:t>position</a:t>
            </a:r>
            <a:r>
              <a:rPr sz="4450" spc="-320" dirty="0">
                <a:solidFill>
                  <a:srgbClr val="000000"/>
                </a:solidFill>
              </a:rPr>
              <a:t> </a:t>
            </a:r>
            <a:r>
              <a:rPr sz="4450" spc="-210" dirty="0">
                <a:solidFill>
                  <a:srgbClr val="000000"/>
                </a:solidFill>
              </a:rPr>
              <a:t>in</a:t>
            </a:r>
            <a:r>
              <a:rPr sz="4450" spc="-320" dirty="0">
                <a:solidFill>
                  <a:srgbClr val="000000"/>
                </a:solidFill>
              </a:rPr>
              <a:t> </a:t>
            </a:r>
            <a:r>
              <a:rPr sz="4450" spc="-210" dirty="0">
                <a:solidFill>
                  <a:srgbClr val="000000"/>
                </a:solidFill>
              </a:rPr>
              <a:t>preparation</a:t>
            </a:r>
            <a:endParaRPr sz="445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450" spc="-254" dirty="0">
                <a:solidFill>
                  <a:srgbClr val="000000"/>
                </a:solidFill>
              </a:rPr>
              <a:t>to</a:t>
            </a:r>
            <a:r>
              <a:rPr sz="4450" spc="-320" dirty="0">
                <a:solidFill>
                  <a:srgbClr val="000000"/>
                </a:solidFill>
              </a:rPr>
              <a:t> </a:t>
            </a:r>
            <a:r>
              <a:rPr sz="4450" spc="-400" dirty="0">
                <a:solidFill>
                  <a:srgbClr val="000000"/>
                </a:solidFill>
              </a:rPr>
              <a:t>cut</a:t>
            </a:r>
            <a:r>
              <a:rPr sz="4450" spc="-320" dirty="0">
                <a:solidFill>
                  <a:srgbClr val="000000"/>
                </a:solidFill>
              </a:rPr>
              <a:t> </a:t>
            </a:r>
            <a:r>
              <a:rPr sz="4450" spc="-310" dirty="0">
                <a:solidFill>
                  <a:srgbClr val="000000"/>
                </a:solidFill>
              </a:rPr>
              <a:t>umbilical</a:t>
            </a:r>
            <a:r>
              <a:rPr sz="4450" spc="-315" dirty="0">
                <a:solidFill>
                  <a:srgbClr val="000000"/>
                </a:solidFill>
              </a:rPr>
              <a:t> </a:t>
            </a:r>
            <a:r>
              <a:rPr sz="4450" spc="-355" dirty="0">
                <a:solidFill>
                  <a:srgbClr val="000000"/>
                </a:solidFill>
              </a:rPr>
              <a:t>cord</a:t>
            </a:r>
            <a:endParaRPr sz="4450"/>
          </a:p>
        </p:txBody>
      </p:sp>
      <p:sp>
        <p:nvSpPr>
          <p:cNvPr id="6" name="object 6"/>
          <p:cNvSpPr/>
          <p:nvPr/>
        </p:nvSpPr>
        <p:spPr>
          <a:xfrm>
            <a:off x="17098117" y="10616679"/>
            <a:ext cx="2493645" cy="666115"/>
          </a:xfrm>
          <a:custGeom>
            <a:avLst/>
            <a:gdLst/>
            <a:ahLst/>
            <a:cxnLst/>
            <a:rect l="l" t="t" r="r" b="b"/>
            <a:pathLst>
              <a:path w="2493644" h="666115">
                <a:moveTo>
                  <a:pt x="2493641" y="0"/>
                </a:moveTo>
                <a:lnTo>
                  <a:pt x="0" y="0"/>
                </a:lnTo>
                <a:lnTo>
                  <a:pt x="0" y="665801"/>
                </a:lnTo>
                <a:lnTo>
                  <a:pt x="2493641" y="665801"/>
                </a:lnTo>
                <a:lnTo>
                  <a:pt x="2493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8621" y="11282481"/>
            <a:ext cx="1550035" cy="26670"/>
          </a:xfrm>
          <a:custGeom>
            <a:avLst/>
            <a:gdLst/>
            <a:ahLst/>
            <a:cxnLst/>
            <a:rect l="l" t="t" r="r" b="b"/>
            <a:pathLst>
              <a:path w="1550034" h="26670">
                <a:moveTo>
                  <a:pt x="0" y="26074"/>
                </a:moveTo>
                <a:lnTo>
                  <a:pt x="1549691" y="26074"/>
                </a:lnTo>
                <a:lnTo>
                  <a:pt x="1549691" y="0"/>
                </a:lnTo>
                <a:lnTo>
                  <a:pt x="0" y="0"/>
                </a:lnTo>
                <a:lnTo>
                  <a:pt x="0" y="26074"/>
                </a:lnTo>
                <a:close/>
              </a:path>
            </a:pathLst>
          </a:custGeom>
          <a:solidFill>
            <a:srgbClr val="57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46371" y="10589819"/>
            <a:ext cx="1596390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8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6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6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30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-52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20" dirty="0">
                <a:solidFill>
                  <a:srgbClr val="525252"/>
                </a:solidFill>
                <a:latin typeface="Arial Black"/>
                <a:cs typeface="Arial Black"/>
              </a:rPr>
              <a:t>25</a:t>
            </a:r>
            <a:endParaRPr sz="2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8068" y="3193904"/>
            <a:ext cx="3379470" cy="2136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  <a:tabLst>
                <a:tab pos="1686560" algn="l"/>
              </a:tabLst>
            </a:pPr>
            <a:r>
              <a:rPr sz="3450" spc="-10" dirty="0">
                <a:latin typeface="Arial MT"/>
                <a:cs typeface="Arial MT"/>
              </a:rPr>
              <a:t>Place</a:t>
            </a:r>
            <a:r>
              <a:rPr sz="3450" spc="-130" dirty="0">
                <a:latin typeface="Arial MT"/>
                <a:cs typeface="Arial MT"/>
              </a:rPr>
              <a:t> </a:t>
            </a:r>
            <a:r>
              <a:rPr sz="3450" spc="140" dirty="0">
                <a:latin typeface="Arial MT"/>
                <a:cs typeface="Arial MT"/>
              </a:rPr>
              <a:t>first</a:t>
            </a:r>
            <a:r>
              <a:rPr sz="3450" spc="-135" dirty="0">
                <a:latin typeface="Arial MT"/>
                <a:cs typeface="Arial MT"/>
              </a:rPr>
              <a:t> </a:t>
            </a:r>
            <a:r>
              <a:rPr sz="3450" spc="100" dirty="0">
                <a:latin typeface="Arial MT"/>
                <a:cs typeface="Arial MT"/>
              </a:rPr>
              <a:t>clamp </a:t>
            </a:r>
            <a:r>
              <a:rPr sz="3450" spc="50" dirty="0">
                <a:latin typeface="Arial MT"/>
                <a:cs typeface="Arial MT"/>
              </a:rPr>
              <a:t>25</a:t>
            </a:r>
            <a:r>
              <a:rPr sz="3450" spc="-55" dirty="0">
                <a:latin typeface="Arial MT"/>
                <a:cs typeface="Arial MT"/>
              </a:rPr>
              <a:t> </a:t>
            </a:r>
            <a:r>
              <a:rPr sz="3450" spc="-25" dirty="0">
                <a:latin typeface="Arial MT"/>
                <a:cs typeface="Arial MT"/>
              </a:rPr>
              <a:t>cms</a:t>
            </a:r>
            <a:r>
              <a:rPr sz="3450" dirty="0">
                <a:latin typeface="Arial MT"/>
                <a:cs typeface="Arial MT"/>
              </a:rPr>
              <a:t>	</a:t>
            </a:r>
            <a:r>
              <a:rPr sz="3450" spc="215" dirty="0">
                <a:latin typeface="Arial MT"/>
                <a:cs typeface="Arial MT"/>
              </a:rPr>
              <a:t>from</a:t>
            </a:r>
            <a:endParaRPr sz="3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3450" spc="100" dirty="0">
                <a:latin typeface="Arial MT"/>
                <a:cs typeface="Arial MT"/>
              </a:rPr>
              <a:t>newborn’s</a:t>
            </a:r>
            <a:endParaRPr sz="3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3450" spc="114" dirty="0">
                <a:latin typeface="Arial MT"/>
                <a:cs typeface="Arial MT"/>
              </a:rPr>
              <a:t>umbilicus</a:t>
            </a:r>
            <a:endParaRPr sz="34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02025" y="2229703"/>
            <a:ext cx="3753485" cy="2137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51484">
              <a:lnSpc>
                <a:spcPct val="100400"/>
              </a:lnSpc>
              <a:spcBef>
                <a:spcPts val="95"/>
              </a:spcBef>
            </a:pPr>
            <a:r>
              <a:rPr sz="3450" spc="-10" dirty="0">
                <a:latin typeface="Arial MT"/>
                <a:cs typeface="Arial MT"/>
              </a:rPr>
              <a:t>Place</a:t>
            </a:r>
            <a:r>
              <a:rPr sz="3450" spc="-220" dirty="0">
                <a:latin typeface="Arial MT"/>
                <a:cs typeface="Arial MT"/>
              </a:rPr>
              <a:t> </a:t>
            </a:r>
            <a:r>
              <a:rPr sz="3450" spc="60" dirty="0">
                <a:latin typeface="Arial MT"/>
                <a:cs typeface="Arial MT"/>
              </a:rPr>
              <a:t>second </a:t>
            </a:r>
            <a:r>
              <a:rPr sz="3450" spc="110" dirty="0">
                <a:latin typeface="Arial MT"/>
                <a:cs typeface="Arial MT"/>
              </a:rPr>
              <a:t>clamp</a:t>
            </a:r>
            <a:r>
              <a:rPr sz="3450" spc="-70" dirty="0">
                <a:latin typeface="Arial MT"/>
                <a:cs typeface="Arial MT"/>
              </a:rPr>
              <a:t> </a:t>
            </a:r>
            <a:r>
              <a:rPr sz="3450" spc="55" dirty="0">
                <a:latin typeface="Arial MT"/>
                <a:cs typeface="Arial MT"/>
              </a:rPr>
              <a:t>8</a:t>
            </a:r>
            <a:r>
              <a:rPr sz="3450" spc="-60" dirty="0">
                <a:latin typeface="Arial MT"/>
                <a:cs typeface="Arial MT"/>
              </a:rPr>
              <a:t> </a:t>
            </a:r>
            <a:r>
              <a:rPr sz="3450" spc="30" dirty="0">
                <a:latin typeface="Arial MT"/>
                <a:cs typeface="Arial MT"/>
              </a:rPr>
              <a:t>cms </a:t>
            </a:r>
            <a:r>
              <a:rPr sz="3450" spc="235" dirty="0">
                <a:latin typeface="Arial MT"/>
                <a:cs typeface="Arial MT"/>
              </a:rPr>
              <a:t>from</a:t>
            </a:r>
            <a:r>
              <a:rPr sz="3450" spc="-55" dirty="0">
                <a:latin typeface="Arial MT"/>
                <a:cs typeface="Arial MT"/>
              </a:rPr>
              <a:t> </a:t>
            </a:r>
            <a:r>
              <a:rPr sz="3450" spc="145" dirty="0">
                <a:latin typeface="Arial MT"/>
                <a:cs typeface="Arial MT"/>
              </a:rPr>
              <a:t>first</a:t>
            </a:r>
            <a:r>
              <a:rPr sz="3450" spc="-65" dirty="0">
                <a:latin typeface="Arial MT"/>
                <a:cs typeface="Arial MT"/>
              </a:rPr>
              <a:t> </a:t>
            </a:r>
            <a:r>
              <a:rPr sz="3450" spc="100" dirty="0">
                <a:latin typeface="Arial MT"/>
                <a:cs typeface="Arial MT"/>
              </a:rPr>
              <a:t>clamp</a:t>
            </a:r>
            <a:endParaRPr sz="3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3450" spc="190" dirty="0">
                <a:latin typeface="Arial MT"/>
                <a:cs typeface="Arial MT"/>
              </a:rPr>
              <a:t>on</a:t>
            </a:r>
            <a:r>
              <a:rPr sz="3450" spc="-60" dirty="0">
                <a:latin typeface="Arial MT"/>
                <a:cs typeface="Arial MT"/>
              </a:rPr>
              <a:t> </a:t>
            </a:r>
            <a:r>
              <a:rPr sz="3450" spc="110" dirty="0">
                <a:latin typeface="Arial MT"/>
                <a:cs typeface="Arial MT"/>
              </a:rPr>
              <a:t>newborn’s</a:t>
            </a:r>
            <a:r>
              <a:rPr sz="3450" spc="-55" dirty="0">
                <a:latin typeface="Arial MT"/>
                <a:cs typeface="Arial MT"/>
              </a:rPr>
              <a:t> </a:t>
            </a:r>
            <a:r>
              <a:rPr sz="3450" spc="35" dirty="0">
                <a:latin typeface="Arial MT"/>
                <a:cs typeface="Arial MT"/>
              </a:rPr>
              <a:t>side</a:t>
            </a:r>
            <a:endParaRPr sz="345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67397" y="878917"/>
            <a:ext cx="10008870" cy="9951720"/>
            <a:chOff x="4667397" y="878917"/>
            <a:chExt cx="10008870" cy="995172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72416" y="878917"/>
              <a:ext cx="6886825" cy="99516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667390" y="2664847"/>
              <a:ext cx="10008870" cy="4048760"/>
            </a:xfrm>
            <a:custGeom>
              <a:avLst/>
              <a:gdLst/>
              <a:ahLst/>
              <a:cxnLst/>
              <a:rect l="l" t="t" r="r" b="b"/>
              <a:pathLst>
                <a:path w="10008869" h="4048759">
                  <a:moveTo>
                    <a:pt x="4943729" y="4030446"/>
                  </a:moveTo>
                  <a:lnTo>
                    <a:pt x="4923523" y="4008564"/>
                  </a:lnTo>
                  <a:lnTo>
                    <a:pt x="4824666" y="3901452"/>
                  </a:lnTo>
                  <a:lnTo>
                    <a:pt x="4806099" y="3950411"/>
                  </a:lnTo>
                  <a:lnTo>
                    <a:pt x="18529" y="2135848"/>
                  </a:lnTo>
                  <a:lnTo>
                    <a:pt x="0" y="2184857"/>
                  </a:lnTo>
                  <a:lnTo>
                    <a:pt x="4787544" y="3999293"/>
                  </a:lnTo>
                  <a:lnTo>
                    <a:pt x="4768964" y="4048252"/>
                  </a:lnTo>
                  <a:lnTo>
                    <a:pt x="4943729" y="4030446"/>
                  </a:lnTo>
                  <a:close/>
                </a:path>
                <a:path w="10008869" h="4048759">
                  <a:moveTo>
                    <a:pt x="10008603" y="44602"/>
                  </a:moveTo>
                  <a:lnTo>
                    <a:pt x="9981159" y="0"/>
                  </a:lnTo>
                  <a:lnTo>
                    <a:pt x="5092725" y="3008693"/>
                  </a:lnTo>
                  <a:lnTo>
                    <a:pt x="5065293" y="2964091"/>
                  </a:lnTo>
                  <a:lnTo>
                    <a:pt x="4972621" y="3113303"/>
                  </a:lnTo>
                  <a:lnTo>
                    <a:pt x="5147589" y="3097911"/>
                  </a:lnTo>
                  <a:lnTo>
                    <a:pt x="5128590" y="3067024"/>
                  </a:lnTo>
                  <a:lnTo>
                    <a:pt x="5120157" y="3053296"/>
                  </a:lnTo>
                  <a:lnTo>
                    <a:pt x="10008603" y="446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90733" y="5271148"/>
              <a:ext cx="2040889" cy="2040889"/>
            </a:xfrm>
            <a:custGeom>
              <a:avLst/>
              <a:gdLst/>
              <a:ahLst/>
              <a:cxnLst/>
              <a:rect l="l" t="t" r="r" b="b"/>
              <a:pathLst>
                <a:path w="2040890" h="2040890">
                  <a:moveTo>
                    <a:pt x="0" y="1020283"/>
                  </a:moveTo>
                  <a:lnTo>
                    <a:pt x="1110" y="972257"/>
                  </a:lnTo>
                  <a:lnTo>
                    <a:pt x="4409" y="924803"/>
                  </a:lnTo>
                  <a:lnTo>
                    <a:pt x="9848" y="877968"/>
                  </a:lnTo>
                  <a:lnTo>
                    <a:pt x="17378" y="831803"/>
                  </a:lnTo>
                  <a:lnTo>
                    <a:pt x="26949" y="786356"/>
                  </a:lnTo>
                  <a:lnTo>
                    <a:pt x="38512" y="741676"/>
                  </a:lnTo>
                  <a:lnTo>
                    <a:pt x="52020" y="697813"/>
                  </a:lnTo>
                  <a:lnTo>
                    <a:pt x="67422" y="654814"/>
                  </a:lnTo>
                  <a:lnTo>
                    <a:pt x="84669" y="612730"/>
                  </a:lnTo>
                  <a:lnTo>
                    <a:pt x="103713" y="571609"/>
                  </a:lnTo>
                  <a:lnTo>
                    <a:pt x="124505" y="531500"/>
                  </a:lnTo>
                  <a:lnTo>
                    <a:pt x="146995" y="492453"/>
                  </a:lnTo>
                  <a:lnTo>
                    <a:pt x="171135" y="454516"/>
                  </a:lnTo>
                  <a:lnTo>
                    <a:pt x="196876" y="417738"/>
                  </a:lnTo>
                  <a:lnTo>
                    <a:pt x="224168" y="382168"/>
                  </a:lnTo>
                  <a:lnTo>
                    <a:pt x="252962" y="347856"/>
                  </a:lnTo>
                  <a:lnTo>
                    <a:pt x="283211" y="314849"/>
                  </a:lnTo>
                  <a:lnTo>
                    <a:pt x="314864" y="283199"/>
                  </a:lnTo>
                  <a:lnTo>
                    <a:pt x="347872" y="252952"/>
                  </a:lnTo>
                  <a:lnTo>
                    <a:pt x="382187" y="224159"/>
                  </a:lnTo>
                  <a:lnTo>
                    <a:pt x="417760" y="196869"/>
                  </a:lnTo>
                  <a:lnTo>
                    <a:pt x="454542" y="171130"/>
                  </a:lnTo>
                  <a:lnTo>
                    <a:pt x="492483" y="146991"/>
                  </a:lnTo>
                  <a:lnTo>
                    <a:pt x="531534" y="124502"/>
                  </a:lnTo>
                  <a:lnTo>
                    <a:pt x="571647" y="103711"/>
                  </a:lnTo>
                  <a:lnTo>
                    <a:pt x="612773" y="84667"/>
                  </a:lnTo>
                  <a:lnTo>
                    <a:pt x="654862" y="67420"/>
                  </a:lnTo>
                  <a:lnTo>
                    <a:pt x="697866" y="52019"/>
                  </a:lnTo>
                  <a:lnTo>
                    <a:pt x="741736" y="38512"/>
                  </a:lnTo>
                  <a:lnTo>
                    <a:pt x="786422" y="26948"/>
                  </a:lnTo>
                  <a:lnTo>
                    <a:pt x="831876" y="17378"/>
                  </a:lnTo>
                  <a:lnTo>
                    <a:pt x="878048" y="9848"/>
                  </a:lnTo>
                  <a:lnTo>
                    <a:pt x="924890" y="4409"/>
                  </a:lnTo>
                  <a:lnTo>
                    <a:pt x="972353" y="1110"/>
                  </a:lnTo>
                  <a:lnTo>
                    <a:pt x="1020387" y="0"/>
                  </a:lnTo>
                  <a:lnTo>
                    <a:pt x="1068413" y="1110"/>
                  </a:lnTo>
                  <a:lnTo>
                    <a:pt x="1115867" y="4409"/>
                  </a:lnTo>
                  <a:lnTo>
                    <a:pt x="1162701" y="9848"/>
                  </a:lnTo>
                  <a:lnTo>
                    <a:pt x="1208867" y="17378"/>
                  </a:lnTo>
                  <a:lnTo>
                    <a:pt x="1254314" y="26948"/>
                  </a:lnTo>
                  <a:lnTo>
                    <a:pt x="1298993" y="38512"/>
                  </a:lnTo>
                  <a:lnTo>
                    <a:pt x="1342857" y="52019"/>
                  </a:lnTo>
                  <a:lnTo>
                    <a:pt x="1385855" y="67420"/>
                  </a:lnTo>
                  <a:lnTo>
                    <a:pt x="1427940" y="84667"/>
                  </a:lnTo>
                  <a:lnTo>
                    <a:pt x="1469061" y="103711"/>
                  </a:lnTo>
                  <a:lnTo>
                    <a:pt x="1509170" y="124502"/>
                  </a:lnTo>
                  <a:lnTo>
                    <a:pt x="1548217" y="146991"/>
                  </a:lnTo>
                  <a:lnTo>
                    <a:pt x="1586154" y="171130"/>
                  </a:lnTo>
                  <a:lnTo>
                    <a:pt x="1622932" y="196869"/>
                  </a:lnTo>
                  <a:lnTo>
                    <a:pt x="1658502" y="224159"/>
                  </a:lnTo>
                  <a:lnTo>
                    <a:pt x="1692814" y="252952"/>
                  </a:lnTo>
                  <a:lnTo>
                    <a:pt x="1725820" y="283199"/>
                  </a:lnTo>
                  <a:lnTo>
                    <a:pt x="1757471" y="314849"/>
                  </a:lnTo>
                  <a:lnTo>
                    <a:pt x="1787717" y="347856"/>
                  </a:lnTo>
                  <a:lnTo>
                    <a:pt x="1816510" y="382168"/>
                  </a:lnTo>
                  <a:lnTo>
                    <a:pt x="1843801" y="417738"/>
                  </a:lnTo>
                  <a:lnTo>
                    <a:pt x="1869540" y="454516"/>
                  </a:lnTo>
                  <a:lnTo>
                    <a:pt x="1893679" y="492453"/>
                  </a:lnTo>
                  <a:lnTo>
                    <a:pt x="1916168" y="531500"/>
                  </a:lnTo>
                  <a:lnTo>
                    <a:pt x="1936959" y="571609"/>
                  </a:lnTo>
                  <a:lnTo>
                    <a:pt x="1956003" y="612730"/>
                  </a:lnTo>
                  <a:lnTo>
                    <a:pt x="1973250" y="654814"/>
                  </a:lnTo>
                  <a:lnTo>
                    <a:pt x="1988651" y="697813"/>
                  </a:lnTo>
                  <a:lnTo>
                    <a:pt x="2002158" y="741676"/>
                  </a:lnTo>
                  <a:lnTo>
                    <a:pt x="2013721" y="786356"/>
                  </a:lnTo>
                  <a:lnTo>
                    <a:pt x="2023292" y="831803"/>
                  </a:lnTo>
                  <a:lnTo>
                    <a:pt x="2030822" y="877968"/>
                  </a:lnTo>
                  <a:lnTo>
                    <a:pt x="2036260" y="924803"/>
                  </a:lnTo>
                  <a:lnTo>
                    <a:pt x="2039560" y="972257"/>
                  </a:lnTo>
                  <a:lnTo>
                    <a:pt x="2040670" y="1020283"/>
                  </a:lnTo>
                  <a:lnTo>
                    <a:pt x="2039560" y="1068317"/>
                  </a:lnTo>
                  <a:lnTo>
                    <a:pt x="2036260" y="1115779"/>
                  </a:lnTo>
                  <a:lnTo>
                    <a:pt x="2030822" y="1162621"/>
                  </a:lnTo>
                  <a:lnTo>
                    <a:pt x="2023292" y="1208794"/>
                  </a:lnTo>
                  <a:lnTo>
                    <a:pt x="2013721" y="1254248"/>
                  </a:lnTo>
                  <a:lnTo>
                    <a:pt x="2002158" y="1298934"/>
                  </a:lnTo>
                  <a:lnTo>
                    <a:pt x="1988651" y="1342803"/>
                  </a:lnTo>
                  <a:lnTo>
                    <a:pt x="1973250" y="1385807"/>
                  </a:lnTo>
                  <a:lnTo>
                    <a:pt x="1956003" y="1427897"/>
                  </a:lnTo>
                  <a:lnTo>
                    <a:pt x="1936959" y="1469023"/>
                  </a:lnTo>
                  <a:lnTo>
                    <a:pt x="1916168" y="1509136"/>
                  </a:lnTo>
                  <a:lnTo>
                    <a:pt x="1893679" y="1548187"/>
                  </a:lnTo>
                  <a:lnTo>
                    <a:pt x="1869540" y="1586128"/>
                  </a:lnTo>
                  <a:lnTo>
                    <a:pt x="1843801" y="1622910"/>
                  </a:lnTo>
                  <a:lnTo>
                    <a:pt x="1816510" y="1658482"/>
                  </a:lnTo>
                  <a:lnTo>
                    <a:pt x="1787717" y="1692798"/>
                  </a:lnTo>
                  <a:lnTo>
                    <a:pt x="1757471" y="1725806"/>
                  </a:lnTo>
                  <a:lnTo>
                    <a:pt x="1725820" y="1757459"/>
                  </a:lnTo>
                  <a:lnTo>
                    <a:pt x="1692814" y="1787707"/>
                  </a:lnTo>
                  <a:lnTo>
                    <a:pt x="1658502" y="1816502"/>
                  </a:lnTo>
                  <a:lnTo>
                    <a:pt x="1622932" y="1843794"/>
                  </a:lnTo>
                  <a:lnTo>
                    <a:pt x="1586154" y="1869535"/>
                  </a:lnTo>
                  <a:lnTo>
                    <a:pt x="1548217" y="1893675"/>
                  </a:lnTo>
                  <a:lnTo>
                    <a:pt x="1509170" y="1916165"/>
                  </a:lnTo>
                  <a:lnTo>
                    <a:pt x="1469061" y="1936957"/>
                  </a:lnTo>
                  <a:lnTo>
                    <a:pt x="1427940" y="1956001"/>
                  </a:lnTo>
                  <a:lnTo>
                    <a:pt x="1385855" y="1973248"/>
                  </a:lnTo>
                  <a:lnTo>
                    <a:pt x="1342857" y="1988650"/>
                  </a:lnTo>
                  <a:lnTo>
                    <a:pt x="1298993" y="2002157"/>
                  </a:lnTo>
                  <a:lnTo>
                    <a:pt x="1254314" y="2013721"/>
                  </a:lnTo>
                  <a:lnTo>
                    <a:pt x="1208867" y="2023292"/>
                  </a:lnTo>
                  <a:lnTo>
                    <a:pt x="1162701" y="2030822"/>
                  </a:lnTo>
                  <a:lnTo>
                    <a:pt x="1115867" y="2036260"/>
                  </a:lnTo>
                  <a:lnTo>
                    <a:pt x="1068413" y="2039560"/>
                  </a:lnTo>
                  <a:lnTo>
                    <a:pt x="1020387" y="2040670"/>
                  </a:lnTo>
                  <a:lnTo>
                    <a:pt x="972353" y="2039560"/>
                  </a:lnTo>
                  <a:lnTo>
                    <a:pt x="924890" y="2036260"/>
                  </a:lnTo>
                  <a:lnTo>
                    <a:pt x="878048" y="2030822"/>
                  </a:lnTo>
                  <a:lnTo>
                    <a:pt x="831876" y="2023292"/>
                  </a:lnTo>
                  <a:lnTo>
                    <a:pt x="786422" y="2013721"/>
                  </a:lnTo>
                  <a:lnTo>
                    <a:pt x="741736" y="2002157"/>
                  </a:lnTo>
                  <a:lnTo>
                    <a:pt x="697866" y="1988650"/>
                  </a:lnTo>
                  <a:lnTo>
                    <a:pt x="654862" y="1973248"/>
                  </a:lnTo>
                  <a:lnTo>
                    <a:pt x="612773" y="1956001"/>
                  </a:lnTo>
                  <a:lnTo>
                    <a:pt x="571647" y="1936957"/>
                  </a:lnTo>
                  <a:lnTo>
                    <a:pt x="531534" y="1916165"/>
                  </a:lnTo>
                  <a:lnTo>
                    <a:pt x="492483" y="1893675"/>
                  </a:lnTo>
                  <a:lnTo>
                    <a:pt x="454542" y="1869535"/>
                  </a:lnTo>
                  <a:lnTo>
                    <a:pt x="417760" y="1843794"/>
                  </a:lnTo>
                  <a:lnTo>
                    <a:pt x="382187" y="1816502"/>
                  </a:lnTo>
                  <a:lnTo>
                    <a:pt x="347872" y="1787707"/>
                  </a:lnTo>
                  <a:lnTo>
                    <a:pt x="314864" y="1757459"/>
                  </a:lnTo>
                  <a:lnTo>
                    <a:pt x="283211" y="1725806"/>
                  </a:lnTo>
                  <a:lnTo>
                    <a:pt x="252962" y="1692798"/>
                  </a:lnTo>
                  <a:lnTo>
                    <a:pt x="224168" y="1658482"/>
                  </a:lnTo>
                  <a:lnTo>
                    <a:pt x="196876" y="1622910"/>
                  </a:lnTo>
                  <a:lnTo>
                    <a:pt x="171135" y="1586128"/>
                  </a:lnTo>
                  <a:lnTo>
                    <a:pt x="146995" y="1548187"/>
                  </a:lnTo>
                  <a:lnTo>
                    <a:pt x="124505" y="1509136"/>
                  </a:lnTo>
                  <a:lnTo>
                    <a:pt x="103713" y="1469023"/>
                  </a:lnTo>
                  <a:lnTo>
                    <a:pt x="84669" y="1427897"/>
                  </a:lnTo>
                  <a:lnTo>
                    <a:pt x="67422" y="1385807"/>
                  </a:lnTo>
                  <a:lnTo>
                    <a:pt x="52020" y="1342803"/>
                  </a:lnTo>
                  <a:lnTo>
                    <a:pt x="38512" y="1298934"/>
                  </a:lnTo>
                  <a:lnTo>
                    <a:pt x="26949" y="1254248"/>
                  </a:lnTo>
                  <a:lnTo>
                    <a:pt x="17378" y="1208794"/>
                  </a:lnTo>
                  <a:lnTo>
                    <a:pt x="9848" y="1162621"/>
                  </a:lnTo>
                  <a:lnTo>
                    <a:pt x="4409" y="1115779"/>
                  </a:lnTo>
                  <a:lnTo>
                    <a:pt x="1110" y="1068317"/>
                  </a:lnTo>
                  <a:lnTo>
                    <a:pt x="0" y="1020283"/>
                  </a:lnTo>
                  <a:close/>
                </a:path>
              </a:pathLst>
            </a:custGeom>
            <a:ln w="83767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spc="-310" dirty="0">
                <a:solidFill>
                  <a:srgbClr val="000000"/>
                </a:solidFill>
              </a:rPr>
              <a:t>Cutting</a:t>
            </a:r>
            <a:r>
              <a:rPr sz="4450" spc="-325" dirty="0">
                <a:solidFill>
                  <a:srgbClr val="000000"/>
                </a:solidFill>
              </a:rPr>
              <a:t> </a:t>
            </a:r>
            <a:r>
              <a:rPr sz="4450" spc="-270" dirty="0">
                <a:solidFill>
                  <a:srgbClr val="000000"/>
                </a:solidFill>
              </a:rPr>
              <a:t>the</a:t>
            </a:r>
            <a:r>
              <a:rPr sz="4450" spc="-320" dirty="0">
                <a:solidFill>
                  <a:srgbClr val="000000"/>
                </a:solidFill>
              </a:rPr>
              <a:t> </a:t>
            </a:r>
            <a:r>
              <a:rPr sz="4450" spc="-315" dirty="0">
                <a:solidFill>
                  <a:srgbClr val="000000"/>
                </a:solidFill>
              </a:rPr>
              <a:t>umbilical</a:t>
            </a:r>
            <a:r>
              <a:rPr sz="4450" spc="-330" dirty="0">
                <a:solidFill>
                  <a:srgbClr val="000000"/>
                </a:solidFill>
              </a:rPr>
              <a:t> </a:t>
            </a:r>
            <a:r>
              <a:rPr sz="4450" spc="-355" dirty="0">
                <a:solidFill>
                  <a:srgbClr val="000000"/>
                </a:solidFill>
              </a:rPr>
              <a:t>cord</a:t>
            </a:r>
            <a:endParaRPr sz="4450"/>
          </a:p>
        </p:txBody>
      </p:sp>
      <p:sp>
        <p:nvSpPr>
          <p:cNvPr id="11" name="object 11"/>
          <p:cNvSpPr/>
          <p:nvPr/>
        </p:nvSpPr>
        <p:spPr>
          <a:xfrm>
            <a:off x="17098117" y="10616679"/>
            <a:ext cx="2493645" cy="666115"/>
          </a:xfrm>
          <a:custGeom>
            <a:avLst/>
            <a:gdLst/>
            <a:ahLst/>
            <a:cxnLst/>
            <a:rect l="l" t="t" r="r" b="b"/>
            <a:pathLst>
              <a:path w="2493644" h="666115">
                <a:moveTo>
                  <a:pt x="2493641" y="0"/>
                </a:moveTo>
                <a:lnTo>
                  <a:pt x="0" y="0"/>
                </a:lnTo>
                <a:lnTo>
                  <a:pt x="0" y="665801"/>
                </a:lnTo>
                <a:lnTo>
                  <a:pt x="2493641" y="665801"/>
                </a:lnTo>
                <a:lnTo>
                  <a:pt x="2493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77956" y="1788018"/>
            <a:ext cx="15137130" cy="956944"/>
            <a:chOff x="1777956" y="1788018"/>
            <a:chExt cx="15137130" cy="9569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3707" y="1836901"/>
              <a:ext cx="14990754" cy="7509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7956" y="1788018"/>
              <a:ext cx="7941747" cy="95681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000776" y="1913763"/>
            <a:ext cx="14827250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35305" indent="-471170">
              <a:lnSpc>
                <a:spcPct val="100000"/>
              </a:lnSpc>
              <a:spcBef>
                <a:spcPts val="445"/>
              </a:spcBef>
              <a:buClr>
                <a:srgbClr val="00AFEF"/>
              </a:buClr>
              <a:buFont typeface="Wingdings"/>
              <a:buChar char=""/>
              <a:tabLst>
                <a:tab pos="535305" algn="l"/>
              </a:tabLst>
            </a:pPr>
            <a:r>
              <a:rPr sz="2950" dirty="0">
                <a:solidFill>
                  <a:srgbClr val="00AFEF"/>
                </a:solidFill>
                <a:latin typeface="Arial MT"/>
                <a:cs typeface="Arial MT"/>
              </a:rPr>
              <a:t>NOTE</a:t>
            </a:r>
            <a:r>
              <a:rPr sz="2950" spc="-10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00AFEF"/>
                </a:solidFill>
                <a:latin typeface="Arial MT"/>
                <a:cs typeface="Arial MT"/>
              </a:rPr>
              <a:t>THE EXACT</a:t>
            </a:r>
            <a:r>
              <a:rPr sz="2950" spc="5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00AFEF"/>
                </a:solidFill>
                <a:latin typeface="Arial MT"/>
                <a:cs typeface="Arial MT"/>
              </a:rPr>
              <a:t>TIME</a:t>
            </a:r>
            <a:r>
              <a:rPr sz="2950" spc="-5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00AFEF"/>
                </a:solidFill>
                <a:latin typeface="Arial MT"/>
                <a:cs typeface="Arial MT"/>
              </a:rPr>
              <a:t>OF</a:t>
            </a:r>
            <a:r>
              <a:rPr sz="2950" spc="-10" dirty="0">
                <a:solidFill>
                  <a:srgbClr val="00AFEF"/>
                </a:solidFill>
                <a:latin typeface="Arial MT"/>
                <a:cs typeface="Arial MT"/>
              </a:rPr>
              <a:t> DELIVERY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77956" y="4336213"/>
            <a:ext cx="15137130" cy="956944"/>
            <a:chOff x="1777956" y="4336213"/>
            <a:chExt cx="15137130" cy="956944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3707" y="4385067"/>
              <a:ext cx="14990754" cy="76095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7956" y="4336213"/>
              <a:ext cx="8191792" cy="95681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00776" y="4461853"/>
            <a:ext cx="14827250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535305" indent="-471170">
              <a:lnSpc>
                <a:spcPct val="100000"/>
              </a:lnSpc>
              <a:spcBef>
                <a:spcPts val="450"/>
              </a:spcBef>
              <a:buFont typeface="Wingdings"/>
              <a:buChar char=""/>
              <a:tabLst>
                <a:tab pos="535305" algn="l"/>
              </a:tabLst>
            </a:pPr>
            <a:r>
              <a:rPr sz="2950" dirty="0">
                <a:solidFill>
                  <a:srgbClr val="00AF50"/>
                </a:solidFill>
                <a:latin typeface="Arial MT"/>
                <a:cs typeface="Arial MT"/>
              </a:rPr>
              <a:t>POSITION</a:t>
            </a:r>
            <a:r>
              <a:rPr sz="2950" spc="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00AF50"/>
                </a:solidFill>
                <a:latin typeface="Arial MT"/>
                <a:cs typeface="Arial MT"/>
              </a:rPr>
              <a:t>,</a:t>
            </a:r>
            <a:r>
              <a:rPr sz="2950" spc="-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00AF50"/>
                </a:solidFill>
                <a:latin typeface="Arial MT"/>
                <a:cs typeface="Arial MT"/>
              </a:rPr>
              <a:t>DRY AND WRAP THE </a:t>
            </a:r>
            <a:r>
              <a:rPr sz="2950" spc="-10" dirty="0">
                <a:solidFill>
                  <a:srgbClr val="00AF50"/>
                </a:solidFill>
                <a:latin typeface="Arial MT"/>
                <a:cs typeface="Arial MT"/>
              </a:rPr>
              <a:t>BABY</a:t>
            </a:r>
            <a:r>
              <a:rPr sz="2950" spc="-10" dirty="0">
                <a:solidFill>
                  <a:srgbClr val="F79546"/>
                </a:solidFill>
                <a:latin typeface="Arial MT"/>
                <a:cs typeface="Arial MT"/>
              </a:rPr>
              <a:t>.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61621" y="6591631"/>
            <a:ext cx="15153005" cy="1409700"/>
            <a:chOff x="1761621" y="6591631"/>
            <a:chExt cx="15153005" cy="140970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23707" y="6639350"/>
              <a:ext cx="14990754" cy="12182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1621" y="6591631"/>
              <a:ext cx="11936181" cy="140917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000776" y="6716424"/>
            <a:ext cx="14827250" cy="1043940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64135" marR="3434715" indent="471170">
              <a:lnSpc>
                <a:spcPct val="100600"/>
              </a:lnSpc>
              <a:spcBef>
                <a:spcPts val="430"/>
              </a:spcBef>
              <a:buFont typeface="Wingdings"/>
              <a:buChar char=""/>
              <a:tabLst>
                <a:tab pos="535305" algn="l"/>
              </a:tabLst>
            </a:pP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ASSESS</a:t>
            </a:r>
            <a:r>
              <a:rPr sz="295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THE</a:t>
            </a:r>
            <a:r>
              <a:rPr sz="295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NEWBORN</a:t>
            </a:r>
            <a:r>
              <a:rPr sz="2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BREATHING</a:t>
            </a:r>
            <a:r>
              <a:rPr sz="295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AND</a:t>
            </a:r>
            <a:r>
              <a:rPr sz="295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OTHER</a:t>
            </a:r>
            <a:r>
              <a:rPr sz="295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FF0000"/>
                </a:solidFill>
                <a:latin typeface="Arial MT"/>
                <a:cs typeface="Arial MT"/>
              </a:rPr>
              <a:t>DETAILS. </a:t>
            </a:r>
            <a:r>
              <a:rPr sz="2950" dirty="0">
                <a:solidFill>
                  <a:srgbClr val="30859C"/>
                </a:solidFill>
                <a:latin typeface="Arial MT"/>
                <a:cs typeface="Arial MT"/>
              </a:rPr>
              <a:t>FILL</a:t>
            </a:r>
            <a:r>
              <a:rPr sz="2950" spc="-10" dirty="0">
                <a:solidFill>
                  <a:srgbClr val="30859C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30859C"/>
                </a:solidFill>
                <a:latin typeface="Arial MT"/>
                <a:cs typeface="Arial MT"/>
              </a:rPr>
              <a:t>THE</a:t>
            </a:r>
            <a:r>
              <a:rPr sz="2950" spc="10" dirty="0">
                <a:solidFill>
                  <a:srgbClr val="30859C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30859C"/>
                </a:solidFill>
                <a:latin typeface="Arial MT"/>
                <a:cs typeface="Arial MT"/>
              </a:rPr>
              <a:t>APGAR </a:t>
            </a:r>
            <a:r>
              <a:rPr sz="2950" spc="-10" dirty="0">
                <a:solidFill>
                  <a:srgbClr val="30859C"/>
                </a:solidFill>
                <a:latin typeface="Arial MT"/>
                <a:cs typeface="Arial MT"/>
              </a:rPr>
              <a:t>SCORE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753" y="215320"/>
            <a:ext cx="11168092" cy="1001241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744743" y="1644766"/>
            <a:ext cx="7039609" cy="8099425"/>
            <a:chOff x="12744743" y="1644766"/>
            <a:chExt cx="7039609" cy="80994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58551" y="1682459"/>
              <a:ext cx="7025780" cy="806112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4743" y="1644766"/>
              <a:ext cx="6624928" cy="76200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835734" y="1759108"/>
              <a:ext cx="6862445" cy="7898130"/>
            </a:xfrm>
            <a:custGeom>
              <a:avLst/>
              <a:gdLst/>
              <a:ahLst/>
              <a:cxnLst/>
              <a:rect l="l" t="t" r="r" b="b"/>
              <a:pathLst>
                <a:path w="6862444" h="7898130">
                  <a:moveTo>
                    <a:pt x="6862408" y="0"/>
                  </a:moveTo>
                  <a:lnTo>
                    <a:pt x="0" y="0"/>
                  </a:lnTo>
                  <a:lnTo>
                    <a:pt x="0" y="7897769"/>
                  </a:lnTo>
                  <a:lnTo>
                    <a:pt x="6862408" y="7897769"/>
                  </a:lnTo>
                  <a:lnTo>
                    <a:pt x="6862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835734" y="1759108"/>
              <a:ext cx="6862445" cy="7898130"/>
            </a:xfrm>
            <a:custGeom>
              <a:avLst/>
              <a:gdLst/>
              <a:ahLst/>
              <a:cxnLst/>
              <a:rect l="l" t="t" r="r" b="b"/>
              <a:pathLst>
                <a:path w="6862444" h="7898130">
                  <a:moveTo>
                    <a:pt x="0" y="7897769"/>
                  </a:moveTo>
                  <a:lnTo>
                    <a:pt x="6862408" y="7897769"/>
                  </a:lnTo>
                  <a:lnTo>
                    <a:pt x="6862408" y="0"/>
                  </a:lnTo>
                  <a:lnTo>
                    <a:pt x="0" y="0"/>
                  </a:lnTo>
                  <a:lnTo>
                    <a:pt x="0" y="7897769"/>
                  </a:lnTo>
                  <a:close/>
                </a:path>
              </a:pathLst>
            </a:custGeom>
            <a:ln w="20941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715467" y="1794889"/>
            <a:ext cx="180784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1277620" algn="l"/>
              </a:tabLst>
            </a:pPr>
            <a:r>
              <a:rPr sz="2650" spc="130" dirty="0">
                <a:latin typeface="Cambria"/>
                <a:cs typeface="Cambria"/>
              </a:rPr>
              <a:t>scores</a:t>
            </a:r>
            <a:r>
              <a:rPr sz="2650" dirty="0">
                <a:latin typeface="Cambria"/>
                <a:cs typeface="Cambria"/>
              </a:rPr>
              <a:t>	</a:t>
            </a:r>
            <a:r>
              <a:rPr sz="2650" spc="90" dirty="0">
                <a:latin typeface="Cambria"/>
                <a:cs typeface="Cambria"/>
              </a:rPr>
              <a:t>are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886562" y="2196970"/>
            <a:ext cx="314896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932180" algn="l"/>
                <a:tab pos="1795145" algn="l"/>
              </a:tabLst>
            </a:pPr>
            <a:r>
              <a:rPr sz="2650" spc="180" dirty="0">
                <a:latin typeface="Cambria"/>
                <a:cs typeface="Cambria"/>
              </a:rPr>
              <a:t>and</a:t>
            </a:r>
            <a:r>
              <a:rPr sz="2650" dirty="0">
                <a:latin typeface="Cambria"/>
                <a:cs typeface="Cambria"/>
              </a:rPr>
              <a:t>	</a:t>
            </a:r>
            <a:r>
              <a:rPr sz="2650" spc="-20" dirty="0">
                <a:latin typeface="Cambria"/>
                <a:cs typeface="Cambria"/>
              </a:rPr>
              <a:t>five</a:t>
            </a:r>
            <a:r>
              <a:rPr sz="2650" dirty="0">
                <a:latin typeface="Cambria"/>
                <a:cs typeface="Cambria"/>
              </a:rPr>
              <a:t>	</a:t>
            </a:r>
            <a:r>
              <a:rPr sz="2650" spc="175" dirty="0">
                <a:latin typeface="Cambria"/>
                <a:cs typeface="Cambria"/>
              </a:rPr>
              <a:t>minutes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88077" y="1794889"/>
            <a:ext cx="1652270" cy="123253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5095" marR="5080" indent="-125730">
              <a:lnSpc>
                <a:spcPts val="3170"/>
              </a:lnSpc>
              <a:spcBef>
                <a:spcPts val="190"/>
              </a:spcBef>
              <a:tabLst>
                <a:tab pos="1416685" algn="l"/>
              </a:tabLst>
            </a:pPr>
            <a:r>
              <a:rPr sz="2650" spc="110" dirty="0">
                <a:latin typeface="Cambria"/>
                <a:cs typeface="Cambria"/>
              </a:rPr>
              <a:t>Ideally, </a:t>
            </a:r>
            <a:r>
              <a:rPr sz="2650" spc="170" dirty="0">
                <a:latin typeface="Cambria"/>
                <a:cs typeface="Cambria"/>
              </a:rPr>
              <a:t>minute </a:t>
            </a:r>
            <a:r>
              <a:rPr sz="2650" spc="145" dirty="0">
                <a:latin typeface="Cambria"/>
                <a:cs typeface="Cambria"/>
              </a:rPr>
              <a:t>birth.</a:t>
            </a:r>
            <a:r>
              <a:rPr sz="2650" dirty="0">
                <a:latin typeface="Cambria"/>
                <a:cs typeface="Cambria"/>
              </a:rPr>
              <a:t>	</a:t>
            </a:r>
            <a:r>
              <a:rPr sz="2650" spc="-25" dirty="0">
                <a:latin typeface="Cambria"/>
                <a:cs typeface="Cambria"/>
              </a:rPr>
              <a:t>If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413728" y="3000883"/>
            <a:ext cx="1696720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650" spc="145" dirty="0">
                <a:latin typeface="Cambria"/>
                <a:cs typeface="Cambria"/>
              </a:rPr>
              <a:t>breathing,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06236" y="2599053"/>
            <a:ext cx="2871470" cy="8305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95580" marR="5080" indent="-196215">
              <a:lnSpc>
                <a:spcPts val="3170"/>
              </a:lnSpc>
              <a:spcBef>
                <a:spcPts val="195"/>
              </a:spcBef>
              <a:tabLst>
                <a:tab pos="902969" algn="l"/>
                <a:tab pos="998855" algn="l"/>
                <a:tab pos="1938655" algn="l"/>
                <a:tab pos="2583180" algn="l"/>
              </a:tabLst>
            </a:pPr>
            <a:r>
              <a:rPr sz="2650" spc="114" dirty="0">
                <a:latin typeface="Cambria"/>
                <a:cs typeface="Cambria"/>
              </a:rPr>
              <a:t>the</a:t>
            </a:r>
            <a:r>
              <a:rPr sz="2650" dirty="0">
                <a:latin typeface="Cambria"/>
                <a:cs typeface="Cambria"/>
              </a:rPr>
              <a:t>	</a:t>
            </a:r>
            <a:r>
              <a:rPr sz="2650" spc="140" dirty="0">
                <a:latin typeface="Cambria"/>
                <a:cs typeface="Cambria"/>
              </a:rPr>
              <a:t>neonate</a:t>
            </a:r>
            <a:r>
              <a:rPr sz="2650" dirty="0">
                <a:latin typeface="Cambria"/>
                <a:cs typeface="Cambria"/>
              </a:rPr>
              <a:t>	</a:t>
            </a:r>
            <a:r>
              <a:rPr sz="2650" spc="110" dirty="0">
                <a:latin typeface="Cambria"/>
                <a:cs typeface="Cambria"/>
              </a:rPr>
              <a:t>is </a:t>
            </a:r>
            <a:r>
              <a:rPr sz="2650" spc="90" dirty="0">
                <a:latin typeface="Cambria"/>
                <a:cs typeface="Cambria"/>
              </a:rPr>
              <a:t>do</a:t>
            </a:r>
            <a:r>
              <a:rPr sz="2650" dirty="0">
                <a:latin typeface="Cambria"/>
                <a:cs typeface="Cambria"/>
              </a:rPr>
              <a:t>		</a:t>
            </a:r>
            <a:r>
              <a:rPr sz="2650" spc="110" dirty="0">
                <a:latin typeface="Cambria"/>
                <a:cs typeface="Cambria"/>
              </a:rPr>
              <a:t>not</a:t>
            </a:r>
            <a:r>
              <a:rPr sz="2650" dirty="0">
                <a:latin typeface="Cambria"/>
                <a:cs typeface="Cambria"/>
              </a:rPr>
              <a:t>	</a:t>
            </a:r>
            <a:r>
              <a:rPr sz="2650" spc="80" dirty="0">
                <a:latin typeface="Cambria"/>
                <a:cs typeface="Cambria"/>
              </a:rPr>
              <a:t>with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56243" y="1794889"/>
            <a:ext cx="2338070" cy="16344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just">
              <a:lnSpc>
                <a:spcPts val="3175"/>
              </a:lnSpc>
              <a:spcBef>
                <a:spcPts val="90"/>
              </a:spcBef>
            </a:pPr>
            <a:r>
              <a:rPr sz="2650" spc="175" dirty="0">
                <a:latin typeface="Cambria"/>
                <a:cs typeface="Cambria"/>
              </a:rPr>
              <a:t>taken</a:t>
            </a:r>
            <a:r>
              <a:rPr sz="2650" spc="385" dirty="0">
                <a:latin typeface="Cambria"/>
                <a:cs typeface="Cambria"/>
              </a:rPr>
              <a:t>  </a:t>
            </a:r>
            <a:r>
              <a:rPr sz="2650" spc="165" dirty="0">
                <a:latin typeface="Cambria"/>
                <a:cs typeface="Cambria"/>
              </a:rPr>
              <a:t>at</a:t>
            </a:r>
            <a:r>
              <a:rPr sz="2650" spc="390" dirty="0">
                <a:latin typeface="Cambria"/>
                <a:cs typeface="Cambria"/>
              </a:rPr>
              <a:t>  </a:t>
            </a:r>
            <a:r>
              <a:rPr sz="2650" spc="105" dirty="0">
                <a:latin typeface="Cambria"/>
                <a:cs typeface="Cambria"/>
              </a:rPr>
              <a:t>one</a:t>
            </a:r>
            <a:endParaRPr sz="2650">
              <a:latin typeface="Cambria"/>
              <a:cs typeface="Cambria"/>
            </a:endParaRPr>
          </a:p>
          <a:p>
            <a:pPr marL="1605280" marR="5080" indent="-33020" algn="just">
              <a:lnSpc>
                <a:spcPts val="3170"/>
              </a:lnSpc>
              <a:spcBef>
                <a:spcPts val="95"/>
              </a:spcBef>
            </a:pPr>
            <a:r>
              <a:rPr sz="2650" spc="85" dirty="0">
                <a:latin typeface="Cambria"/>
                <a:cs typeface="Cambria"/>
              </a:rPr>
              <a:t>after </a:t>
            </a:r>
            <a:r>
              <a:rPr sz="2650" spc="110" dirty="0">
                <a:latin typeface="Cambria"/>
                <a:cs typeface="Cambria"/>
              </a:rPr>
              <a:t>not hold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01072" y="3404787"/>
            <a:ext cx="6202680" cy="55702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12445" algn="just">
              <a:lnSpc>
                <a:spcPct val="100000"/>
              </a:lnSpc>
              <a:spcBef>
                <a:spcPts val="90"/>
              </a:spcBef>
            </a:pPr>
            <a:r>
              <a:rPr sz="2650" spc="140" dirty="0">
                <a:latin typeface="Cambria"/>
                <a:cs typeface="Cambria"/>
              </a:rPr>
              <a:t>resuscitation</a:t>
            </a:r>
            <a:r>
              <a:rPr sz="2650" spc="245" dirty="0">
                <a:latin typeface="Cambria"/>
                <a:cs typeface="Cambria"/>
              </a:rPr>
              <a:t> </a:t>
            </a:r>
            <a:r>
              <a:rPr sz="2650" spc="55" dirty="0">
                <a:latin typeface="Cambria"/>
                <a:cs typeface="Cambria"/>
              </a:rPr>
              <a:t>for</a:t>
            </a:r>
            <a:r>
              <a:rPr sz="2650" spc="275" dirty="0">
                <a:latin typeface="Cambria"/>
                <a:cs typeface="Cambria"/>
              </a:rPr>
              <a:t> </a:t>
            </a:r>
            <a:r>
              <a:rPr sz="2650" spc="245" dirty="0">
                <a:latin typeface="Cambria"/>
                <a:cs typeface="Cambria"/>
              </a:rPr>
              <a:t>an</a:t>
            </a:r>
            <a:r>
              <a:rPr sz="2650" spc="270" dirty="0">
                <a:latin typeface="Cambria"/>
                <a:cs typeface="Cambria"/>
              </a:rPr>
              <a:t> </a:t>
            </a:r>
            <a:r>
              <a:rPr sz="2650" b="1" spc="215" dirty="0">
                <a:solidFill>
                  <a:srgbClr val="FF0000"/>
                </a:solidFill>
                <a:latin typeface="Cambria"/>
                <a:cs typeface="Cambria"/>
              </a:rPr>
              <a:t>APGAR</a:t>
            </a:r>
            <a:r>
              <a:rPr sz="2650" b="1" spc="3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50" spc="140" dirty="0">
                <a:latin typeface="Cambria"/>
                <a:cs typeface="Cambria"/>
              </a:rPr>
              <a:t>score.</a:t>
            </a:r>
            <a:endParaRPr sz="26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Cambria"/>
              <a:cs typeface="Cambria"/>
            </a:endParaRPr>
          </a:p>
          <a:p>
            <a:pPr marL="386715" algn="just">
              <a:lnSpc>
                <a:spcPct val="100000"/>
              </a:lnSpc>
            </a:pPr>
            <a:r>
              <a:rPr sz="2650" spc="100" dirty="0">
                <a:latin typeface="Cambria"/>
                <a:cs typeface="Cambria"/>
              </a:rPr>
              <a:t>Total</a:t>
            </a:r>
            <a:r>
              <a:rPr sz="2650" spc="250" dirty="0">
                <a:latin typeface="Cambria"/>
                <a:cs typeface="Cambria"/>
              </a:rPr>
              <a:t> </a:t>
            </a:r>
            <a:r>
              <a:rPr sz="2650" spc="114" dirty="0">
                <a:latin typeface="Cambria"/>
                <a:cs typeface="Cambria"/>
              </a:rPr>
              <a:t>score</a:t>
            </a:r>
            <a:r>
              <a:rPr sz="2650" spc="265" dirty="0">
                <a:latin typeface="Cambria"/>
                <a:cs typeface="Cambria"/>
              </a:rPr>
              <a:t> </a:t>
            </a:r>
            <a:r>
              <a:rPr sz="2650" spc="140" dirty="0">
                <a:latin typeface="Cambria"/>
                <a:cs typeface="Cambria"/>
              </a:rPr>
              <a:t>indicates</a:t>
            </a:r>
            <a:r>
              <a:rPr sz="2650" spc="275" dirty="0">
                <a:latin typeface="Cambria"/>
                <a:cs typeface="Cambria"/>
              </a:rPr>
              <a:t> </a:t>
            </a:r>
            <a:r>
              <a:rPr sz="2650" spc="140" dirty="0">
                <a:latin typeface="Cambria"/>
                <a:cs typeface="Cambria"/>
              </a:rPr>
              <a:t>the</a:t>
            </a:r>
            <a:r>
              <a:rPr sz="2650" spc="260" dirty="0">
                <a:latin typeface="Cambria"/>
                <a:cs typeface="Cambria"/>
              </a:rPr>
              <a:t> </a:t>
            </a:r>
            <a:r>
              <a:rPr sz="2650" spc="70" dirty="0">
                <a:latin typeface="Cambria"/>
                <a:cs typeface="Cambria"/>
              </a:rPr>
              <a:t>following:</a:t>
            </a:r>
            <a:endParaRPr sz="2650">
              <a:latin typeface="Cambria"/>
              <a:cs typeface="Cambria"/>
            </a:endParaRPr>
          </a:p>
          <a:p>
            <a:pPr marL="281940" indent="-281940" algn="just">
              <a:lnSpc>
                <a:spcPct val="100000"/>
              </a:lnSpc>
              <a:spcBef>
                <a:spcPts val="195"/>
              </a:spcBef>
              <a:buSzPct val="35849"/>
              <a:buFont typeface="Symbol"/>
              <a:buChar char=""/>
              <a:tabLst>
                <a:tab pos="281940" algn="l"/>
              </a:tabLst>
            </a:pPr>
            <a:r>
              <a:rPr sz="2650" b="1" dirty="0">
                <a:latin typeface="Cambria"/>
                <a:cs typeface="Cambria"/>
              </a:rPr>
              <a:t>7-</a:t>
            </a:r>
            <a:r>
              <a:rPr sz="2650" b="1" spc="70" dirty="0">
                <a:latin typeface="Cambria"/>
                <a:cs typeface="Cambria"/>
              </a:rPr>
              <a:t>10-</a:t>
            </a:r>
            <a:r>
              <a:rPr sz="2650" b="1" spc="585" dirty="0">
                <a:latin typeface="Cambria"/>
                <a:cs typeface="Cambria"/>
              </a:rPr>
              <a:t>   </a:t>
            </a:r>
            <a:r>
              <a:rPr sz="2650" spc="80" dirty="0">
                <a:latin typeface="Cambria"/>
                <a:cs typeface="Cambria"/>
              </a:rPr>
              <a:t>indicates</a:t>
            </a:r>
            <a:r>
              <a:rPr sz="2650" spc="590" dirty="0">
                <a:latin typeface="Cambria"/>
                <a:cs typeface="Cambria"/>
              </a:rPr>
              <a:t>   </a:t>
            </a:r>
            <a:r>
              <a:rPr sz="2650" spc="210" dirty="0">
                <a:latin typeface="Cambria"/>
                <a:cs typeface="Cambria"/>
              </a:rPr>
              <a:t>an</a:t>
            </a:r>
            <a:r>
              <a:rPr sz="2650" spc="585" dirty="0">
                <a:latin typeface="Cambria"/>
                <a:cs typeface="Cambria"/>
              </a:rPr>
              <a:t>   </a:t>
            </a:r>
            <a:r>
              <a:rPr sz="2650" dirty="0">
                <a:latin typeface="Cambria"/>
                <a:cs typeface="Cambria"/>
              </a:rPr>
              <a:t>active</a:t>
            </a:r>
            <a:r>
              <a:rPr sz="2650" spc="580" dirty="0">
                <a:latin typeface="Cambria"/>
                <a:cs typeface="Cambria"/>
              </a:rPr>
              <a:t>   </a:t>
            </a:r>
            <a:r>
              <a:rPr sz="2650" spc="140" dirty="0">
                <a:latin typeface="Cambria"/>
                <a:cs typeface="Cambria"/>
              </a:rPr>
              <a:t>and</a:t>
            </a:r>
            <a:endParaRPr sz="2650">
              <a:latin typeface="Cambria"/>
              <a:cs typeface="Cambria"/>
            </a:endParaRPr>
          </a:p>
          <a:p>
            <a:pPr marL="282575" marR="5715" algn="just">
              <a:lnSpc>
                <a:spcPct val="114500"/>
              </a:lnSpc>
            </a:pPr>
            <a:r>
              <a:rPr sz="2650" dirty="0">
                <a:latin typeface="Cambria"/>
                <a:cs typeface="Cambria"/>
              </a:rPr>
              <a:t>vigorous</a:t>
            </a:r>
            <a:r>
              <a:rPr sz="2650" spc="470" dirty="0">
                <a:latin typeface="Cambria"/>
                <a:cs typeface="Cambria"/>
              </a:rPr>
              <a:t>   </a:t>
            </a:r>
            <a:r>
              <a:rPr sz="2650" spc="60" dirty="0">
                <a:latin typeface="Cambria"/>
                <a:cs typeface="Cambria"/>
              </a:rPr>
              <a:t>newborn</a:t>
            </a:r>
            <a:r>
              <a:rPr sz="2650" spc="480" dirty="0">
                <a:latin typeface="Cambria"/>
                <a:cs typeface="Cambria"/>
              </a:rPr>
              <a:t>   </a:t>
            </a:r>
            <a:r>
              <a:rPr sz="2650" b="1" spc="150" dirty="0">
                <a:latin typeface="Cambria"/>
                <a:cs typeface="Cambria"/>
              </a:rPr>
              <a:t>that</a:t>
            </a:r>
            <a:r>
              <a:rPr sz="2650" b="1" spc="484" dirty="0">
                <a:latin typeface="Cambria"/>
                <a:cs typeface="Cambria"/>
              </a:rPr>
              <a:t>   </a:t>
            </a:r>
            <a:r>
              <a:rPr sz="2650" b="1" spc="-10" dirty="0">
                <a:latin typeface="Cambria"/>
                <a:cs typeface="Cambria"/>
              </a:rPr>
              <a:t>requires </a:t>
            </a:r>
            <a:r>
              <a:rPr sz="2650" b="1" spc="60" dirty="0">
                <a:latin typeface="Cambria"/>
                <a:cs typeface="Cambria"/>
              </a:rPr>
              <a:t>routine</a:t>
            </a:r>
            <a:r>
              <a:rPr sz="2650" b="1" spc="195" dirty="0">
                <a:latin typeface="Cambria"/>
                <a:cs typeface="Cambria"/>
              </a:rPr>
              <a:t> </a:t>
            </a:r>
            <a:r>
              <a:rPr sz="2650" b="1" spc="65" dirty="0">
                <a:latin typeface="Cambria"/>
                <a:cs typeface="Cambria"/>
              </a:rPr>
              <a:t>care.</a:t>
            </a:r>
            <a:endParaRPr sz="2650">
              <a:latin typeface="Cambria"/>
              <a:cs typeface="Cambria"/>
            </a:endParaRPr>
          </a:p>
          <a:p>
            <a:pPr marL="281305" marR="12700" indent="-281940" algn="just">
              <a:lnSpc>
                <a:spcPct val="114500"/>
              </a:lnSpc>
              <a:spcBef>
                <a:spcPts val="819"/>
              </a:spcBef>
              <a:buSzPct val="35849"/>
              <a:buFont typeface="Symbol"/>
              <a:buChar char=""/>
              <a:tabLst>
                <a:tab pos="282575" algn="l"/>
              </a:tabLst>
            </a:pPr>
            <a:r>
              <a:rPr sz="2650" b="1" spc="100" dirty="0">
                <a:latin typeface="Cambria"/>
                <a:cs typeface="Cambria"/>
              </a:rPr>
              <a:t>4-</a:t>
            </a:r>
            <a:r>
              <a:rPr sz="2650" b="1" spc="105" dirty="0">
                <a:latin typeface="Cambria"/>
                <a:cs typeface="Cambria"/>
              </a:rPr>
              <a:t>6-</a:t>
            </a:r>
            <a:r>
              <a:rPr sz="2650" b="1" spc="560" dirty="0">
                <a:latin typeface="Cambria"/>
                <a:cs typeface="Cambria"/>
              </a:rPr>
              <a:t>    </a:t>
            </a:r>
            <a:r>
              <a:rPr sz="2650" spc="140" dirty="0">
                <a:latin typeface="Cambria"/>
                <a:cs typeface="Cambria"/>
              </a:rPr>
              <a:t>indicates</a:t>
            </a:r>
            <a:r>
              <a:rPr sz="2650" spc="560" dirty="0">
                <a:latin typeface="Cambria"/>
                <a:cs typeface="Cambria"/>
              </a:rPr>
              <a:t>    </a:t>
            </a:r>
            <a:r>
              <a:rPr sz="2650" spc="220" dirty="0">
                <a:latin typeface="Cambria"/>
                <a:cs typeface="Cambria"/>
              </a:rPr>
              <a:t>a</a:t>
            </a:r>
            <a:r>
              <a:rPr sz="2650" spc="560" dirty="0">
                <a:latin typeface="Cambria"/>
                <a:cs typeface="Cambria"/>
              </a:rPr>
              <a:t>    </a:t>
            </a:r>
            <a:r>
              <a:rPr sz="2650" spc="100" dirty="0">
                <a:latin typeface="Cambria"/>
                <a:cs typeface="Cambria"/>
              </a:rPr>
              <a:t>moderately 	</a:t>
            </a:r>
            <a:r>
              <a:rPr sz="2650" spc="125" dirty="0">
                <a:latin typeface="Cambria"/>
                <a:cs typeface="Cambria"/>
              </a:rPr>
              <a:t>depressed</a:t>
            </a:r>
            <a:r>
              <a:rPr sz="2650" spc="400" dirty="0">
                <a:latin typeface="Cambria"/>
                <a:cs typeface="Cambria"/>
              </a:rPr>
              <a:t>  </a:t>
            </a:r>
            <a:r>
              <a:rPr sz="2650" spc="114" dirty="0">
                <a:latin typeface="Cambria"/>
                <a:cs typeface="Cambria"/>
              </a:rPr>
              <a:t>newborn</a:t>
            </a:r>
            <a:r>
              <a:rPr sz="2650" spc="395" dirty="0">
                <a:latin typeface="Cambria"/>
                <a:cs typeface="Cambria"/>
              </a:rPr>
              <a:t>  </a:t>
            </a:r>
            <a:r>
              <a:rPr sz="2650" spc="170" dirty="0">
                <a:latin typeface="Cambria"/>
                <a:cs typeface="Cambria"/>
              </a:rPr>
              <a:t>that</a:t>
            </a:r>
            <a:r>
              <a:rPr sz="2650" spc="390" dirty="0">
                <a:latin typeface="Cambria"/>
                <a:cs typeface="Cambria"/>
              </a:rPr>
              <a:t>  </a:t>
            </a:r>
            <a:r>
              <a:rPr sz="2650" b="1" spc="65" dirty="0">
                <a:latin typeface="Cambria"/>
                <a:cs typeface="Cambria"/>
              </a:rPr>
              <a:t>requires 	</a:t>
            </a:r>
            <a:r>
              <a:rPr sz="2650" b="1" spc="95" dirty="0">
                <a:latin typeface="Cambria"/>
                <a:cs typeface="Cambria"/>
              </a:rPr>
              <a:t>oxygen</a:t>
            </a:r>
            <a:r>
              <a:rPr sz="2650" b="1" spc="180" dirty="0">
                <a:latin typeface="Cambria"/>
                <a:cs typeface="Cambria"/>
              </a:rPr>
              <a:t> </a:t>
            </a:r>
            <a:r>
              <a:rPr sz="2650" b="1" spc="80" dirty="0">
                <a:latin typeface="Cambria"/>
                <a:cs typeface="Cambria"/>
              </a:rPr>
              <a:t>and</a:t>
            </a:r>
            <a:r>
              <a:rPr sz="2650" b="1" spc="185" dirty="0">
                <a:latin typeface="Cambria"/>
                <a:cs typeface="Cambria"/>
              </a:rPr>
              <a:t> </a:t>
            </a:r>
            <a:r>
              <a:rPr sz="2650" b="1" spc="85" dirty="0">
                <a:latin typeface="Cambria"/>
                <a:cs typeface="Cambria"/>
              </a:rPr>
              <a:t>stimulation.</a:t>
            </a:r>
            <a:endParaRPr sz="2650">
              <a:latin typeface="Cambria"/>
              <a:cs typeface="Cambria"/>
            </a:endParaRPr>
          </a:p>
          <a:p>
            <a:pPr marL="281305" marR="5080" indent="-281940" algn="just">
              <a:lnSpc>
                <a:spcPct val="114500"/>
              </a:lnSpc>
              <a:spcBef>
                <a:spcPts val="835"/>
              </a:spcBef>
              <a:buSzPct val="35849"/>
              <a:buFont typeface="Symbol"/>
              <a:buChar char=""/>
              <a:tabLst>
                <a:tab pos="282575" algn="l"/>
              </a:tabLst>
            </a:pPr>
            <a:r>
              <a:rPr sz="2650" b="1" dirty="0">
                <a:latin typeface="Cambria"/>
                <a:cs typeface="Cambria"/>
              </a:rPr>
              <a:t>0-</a:t>
            </a:r>
            <a:r>
              <a:rPr sz="2650" b="1" spc="70" dirty="0">
                <a:latin typeface="Cambria"/>
                <a:cs typeface="Cambria"/>
              </a:rPr>
              <a:t>3-</a:t>
            </a:r>
            <a:r>
              <a:rPr sz="2650" b="1" spc="285" dirty="0">
                <a:latin typeface="Cambria"/>
                <a:cs typeface="Cambria"/>
              </a:rPr>
              <a:t>  </a:t>
            </a:r>
            <a:r>
              <a:rPr sz="2650" spc="80" dirty="0">
                <a:latin typeface="Cambria"/>
                <a:cs typeface="Cambria"/>
              </a:rPr>
              <a:t>indicates</a:t>
            </a:r>
            <a:r>
              <a:rPr sz="2650" spc="295" dirty="0">
                <a:latin typeface="Cambria"/>
                <a:cs typeface="Cambria"/>
              </a:rPr>
              <a:t>  </a:t>
            </a:r>
            <a:r>
              <a:rPr sz="2650" spc="220" dirty="0">
                <a:latin typeface="Cambria"/>
                <a:cs typeface="Cambria"/>
              </a:rPr>
              <a:t>a</a:t>
            </a:r>
            <a:r>
              <a:rPr sz="2650" spc="280" dirty="0">
                <a:latin typeface="Cambria"/>
                <a:cs typeface="Cambria"/>
              </a:rPr>
              <a:t>  </a:t>
            </a:r>
            <a:r>
              <a:rPr sz="2650" dirty="0">
                <a:latin typeface="Cambria"/>
                <a:cs typeface="Cambria"/>
              </a:rPr>
              <a:t>severely</a:t>
            </a:r>
            <a:r>
              <a:rPr sz="2650" spc="285" dirty="0">
                <a:latin typeface="Cambria"/>
                <a:cs typeface="Cambria"/>
              </a:rPr>
              <a:t>  </a:t>
            </a:r>
            <a:r>
              <a:rPr sz="2650" spc="55" dirty="0">
                <a:latin typeface="Cambria"/>
                <a:cs typeface="Cambria"/>
              </a:rPr>
              <a:t>depressed 	</a:t>
            </a:r>
            <a:r>
              <a:rPr sz="2650" spc="60" dirty="0">
                <a:latin typeface="Cambria"/>
                <a:cs typeface="Cambria"/>
              </a:rPr>
              <a:t>newborn</a:t>
            </a:r>
            <a:r>
              <a:rPr sz="2650" spc="425" dirty="0">
                <a:latin typeface="Cambria"/>
                <a:cs typeface="Cambria"/>
              </a:rPr>
              <a:t>  </a:t>
            </a:r>
            <a:r>
              <a:rPr sz="2650" spc="114" dirty="0">
                <a:latin typeface="Cambria"/>
                <a:cs typeface="Cambria"/>
              </a:rPr>
              <a:t>that</a:t>
            </a:r>
            <a:r>
              <a:rPr sz="2650" spc="430" dirty="0">
                <a:latin typeface="Cambria"/>
                <a:cs typeface="Cambria"/>
              </a:rPr>
              <a:t>  </a:t>
            </a:r>
            <a:r>
              <a:rPr sz="2650" b="1" dirty="0">
                <a:latin typeface="Cambria"/>
                <a:cs typeface="Cambria"/>
              </a:rPr>
              <a:t>requires</a:t>
            </a:r>
            <a:r>
              <a:rPr sz="2650" b="1" spc="430" dirty="0">
                <a:latin typeface="Cambria"/>
                <a:cs typeface="Cambria"/>
              </a:rPr>
              <a:t>  </a:t>
            </a:r>
            <a:r>
              <a:rPr sz="2650" b="1" spc="80" dirty="0">
                <a:latin typeface="Cambria"/>
                <a:cs typeface="Cambria"/>
              </a:rPr>
              <a:t>immediate 	</a:t>
            </a:r>
            <a:r>
              <a:rPr sz="2650" b="1" spc="75" dirty="0">
                <a:latin typeface="Cambria"/>
                <a:cs typeface="Cambria"/>
              </a:rPr>
              <a:t>resuscitation</a:t>
            </a:r>
            <a:r>
              <a:rPr sz="2650" b="1" spc="315" dirty="0">
                <a:latin typeface="Cambria"/>
                <a:cs typeface="Cambria"/>
              </a:rPr>
              <a:t> </a:t>
            </a:r>
            <a:r>
              <a:rPr sz="2650" b="1" spc="70" dirty="0">
                <a:latin typeface="Cambria"/>
                <a:cs typeface="Cambria"/>
              </a:rPr>
              <a:t>efforts</a:t>
            </a:r>
            <a:r>
              <a:rPr sz="2650" spc="70" dirty="0">
                <a:latin typeface="Cambria"/>
                <a:cs typeface="Cambria"/>
              </a:rPr>
              <a:t>.</a:t>
            </a:r>
            <a:endParaRPr sz="26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54564" y="1184885"/>
            <a:ext cx="14313535" cy="7987030"/>
            <a:chOff x="3054564" y="1184885"/>
            <a:chExt cx="14313535" cy="79870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4564" y="1643504"/>
              <a:ext cx="14313495" cy="66236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9548" y="1184885"/>
              <a:ext cx="11423526" cy="798698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31632" y="1720471"/>
              <a:ext cx="14150340" cy="6449060"/>
            </a:xfrm>
            <a:custGeom>
              <a:avLst/>
              <a:gdLst/>
              <a:ahLst/>
              <a:cxnLst/>
              <a:rect l="l" t="t" r="r" b="b"/>
              <a:pathLst>
                <a:path w="14150340" h="6449059">
                  <a:moveTo>
                    <a:pt x="14150145" y="0"/>
                  </a:moveTo>
                  <a:lnTo>
                    <a:pt x="0" y="0"/>
                  </a:lnTo>
                  <a:lnTo>
                    <a:pt x="0" y="6448808"/>
                  </a:lnTo>
                  <a:lnTo>
                    <a:pt x="14150145" y="6448808"/>
                  </a:lnTo>
                  <a:lnTo>
                    <a:pt x="141501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31632" y="1720471"/>
              <a:ext cx="14150340" cy="6449060"/>
            </a:xfrm>
            <a:custGeom>
              <a:avLst/>
              <a:gdLst/>
              <a:ahLst/>
              <a:cxnLst/>
              <a:rect l="l" t="t" r="r" b="b"/>
              <a:pathLst>
                <a:path w="14150340" h="6449059">
                  <a:moveTo>
                    <a:pt x="0" y="6448808"/>
                  </a:moveTo>
                  <a:lnTo>
                    <a:pt x="14150145" y="6448808"/>
                  </a:lnTo>
                  <a:lnTo>
                    <a:pt x="14150145" y="0"/>
                  </a:lnTo>
                  <a:lnTo>
                    <a:pt x="0" y="0"/>
                  </a:lnTo>
                  <a:lnTo>
                    <a:pt x="0" y="6448808"/>
                  </a:lnTo>
                  <a:close/>
                </a:path>
              </a:pathLst>
            </a:custGeom>
            <a:ln w="20941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07861" y="1724838"/>
            <a:ext cx="9200515" cy="62833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1270" algn="ctr">
              <a:lnSpc>
                <a:spcPct val="100299"/>
              </a:lnSpc>
              <a:spcBef>
                <a:spcPts val="85"/>
              </a:spcBef>
            </a:pPr>
            <a:r>
              <a:rPr sz="13650" spc="-10" dirty="0">
                <a:solidFill>
                  <a:srgbClr val="E36C09"/>
                </a:solidFill>
                <a:latin typeface="Arial MT"/>
                <a:cs typeface="Arial MT"/>
              </a:rPr>
              <a:t>DELIVERY </a:t>
            </a:r>
            <a:r>
              <a:rPr sz="13650" dirty="0">
                <a:solidFill>
                  <a:srgbClr val="000000"/>
                </a:solidFill>
                <a:latin typeface="Arial MT"/>
                <a:cs typeface="Arial MT"/>
              </a:rPr>
              <a:t>OF</a:t>
            </a:r>
            <a:r>
              <a:rPr sz="13650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3650" spc="-25" dirty="0">
                <a:solidFill>
                  <a:srgbClr val="000000"/>
                </a:solidFill>
                <a:latin typeface="Arial MT"/>
                <a:cs typeface="Arial MT"/>
              </a:rPr>
              <a:t>THE </a:t>
            </a:r>
            <a:r>
              <a:rPr sz="13650" spc="-10" dirty="0">
                <a:solidFill>
                  <a:srgbClr val="00AFEF"/>
                </a:solidFill>
                <a:latin typeface="Arial MT"/>
                <a:cs typeface="Arial MT"/>
              </a:rPr>
              <a:t>PLACENTA</a:t>
            </a:r>
            <a:endParaRPr sz="1365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71547" y="1184885"/>
            <a:ext cx="15478760" cy="7987030"/>
            <a:chOff x="2471547" y="1184885"/>
            <a:chExt cx="15478760" cy="79870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4564" y="1643504"/>
              <a:ext cx="14313495" cy="66236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1547" y="1184885"/>
              <a:ext cx="15478272" cy="798698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31632" y="1720471"/>
              <a:ext cx="14150340" cy="6449060"/>
            </a:xfrm>
            <a:custGeom>
              <a:avLst/>
              <a:gdLst/>
              <a:ahLst/>
              <a:cxnLst/>
              <a:rect l="l" t="t" r="r" b="b"/>
              <a:pathLst>
                <a:path w="14150340" h="6449059">
                  <a:moveTo>
                    <a:pt x="14150145" y="0"/>
                  </a:moveTo>
                  <a:lnTo>
                    <a:pt x="0" y="0"/>
                  </a:lnTo>
                  <a:lnTo>
                    <a:pt x="0" y="6448808"/>
                  </a:lnTo>
                  <a:lnTo>
                    <a:pt x="14150145" y="6448808"/>
                  </a:lnTo>
                  <a:lnTo>
                    <a:pt x="141501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31632" y="1720471"/>
              <a:ext cx="14150340" cy="6449060"/>
            </a:xfrm>
            <a:custGeom>
              <a:avLst/>
              <a:gdLst/>
              <a:ahLst/>
              <a:cxnLst/>
              <a:rect l="l" t="t" r="r" b="b"/>
              <a:pathLst>
                <a:path w="14150340" h="6449059">
                  <a:moveTo>
                    <a:pt x="0" y="6448808"/>
                  </a:moveTo>
                  <a:lnTo>
                    <a:pt x="14150145" y="6448808"/>
                  </a:lnTo>
                  <a:lnTo>
                    <a:pt x="14150145" y="0"/>
                  </a:lnTo>
                  <a:lnTo>
                    <a:pt x="0" y="0"/>
                  </a:lnTo>
                  <a:lnTo>
                    <a:pt x="0" y="6448808"/>
                  </a:lnTo>
                  <a:close/>
                </a:path>
              </a:pathLst>
            </a:custGeom>
            <a:ln w="20941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79860" y="1724838"/>
            <a:ext cx="13254990" cy="62833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algn="ctr">
              <a:lnSpc>
                <a:spcPct val="100299"/>
              </a:lnSpc>
              <a:spcBef>
                <a:spcPts val="85"/>
              </a:spcBef>
            </a:pPr>
            <a:r>
              <a:rPr sz="13650" spc="-10" dirty="0">
                <a:solidFill>
                  <a:srgbClr val="E36C09"/>
                </a:solidFill>
                <a:latin typeface="Arial MT"/>
                <a:cs typeface="Arial MT"/>
              </a:rPr>
              <a:t>COMPLICATION </a:t>
            </a:r>
            <a:r>
              <a:rPr sz="13650" spc="-25" dirty="0">
                <a:solidFill>
                  <a:srgbClr val="000000"/>
                </a:solidFill>
                <a:latin typeface="Arial MT"/>
                <a:cs typeface="Arial MT"/>
              </a:rPr>
              <a:t>OF </a:t>
            </a:r>
            <a:r>
              <a:rPr sz="13650" spc="-10" dirty="0">
                <a:solidFill>
                  <a:srgbClr val="00AFEF"/>
                </a:solidFill>
                <a:latin typeface="Arial MT"/>
                <a:cs typeface="Arial MT"/>
              </a:rPr>
              <a:t>PREGNANCY</a:t>
            </a:r>
            <a:endParaRPr sz="1365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7562" y="1338179"/>
            <a:ext cx="12148820" cy="2510155"/>
            <a:chOff x="2667562" y="1338179"/>
            <a:chExt cx="12148820" cy="2510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1055" y="1411030"/>
              <a:ext cx="11955046" cy="24370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562" y="1338179"/>
              <a:ext cx="9100246" cy="223846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938339" y="1488436"/>
            <a:ext cx="11791950" cy="2262505"/>
          </a:xfrm>
          <a:prstGeom prst="rect">
            <a:avLst/>
          </a:prstGeom>
          <a:solidFill>
            <a:srgbClr val="F1F1F1"/>
          </a:solidFill>
          <a:ln w="20941">
            <a:solidFill>
              <a:srgbClr val="BADFE2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677545" indent="-613410">
              <a:lnSpc>
                <a:spcPct val="100000"/>
              </a:lnSpc>
              <a:spcBef>
                <a:spcPts val="440"/>
              </a:spcBef>
              <a:buClr>
                <a:srgbClr val="C00000"/>
              </a:buClr>
              <a:buFont typeface="Arial MT"/>
              <a:buAutoNum type="arabicPeriod"/>
              <a:tabLst>
                <a:tab pos="677545" algn="l"/>
              </a:tabLst>
            </a:pPr>
            <a:r>
              <a:rPr sz="3600" dirty="0">
                <a:solidFill>
                  <a:srgbClr val="C00000"/>
                </a:solidFill>
                <a:latin typeface="Arial MT"/>
                <a:cs typeface="Arial MT"/>
              </a:rPr>
              <a:t>EXCESSIVE</a:t>
            </a:r>
            <a:r>
              <a:rPr sz="3600" spc="-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C00000"/>
                </a:solidFill>
                <a:latin typeface="Arial MT"/>
                <a:cs typeface="Arial MT"/>
              </a:rPr>
              <a:t>PREBIRTH</a:t>
            </a:r>
            <a:r>
              <a:rPr sz="3600" spc="1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C00000"/>
                </a:solidFill>
                <a:latin typeface="Arial MT"/>
                <a:cs typeface="Arial MT"/>
              </a:rPr>
              <a:t>BLEEDING.</a:t>
            </a:r>
            <a:endParaRPr sz="3600">
              <a:latin typeface="Arial MT"/>
              <a:cs typeface="Arial MT"/>
            </a:endParaRPr>
          </a:p>
          <a:p>
            <a:pPr marL="2783840" lvl="1" indent="-539115">
              <a:lnSpc>
                <a:spcPct val="100000"/>
              </a:lnSpc>
              <a:spcBef>
                <a:spcPts val="35"/>
              </a:spcBef>
              <a:buAutoNum type="alphaLcParenR"/>
              <a:tabLst>
                <a:tab pos="2783840" algn="l"/>
              </a:tabLst>
            </a:pPr>
            <a:r>
              <a:rPr sz="3600" dirty="0">
                <a:latin typeface="Arial MT"/>
                <a:cs typeface="Arial MT"/>
              </a:rPr>
              <a:t>Placenta </a:t>
            </a:r>
            <a:r>
              <a:rPr sz="3600" spc="-10" dirty="0">
                <a:latin typeface="Arial MT"/>
                <a:cs typeface="Arial MT"/>
              </a:rPr>
              <a:t>previa</a:t>
            </a:r>
            <a:endParaRPr sz="3600">
              <a:latin typeface="Arial MT"/>
              <a:cs typeface="Arial MT"/>
            </a:endParaRPr>
          </a:p>
          <a:p>
            <a:pPr marL="2782570" lvl="1" indent="-537845">
              <a:lnSpc>
                <a:spcPct val="100000"/>
              </a:lnSpc>
              <a:spcBef>
                <a:spcPts val="30"/>
              </a:spcBef>
              <a:buAutoNum type="alphaLcParenR"/>
              <a:tabLst>
                <a:tab pos="2782570" algn="l"/>
              </a:tabLst>
            </a:pPr>
            <a:r>
              <a:rPr sz="3600" dirty="0">
                <a:latin typeface="Arial MT"/>
                <a:cs typeface="Arial MT"/>
              </a:rPr>
              <a:t>Abruptio</a:t>
            </a:r>
            <a:r>
              <a:rPr sz="3600" spc="-15" dirty="0">
                <a:latin typeface="Arial MT"/>
                <a:cs typeface="Arial MT"/>
              </a:rPr>
              <a:t> </a:t>
            </a:r>
            <a:r>
              <a:rPr sz="3600" spc="-10" dirty="0">
                <a:latin typeface="Arial MT"/>
                <a:cs typeface="Arial MT"/>
              </a:rPr>
              <a:t>placentae</a:t>
            </a:r>
            <a:endParaRPr sz="36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98975" y="4719437"/>
            <a:ext cx="12117705" cy="1132840"/>
            <a:chOff x="2698975" y="4719437"/>
            <a:chExt cx="12117705" cy="11328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1055" y="4793456"/>
              <a:ext cx="11955046" cy="8627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98975" y="4719437"/>
              <a:ext cx="7156431" cy="113274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38339" y="4870281"/>
            <a:ext cx="11791950" cy="688975"/>
          </a:xfrm>
          <a:prstGeom prst="rect">
            <a:avLst/>
          </a:prstGeom>
          <a:solidFill>
            <a:srgbClr val="EBF0DE"/>
          </a:solidFill>
          <a:ln w="20941">
            <a:solidFill>
              <a:srgbClr val="BADFE2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45"/>
              </a:spcBef>
            </a:pPr>
            <a:r>
              <a:rPr sz="2950" dirty="0">
                <a:latin typeface="Arial MT"/>
                <a:cs typeface="Arial MT"/>
              </a:rPr>
              <a:t>2.</a:t>
            </a:r>
            <a:r>
              <a:rPr sz="2950" spc="-15" dirty="0"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AFEF"/>
                </a:solidFill>
                <a:latin typeface="Arial MT"/>
                <a:cs typeface="Arial MT"/>
              </a:rPr>
              <a:t>SPONTANEOUS</a:t>
            </a:r>
            <a:r>
              <a:rPr sz="3600" spc="-5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00AFEF"/>
                </a:solidFill>
                <a:latin typeface="Arial MT"/>
                <a:cs typeface="Arial MT"/>
              </a:rPr>
              <a:t>ABORTION</a:t>
            </a:r>
            <a:endParaRPr sz="36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98975" y="7064078"/>
            <a:ext cx="12117705" cy="1132840"/>
            <a:chOff x="2698975" y="7064078"/>
            <a:chExt cx="12117705" cy="113284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1055" y="7138096"/>
              <a:ext cx="11955046" cy="86270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98975" y="7064078"/>
              <a:ext cx="6185152" cy="113274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938339" y="7215130"/>
            <a:ext cx="11791950" cy="688975"/>
          </a:xfrm>
          <a:prstGeom prst="rect">
            <a:avLst/>
          </a:prstGeom>
          <a:solidFill>
            <a:srgbClr val="DBEDF4"/>
          </a:solidFill>
          <a:ln w="20941">
            <a:solidFill>
              <a:srgbClr val="BADFE2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45"/>
              </a:spcBef>
            </a:pPr>
            <a:r>
              <a:rPr sz="2950" dirty="0">
                <a:latin typeface="Arial MT"/>
                <a:cs typeface="Arial MT"/>
              </a:rPr>
              <a:t>3.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6F2F9F"/>
                </a:solidFill>
                <a:latin typeface="Arial MT"/>
                <a:cs typeface="Arial MT"/>
              </a:rPr>
              <a:t>ECTOPIC</a:t>
            </a:r>
            <a:r>
              <a:rPr sz="3600" spc="5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6F2F9F"/>
                </a:solidFill>
                <a:latin typeface="Arial MT"/>
                <a:cs typeface="Arial MT"/>
              </a:rPr>
              <a:t>PREGNANCY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88569" y="782803"/>
            <a:ext cx="14513560" cy="9241155"/>
            <a:chOff x="2688569" y="782803"/>
            <a:chExt cx="14513560" cy="9241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8569" y="947196"/>
              <a:ext cx="14513169" cy="90762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46251" y="869533"/>
              <a:ext cx="5481508" cy="9040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22682" y="782803"/>
              <a:ext cx="4458712" cy="122069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7567003" y="10589819"/>
            <a:ext cx="1558290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7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6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7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35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-229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endParaRPr sz="245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098117" y="10616679"/>
            <a:ext cx="2493645" cy="692150"/>
            <a:chOff x="17098117" y="10616679"/>
            <a:chExt cx="2493645" cy="692150"/>
          </a:xfrm>
        </p:grpSpPr>
        <p:sp>
          <p:nvSpPr>
            <p:cNvPr id="8" name="object 8"/>
            <p:cNvSpPr/>
            <p:nvPr/>
          </p:nvSpPr>
          <p:spPr>
            <a:xfrm>
              <a:off x="17758621" y="11282481"/>
              <a:ext cx="1550035" cy="26670"/>
            </a:xfrm>
            <a:custGeom>
              <a:avLst/>
              <a:gdLst/>
              <a:ahLst/>
              <a:cxnLst/>
              <a:rect l="l" t="t" r="r" b="b"/>
              <a:pathLst>
                <a:path w="1550034" h="26670">
                  <a:moveTo>
                    <a:pt x="0" y="26074"/>
                  </a:moveTo>
                  <a:lnTo>
                    <a:pt x="1549691" y="26074"/>
                  </a:lnTo>
                  <a:lnTo>
                    <a:pt x="1549691" y="0"/>
                  </a:lnTo>
                  <a:lnTo>
                    <a:pt x="0" y="0"/>
                  </a:lnTo>
                  <a:lnTo>
                    <a:pt x="0" y="26074"/>
                  </a:lnTo>
                  <a:close/>
                </a:path>
              </a:pathLst>
            </a:custGeom>
            <a:solidFill>
              <a:srgbClr val="5756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098117" y="10616679"/>
              <a:ext cx="2493645" cy="666115"/>
            </a:xfrm>
            <a:custGeom>
              <a:avLst/>
              <a:gdLst/>
              <a:ahLst/>
              <a:cxnLst/>
              <a:rect l="l" t="t" r="r" b="b"/>
              <a:pathLst>
                <a:path w="2493644" h="666115">
                  <a:moveTo>
                    <a:pt x="2493641" y="0"/>
                  </a:moveTo>
                  <a:lnTo>
                    <a:pt x="0" y="0"/>
                  </a:lnTo>
                  <a:lnTo>
                    <a:pt x="0" y="665801"/>
                  </a:lnTo>
                  <a:lnTo>
                    <a:pt x="2493641" y="665801"/>
                  </a:lnTo>
                  <a:lnTo>
                    <a:pt x="24936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424573" y="947185"/>
            <a:ext cx="5316220" cy="739775"/>
          </a:xfrm>
          <a:prstGeom prst="rect">
            <a:avLst/>
          </a:prstGeom>
          <a:solidFill>
            <a:srgbClr val="F79546"/>
          </a:solidFill>
        </p:spPr>
        <p:txBody>
          <a:bodyPr vert="horz" wrap="square" lIns="0" tIns="52069" rIns="0" bIns="0" rtlCol="0">
            <a:spAutoFit/>
          </a:bodyPr>
          <a:lstStyle/>
          <a:p>
            <a:pPr marR="460375" algn="ctr">
              <a:lnSpc>
                <a:spcPct val="100000"/>
              </a:lnSpc>
              <a:spcBef>
                <a:spcPts val="409"/>
              </a:spcBef>
            </a:pPr>
            <a:r>
              <a:rPr sz="3950" b="1" dirty="0">
                <a:solidFill>
                  <a:srgbClr val="000000"/>
                </a:solidFill>
                <a:latin typeface="Arial"/>
                <a:cs typeface="Arial"/>
              </a:rPr>
              <a:t>Placenta</a:t>
            </a:r>
            <a:r>
              <a:rPr sz="395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950" b="1" spc="-10" dirty="0">
                <a:solidFill>
                  <a:srgbClr val="000000"/>
                </a:solidFill>
                <a:latin typeface="Arial"/>
                <a:cs typeface="Arial"/>
              </a:rPr>
              <a:t>previa</a:t>
            </a:r>
            <a:endParaRPr sz="395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46371" y="10589819"/>
            <a:ext cx="1464310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7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7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7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-16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25" dirty="0">
                <a:solidFill>
                  <a:srgbClr val="525252"/>
                </a:solidFill>
                <a:latin typeface="Arial Black"/>
                <a:cs typeface="Arial Black"/>
              </a:rPr>
              <a:t>3</a:t>
            </a:r>
            <a:endParaRPr sz="245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58621" y="11282481"/>
            <a:ext cx="1550035" cy="26670"/>
          </a:xfrm>
          <a:custGeom>
            <a:avLst/>
            <a:gdLst/>
            <a:ahLst/>
            <a:cxnLst/>
            <a:rect l="l" t="t" r="r" b="b"/>
            <a:pathLst>
              <a:path w="1550034" h="26670">
                <a:moveTo>
                  <a:pt x="0" y="26074"/>
                </a:moveTo>
                <a:lnTo>
                  <a:pt x="1549691" y="26074"/>
                </a:lnTo>
                <a:lnTo>
                  <a:pt x="1549691" y="0"/>
                </a:lnTo>
                <a:lnTo>
                  <a:pt x="0" y="0"/>
                </a:lnTo>
                <a:lnTo>
                  <a:pt x="0" y="26074"/>
                </a:lnTo>
                <a:close/>
              </a:path>
            </a:pathLst>
          </a:custGeom>
          <a:solidFill>
            <a:srgbClr val="57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5070" y="2492250"/>
            <a:ext cx="6117590" cy="1081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3450" spc="140" dirty="0">
                <a:latin typeface="Arial MT"/>
                <a:cs typeface="Arial MT"/>
              </a:rPr>
              <a:t>Upon</a:t>
            </a:r>
            <a:r>
              <a:rPr sz="3450" spc="-40" dirty="0">
                <a:latin typeface="Arial MT"/>
                <a:cs typeface="Arial MT"/>
              </a:rPr>
              <a:t> </a:t>
            </a:r>
            <a:r>
              <a:rPr sz="3450" spc="130" dirty="0">
                <a:latin typeface="Arial MT"/>
                <a:cs typeface="Arial MT"/>
              </a:rPr>
              <a:t>completing</a:t>
            </a:r>
            <a:r>
              <a:rPr sz="3450" spc="-40" dirty="0">
                <a:latin typeface="Arial MT"/>
                <a:cs typeface="Arial MT"/>
              </a:rPr>
              <a:t> </a:t>
            </a:r>
            <a:r>
              <a:rPr sz="3450" spc="114" dirty="0">
                <a:latin typeface="Arial MT"/>
                <a:cs typeface="Arial MT"/>
              </a:rPr>
              <a:t>this</a:t>
            </a:r>
            <a:r>
              <a:rPr sz="3450" spc="-55" dirty="0">
                <a:latin typeface="Arial MT"/>
                <a:cs typeface="Arial MT"/>
              </a:rPr>
              <a:t> </a:t>
            </a:r>
            <a:r>
              <a:rPr sz="3450" spc="-10" dirty="0">
                <a:latin typeface="Arial MT"/>
                <a:cs typeface="Arial MT"/>
              </a:rPr>
              <a:t>lesson, </a:t>
            </a:r>
            <a:r>
              <a:rPr sz="3450" spc="125" dirty="0">
                <a:latin typeface="Arial MT"/>
                <a:cs typeface="Arial MT"/>
              </a:rPr>
              <a:t>you</a:t>
            </a:r>
            <a:r>
              <a:rPr sz="3450" spc="-45" dirty="0">
                <a:latin typeface="Arial MT"/>
                <a:cs typeface="Arial MT"/>
              </a:rPr>
              <a:t> </a:t>
            </a:r>
            <a:r>
              <a:rPr sz="3450" spc="130" dirty="0">
                <a:latin typeface="Arial MT"/>
                <a:cs typeface="Arial MT"/>
              </a:rPr>
              <a:t>will</a:t>
            </a:r>
            <a:r>
              <a:rPr sz="3450" spc="-65" dirty="0">
                <a:latin typeface="Arial MT"/>
                <a:cs typeface="Arial MT"/>
              </a:rPr>
              <a:t> </a:t>
            </a:r>
            <a:r>
              <a:rPr sz="3450" spc="95" dirty="0">
                <a:latin typeface="Arial MT"/>
                <a:cs typeface="Arial MT"/>
              </a:rPr>
              <a:t>become</a:t>
            </a:r>
            <a:r>
              <a:rPr sz="3450" spc="-30" dirty="0">
                <a:latin typeface="Arial MT"/>
                <a:cs typeface="Arial MT"/>
              </a:rPr>
              <a:t> </a:t>
            </a:r>
            <a:r>
              <a:rPr sz="3450" spc="135" dirty="0">
                <a:latin typeface="Arial MT"/>
                <a:cs typeface="Arial MT"/>
              </a:rPr>
              <a:t>familiar</a:t>
            </a:r>
            <a:r>
              <a:rPr sz="3450" spc="-70" dirty="0">
                <a:latin typeface="Arial MT"/>
                <a:cs typeface="Arial MT"/>
              </a:rPr>
              <a:t> </a:t>
            </a:r>
            <a:r>
              <a:rPr sz="3450" spc="125" dirty="0">
                <a:latin typeface="Arial MT"/>
                <a:cs typeface="Arial MT"/>
              </a:rPr>
              <a:t>with:</a:t>
            </a:r>
            <a:endParaRPr sz="345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850" dirty="0"/>
              <a:t>OBJECTIVES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65644" y="3948540"/>
            <a:ext cx="8741410" cy="3041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950" dirty="0">
                <a:latin typeface="Arial MT"/>
                <a:cs typeface="Arial MT"/>
              </a:rPr>
              <a:t>List</a:t>
            </a:r>
            <a:r>
              <a:rPr sz="3950" spc="-25" dirty="0">
                <a:latin typeface="Arial MT"/>
                <a:cs typeface="Arial MT"/>
              </a:rPr>
              <a:t> </a:t>
            </a:r>
            <a:r>
              <a:rPr sz="3950" spc="130" dirty="0">
                <a:latin typeface="Arial MT"/>
                <a:cs typeface="Arial MT"/>
              </a:rPr>
              <a:t>and</a:t>
            </a:r>
            <a:r>
              <a:rPr sz="3950" spc="-20" dirty="0">
                <a:latin typeface="Arial MT"/>
                <a:cs typeface="Arial MT"/>
              </a:rPr>
              <a:t> </a:t>
            </a:r>
            <a:r>
              <a:rPr sz="3950" spc="70" dirty="0">
                <a:latin typeface="Arial MT"/>
                <a:cs typeface="Arial MT"/>
              </a:rPr>
              <a:t>describe</a:t>
            </a:r>
            <a:r>
              <a:rPr sz="3950" spc="-20" dirty="0">
                <a:latin typeface="Arial MT"/>
                <a:cs typeface="Arial MT"/>
              </a:rPr>
              <a:t> </a:t>
            </a:r>
            <a:r>
              <a:rPr sz="3950" spc="155" dirty="0">
                <a:latin typeface="Arial MT"/>
                <a:cs typeface="Arial MT"/>
              </a:rPr>
              <a:t>three</a:t>
            </a:r>
            <a:r>
              <a:rPr sz="3950" spc="-40" dirty="0">
                <a:latin typeface="Arial MT"/>
                <a:cs typeface="Arial MT"/>
              </a:rPr>
              <a:t> </a:t>
            </a:r>
            <a:r>
              <a:rPr sz="3950" spc="95" dirty="0">
                <a:latin typeface="Arial MT"/>
                <a:cs typeface="Arial MT"/>
              </a:rPr>
              <a:t>complications </a:t>
            </a:r>
            <a:r>
              <a:rPr sz="3950" spc="210" dirty="0">
                <a:latin typeface="Arial MT"/>
                <a:cs typeface="Arial MT"/>
              </a:rPr>
              <a:t>of</a:t>
            </a:r>
            <a:r>
              <a:rPr sz="3950" spc="-65" dirty="0">
                <a:latin typeface="Arial MT"/>
                <a:cs typeface="Arial MT"/>
              </a:rPr>
              <a:t> </a:t>
            </a:r>
            <a:r>
              <a:rPr sz="3950" spc="60" dirty="0">
                <a:latin typeface="Arial MT"/>
                <a:cs typeface="Arial MT"/>
              </a:rPr>
              <a:t>pregnancy.</a:t>
            </a: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3950">
              <a:latin typeface="Arial MT"/>
              <a:cs typeface="Arial MT"/>
            </a:endParaRPr>
          </a:p>
          <a:p>
            <a:pPr marL="12700" marR="24130">
              <a:lnSpc>
                <a:spcPct val="100000"/>
              </a:lnSpc>
              <a:spcBef>
                <a:spcPts val="5"/>
              </a:spcBef>
            </a:pPr>
            <a:r>
              <a:rPr sz="3950" dirty="0">
                <a:latin typeface="Arial MT"/>
                <a:cs typeface="Arial MT"/>
              </a:rPr>
              <a:t>List</a:t>
            </a:r>
            <a:r>
              <a:rPr sz="3950" spc="-10" dirty="0">
                <a:latin typeface="Arial MT"/>
                <a:cs typeface="Arial MT"/>
              </a:rPr>
              <a:t> </a:t>
            </a:r>
            <a:r>
              <a:rPr sz="3950" spc="130" dirty="0">
                <a:latin typeface="Arial MT"/>
                <a:cs typeface="Arial MT"/>
              </a:rPr>
              <a:t>and</a:t>
            </a:r>
            <a:r>
              <a:rPr sz="3950" spc="-15" dirty="0">
                <a:latin typeface="Arial MT"/>
                <a:cs typeface="Arial MT"/>
              </a:rPr>
              <a:t> </a:t>
            </a:r>
            <a:r>
              <a:rPr sz="3950" spc="70" dirty="0">
                <a:latin typeface="Arial MT"/>
                <a:cs typeface="Arial MT"/>
              </a:rPr>
              <a:t>describe</a:t>
            </a:r>
            <a:r>
              <a:rPr sz="3950" spc="-1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six</a:t>
            </a:r>
            <a:r>
              <a:rPr sz="3950" spc="-25" dirty="0">
                <a:latin typeface="Arial MT"/>
                <a:cs typeface="Arial MT"/>
              </a:rPr>
              <a:t> </a:t>
            </a:r>
            <a:r>
              <a:rPr sz="3950" spc="110" dirty="0">
                <a:latin typeface="Arial MT"/>
                <a:cs typeface="Arial MT"/>
              </a:rPr>
              <a:t>complications</a:t>
            </a:r>
            <a:r>
              <a:rPr sz="3950" spc="20" dirty="0">
                <a:latin typeface="Arial MT"/>
                <a:cs typeface="Arial MT"/>
              </a:rPr>
              <a:t> </a:t>
            </a:r>
            <a:r>
              <a:rPr sz="3950" spc="185" dirty="0">
                <a:latin typeface="Arial MT"/>
                <a:cs typeface="Arial MT"/>
              </a:rPr>
              <a:t>of </a:t>
            </a:r>
            <a:r>
              <a:rPr sz="3950" spc="65" dirty="0">
                <a:latin typeface="Arial MT"/>
                <a:cs typeface="Arial MT"/>
              </a:rPr>
              <a:t>delivery.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10325" y="3845746"/>
            <a:ext cx="1005205" cy="1005205"/>
          </a:xfrm>
          <a:custGeom>
            <a:avLst/>
            <a:gdLst/>
            <a:ahLst/>
            <a:cxnLst/>
            <a:rect l="l" t="t" r="r" b="b"/>
            <a:pathLst>
              <a:path w="1005204" h="1005204">
                <a:moveTo>
                  <a:pt x="502602" y="0"/>
                </a:moveTo>
                <a:lnTo>
                  <a:pt x="454197" y="2300"/>
                </a:lnTo>
                <a:lnTo>
                  <a:pt x="407095" y="9062"/>
                </a:lnTo>
                <a:lnTo>
                  <a:pt x="361505" y="20074"/>
                </a:lnTo>
                <a:lnTo>
                  <a:pt x="317638" y="35126"/>
                </a:lnTo>
                <a:lnTo>
                  <a:pt x="275705" y="54008"/>
                </a:lnTo>
                <a:lnTo>
                  <a:pt x="235916" y="76508"/>
                </a:lnTo>
                <a:lnTo>
                  <a:pt x="198482" y="102416"/>
                </a:lnTo>
                <a:lnTo>
                  <a:pt x="163613" y="131521"/>
                </a:lnTo>
                <a:lnTo>
                  <a:pt x="131521" y="163613"/>
                </a:lnTo>
                <a:lnTo>
                  <a:pt x="102416" y="198482"/>
                </a:lnTo>
                <a:lnTo>
                  <a:pt x="76508" y="235916"/>
                </a:lnTo>
                <a:lnTo>
                  <a:pt x="54008" y="275705"/>
                </a:lnTo>
                <a:lnTo>
                  <a:pt x="35126" y="317638"/>
                </a:lnTo>
                <a:lnTo>
                  <a:pt x="20074" y="361505"/>
                </a:lnTo>
                <a:lnTo>
                  <a:pt x="9062" y="407095"/>
                </a:lnTo>
                <a:lnTo>
                  <a:pt x="2300" y="454197"/>
                </a:lnTo>
                <a:lnTo>
                  <a:pt x="0" y="502602"/>
                </a:lnTo>
                <a:lnTo>
                  <a:pt x="2300" y="551007"/>
                </a:lnTo>
                <a:lnTo>
                  <a:pt x="9062" y="598109"/>
                </a:lnTo>
                <a:lnTo>
                  <a:pt x="20074" y="643699"/>
                </a:lnTo>
                <a:lnTo>
                  <a:pt x="35126" y="687566"/>
                </a:lnTo>
                <a:lnTo>
                  <a:pt x="54008" y="729499"/>
                </a:lnTo>
                <a:lnTo>
                  <a:pt x="76508" y="769288"/>
                </a:lnTo>
                <a:lnTo>
                  <a:pt x="102416" y="806722"/>
                </a:lnTo>
                <a:lnTo>
                  <a:pt x="131521" y="841591"/>
                </a:lnTo>
                <a:lnTo>
                  <a:pt x="163613" y="873683"/>
                </a:lnTo>
                <a:lnTo>
                  <a:pt x="198482" y="902788"/>
                </a:lnTo>
                <a:lnTo>
                  <a:pt x="235916" y="928696"/>
                </a:lnTo>
                <a:lnTo>
                  <a:pt x="275705" y="951196"/>
                </a:lnTo>
                <a:lnTo>
                  <a:pt x="317638" y="970078"/>
                </a:lnTo>
                <a:lnTo>
                  <a:pt x="361505" y="985130"/>
                </a:lnTo>
                <a:lnTo>
                  <a:pt x="407095" y="996142"/>
                </a:lnTo>
                <a:lnTo>
                  <a:pt x="454197" y="1002904"/>
                </a:lnTo>
                <a:lnTo>
                  <a:pt x="502602" y="1005204"/>
                </a:lnTo>
                <a:lnTo>
                  <a:pt x="551007" y="1002904"/>
                </a:lnTo>
                <a:lnTo>
                  <a:pt x="598109" y="996142"/>
                </a:lnTo>
                <a:lnTo>
                  <a:pt x="643699" y="985130"/>
                </a:lnTo>
                <a:lnTo>
                  <a:pt x="687566" y="970078"/>
                </a:lnTo>
                <a:lnTo>
                  <a:pt x="729499" y="951196"/>
                </a:lnTo>
                <a:lnTo>
                  <a:pt x="769288" y="928696"/>
                </a:lnTo>
                <a:lnTo>
                  <a:pt x="806722" y="902788"/>
                </a:lnTo>
                <a:lnTo>
                  <a:pt x="841591" y="873683"/>
                </a:lnTo>
                <a:lnTo>
                  <a:pt x="873683" y="841591"/>
                </a:lnTo>
                <a:lnTo>
                  <a:pt x="902788" y="806722"/>
                </a:lnTo>
                <a:lnTo>
                  <a:pt x="928696" y="769288"/>
                </a:lnTo>
                <a:lnTo>
                  <a:pt x="951196" y="729499"/>
                </a:lnTo>
                <a:lnTo>
                  <a:pt x="970078" y="687566"/>
                </a:lnTo>
                <a:lnTo>
                  <a:pt x="985130" y="643699"/>
                </a:lnTo>
                <a:lnTo>
                  <a:pt x="996142" y="598109"/>
                </a:lnTo>
                <a:lnTo>
                  <a:pt x="1002904" y="551007"/>
                </a:lnTo>
                <a:lnTo>
                  <a:pt x="1005204" y="502602"/>
                </a:lnTo>
                <a:lnTo>
                  <a:pt x="1002904" y="454197"/>
                </a:lnTo>
                <a:lnTo>
                  <a:pt x="996142" y="407095"/>
                </a:lnTo>
                <a:lnTo>
                  <a:pt x="985130" y="361505"/>
                </a:lnTo>
                <a:lnTo>
                  <a:pt x="970078" y="317638"/>
                </a:lnTo>
                <a:lnTo>
                  <a:pt x="951196" y="275705"/>
                </a:lnTo>
                <a:lnTo>
                  <a:pt x="928696" y="235916"/>
                </a:lnTo>
                <a:lnTo>
                  <a:pt x="902788" y="198482"/>
                </a:lnTo>
                <a:lnTo>
                  <a:pt x="873683" y="163613"/>
                </a:lnTo>
                <a:lnTo>
                  <a:pt x="841591" y="131521"/>
                </a:lnTo>
                <a:lnTo>
                  <a:pt x="806722" y="102416"/>
                </a:lnTo>
                <a:lnTo>
                  <a:pt x="769288" y="76508"/>
                </a:lnTo>
                <a:lnTo>
                  <a:pt x="729499" y="54008"/>
                </a:lnTo>
                <a:lnTo>
                  <a:pt x="687566" y="35126"/>
                </a:lnTo>
                <a:lnTo>
                  <a:pt x="643699" y="20074"/>
                </a:lnTo>
                <a:lnTo>
                  <a:pt x="598109" y="9062"/>
                </a:lnTo>
                <a:lnTo>
                  <a:pt x="551007" y="2300"/>
                </a:lnTo>
                <a:lnTo>
                  <a:pt x="50260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78559" y="3731165"/>
            <a:ext cx="440690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i="1" spc="-50" dirty="0">
                <a:solidFill>
                  <a:srgbClr val="C00000"/>
                </a:solidFill>
                <a:latin typeface="Arial"/>
                <a:cs typeface="Arial"/>
              </a:rPr>
              <a:t>4</a:t>
            </a:r>
            <a:endParaRPr sz="5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10325" y="5931442"/>
            <a:ext cx="1005205" cy="1005205"/>
          </a:xfrm>
          <a:custGeom>
            <a:avLst/>
            <a:gdLst/>
            <a:ahLst/>
            <a:cxnLst/>
            <a:rect l="l" t="t" r="r" b="b"/>
            <a:pathLst>
              <a:path w="1005204" h="1005204">
                <a:moveTo>
                  <a:pt x="502602" y="0"/>
                </a:moveTo>
                <a:lnTo>
                  <a:pt x="454197" y="2300"/>
                </a:lnTo>
                <a:lnTo>
                  <a:pt x="407095" y="9062"/>
                </a:lnTo>
                <a:lnTo>
                  <a:pt x="361505" y="20074"/>
                </a:lnTo>
                <a:lnTo>
                  <a:pt x="317638" y="35126"/>
                </a:lnTo>
                <a:lnTo>
                  <a:pt x="275705" y="54008"/>
                </a:lnTo>
                <a:lnTo>
                  <a:pt x="235916" y="76508"/>
                </a:lnTo>
                <a:lnTo>
                  <a:pt x="198482" y="102416"/>
                </a:lnTo>
                <a:lnTo>
                  <a:pt x="163613" y="131521"/>
                </a:lnTo>
                <a:lnTo>
                  <a:pt x="131521" y="163613"/>
                </a:lnTo>
                <a:lnTo>
                  <a:pt x="102416" y="198482"/>
                </a:lnTo>
                <a:lnTo>
                  <a:pt x="76508" y="235916"/>
                </a:lnTo>
                <a:lnTo>
                  <a:pt x="54008" y="275705"/>
                </a:lnTo>
                <a:lnTo>
                  <a:pt x="35126" y="317638"/>
                </a:lnTo>
                <a:lnTo>
                  <a:pt x="20074" y="361505"/>
                </a:lnTo>
                <a:lnTo>
                  <a:pt x="9062" y="407095"/>
                </a:lnTo>
                <a:lnTo>
                  <a:pt x="2300" y="454197"/>
                </a:lnTo>
                <a:lnTo>
                  <a:pt x="0" y="502602"/>
                </a:lnTo>
                <a:lnTo>
                  <a:pt x="2300" y="551007"/>
                </a:lnTo>
                <a:lnTo>
                  <a:pt x="9062" y="598109"/>
                </a:lnTo>
                <a:lnTo>
                  <a:pt x="20074" y="643699"/>
                </a:lnTo>
                <a:lnTo>
                  <a:pt x="35126" y="687566"/>
                </a:lnTo>
                <a:lnTo>
                  <a:pt x="54008" y="729499"/>
                </a:lnTo>
                <a:lnTo>
                  <a:pt x="76508" y="769288"/>
                </a:lnTo>
                <a:lnTo>
                  <a:pt x="102416" y="806722"/>
                </a:lnTo>
                <a:lnTo>
                  <a:pt x="131521" y="841591"/>
                </a:lnTo>
                <a:lnTo>
                  <a:pt x="163613" y="873683"/>
                </a:lnTo>
                <a:lnTo>
                  <a:pt x="198482" y="902788"/>
                </a:lnTo>
                <a:lnTo>
                  <a:pt x="235916" y="928696"/>
                </a:lnTo>
                <a:lnTo>
                  <a:pt x="275705" y="951196"/>
                </a:lnTo>
                <a:lnTo>
                  <a:pt x="317638" y="970078"/>
                </a:lnTo>
                <a:lnTo>
                  <a:pt x="361505" y="985130"/>
                </a:lnTo>
                <a:lnTo>
                  <a:pt x="407095" y="996142"/>
                </a:lnTo>
                <a:lnTo>
                  <a:pt x="454197" y="1002904"/>
                </a:lnTo>
                <a:lnTo>
                  <a:pt x="502602" y="1005204"/>
                </a:lnTo>
                <a:lnTo>
                  <a:pt x="551007" y="1002904"/>
                </a:lnTo>
                <a:lnTo>
                  <a:pt x="598109" y="996142"/>
                </a:lnTo>
                <a:lnTo>
                  <a:pt x="643699" y="985130"/>
                </a:lnTo>
                <a:lnTo>
                  <a:pt x="687566" y="970078"/>
                </a:lnTo>
                <a:lnTo>
                  <a:pt x="729499" y="951196"/>
                </a:lnTo>
                <a:lnTo>
                  <a:pt x="769288" y="928696"/>
                </a:lnTo>
                <a:lnTo>
                  <a:pt x="806722" y="902788"/>
                </a:lnTo>
                <a:lnTo>
                  <a:pt x="841591" y="873683"/>
                </a:lnTo>
                <a:lnTo>
                  <a:pt x="873683" y="841591"/>
                </a:lnTo>
                <a:lnTo>
                  <a:pt x="902788" y="806722"/>
                </a:lnTo>
                <a:lnTo>
                  <a:pt x="928696" y="769288"/>
                </a:lnTo>
                <a:lnTo>
                  <a:pt x="951196" y="729499"/>
                </a:lnTo>
                <a:lnTo>
                  <a:pt x="970078" y="687566"/>
                </a:lnTo>
                <a:lnTo>
                  <a:pt x="985130" y="643699"/>
                </a:lnTo>
                <a:lnTo>
                  <a:pt x="996142" y="598109"/>
                </a:lnTo>
                <a:lnTo>
                  <a:pt x="1002904" y="551007"/>
                </a:lnTo>
                <a:lnTo>
                  <a:pt x="1005204" y="502602"/>
                </a:lnTo>
                <a:lnTo>
                  <a:pt x="1002904" y="454197"/>
                </a:lnTo>
                <a:lnTo>
                  <a:pt x="996142" y="407095"/>
                </a:lnTo>
                <a:lnTo>
                  <a:pt x="985130" y="361505"/>
                </a:lnTo>
                <a:lnTo>
                  <a:pt x="970078" y="317638"/>
                </a:lnTo>
                <a:lnTo>
                  <a:pt x="951196" y="275705"/>
                </a:lnTo>
                <a:lnTo>
                  <a:pt x="928696" y="235916"/>
                </a:lnTo>
                <a:lnTo>
                  <a:pt x="902788" y="198482"/>
                </a:lnTo>
                <a:lnTo>
                  <a:pt x="873683" y="163613"/>
                </a:lnTo>
                <a:lnTo>
                  <a:pt x="841591" y="131521"/>
                </a:lnTo>
                <a:lnTo>
                  <a:pt x="806722" y="102416"/>
                </a:lnTo>
                <a:lnTo>
                  <a:pt x="769288" y="76508"/>
                </a:lnTo>
                <a:lnTo>
                  <a:pt x="729499" y="54008"/>
                </a:lnTo>
                <a:lnTo>
                  <a:pt x="687566" y="35126"/>
                </a:lnTo>
                <a:lnTo>
                  <a:pt x="643699" y="20074"/>
                </a:lnTo>
                <a:lnTo>
                  <a:pt x="598109" y="9062"/>
                </a:lnTo>
                <a:lnTo>
                  <a:pt x="551007" y="2300"/>
                </a:lnTo>
                <a:lnTo>
                  <a:pt x="50260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78559" y="5816713"/>
            <a:ext cx="441325" cy="930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i="1" spc="-50" dirty="0">
                <a:solidFill>
                  <a:srgbClr val="C00000"/>
                </a:solidFill>
                <a:latin typeface="Arial"/>
                <a:cs typeface="Arial"/>
              </a:rPr>
              <a:t>5</a:t>
            </a:r>
            <a:endParaRPr sz="5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098117" y="10616679"/>
            <a:ext cx="2493645" cy="666115"/>
          </a:xfrm>
          <a:custGeom>
            <a:avLst/>
            <a:gdLst/>
            <a:ahLst/>
            <a:cxnLst/>
            <a:rect l="l" t="t" r="r" b="b"/>
            <a:pathLst>
              <a:path w="2493644" h="666115">
                <a:moveTo>
                  <a:pt x="2493641" y="0"/>
                </a:moveTo>
                <a:lnTo>
                  <a:pt x="0" y="0"/>
                </a:lnTo>
                <a:lnTo>
                  <a:pt x="0" y="665801"/>
                </a:lnTo>
                <a:lnTo>
                  <a:pt x="2493641" y="665801"/>
                </a:lnTo>
                <a:lnTo>
                  <a:pt x="2493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5835" y="976619"/>
            <a:ext cx="15318105" cy="9201150"/>
            <a:chOff x="2655835" y="976619"/>
            <a:chExt cx="15318105" cy="9201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5835" y="976619"/>
              <a:ext cx="15317962" cy="920108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75456" y="8639737"/>
              <a:ext cx="5481508" cy="8537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63106" y="8568115"/>
              <a:ext cx="4890950" cy="113274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7567003" y="10589819"/>
            <a:ext cx="1558290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7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6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7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35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-229" dirty="0">
                <a:solidFill>
                  <a:srgbClr val="525252"/>
                </a:solidFill>
                <a:latin typeface="Arial Black"/>
                <a:cs typeface="Arial Black"/>
              </a:rPr>
              <a:t>19</a:t>
            </a:r>
            <a:endParaRPr sz="245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098117" y="10616679"/>
            <a:ext cx="2493645" cy="692150"/>
            <a:chOff x="17098117" y="10616679"/>
            <a:chExt cx="2493645" cy="692150"/>
          </a:xfrm>
        </p:grpSpPr>
        <p:sp>
          <p:nvSpPr>
            <p:cNvPr id="8" name="object 8"/>
            <p:cNvSpPr/>
            <p:nvPr/>
          </p:nvSpPr>
          <p:spPr>
            <a:xfrm>
              <a:off x="17758621" y="11282481"/>
              <a:ext cx="1550035" cy="26670"/>
            </a:xfrm>
            <a:custGeom>
              <a:avLst/>
              <a:gdLst/>
              <a:ahLst/>
              <a:cxnLst/>
              <a:rect l="l" t="t" r="r" b="b"/>
              <a:pathLst>
                <a:path w="1550034" h="26670">
                  <a:moveTo>
                    <a:pt x="0" y="26074"/>
                  </a:moveTo>
                  <a:lnTo>
                    <a:pt x="1549691" y="26074"/>
                  </a:lnTo>
                  <a:lnTo>
                    <a:pt x="1549691" y="0"/>
                  </a:lnTo>
                  <a:lnTo>
                    <a:pt x="0" y="0"/>
                  </a:lnTo>
                  <a:lnTo>
                    <a:pt x="0" y="26074"/>
                  </a:lnTo>
                  <a:close/>
                </a:path>
              </a:pathLst>
            </a:custGeom>
            <a:solidFill>
              <a:srgbClr val="5756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098117" y="10616679"/>
              <a:ext cx="2493645" cy="666115"/>
            </a:xfrm>
            <a:custGeom>
              <a:avLst/>
              <a:gdLst/>
              <a:ahLst/>
              <a:cxnLst/>
              <a:rect l="l" t="t" r="r" b="b"/>
              <a:pathLst>
                <a:path w="2493644" h="666115">
                  <a:moveTo>
                    <a:pt x="2493641" y="0"/>
                  </a:moveTo>
                  <a:lnTo>
                    <a:pt x="0" y="0"/>
                  </a:lnTo>
                  <a:lnTo>
                    <a:pt x="0" y="665801"/>
                  </a:lnTo>
                  <a:lnTo>
                    <a:pt x="2493641" y="665801"/>
                  </a:lnTo>
                  <a:lnTo>
                    <a:pt x="24936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753150" y="8718226"/>
            <a:ext cx="5316220" cy="688975"/>
          </a:xfrm>
          <a:prstGeom prst="rect">
            <a:avLst/>
          </a:prstGeom>
          <a:solidFill>
            <a:srgbClr val="F79546"/>
          </a:solidFill>
        </p:spPr>
        <p:txBody>
          <a:bodyPr vert="horz" wrap="square" lIns="0" tIns="5715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450"/>
              </a:spcBef>
            </a:pPr>
            <a:r>
              <a:rPr sz="3600" b="1" dirty="0">
                <a:latin typeface="Arial"/>
                <a:cs typeface="Arial"/>
              </a:rPr>
              <a:t>Abruptio</a:t>
            </a:r>
            <a:r>
              <a:rPr sz="3600" b="1" spc="-10" dirty="0">
                <a:latin typeface="Arial"/>
                <a:cs typeface="Arial"/>
              </a:rPr>
              <a:t> placentae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13674" y="1421119"/>
            <a:ext cx="10505440" cy="956944"/>
            <a:chOff x="4813674" y="1421119"/>
            <a:chExt cx="10505440" cy="9569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3674" y="1468745"/>
              <a:ext cx="10505021" cy="76218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76427" y="1421119"/>
              <a:ext cx="5579516" cy="95681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90741" y="1546445"/>
            <a:ext cx="10342245" cy="587375"/>
          </a:xfrm>
          <a:prstGeom prst="rect">
            <a:avLst/>
          </a:prstGeom>
          <a:solidFill>
            <a:srgbClr val="FCEADA"/>
          </a:solidFill>
          <a:ln w="20941">
            <a:solidFill>
              <a:srgbClr val="BADFE2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2950" dirty="0">
                <a:solidFill>
                  <a:srgbClr val="000000"/>
                </a:solidFill>
                <a:latin typeface="Arial MT"/>
                <a:cs typeface="Arial MT"/>
              </a:rPr>
              <a:t>SPONTANEOUS</a:t>
            </a:r>
            <a:r>
              <a:rPr sz="2950" spc="-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000000"/>
                </a:solidFill>
                <a:latin typeface="Arial MT"/>
                <a:cs typeface="Arial MT"/>
              </a:rPr>
              <a:t>ABORTION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97708" y="3768336"/>
            <a:ext cx="9084945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0675" indent="-282575">
              <a:lnSpc>
                <a:spcPct val="100000"/>
              </a:lnSpc>
              <a:spcBef>
                <a:spcPts val="95"/>
              </a:spcBef>
              <a:buSzPct val="28787"/>
              <a:buFont typeface="Symbol"/>
              <a:buChar char=""/>
              <a:tabLst>
                <a:tab pos="320675" algn="l"/>
              </a:tabLst>
            </a:pPr>
            <a:r>
              <a:rPr sz="3300" spc="-75" dirty="0">
                <a:solidFill>
                  <a:srgbClr val="00AFEF"/>
                </a:solidFill>
                <a:latin typeface="Calibri"/>
                <a:cs typeface="Calibri"/>
              </a:rPr>
              <a:t>MAY</a:t>
            </a:r>
            <a:r>
              <a:rPr sz="3300" spc="-16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300" spc="-70" dirty="0">
                <a:solidFill>
                  <a:srgbClr val="00AFEF"/>
                </a:solidFill>
                <a:latin typeface="Calibri"/>
                <a:cs typeface="Calibri"/>
              </a:rPr>
              <a:t>OCCUR</a:t>
            </a:r>
            <a:r>
              <a:rPr sz="3300" spc="-16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300" spc="-80" dirty="0">
                <a:solidFill>
                  <a:srgbClr val="00AFEF"/>
                </a:solidFill>
                <a:latin typeface="Calibri"/>
                <a:cs typeface="Calibri"/>
              </a:rPr>
              <a:t>BEFORE</a:t>
            </a:r>
            <a:r>
              <a:rPr sz="3300" spc="-18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300" spc="-70" dirty="0">
                <a:solidFill>
                  <a:srgbClr val="00AFEF"/>
                </a:solidFill>
                <a:latin typeface="Calibri"/>
                <a:cs typeface="Calibri"/>
              </a:rPr>
              <a:t>THE</a:t>
            </a:r>
            <a:r>
              <a:rPr sz="3300" spc="-15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00AFEF"/>
                </a:solidFill>
                <a:latin typeface="Calibri"/>
                <a:cs typeface="Calibri"/>
              </a:rPr>
              <a:t>20</a:t>
            </a:r>
            <a:r>
              <a:rPr sz="3300" spc="-15" baseline="25252" dirty="0">
                <a:solidFill>
                  <a:srgbClr val="00AFEF"/>
                </a:solidFill>
                <a:latin typeface="Calibri"/>
                <a:cs typeface="Calibri"/>
              </a:rPr>
              <a:t>TH</a:t>
            </a:r>
            <a:r>
              <a:rPr sz="3300" spc="75" baseline="25252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300" spc="-75" dirty="0">
                <a:solidFill>
                  <a:srgbClr val="00AFEF"/>
                </a:solidFill>
                <a:latin typeface="Calibri"/>
                <a:cs typeface="Calibri"/>
              </a:rPr>
              <a:t>WEEK</a:t>
            </a:r>
            <a:r>
              <a:rPr sz="3300" spc="-17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300" spc="-65" dirty="0">
                <a:solidFill>
                  <a:srgbClr val="00AFEF"/>
                </a:solidFill>
                <a:latin typeface="Calibri"/>
                <a:cs typeface="Calibri"/>
              </a:rPr>
              <a:t>OF</a:t>
            </a:r>
            <a:r>
              <a:rPr sz="3300" spc="-15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00AFEF"/>
                </a:solidFill>
                <a:latin typeface="Calibri"/>
                <a:cs typeface="Calibri"/>
              </a:rPr>
              <a:t>PREGNANCY.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3108" y="5134158"/>
            <a:ext cx="13111480" cy="1892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95"/>
              </a:spcBef>
              <a:buSzPct val="28787"/>
              <a:buFont typeface="Symbol"/>
              <a:buChar char=""/>
              <a:tabLst>
                <a:tab pos="295275" algn="l"/>
              </a:tabLst>
            </a:pPr>
            <a:r>
              <a:rPr sz="3300" spc="-55" dirty="0">
                <a:solidFill>
                  <a:srgbClr val="E36C09"/>
                </a:solidFill>
                <a:latin typeface="Calibri"/>
                <a:cs typeface="Calibri"/>
              </a:rPr>
              <a:t>IF</a:t>
            </a:r>
            <a:r>
              <a:rPr sz="3300" spc="-12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300" spc="-70" dirty="0">
                <a:solidFill>
                  <a:srgbClr val="E36C09"/>
                </a:solidFill>
                <a:latin typeface="Calibri"/>
                <a:cs typeface="Calibri"/>
              </a:rPr>
              <a:t>INDUCED</a:t>
            </a:r>
            <a:r>
              <a:rPr sz="3300" spc="-14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300" spc="-80" dirty="0">
                <a:solidFill>
                  <a:srgbClr val="E36C09"/>
                </a:solidFill>
                <a:latin typeface="Calibri"/>
                <a:cs typeface="Calibri"/>
              </a:rPr>
              <a:t>NATURALLY,</a:t>
            </a:r>
            <a:r>
              <a:rPr sz="3300" spc="-14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300" spc="-75" dirty="0">
                <a:solidFill>
                  <a:srgbClr val="E36C09"/>
                </a:solidFill>
                <a:latin typeface="Calibri"/>
                <a:cs typeface="Calibri"/>
              </a:rPr>
              <a:t>CALLED</a:t>
            </a:r>
            <a:r>
              <a:rPr sz="3300" spc="-13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300" spc="-80" dirty="0">
                <a:solidFill>
                  <a:srgbClr val="E36C09"/>
                </a:solidFill>
                <a:latin typeface="Calibri"/>
                <a:cs typeface="Calibri"/>
              </a:rPr>
              <a:t>SPONTANEOUS</a:t>
            </a:r>
            <a:r>
              <a:rPr sz="3300" spc="-15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300" spc="-80" dirty="0">
                <a:solidFill>
                  <a:srgbClr val="E36C09"/>
                </a:solidFill>
                <a:latin typeface="Calibri"/>
                <a:cs typeface="Calibri"/>
              </a:rPr>
              <a:t>ABORTION</a:t>
            </a:r>
            <a:r>
              <a:rPr sz="3300" spc="-12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300" spc="-60" dirty="0">
                <a:solidFill>
                  <a:srgbClr val="E36C09"/>
                </a:solidFill>
                <a:latin typeface="Calibri"/>
                <a:cs typeface="Calibri"/>
              </a:rPr>
              <a:t>OR</a:t>
            </a:r>
            <a:r>
              <a:rPr sz="3300" spc="-11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300" spc="-35" dirty="0">
                <a:solidFill>
                  <a:srgbClr val="E36C09"/>
                </a:solidFill>
                <a:latin typeface="Calibri"/>
                <a:cs typeface="Calibri"/>
              </a:rPr>
              <a:t>MISCARRIAGE.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5"/>
              </a:spcBef>
              <a:buFont typeface="Symbol"/>
              <a:buChar char=""/>
            </a:pPr>
            <a:endParaRPr sz="3300">
              <a:latin typeface="Calibri"/>
              <a:cs typeface="Calibri"/>
            </a:endParaRPr>
          </a:p>
          <a:p>
            <a:pPr marL="295275" indent="-282575">
              <a:lnSpc>
                <a:spcPct val="100000"/>
              </a:lnSpc>
              <a:buSzPct val="28787"/>
              <a:buFont typeface="Symbol"/>
              <a:buChar char=""/>
              <a:tabLst>
                <a:tab pos="295275" algn="l"/>
              </a:tabLst>
            </a:pPr>
            <a:r>
              <a:rPr sz="3300" spc="-70" dirty="0">
                <a:solidFill>
                  <a:srgbClr val="C00000"/>
                </a:solidFill>
                <a:latin typeface="Calibri"/>
                <a:cs typeface="Calibri"/>
              </a:rPr>
              <a:t>INDUCED</a:t>
            </a:r>
            <a:r>
              <a:rPr sz="3300" spc="-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spc="-80" dirty="0">
                <a:solidFill>
                  <a:srgbClr val="C00000"/>
                </a:solidFill>
                <a:latin typeface="Calibri"/>
                <a:cs typeface="Calibri"/>
              </a:rPr>
              <a:t>ABORTION</a:t>
            </a:r>
            <a:r>
              <a:rPr sz="3300" spc="-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spc="-85" dirty="0">
                <a:solidFill>
                  <a:srgbClr val="C00000"/>
                </a:solidFill>
                <a:latin typeface="Calibri"/>
                <a:cs typeface="Calibri"/>
              </a:rPr>
              <a:t>/DELIBERATE</a:t>
            </a:r>
            <a:r>
              <a:rPr sz="3300" spc="-1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spc="-80" dirty="0">
                <a:solidFill>
                  <a:srgbClr val="C00000"/>
                </a:solidFill>
                <a:latin typeface="Calibri"/>
                <a:cs typeface="Calibri"/>
              </a:rPr>
              <a:t>TERMINATION</a:t>
            </a:r>
            <a:r>
              <a:rPr sz="3300" spc="-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spc="-55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3300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C00000"/>
                </a:solidFill>
                <a:latin typeface="Calibri"/>
                <a:cs typeface="Calibri"/>
              </a:rPr>
              <a:t>ILLEGAL.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18660" y="1799526"/>
            <a:ext cx="14659610" cy="7347584"/>
            <a:chOff x="2718660" y="1799526"/>
            <a:chExt cx="14659610" cy="73475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8660" y="1799526"/>
              <a:ext cx="14659239" cy="72772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0934" y="8011452"/>
              <a:ext cx="6112274" cy="9053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07945" y="7926041"/>
              <a:ext cx="5281724" cy="122069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7567003" y="10589819"/>
            <a:ext cx="1558290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7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6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7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35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-229" dirty="0">
                <a:solidFill>
                  <a:srgbClr val="525252"/>
                </a:solidFill>
                <a:latin typeface="Arial Black"/>
                <a:cs typeface="Arial Black"/>
              </a:rPr>
              <a:t>20</a:t>
            </a:r>
            <a:endParaRPr sz="245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098117" y="10616679"/>
            <a:ext cx="2493645" cy="692150"/>
            <a:chOff x="17098117" y="10616679"/>
            <a:chExt cx="2493645" cy="692150"/>
          </a:xfrm>
        </p:grpSpPr>
        <p:sp>
          <p:nvSpPr>
            <p:cNvPr id="8" name="object 8"/>
            <p:cNvSpPr/>
            <p:nvPr/>
          </p:nvSpPr>
          <p:spPr>
            <a:xfrm>
              <a:off x="17758621" y="11282481"/>
              <a:ext cx="1550035" cy="26670"/>
            </a:xfrm>
            <a:custGeom>
              <a:avLst/>
              <a:gdLst/>
              <a:ahLst/>
              <a:cxnLst/>
              <a:rect l="l" t="t" r="r" b="b"/>
              <a:pathLst>
                <a:path w="1550034" h="26670">
                  <a:moveTo>
                    <a:pt x="0" y="26074"/>
                  </a:moveTo>
                  <a:lnTo>
                    <a:pt x="1549691" y="26074"/>
                  </a:lnTo>
                  <a:lnTo>
                    <a:pt x="1549691" y="0"/>
                  </a:lnTo>
                  <a:lnTo>
                    <a:pt x="0" y="0"/>
                  </a:lnTo>
                  <a:lnTo>
                    <a:pt x="0" y="26074"/>
                  </a:lnTo>
                  <a:close/>
                </a:path>
              </a:pathLst>
            </a:custGeom>
            <a:solidFill>
              <a:srgbClr val="5756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098117" y="10616679"/>
              <a:ext cx="2493645" cy="666115"/>
            </a:xfrm>
            <a:custGeom>
              <a:avLst/>
              <a:gdLst/>
              <a:ahLst/>
              <a:cxnLst/>
              <a:rect l="l" t="t" r="r" b="b"/>
              <a:pathLst>
                <a:path w="2493644" h="666115">
                  <a:moveTo>
                    <a:pt x="2493641" y="0"/>
                  </a:moveTo>
                  <a:lnTo>
                    <a:pt x="0" y="0"/>
                  </a:lnTo>
                  <a:lnTo>
                    <a:pt x="0" y="665801"/>
                  </a:lnTo>
                  <a:lnTo>
                    <a:pt x="2493641" y="665801"/>
                  </a:lnTo>
                  <a:lnTo>
                    <a:pt x="24936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639047" y="8090005"/>
            <a:ext cx="5947410" cy="7397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2704" rIns="0" bIns="0" rtlCol="0">
            <a:spAutoFit/>
          </a:bodyPr>
          <a:lstStyle/>
          <a:p>
            <a:pPr marL="449580">
              <a:lnSpc>
                <a:spcPct val="100000"/>
              </a:lnSpc>
              <a:spcBef>
                <a:spcPts val="414"/>
              </a:spcBef>
            </a:pPr>
            <a:r>
              <a:rPr sz="3950" b="1" dirty="0">
                <a:latin typeface="Arial"/>
                <a:cs typeface="Arial"/>
              </a:rPr>
              <a:t>Ectopic</a:t>
            </a:r>
            <a:r>
              <a:rPr sz="3950" b="1" spc="-100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Pregnancy</a:t>
            </a:r>
            <a:endParaRPr sz="39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78314" y="7926041"/>
            <a:ext cx="5481955" cy="1221105"/>
            <a:chOff x="3778314" y="7926041"/>
            <a:chExt cx="5481955" cy="122110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8314" y="8011452"/>
              <a:ext cx="5481508" cy="9053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3489" y="7926041"/>
              <a:ext cx="5179947" cy="122069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856531" y="8090005"/>
            <a:ext cx="5316220" cy="7397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2704" rIns="0" bIns="0" rtlCol="0">
            <a:spAutoFit/>
          </a:bodyPr>
          <a:lstStyle/>
          <a:p>
            <a:pPr marL="577215">
              <a:lnSpc>
                <a:spcPct val="100000"/>
              </a:lnSpc>
              <a:spcBef>
                <a:spcPts val="414"/>
              </a:spcBef>
            </a:pPr>
            <a:r>
              <a:rPr sz="3950" b="1" dirty="0">
                <a:latin typeface="Arial"/>
                <a:cs typeface="Arial"/>
              </a:rPr>
              <a:t>Normal </a:t>
            </a:r>
            <a:r>
              <a:rPr sz="3950" b="1" spc="-10" dirty="0">
                <a:latin typeface="Arial"/>
                <a:cs typeface="Arial"/>
              </a:rPr>
              <a:t>pregnancy</a:t>
            </a:r>
            <a:endParaRPr sz="395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5049" y="1804342"/>
            <a:ext cx="15478760" cy="7987030"/>
            <a:chOff x="2665049" y="1804342"/>
            <a:chExt cx="15478760" cy="79870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8066" y="2261705"/>
              <a:ext cx="14313495" cy="66236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5049" y="1804342"/>
              <a:ext cx="15478272" cy="798698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24924" y="2339091"/>
              <a:ext cx="14150340" cy="6449060"/>
            </a:xfrm>
            <a:custGeom>
              <a:avLst/>
              <a:gdLst/>
              <a:ahLst/>
              <a:cxnLst/>
              <a:rect l="l" t="t" r="r" b="b"/>
              <a:pathLst>
                <a:path w="14150340" h="6449059">
                  <a:moveTo>
                    <a:pt x="14150145" y="0"/>
                  </a:moveTo>
                  <a:lnTo>
                    <a:pt x="0" y="0"/>
                  </a:lnTo>
                  <a:lnTo>
                    <a:pt x="0" y="6448808"/>
                  </a:lnTo>
                  <a:lnTo>
                    <a:pt x="14150145" y="6448808"/>
                  </a:lnTo>
                  <a:lnTo>
                    <a:pt x="141501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4924" y="2339091"/>
              <a:ext cx="14150340" cy="6449060"/>
            </a:xfrm>
            <a:custGeom>
              <a:avLst/>
              <a:gdLst/>
              <a:ahLst/>
              <a:cxnLst/>
              <a:rect l="l" t="t" r="r" b="b"/>
              <a:pathLst>
                <a:path w="14150340" h="6449059">
                  <a:moveTo>
                    <a:pt x="0" y="6448808"/>
                  </a:moveTo>
                  <a:lnTo>
                    <a:pt x="14150145" y="6448808"/>
                  </a:lnTo>
                  <a:lnTo>
                    <a:pt x="14150145" y="0"/>
                  </a:lnTo>
                  <a:lnTo>
                    <a:pt x="0" y="0"/>
                  </a:lnTo>
                  <a:lnTo>
                    <a:pt x="0" y="6448808"/>
                  </a:lnTo>
                  <a:close/>
                </a:path>
              </a:pathLst>
            </a:custGeom>
            <a:ln w="20941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73153" y="2343772"/>
            <a:ext cx="13253719" cy="62833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algn="ctr">
              <a:lnSpc>
                <a:spcPct val="100299"/>
              </a:lnSpc>
              <a:spcBef>
                <a:spcPts val="80"/>
              </a:spcBef>
            </a:pPr>
            <a:r>
              <a:rPr sz="13650" spc="-10" dirty="0">
                <a:solidFill>
                  <a:srgbClr val="00AFEF"/>
                </a:solidFill>
                <a:latin typeface="Arial MT"/>
                <a:cs typeface="Arial MT"/>
              </a:rPr>
              <a:t>COMPLICATION </a:t>
            </a:r>
            <a:r>
              <a:rPr sz="13650" spc="-25" dirty="0">
                <a:latin typeface="Arial MT"/>
                <a:cs typeface="Arial MT"/>
              </a:rPr>
              <a:t>OF</a:t>
            </a:r>
            <a:endParaRPr sz="13650">
              <a:latin typeface="Arial MT"/>
              <a:cs typeface="Arial MT"/>
            </a:endParaRPr>
          </a:p>
          <a:p>
            <a:pPr marL="635" algn="ctr">
              <a:lnSpc>
                <a:spcPct val="100000"/>
              </a:lnSpc>
              <a:spcBef>
                <a:spcPts val="50"/>
              </a:spcBef>
            </a:pPr>
            <a:r>
              <a:rPr sz="13650" spc="-10" dirty="0">
                <a:solidFill>
                  <a:srgbClr val="E36C09"/>
                </a:solidFill>
                <a:latin typeface="Arial MT"/>
                <a:cs typeface="Arial MT"/>
              </a:rPr>
              <a:t>DELIVERY</a:t>
            </a:r>
            <a:endParaRPr sz="1365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8907" y="763966"/>
            <a:ext cx="6706870" cy="956944"/>
            <a:chOff x="1478907" y="763966"/>
            <a:chExt cx="6706870" cy="9569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3392" y="811592"/>
              <a:ext cx="6562131" cy="76218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8907" y="763966"/>
              <a:ext cx="6307033" cy="95681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01100" y="889187"/>
            <a:ext cx="6398895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35940" indent="-471170">
              <a:lnSpc>
                <a:spcPct val="100000"/>
              </a:lnSpc>
              <a:spcBef>
                <a:spcPts val="445"/>
              </a:spcBef>
              <a:buClr>
                <a:srgbClr val="F79546"/>
              </a:buClr>
              <a:buFont typeface="Wingdings"/>
              <a:buChar char=""/>
              <a:tabLst>
                <a:tab pos="535940" algn="l"/>
              </a:tabLst>
            </a:pP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UNBRROKEN</a:t>
            </a:r>
            <a:r>
              <a:rPr sz="2950" spc="-1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F79546"/>
                </a:solidFill>
                <a:latin typeface="Arial MT"/>
                <a:cs typeface="Arial MT"/>
              </a:rPr>
              <a:t>AMNIOTIC</a:t>
            </a:r>
            <a:r>
              <a:rPr sz="2950" spc="5" dirty="0">
                <a:solidFill>
                  <a:srgbClr val="F79546"/>
                </a:solidFill>
                <a:latin typeface="Arial MT"/>
                <a:cs typeface="Arial MT"/>
              </a:rPr>
              <a:t> </a:t>
            </a:r>
            <a:r>
              <a:rPr sz="2950" spc="-25" dirty="0">
                <a:solidFill>
                  <a:srgbClr val="F79546"/>
                </a:solidFill>
                <a:latin typeface="Arial MT"/>
                <a:cs typeface="Arial MT"/>
              </a:rPr>
              <a:t>SAC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78907" y="3426502"/>
            <a:ext cx="6706870" cy="956944"/>
            <a:chOff x="1478907" y="3426502"/>
            <a:chExt cx="6706870" cy="956944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3392" y="3475385"/>
              <a:ext cx="6562131" cy="7509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8907" y="3426502"/>
              <a:ext cx="6683984" cy="95681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701100" y="3552352"/>
            <a:ext cx="6398895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535940" indent="-471170">
              <a:lnSpc>
                <a:spcPct val="100000"/>
              </a:lnSpc>
              <a:spcBef>
                <a:spcPts val="450"/>
              </a:spcBef>
              <a:buFont typeface="Wingdings"/>
              <a:buChar char=""/>
              <a:tabLst>
                <a:tab pos="535940" algn="l"/>
              </a:tabLst>
            </a:pPr>
            <a:r>
              <a:rPr sz="2950" dirty="0">
                <a:solidFill>
                  <a:srgbClr val="974707"/>
                </a:solidFill>
                <a:latin typeface="Arial MT"/>
                <a:cs typeface="Arial MT"/>
              </a:rPr>
              <a:t>PROLAPSED</a:t>
            </a:r>
            <a:r>
              <a:rPr sz="2950" spc="-10" dirty="0">
                <a:solidFill>
                  <a:srgbClr val="974707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974707"/>
                </a:solidFill>
                <a:latin typeface="Arial MT"/>
                <a:cs typeface="Arial MT"/>
              </a:rPr>
              <a:t>UMBILICAL</a:t>
            </a:r>
            <a:r>
              <a:rPr sz="2950" spc="-25" dirty="0">
                <a:solidFill>
                  <a:srgbClr val="974707"/>
                </a:solidFill>
                <a:latin typeface="Arial MT"/>
                <a:cs typeface="Arial MT"/>
              </a:rPr>
              <a:t> </a:t>
            </a:r>
            <a:r>
              <a:rPr sz="2950" spc="-20" dirty="0">
                <a:solidFill>
                  <a:srgbClr val="974707"/>
                </a:solidFill>
                <a:latin typeface="Arial MT"/>
                <a:cs typeface="Arial MT"/>
              </a:rPr>
              <a:t>CORD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78907" y="4644057"/>
            <a:ext cx="6706870" cy="956944"/>
            <a:chOff x="1478907" y="4644057"/>
            <a:chExt cx="6706870" cy="956944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3392" y="4692940"/>
              <a:ext cx="6562131" cy="7509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8907" y="4644057"/>
              <a:ext cx="4986445" cy="95681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701100" y="4770011"/>
            <a:ext cx="6398895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535940" indent="-471170">
              <a:lnSpc>
                <a:spcPct val="100000"/>
              </a:lnSpc>
              <a:spcBef>
                <a:spcPts val="450"/>
              </a:spcBef>
              <a:buFont typeface="Wingdings"/>
              <a:buChar char=""/>
              <a:tabLst>
                <a:tab pos="535940" algn="l"/>
              </a:tabLst>
            </a:pPr>
            <a:r>
              <a:rPr sz="2950" dirty="0">
                <a:solidFill>
                  <a:srgbClr val="00AFEF"/>
                </a:solidFill>
                <a:latin typeface="Arial MT"/>
                <a:cs typeface="Arial MT"/>
              </a:rPr>
              <a:t>LIMB</a:t>
            </a:r>
            <a:r>
              <a:rPr sz="2950" spc="5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00AFEF"/>
                </a:solidFill>
                <a:latin typeface="Arial MT"/>
                <a:cs typeface="Arial MT"/>
              </a:rPr>
              <a:t>PRESENTATION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78907" y="7403345"/>
            <a:ext cx="6706870" cy="956944"/>
            <a:chOff x="1478907" y="7403345"/>
            <a:chExt cx="6706870" cy="956944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3392" y="7450971"/>
              <a:ext cx="6562131" cy="76218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8907" y="7403345"/>
              <a:ext cx="4673574" cy="95681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701100" y="7528566"/>
            <a:ext cx="6398895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35940" indent="-471170">
              <a:lnSpc>
                <a:spcPct val="100000"/>
              </a:lnSpc>
              <a:spcBef>
                <a:spcPts val="455"/>
              </a:spcBef>
              <a:buFont typeface="Wingdings"/>
              <a:buChar char=""/>
              <a:tabLst>
                <a:tab pos="535940" algn="l"/>
              </a:tabLst>
            </a:pPr>
            <a:r>
              <a:rPr sz="2950" dirty="0">
                <a:solidFill>
                  <a:srgbClr val="006FC0"/>
                </a:solidFill>
                <a:latin typeface="Arial MT"/>
                <a:cs typeface="Arial MT"/>
              </a:rPr>
              <a:t>PREMATURE</a:t>
            </a:r>
            <a:r>
              <a:rPr sz="295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006FC0"/>
                </a:solidFill>
                <a:latin typeface="Arial MT"/>
                <a:cs typeface="Arial MT"/>
              </a:rPr>
              <a:t>BIRTH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78907" y="8828223"/>
            <a:ext cx="6706870" cy="956944"/>
            <a:chOff x="1478907" y="8828223"/>
            <a:chExt cx="6706870" cy="956944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3392" y="8875849"/>
              <a:ext cx="6562131" cy="76218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8907" y="8828223"/>
              <a:ext cx="3311522" cy="95681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701100" y="8953549"/>
            <a:ext cx="6398895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35940" indent="-471170">
              <a:lnSpc>
                <a:spcPct val="100000"/>
              </a:lnSpc>
              <a:spcBef>
                <a:spcPts val="455"/>
              </a:spcBef>
              <a:buFont typeface="Wingdings"/>
              <a:buChar char=""/>
              <a:tabLst>
                <a:tab pos="535940" algn="l"/>
              </a:tabLst>
            </a:pP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STILL</a:t>
            </a:r>
            <a:r>
              <a:rPr sz="295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FF0000"/>
                </a:solidFill>
                <a:latin typeface="Arial MT"/>
                <a:cs typeface="Arial MT"/>
              </a:rPr>
              <a:t>BIRTH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478907" y="6104117"/>
            <a:ext cx="6706870" cy="956944"/>
            <a:chOff x="1478907" y="6104117"/>
            <a:chExt cx="6706870" cy="956944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3392" y="6151744"/>
              <a:ext cx="6562131" cy="75097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8907" y="6104117"/>
              <a:ext cx="4149611" cy="956819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701100" y="6228920"/>
            <a:ext cx="6398895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535940" indent="-471170">
              <a:lnSpc>
                <a:spcPct val="100000"/>
              </a:lnSpc>
              <a:spcBef>
                <a:spcPts val="455"/>
              </a:spcBef>
              <a:buFont typeface="Wingdings"/>
              <a:buChar char=""/>
              <a:tabLst>
                <a:tab pos="535940" algn="l"/>
              </a:tabLst>
            </a:pPr>
            <a:r>
              <a:rPr sz="2950" dirty="0">
                <a:solidFill>
                  <a:srgbClr val="FF0000"/>
                </a:solidFill>
                <a:latin typeface="Arial MT"/>
                <a:cs typeface="Arial MT"/>
              </a:rPr>
              <a:t>MULTIPLE</a:t>
            </a:r>
            <a:r>
              <a:rPr sz="295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FF0000"/>
                </a:solidFill>
                <a:latin typeface="Arial MT"/>
                <a:cs typeface="Arial MT"/>
              </a:rPr>
              <a:t>BIRTH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478907" y="2188844"/>
            <a:ext cx="6706870" cy="956944"/>
            <a:chOff x="1478907" y="2188844"/>
            <a:chExt cx="6706870" cy="956944"/>
          </a:xfrm>
        </p:grpSpPr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3392" y="2236470"/>
              <a:ext cx="6562131" cy="76218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78907" y="2188844"/>
              <a:ext cx="3876950" cy="95681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701100" y="2314275"/>
            <a:ext cx="6398895" cy="587375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535940" indent="-471170">
              <a:lnSpc>
                <a:spcPct val="100000"/>
              </a:lnSpc>
              <a:spcBef>
                <a:spcPts val="450"/>
              </a:spcBef>
              <a:buFont typeface="Wingdings"/>
              <a:buChar char=""/>
              <a:tabLst>
                <a:tab pos="535940" algn="l"/>
              </a:tabLst>
            </a:pPr>
            <a:r>
              <a:rPr sz="2950" dirty="0">
                <a:solidFill>
                  <a:srgbClr val="6F2F9F"/>
                </a:solidFill>
                <a:latin typeface="Arial MT"/>
                <a:cs typeface="Arial MT"/>
              </a:rPr>
              <a:t>BREECH</a:t>
            </a:r>
            <a:r>
              <a:rPr sz="2950" spc="5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6F2F9F"/>
                </a:solidFill>
                <a:latin typeface="Arial MT"/>
                <a:cs typeface="Arial MT"/>
              </a:rPr>
              <a:t>BIRTH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6204" y="1370743"/>
            <a:ext cx="14345217" cy="771034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567003" y="10589819"/>
            <a:ext cx="1558290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7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6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7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35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-229" dirty="0">
                <a:solidFill>
                  <a:srgbClr val="525252"/>
                </a:solidFill>
                <a:latin typeface="Arial Black"/>
                <a:cs typeface="Arial Black"/>
              </a:rPr>
              <a:t>21</a:t>
            </a:r>
            <a:endParaRPr sz="245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098117" y="10616679"/>
            <a:ext cx="2493645" cy="692150"/>
            <a:chOff x="17098117" y="10616679"/>
            <a:chExt cx="2493645" cy="692150"/>
          </a:xfrm>
        </p:grpSpPr>
        <p:sp>
          <p:nvSpPr>
            <p:cNvPr id="5" name="object 5"/>
            <p:cNvSpPr/>
            <p:nvPr/>
          </p:nvSpPr>
          <p:spPr>
            <a:xfrm>
              <a:off x="17758621" y="11282481"/>
              <a:ext cx="1550035" cy="26670"/>
            </a:xfrm>
            <a:custGeom>
              <a:avLst/>
              <a:gdLst/>
              <a:ahLst/>
              <a:cxnLst/>
              <a:rect l="l" t="t" r="r" b="b"/>
              <a:pathLst>
                <a:path w="1550034" h="26670">
                  <a:moveTo>
                    <a:pt x="0" y="26074"/>
                  </a:moveTo>
                  <a:lnTo>
                    <a:pt x="1549691" y="26074"/>
                  </a:lnTo>
                  <a:lnTo>
                    <a:pt x="1549691" y="0"/>
                  </a:lnTo>
                  <a:lnTo>
                    <a:pt x="0" y="0"/>
                  </a:lnTo>
                  <a:lnTo>
                    <a:pt x="0" y="26074"/>
                  </a:lnTo>
                  <a:close/>
                </a:path>
              </a:pathLst>
            </a:custGeom>
            <a:solidFill>
              <a:srgbClr val="5756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98117" y="10616679"/>
              <a:ext cx="2493645" cy="666115"/>
            </a:xfrm>
            <a:custGeom>
              <a:avLst/>
              <a:gdLst/>
              <a:ahLst/>
              <a:cxnLst/>
              <a:rect l="l" t="t" r="r" b="b"/>
              <a:pathLst>
                <a:path w="2493644" h="666115">
                  <a:moveTo>
                    <a:pt x="2493641" y="0"/>
                  </a:moveTo>
                  <a:lnTo>
                    <a:pt x="0" y="0"/>
                  </a:lnTo>
                  <a:lnTo>
                    <a:pt x="0" y="665801"/>
                  </a:lnTo>
                  <a:lnTo>
                    <a:pt x="2493641" y="665801"/>
                  </a:lnTo>
                  <a:lnTo>
                    <a:pt x="24936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1487" y="869921"/>
            <a:ext cx="14872969" cy="9471025"/>
            <a:chOff x="2741487" y="869921"/>
            <a:chExt cx="14872969" cy="94710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1487" y="869921"/>
              <a:ext cx="14872426" cy="88809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5467" y="9421273"/>
              <a:ext cx="3835485" cy="7733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97556" y="9383588"/>
              <a:ext cx="3423351" cy="95681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523422" y="9509449"/>
            <a:ext cx="3649979" cy="587375"/>
          </a:xfrm>
          <a:prstGeom prst="rect">
            <a:avLst/>
          </a:prstGeom>
          <a:solidFill>
            <a:srgbClr val="FF0000"/>
          </a:solidFill>
          <a:ln w="20941">
            <a:solidFill>
              <a:srgbClr val="BADFE2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378460">
              <a:lnSpc>
                <a:spcPct val="100000"/>
              </a:lnSpc>
              <a:spcBef>
                <a:spcPts val="455"/>
              </a:spcBef>
            </a:pPr>
            <a:r>
              <a:rPr sz="2950" dirty="0">
                <a:latin typeface="Arial MT"/>
                <a:cs typeface="Arial MT"/>
              </a:rPr>
              <a:t>BREECH</a:t>
            </a:r>
            <a:r>
              <a:rPr sz="2950" spc="5" dirty="0">
                <a:latin typeface="Arial MT"/>
                <a:cs typeface="Arial MT"/>
              </a:rPr>
              <a:t> </a:t>
            </a:r>
            <a:r>
              <a:rPr sz="2950" spc="-10" dirty="0">
                <a:latin typeface="Arial MT"/>
                <a:cs typeface="Arial MT"/>
              </a:rPr>
              <a:t>BIRTH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925500" y="9383588"/>
            <a:ext cx="4199890" cy="956944"/>
            <a:chOff x="11925500" y="9383588"/>
            <a:chExt cx="4199890" cy="956944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76281" y="9421273"/>
              <a:ext cx="3922184" cy="7733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25500" y="9383588"/>
              <a:ext cx="4199872" cy="95681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165283" y="9509449"/>
            <a:ext cx="3735704" cy="587375"/>
          </a:xfrm>
          <a:prstGeom prst="rect">
            <a:avLst/>
          </a:prstGeom>
          <a:solidFill>
            <a:srgbClr val="FF0000"/>
          </a:solidFill>
          <a:ln w="20941">
            <a:solidFill>
              <a:srgbClr val="BADFE2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455"/>
              </a:spcBef>
            </a:pPr>
            <a:r>
              <a:rPr sz="2950" dirty="0">
                <a:latin typeface="Arial MT"/>
                <a:cs typeface="Arial MT"/>
              </a:rPr>
              <a:t>NORMAL</a:t>
            </a:r>
            <a:r>
              <a:rPr sz="2950" spc="5" dirty="0">
                <a:latin typeface="Arial MT"/>
                <a:cs typeface="Arial MT"/>
              </a:rPr>
              <a:t> </a:t>
            </a:r>
            <a:r>
              <a:rPr sz="2950" spc="-10" dirty="0">
                <a:latin typeface="Arial MT"/>
                <a:cs typeface="Arial MT"/>
              </a:rPr>
              <a:t>DELIVERY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567003" y="10589819"/>
            <a:ext cx="1558290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7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6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7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35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-229" dirty="0">
                <a:solidFill>
                  <a:srgbClr val="525252"/>
                </a:solidFill>
                <a:latin typeface="Arial Black"/>
                <a:cs typeface="Arial Black"/>
              </a:rPr>
              <a:t>22</a:t>
            </a:r>
            <a:endParaRPr sz="2450">
              <a:latin typeface="Arial Black"/>
              <a:cs typeface="Arial 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098117" y="10616679"/>
            <a:ext cx="2493645" cy="692150"/>
            <a:chOff x="17098117" y="10616679"/>
            <a:chExt cx="2493645" cy="692150"/>
          </a:xfrm>
        </p:grpSpPr>
        <p:sp>
          <p:nvSpPr>
            <p:cNvPr id="13" name="object 13"/>
            <p:cNvSpPr/>
            <p:nvPr/>
          </p:nvSpPr>
          <p:spPr>
            <a:xfrm>
              <a:off x="17758621" y="11282481"/>
              <a:ext cx="1550035" cy="26670"/>
            </a:xfrm>
            <a:custGeom>
              <a:avLst/>
              <a:gdLst/>
              <a:ahLst/>
              <a:cxnLst/>
              <a:rect l="l" t="t" r="r" b="b"/>
              <a:pathLst>
                <a:path w="1550034" h="26670">
                  <a:moveTo>
                    <a:pt x="0" y="26074"/>
                  </a:moveTo>
                  <a:lnTo>
                    <a:pt x="1549691" y="26074"/>
                  </a:lnTo>
                  <a:lnTo>
                    <a:pt x="1549691" y="0"/>
                  </a:lnTo>
                  <a:lnTo>
                    <a:pt x="0" y="0"/>
                  </a:lnTo>
                  <a:lnTo>
                    <a:pt x="0" y="26074"/>
                  </a:lnTo>
                  <a:close/>
                </a:path>
              </a:pathLst>
            </a:custGeom>
            <a:solidFill>
              <a:srgbClr val="5756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098117" y="10616679"/>
              <a:ext cx="2493645" cy="666115"/>
            </a:xfrm>
            <a:custGeom>
              <a:avLst/>
              <a:gdLst/>
              <a:ahLst/>
              <a:cxnLst/>
              <a:rect l="l" t="t" r="r" b="b"/>
              <a:pathLst>
                <a:path w="2493644" h="666115">
                  <a:moveTo>
                    <a:pt x="2493641" y="0"/>
                  </a:moveTo>
                  <a:lnTo>
                    <a:pt x="0" y="0"/>
                  </a:lnTo>
                  <a:lnTo>
                    <a:pt x="0" y="665801"/>
                  </a:lnTo>
                  <a:lnTo>
                    <a:pt x="2493641" y="665801"/>
                  </a:lnTo>
                  <a:lnTo>
                    <a:pt x="24936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582" y="1557272"/>
            <a:ext cx="13141903" cy="87613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567003" y="10589819"/>
            <a:ext cx="1558290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7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6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7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35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-229" dirty="0">
                <a:solidFill>
                  <a:srgbClr val="525252"/>
                </a:solidFill>
                <a:latin typeface="Arial Black"/>
                <a:cs typeface="Arial Black"/>
              </a:rPr>
              <a:t>23</a:t>
            </a:r>
            <a:endParaRPr sz="245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098117" y="10616679"/>
            <a:ext cx="2493645" cy="692150"/>
            <a:chOff x="17098117" y="10616679"/>
            <a:chExt cx="2493645" cy="692150"/>
          </a:xfrm>
        </p:grpSpPr>
        <p:sp>
          <p:nvSpPr>
            <p:cNvPr id="5" name="object 5"/>
            <p:cNvSpPr/>
            <p:nvPr/>
          </p:nvSpPr>
          <p:spPr>
            <a:xfrm>
              <a:off x="17758621" y="11282481"/>
              <a:ext cx="1550035" cy="26670"/>
            </a:xfrm>
            <a:custGeom>
              <a:avLst/>
              <a:gdLst/>
              <a:ahLst/>
              <a:cxnLst/>
              <a:rect l="l" t="t" r="r" b="b"/>
              <a:pathLst>
                <a:path w="1550034" h="26670">
                  <a:moveTo>
                    <a:pt x="0" y="26074"/>
                  </a:moveTo>
                  <a:lnTo>
                    <a:pt x="1549691" y="26074"/>
                  </a:lnTo>
                  <a:lnTo>
                    <a:pt x="1549691" y="0"/>
                  </a:lnTo>
                  <a:lnTo>
                    <a:pt x="0" y="0"/>
                  </a:lnTo>
                  <a:lnTo>
                    <a:pt x="0" y="26074"/>
                  </a:lnTo>
                  <a:close/>
                </a:path>
              </a:pathLst>
            </a:custGeom>
            <a:solidFill>
              <a:srgbClr val="5756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98117" y="10616679"/>
              <a:ext cx="2493645" cy="666115"/>
            </a:xfrm>
            <a:custGeom>
              <a:avLst/>
              <a:gdLst/>
              <a:ahLst/>
              <a:cxnLst/>
              <a:rect l="l" t="t" r="r" b="b"/>
              <a:pathLst>
                <a:path w="2493644" h="666115">
                  <a:moveTo>
                    <a:pt x="2493641" y="0"/>
                  </a:moveTo>
                  <a:lnTo>
                    <a:pt x="0" y="0"/>
                  </a:lnTo>
                  <a:lnTo>
                    <a:pt x="0" y="665801"/>
                  </a:lnTo>
                  <a:lnTo>
                    <a:pt x="2493641" y="665801"/>
                  </a:lnTo>
                  <a:lnTo>
                    <a:pt x="24936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2790" y="1713455"/>
            <a:ext cx="14512647" cy="76216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567003" y="10589819"/>
            <a:ext cx="1558290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7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6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7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35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-229" dirty="0">
                <a:solidFill>
                  <a:srgbClr val="525252"/>
                </a:solidFill>
                <a:latin typeface="Arial Black"/>
                <a:cs typeface="Arial Black"/>
              </a:rPr>
              <a:t>24</a:t>
            </a:r>
            <a:endParaRPr sz="245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098117" y="10616679"/>
            <a:ext cx="2493645" cy="692150"/>
            <a:chOff x="17098117" y="10616679"/>
            <a:chExt cx="2493645" cy="692150"/>
          </a:xfrm>
        </p:grpSpPr>
        <p:sp>
          <p:nvSpPr>
            <p:cNvPr id="5" name="object 5"/>
            <p:cNvSpPr/>
            <p:nvPr/>
          </p:nvSpPr>
          <p:spPr>
            <a:xfrm>
              <a:off x="17758621" y="11282481"/>
              <a:ext cx="1550035" cy="26670"/>
            </a:xfrm>
            <a:custGeom>
              <a:avLst/>
              <a:gdLst/>
              <a:ahLst/>
              <a:cxnLst/>
              <a:rect l="l" t="t" r="r" b="b"/>
              <a:pathLst>
                <a:path w="1550034" h="26670">
                  <a:moveTo>
                    <a:pt x="0" y="26074"/>
                  </a:moveTo>
                  <a:lnTo>
                    <a:pt x="1549691" y="26074"/>
                  </a:lnTo>
                  <a:lnTo>
                    <a:pt x="1549691" y="0"/>
                  </a:lnTo>
                  <a:lnTo>
                    <a:pt x="0" y="0"/>
                  </a:lnTo>
                  <a:lnTo>
                    <a:pt x="0" y="26074"/>
                  </a:lnTo>
                  <a:close/>
                </a:path>
              </a:pathLst>
            </a:custGeom>
            <a:solidFill>
              <a:srgbClr val="5756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98117" y="10616679"/>
              <a:ext cx="2493645" cy="666115"/>
            </a:xfrm>
            <a:custGeom>
              <a:avLst/>
              <a:gdLst/>
              <a:ahLst/>
              <a:cxnLst/>
              <a:rect l="l" t="t" r="r" b="b"/>
              <a:pathLst>
                <a:path w="2493644" h="666115">
                  <a:moveTo>
                    <a:pt x="2493641" y="0"/>
                  </a:moveTo>
                  <a:lnTo>
                    <a:pt x="0" y="0"/>
                  </a:lnTo>
                  <a:lnTo>
                    <a:pt x="0" y="665801"/>
                  </a:lnTo>
                  <a:lnTo>
                    <a:pt x="2493641" y="665801"/>
                  </a:lnTo>
                  <a:lnTo>
                    <a:pt x="24936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8876" y="1970411"/>
            <a:ext cx="12260851" cy="67337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567003" y="10589819"/>
            <a:ext cx="1558290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7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6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7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35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-229" dirty="0">
                <a:solidFill>
                  <a:srgbClr val="525252"/>
                </a:solidFill>
                <a:latin typeface="Arial Black"/>
                <a:cs typeface="Arial Black"/>
              </a:rPr>
              <a:t>26</a:t>
            </a:r>
            <a:endParaRPr sz="245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098117" y="10616679"/>
            <a:ext cx="2493645" cy="692150"/>
            <a:chOff x="17098117" y="10616679"/>
            <a:chExt cx="2493645" cy="692150"/>
          </a:xfrm>
        </p:grpSpPr>
        <p:sp>
          <p:nvSpPr>
            <p:cNvPr id="5" name="object 5"/>
            <p:cNvSpPr/>
            <p:nvPr/>
          </p:nvSpPr>
          <p:spPr>
            <a:xfrm>
              <a:off x="17758621" y="11282481"/>
              <a:ext cx="1550035" cy="26670"/>
            </a:xfrm>
            <a:custGeom>
              <a:avLst/>
              <a:gdLst/>
              <a:ahLst/>
              <a:cxnLst/>
              <a:rect l="l" t="t" r="r" b="b"/>
              <a:pathLst>
                <a:path w="1550034" h="26670">
                  <a:moveTo>
                    <a:pt x="0" y="26074"/>
                  </a:moveTo>
                  <a:lnTo>
                    <a:pt x="1549691" y="26074"/>
                  </a:lnTo>
                  <a:lnTo>
                    <a:pt x="1549691" y="0"/>
                  </a:lnTo>
                  <a:lnTo>
                    <a:pt x="0" y="0"/>
                  </a:lnTo>
                  <a:lnTo>
                    <a:pt x="0" y="26074"/>
                  </a:lnTo>
                  <a:close/>
                </a:path>
              </a:pathLst>
            </a:custGeom>
            <a:solidFill>
              <a:srgbClr val="5756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98117" y="10616679"/>
              <a:ext cx="2493645" cy="666115"/>
            </a:xfrm>
            <a:custGeom>
              <a:avLst/>
              <a:gdLst/>
              <a:ahLst/>
              <a:cxnLst/>
              <a:rect l="l" t="t" r="r" b="b"/>
              <a:pathLst>
                <a:path w="2493644" h="666115">
                  <a:moveTo>
                    <a:pt x="2493641" y="0"/>
                  </a:moveTo>
                  <a:lnTo>
                    <a:pt x="0" y="0"/>
                  </a:lnTo>
                  <a:lnTo>
                    <a:pt x="0" y="665801"/>
                  </a:lnTo>
                  <a:lnTo>
                    <a:pt x="2493641" y="665801"/>
                  </a:lnTo>
                  <a:lnTo>
                    <a:pt x="24936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46371" y="10589819"/>
            <a:ext cx="1506220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7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8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7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17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25" dirty="0">
                <a:solidFill>
                  <a:srgbClr val="525252"/>
                </a:solidFill>
                <a:latin typeface="Arial Black"/>
                <a:cs typeface="Arial Black"/>
              </a:rPr>
              <a:t>4</a:t>
            </a:r>
            <a:endParaRPr sz="245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58621" y="11282481"/>
            <a:ext cx="1550035" cy="26670"/>
          </a:xfrm>
          <a:custGeom>
            <a:avLst/>
            <a:gdLst/>
            <a:ahLst/>
            <a:cxnLst/>
            <a:rect l="l" t="t" r="r" b="b"/>
            <a:pathLst>
              <a:path w="1550034" h="26670">
                <a:moveTo>
                  <a:pt x="0" y="26074"/>
                </a:moveTo>
                <a:lnTo>
                  <a:pt x="1549691" y="26074"/>
                </a:lnTo>
                <a:lnTo>
                  <a:pt x="1549691" y="0"/>
                </a:lnTo>
                <a:lnTo>
                  <a:pt x="0" y="0"/>
                </a:lnTo>
                <a:lnTo>
                  <a:pt x="0" y="26074"/>
                </a:lnTo>
                <a:close/>
              </a:path>
            </a:pathLst>
          </a:custGeom>
          <a:solidFill>
            <a:srgbClr val="57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496316" y="1809787"/>
            <a:ext cx="9322435" cy="8736330"/>
            <a:chOff x="7496316" y="1809787"/>
            <a:chExt cx="9322435" cy="87363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6316" y="2482835"/>
              <a:ext cx="9244116" cy="80632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781726" y="1809793"/>
              <a:ext cx="5037455" cy="7241540"/>
            </a:xfrm>
            <a:custGeom>
              <a:avLst/>
              <a:gdLst/>
              <a:ahLst/>
              <a:cxnLst/>
              <a:rect l="l" t="t" r="r" b="b"/>
              <a:pathLst>
                <a:path w="5037455" h="7241540">
                  <a:moveTo>
                    <a:pt x="1509382" y="10261"/>
                  </a:moveTo>
                  <a:lnTo>
                    <a:pt x="1479638" y="0"/>
                  </a:lnTo>
                  <a:lnTo>
                    <a:pt x="606348" y="2531821"/>
                  </a:lnTo>
                  <a:lnTo>
                    <a:pt x="576630" y="2521597"/>
                  </a:lnTo>
                  <a:lnTo>
                    <a:pt x="590461" y="2625991"/>
                  </a:lnTo>
                  <a:lnTo>
                    <a:pt x="661035" y="2556891"/>
                  </a:lnTo>
                  <a:lnTo>
                    <a:pt x="665746" y="2552281"/>
                  </a:lnTo>
                  <a:lnTo>
                    <a:pt x="635990" y="2542032"/>
                  </a:lnTo>
                  <a:lnTo>
                    <a:pt x="1509382" y="10261"/>
                  </a:lnTo>
                  <a:close/>
                </a:path>
                <a:path w="5037455" h="7241540">
                  <a:moveTo>
                    <a:pt x="4978806" y="1780882"/>
                  </a:moveTo>
                  <a:lnTo>
                    <a:pt x="4970640" y="1750631"/>
                  </a:lnTo>
                  <a:lnTo>
                    <a:pt x="1997087" y="2559469"/>
                  </a:lnTo>
                  <a:lnTo>
                    <a:pt x="1988845" y="2529141"/>
                  </a:lnTo>
                  <a:lnTo>
                    <a:pt x="1910308" y="2599296"/>
                  </a:lnTo>
                  <a:lnTo>
                    <a:pt x="2013559" y="2620022"/>
                  </a:lnTo>
                  <a:lnTo>
                    <a:pt x="2006434" y="2593848"/>
                  </a:lnTo>
                  <a:lnTo>
                    <a:pt x="2005317" y="2589733"/>
                  </a:lnTo>
                  <a:lnTo>
                    <a:pt x="4978806" y="1780882"/>
                  </a:lnTo>
                  <a:close/>
                </a:path>
                <a:path w="5037455" h="7241540">
                  <a:moveTo>
                    <a:pt x="5004244" y="3927525"/>
                  </a:moveTo>
                  <a:lnTo>
                    <a:pt x="94272" y="3901224"/>
                  </a:lnTo>
                  <a:lnTo>
                    <a:pt x="94449" y="3869829"/>
                  </a:lnTo>
                  <a:lnTo>
                    <a:pt x="0" y="3916426"/>
                  </a:lnTo>
                  <a:lnTo>
                    <a:pt x="93929" y="3964063"/>
                  </a:lnTo>
                  <a:lnTo>
                    <a:pt x="94107" y="3932631"/>
                  </a:lnTo>
                  <a:lnTo>
                    <a:pt x="5004041" y="3958933"/>
                  </a:lnTo>
                  <a:lnTo>
                    <a:pt x="5004219" y="3932631"/>
                  </a:lnTo>
                  <a:lnTo>
                    <a:pt x="5004244" y="3927525"/>
                  </a:lnTo>
                  <a:close/>
                </a:path>
                <a:path w="5037455" h="7241540">
                  <a:moveTo>
                    <a:pt x="5037023" y="7212241"/>
                  </a:moveTo>
                  <a:lnTo>
                    <a:pt x="1033272" y="5502021"/>
                  </a:lnTo>
                  <a:lnTo>
                    <a:pt x="1035913" y="5495849"/>
                  </a:lnTo>
                  <a:lnTo>
                    <a:pt x="1045629" y="5473128"/>
                  </a:lnTo>
                  <a:lnTo>
                    <a:pt x="940396" y="5479415"/>
                  </a:lnTo>
                  <a:lnTo>
                    <a:pt x="1008557" y="5559831"/>
                  </a:lnTo>
                  <a:lnTo>
                    <a:pt x="1020914" y="5530926"/>
                  </a:lnTo>
                  <a:lnTo>
                    <a:pt x="5024666" y="7241146"/>
                  </a:lnTo>
                  <a:lnTo>
                    <a:pt x="5037023" y="7212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698326" y="1015645"/>
            <a:ext cx="129159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spc="-10" dirty="0">
                <a:latin typeface="Arial MT"/>
                <a:cs typeface="Arial MT"/>
              </a:rPr>
              <a:t>Cervix</a:t>
            </a:r>
            <a:endParaRPr sz="34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090863" y="3061971"/>
            <a:ext cx="158750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spc="40" dirty="0">
                <a:latin typeface="Arial MT"/>
                <a:cs typeface="Arial MT"/>
              </a:rPr>
              <a:t>Rectum</a:t>
            </a:r>
            <a:endParaRPr sz="34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04160" y="5241967"/>
            <a:ext cx="2440940" cy="101917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ts val="3700"/>
              </a:lnSpc>
              <a:spcBef>
                <a:spcPts val="575"/>
              </a:spcBef>
            </a:pPr>
            <a:r>
              <a:rPr sz="3400" spc="-10" dirty="0">
                <a:latin typeface="Arial MT"/>
                <a:cs typeface="Arial MT"/>
              </a:rPr>
              <a:t>Vagina </a:t>
            </a:r>
            <a:r>
              <a:rPr sz="3400" spc="145" dirty="0">
                <a:latin typeface="Arial MT"/>
                <a:cs typeface="Arial MT"/>
              </a:rPr>
              <a:t>(birth</a:t>
            </a:r>
            <a:r>
              <a:rPr sz="3400" spc="-7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canal)</a:t>
            </a:r>
            <a:endParaRPr sz="3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32016" y="8609445"/>
            <a:ext cx="202311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spc="95" dirty="0">
                <a:latin typeface="Arial MT"/>
                <a:cs typeface="Arial MT"/>
              </a:rPr>
              <a:t>Perineum</a:t>
            </a:r>
            <a:endParaRPr sz="34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8060" y="2899671"/>
            <a:ext cx="140779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spc="95" dirty="0">
                <a:latin typeface="Arial MT"/>
                <a:cs typeface="Arial MT"/>
              </a:rPr>
              <a:t>Uterus</a:t>
            </a:r>
            <a:endParaRPr sz="34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09244" y="5241967"/>
            <a:ext cx="2189480" cy="102870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ts val="3740"/>
              </a:lnSpc>
              <a:spcBef>
                <a:spcPts val="570"/>
              </a:spcBef>
            </a:pPr>
            <a:r>
              <a:rPr sz="3450" spc="-10" dirty="0">
                <a:latin typeface="Arial MT"/>
                <a:cs typeface="Arial MT"/>
              </a:rPr>
              <a:t>Symphysis </a:t>
            </a:r>
            <a:r>
              <a:rPr sz="3450" spc="114" dirty="0">
                <a:latin typeface="Arial MT"/>
                <a:cs typeface="Arial MT"/>
              </a:rPr>
              <a:t>pubis</a:t>
            </a:r>
            <a:endParaRPr sz="34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84945" y="7539111"/>
            <a:ext cx="1614805" cy="102870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ts val="3740"/>
              </a:lnSpc>
              <a:spcBef>
                <a:spcPts val="570"/>
              </a:spcBef>
            </a:pPr>
            <a:r>
              <a:rPr sz="3450" spc="105" dirty="0">
                <a:latin typeface="Arial MT"/>
                <a:cs typeface="Arial MT"/>
              </a:rPr>
              <a:t>Urinary </a:t>
            </a:r>
            <a:r>
              <a:rPr sz="3450" spc="120" dirty="0">
                <a:latin typeface="Arial MT"/>
                <a:cs typeface="Arial MT"/>
              </a:rPr>
              <a:t>bladder</a:t>
            </a:r>
            <a:endParaRPr sz="345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29945" y="3373100"/>
            <a:ext cx="3418840" cy="4683125"/>
          </a:xfrm>
          <a:custGeom>
            <a:avLst/>
            <a:gdLst/>
            <a:ahLst/>
            <a:cxnLst/>
            <a:rect l="l" t="t" r="r" b="b"/>
            <a:pathLst>
              <a:path w="3418840" h="4683125">
                <a:moveTo>
                  <a:pt x="2127783" y="2139404"/>
                </a:moveTo>
                <a:lnTo>
                  <a:pt x="2024545" y="2118042"/>
                </a:lnTo>
                <a:lnTo>
                  <a:pt x="2032647" y="2148459"/>
                </a:lnTo>
                <a:lnTo>
                  <a:pt x="293598" y="2610497"/>
                </a:lnTo>
                <a:lnTo>
                  <a:pt x="301663" y="2640863"/>
                </a:lnTo>
                <a:lnTo>
                  <a:pt x="2040750" y="2178812"/>
                </a:lnTo>
                <a:lnTo>
                  <a:pt x="2048840" y="2209139"/>
                </a:lnTo>
                <a:lnTo>
                  <a:pt x="2122093" y="2144433"/>
                </a:lnTo>
                <a:lnTo>
                  <a:pt x="2127783" y="2139404"/>
                </a:lnTo>
                <a:close/>
              </a:path>
              <a:path w="3418840" h="4683125">
                <a:moveTo>
                  <a:pt x="3335388" y="525741"/>
                </a:moveTo>
                <a:lnTo>
                  <a:pt x="3251936" y="461340"/>
                </a:lnTo>
                <a:lnTo>
                  <a:pt x="3245904" y="492137"/>
                </a:lnTo>
                <a:lnTo>
                  <a:pt x="733488" y="0"/>
                </a:lnTo>
                <a:lnTo>
                  <a:pt x="727405" y="30784"/>
                </a:lnTo>
                <a:lnTo>
                  <a:pt x="3239859" y="523024"/>
                </a:lnTo>
                <a:lnTo>
                  <a:pt x="3233826" y="553796"/>
                </a:lnTo>
                <a:lnTo>
                  <a:pt x="3334258" y="526059"/>
                </a:lnTo>
                <a:lnTo>
                  <a:pt x="3335388" y="525741"/>
                </a:lnTo>
                <a:close/>
              </a:path>
              <a:path w="3418840" h="4683125">
                <a:moveTo>
                  <a:pt x="3418217" y="1599742"/>
                </a:moveTo>
                <a:lnTo>
                  <a:pt x="3316655" y="1627797"/>
                </a:lnTo>
                <a:lnTo>
                  <a:pt x="3337699" y="1651152"/>
                </a:lnTo>
                <a:lnTo>
                  <a:pt x="0" y="4659744"/>
                </a:lnTo>
                <a:lnTo>
                  <a:pt x="21043" y="4683099"/>
                </a:lnTo>
                <a:lnTo>
                  <a:pt x="3358743" y="1674507"/>
                </a:lnTo>
                <a:lnTo>
                  <a:pt x="3379787" y="1697850"/>
                </a:lnTo>
                <a:lnTo>
                  <a:pt x="3402177" y="1640674"/>
                </a:lnTo>
                <a:lnTo>
                  <a:pt x="3418217" y="1599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40234" y="656494"/>
            <a:ext cx="5104765" cy="1654175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 marR="5080">
              <a:lnSpc>
                <a:spcPts val="5700"/>
              </a:lnSpc>
              <a:spcBef>
                <a:spcPts val="1475"/>
              </a:spcBef>
            </a:pPr>
            <a:r>
              <a:rPr spc="-434" dirty="0"/>
              <a:t>ANATOMY</a:t>
            </a:r>
            <a:r>
              <a:rPr spc="-440" dirty="0"/>
              <a:t> </a:t>
            </a:r>
            <a:r>
              <a:rPr spc="-470" dirty="0"/>
              <a:t>OF </a:t>
            </a:r>
            <a:r>
              <a:rPr spc="-620" dirty="0"/>
              <a:t>PREGNANCY</a:t>
            </a:r>
          </a:p>
        </p:txBody>
      </p:sp>
      <p:sp>
        <p:nvSpPr>
          <p:cNvPr id="16" name="object 16"/>
          <p:cNvSpPr/>
          <p:nvPr/>
        </p:nvSpPr>
        <p:spPr>
          <a:xfrm>
            <a:off x="17098117" y="10616679"/>
            <a:ext cx="2493645" cy="666115"/>
          </a:xfrm>
          <a:custGeom>
            <a:avLst/>
            <a:gdLst/>
            <a:ahLst/>
            <a:cxnLst/>
            <a:rect l="l" t="t" r="r" b="b"/>
            <a:pathLst>
              <a:path w="2493644" h="666115">
                <a:moveTo>
                  <a:pt x="2493641" y="0"/>
                </a:moveTo>
                <a:lnTo>
                  <a:pt x="0" y="0"/>
                </a:lnTo>
                <a:lnTo>
                  <a:pt x="0" y="665801"/>
                </a:lnTo>
                <a:lnTo>
                  <a:pt x="2493641" y="665801"/>
                </a:lnTo>
                <a:lnTo>
                  <a:pt x="2493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9015" y="830561"/>
            <a:ext cx="6562725" cy="956944"/>
            <a:chOff x="6089015" y="830561"/>
            <a:chExt cx="6562725" cy="9569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9015" y="878187"/>
              <a:ext cx="6562131" cy="76218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0092" y="830561"/>
              <a:ext cx="4219976" cy="95681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6513" y="956096"/>
            <a:ext cx="6398895" cy="587375"/>
          </a:xfrm>
          <a:prstGeom prst="rect">
            <a:avLst/>
          </a:prstGeom>
          <a:solidFill>
            <a:srgbClr val="FCEADA"/>
          </a:solidFill>
          <a:ln w="20941">
            <a:solidFill>
              <a:srgbClr val="BADFE2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45"/>
              </a:spcBef>
            </a:pPr>
            <a:r>
              <a:rPr sz="2950" dirty="0">
                <a:solidFill>
                  <a:srgbClr val="006FC0"/>
                </a:solidFill>
                <a:latin typeface="Arial MT"/>
                <a:cs typeface="Arial MT"/>
              </a:rPr>
              <a:t>PREMATURE</a:t>
            </a:r>
            <a:r>
              <a:rPr sz="295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006FC0"/>
                </a:solidFill>
                <a:latin typeface="Arial MT"/>
                <a:cs typeface="Arial MT"/>
              </a:rPr>
              <a:t>BIRTH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23108" y="3768336"/>
            <a:ext cx="4145915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95"/>
              </a:spcBef>
              <a:buSzPct val="28787"/>
              <a:buFont typeface="Symbol"/>
              <a:buChar char=""/>
              <a:tabLst>
                <a:tab pos="295275" algn="l"/>
              </a:tabLst>
            </a:pPr>
            <a:r>
              <a:rPr sz="3300" spc="-70" dirty="0">
                <a:solidFill>
                  <a:srgbClr val="00AFEF"/>
                </a:solidFill>
                <a:latin typeface="Calibri"/>
                <a:cs typeface="Calibri"/>
              </a:rPr>
              <a:t>BABY</a:t>
            </a:r>
            <a:r>
              <a:rPr sz="3300" spc="-15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300" spc="-60" dirty="0">
                <a:solidFill>
                  <a:srgbClr val="00AFEF"/>
                </a:solidFill>
                <a:latin typeface="Calibri"/>
                <a:cs typeface="Calibri"/>
              </a:rPr>
              <a:t>LESS</a:t>
            </a:r>
            <a:r>
              <a:rPr sz="3300" spc="-15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300" spc="-70" dirty="0">
                <a:solidFill>
                  <a:srgbClr val="00AFEF"/>
                </a:solidFill>
                <a:latin typeface="Calibri"/>
                <a:cs typeface="Calibri"/>
              </a:rPr>
              <a:t>THAN</a:t>
            </a:r>
            <a:r>
              <a:rPr sz="3300" spc="-1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300" spc="-70" dirty="0">
                <a:solidFill>
                  <a:srgbClr val="00AFEF"/>
                </a:solidFill>
                <a:latin typeface="Calibri"/>
                <a:cs typeface="Calibri"/>
              </a:rPr>
              <a:t>2.5</a:t>
            </a:r>
            <a:r>
              <a:rPr sz="3300" spc="-15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300" spc="-25" dirty="0">
                <a:solidFill>
                  <a:srgbClr val="00AFEF"/>
                </a:solidFill>
                <a:latin typeface="Calibri"/>
                <a:cs typeface="Calibri"/>
              </a:rPr>
              <a:t>KG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6075" indent="-282575">
              <a:lnSpc>
                <a:spcPct val="100000"/>
              </a:lnSpc>
              <a:spcBef>
                <a:spcPts val="95"/>
              </a:spcBef>
              <a:buSzPct val="28787"/>
              <a:buFont typeface="Symbol"/>
              <a:buChar char=""/>
              <a:tabLst>
                <a:tab pos="346075" algn="l"/>
              </a:tabLst>
            </a:pPr>
            <a:r>
              <a:rPr spc="-65" dirty="0"/>
              <a:t>BORN</a:t>
            </a:r>
            <a:r>
              <a:rPr spc="-160" dirty="0"/>
              <a:t> </a:t>
            </a:r>
            <a:r>
              <a:rPr spc="-75" dirty="0"/>
              <a:t>BEFORE</a:t>
            </a:r>
            <a:r>
              <a:rPr spc="-175" dirty="0"/>
              <a:t> </a:t>
            </a:r>
            <a:r>
              <a:rPr spc="-70" dirty="0"/>
              <a:t>THE</a:t>
            </a:r>
            <a:r>
              <a:rPr spc="-150" dirty="0"/>
              <a:t> </a:t>
            </a:r>
            <a:r>
              <a:rPr spc="-10" dirty="0"/>
              <a:t>36</a:t>
            </a:r>
            <a:r>
              <a:rPr sz="3300" spc="-15" baseline="25252" dirty="0"/>
              <a:t>TH</a:t>
            </a:r>
            <a:r>
              <a:rPr sz="3300" spc="-67" baseline="25252" dirty="0"/>
              <a:t> </a:t>
            </a:r>
            <a:r>
              <a:rPr sz="3300" spc="-20" dirty="0"/>
              <a:t>WEEK</a:t>
            </a:r>
            <a:endParaRPr sz="3300"/>
          </a:p>
          <a:p>
            <a:pPr>
              <a:lnSpc>
                <a:spcPct val="100000"/>
              </a:lnSpc>
              <a:spcBef>
                <a:spcPts val="2755"/>
              </a:spcBef>
              <a:buFont typeface="Symbol"/>
              <a:buChar char=""/>
            </a:pPr>
            <a:endParaRPr sz="3300"/>
          </a:p>
          <a:p>
            <a:pPr marL="346075" indent="-282575">
              <a:lnSpc>
                <a:spcPct val="100000"/>
              </a:lnSpc>
              <a:buSzPct val="28787"/>
              <a:buFont typeface="Symbol"/>
              <a:buChar char=""/>
              <a:tabLst>
                <a:tab pos="346075" algn="l"/>
                <a:tab pos="7479665" algn="l"/>
              </a:tabLst>
            </a:pPr>
            <a:r>
              <a:rPr spc="-65" dirty="0">
                <a:solidFill>
                  <a:srgbClr val="C00000"/>
                </a:solidFill>
              </a:rPr>
              <a:t>HEAD</a:t>
            </a:r>
            <a:r>
              <a:rPr spc="-145" dirty="0">
                <a:solidFill>
                  <a:srgbClr val="C00000"/>
                </a:solidFill>
              </a:rPr>
              <a:t> </a:t>
            </a:r>
            <a:r>
              <a:rPr spc="-50" dirty="0">
                <a:solidFill>
                  <a:srgbClr val="C00000"/>
                </a:solidFill>
              </a:rPr>
              <a:t>IS</a:t>
            </a:r>
            <a:r>
              <a:rPr spc="-110" dirty="0">
                <a:solidFill>
                  <a:srgbClr val="C00000"/>
                </a:solidFill>
              </a:rPr>
              <a:t> </a:t>
            </a:r>
            <a:r>
              <a:rPr spc="-85" dirty="0">
                <a:solidFill>
                  <a:srgbClr val="C00000"/>
                </a:solidFill>
              </a:rPr>
              <a:t>PROPORTIONATELY</a:t>
            </a:r>
            <a:r>
              <a:rPr spc="-145" dirty="0">
                <a:solidFill>
                  <a:srgbClr val="C00000"/>
                </a:solidFill>
              </a:rPr>
              <a:t> </a:t>
            </a:r>
            <a:r>
              <a:rPr spc="-75" dirty="0">
                <a:solidFill>
                  <a:srgbClr val="C00000"/>
                </a:solidFill>
              </a:rPr>
              <a:t>LARGER</a:t>
            </a:r>
            <a:r>
              <a:rPr spc="-125" dirty="0">
                <a:solidFill>
                  <a:srgbClr val="C00000"/>
                </a:solidFill>
              </a:rPr>
              <a:t> </a:t>
            </a:r>
            <a:r>
              <a:rPr spc="-20" dirty="0">
                <a:solidFill>
                  <a:srgbClr val="C00000"/>
                </a:solidFill>
              </a:rPr>
              <a:t>THAN</a:t>
            </a:r>
            <a:r>
              <a:rPr dirty="0">
                <a:solidFill>
                  <a:srgbClr val="C00000"/>
                </a:solidFill>
              </a:rPr>
              <a:t>	</a:t>
            </a:r>
            <a:r>
              <a:rPr spc="-70" dirty="0">
                <a:solidFill>
                  <a:srgbClr val="C00000"/>
                </a:solidFill>
              </a:rPr>
              <a:t>THE</a:t>
            </a:r>
            <a:r>
              <a:rPr spc="-140" dirty="0">
                <a:solidFill>
                  <a:srgbClr val="C00000"/>
                </a:solidFill>
              </a:rPr>
              <a:t> </a:t>
            </a:r>
            <a:r>
              <a:rPr spc="-65" dirty="0">
                <a:solidFill>
                  <a:srgbClr val="C00000"/>
                </a:solidFill>
              </a:rPr>
              <a:t>REST</a:t>
            </a:r>
            <a:r>
              <a:rPr spc="-145" dirty="0">
                <a:solidFill>
                  <a:srgbClr val="C00000"/>
                </a:solidFill>
              </a:rPr>
              <a:t> </a:t>
            </a:r>
            <a:r>
              <a:rPr spc="-20" dirty="0">
                <a:solidFill>
                  <a:srgbClr val="C00000"/>
                </a:solidFill>
              </a:rPr>
              <a:t>BODY</a:t>
            </a:r>
          </a:p>
          <a:p>
            <a:pPr>
              <a:lnSpc>
                <a:spcPct val="100000"/>
              </a:lnSpc>
              <a:spcBef>
                <a:spcPts val="2770"/>
              </a:spcBef>
              <a:buFont typeface="Symbol"/>
              <a:buChar char=""/>
            </a:pPr>
            <a:endParaRPr spc="-20" dirty="0">
              <a:solidFill>
                <a:srgbClr val="C00000"/>
              </a:solidFill>
            </a:endParaRPr>
          </a:p>
          <a:p>
            <a:pPr marL="346075" indent="-282575">
              <a:lnSpc>
                <a:spcPct val="100000"/>
              </a:lnSpc>
              <a:buSzPct val="28787"/>
              <a:buFont typeface="Symbol"/>
              <a:buChar char=""/>
              <a:tabLst>
                <a:tab pos="346075" algn="l"/>
              </a:tabLst>
            </a:pPr>
            <a:r>
              <a:rPr spc="-80" dirty="0">
                <a:solidFill>
                  <a:srgbClr val="C00000"/>
                </a:solidFill>
              </a:rPr>
              <a:t>SUSCEPTIBLE</a:t>
            </a:r>
            <a:r>
              <a:rPr spc="-145" dirty="0">
                <a:solidFill>
                  <a:srgbClr val="C00000"/>
                </a:solidFill>
              </a:rPr>
              <a:t> </a:t>
            </a:r>
            <a:r>
              <a:rPr spc="-65" dirty="0">
                <a:solidFill>
                  <a:srgbClr val="C00000"/>
                </a:solidFill>
              </a:rPr>
              <a:t>TO</a:t>
            </a:r>
            <a:r>
              <a:rPr spc="-12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INFECTION.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9015" y="830561"/>
            <a:ext cx="6562725" cy="956944"/>
            <a:chOff x="6089015" y="830561"/>
            <a:chExt cx="6562725" cy="9569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9015" y="878187"/>
              <a:ext cx="6562131" cy="76218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1119" y="830561"/>
              <a:ext cx="2857923" cy="95681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6513" y="956096"/>
            <a:ext cx="6398895" cy="587375"/>
          </a:xfrm>
          <a:prstGeom prst="rect">
            <a:avLst/>
          </a:prstGeom>
          <a:solidFill>
            <a:srgbClr val="FCEADA"/>
          </a:solidFill>
          <a:ln w="20941">
            <a:solidFill>
              <a:srgbClr val="BADFE2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45"/>
              </a:spcBef>
            </a:pPr>
            <a:r>
              <a:rPr sz="2950" dirty="0">
                <a:solidFill>
                  <a:srgbClr val="006FC0"/>
                </a:solidFill>
                <a:latin typeface="Arial MT"/>
                <a:cs typeface="Arial MT"/>
              </a:rPr>
              <a:t>STILL</a:t>
            </a:r>
            <a:r>
              <a:rPr sz="2950" spc="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006FC0"/>
                </a:solidFill>
                <a:latin typeface="Arial MT"/>
                <a:cs typeface="Arial MT"/>
              </a:rPr>
              <a:t>BIRTH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23108" y="3768336"/>
            <a:ext cx="8777605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275" indent="-282575">
              <a:lnSpc>
                <a:spcPct val="100000"/>
              </a:lnSpc>
              <a:spcBef>
                <a:spcPts val="95"/>
              </a:spcBef>
              <a:buSzPct val="28787"/>
              <a:buFont typeface="Symbol"/>
              <a:buChar char=""/>
              <a:tabLst>
                <a:tab pos="295275" algn="l"/>
              </a:tabLst>
            </a:pPr>
            <a:r>
              <a:rPr sz="3300" spc="-55" dirty="0">
                <a:solidFill>
                  <a:srgbClr val="00AFEF"/>
                </a:solidFill>
                <a:latin typeface="Calibri"/>
                <a:cs typeface="Calibri"/>
              </a:rPr>
              <a:t>DIE</a:t>
            </a:r>
            <a:r>
              <a:rPr sz="3300" spc="-14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300" spc="-50" dirty="0">
                <a:solidFill>
                  <a:srgbClr val="00AFEF"/>
                </a:solidFill>
                <a:latin typeface="Calibri"/>
                <a:cs typeface="Calibri"/>
              </a:rPr>
              <a:t>IN</a:t>
            </a:r>
            <a:r>
              <a:rPr sz="3300" spc="-1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300" spc="-70" dirty="0">
                <a:solidFill>
                  <a:srgbClr val="00AFEF"/>
                </a:solidFill>
                <a:latin typeface="Calibri"/>
                <a:cs typeface="Calibri"/>
              </a:rPr>
              <a:t>THE</a:t>
            </a:r>
            <a:r>
              <a:rPr sz="3300" spc="-14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300" spc="-80" dirty="0">
                <a:solidFill>
                  <a:srgbClr val="00AFEF"/>
                </a:solidFill>
                <a:latin typeface="Calibri"/>
                <a:cs typeface="Calibri"/>
              </a:rPr>
              <a:t>WOMB</a:t>
            </a:r>
            <a:r>
              <a:rPr sz="3300" spc="-1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300" spc="-70" dirty="0">
                <a:solidFill>
                  <a:srgbClr val="00AFEF"/>
                </a:solidFill>
                <a:latin typeface="Calibri"/>
                <a:cs typeface="Calibri"/>
              </a:rPr>
              <a:t>HOURS,</a:t>
            </a:r>
            <a:r>
              <a:rPr sz="3300" spc="-15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300" spc="-65" dirty="0">
                <a:solidFill>
                  <a:srgbClr val="00AFEF"/>
                </a:solidFill>
                <a:latin typeface="Calibri"/>
                <a:cs typeface="Calibri"/>
              </a:rPr>
              <a:t>DAYS</a:t>
            </a:r>
            <a:r>
              <a:rPr sz="3300" spc="-15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300" spc="-65" dirty="0">
                <a:solidFill>
                  <a:srgbClr val="00AFEF"/>
                </a:solidFill>
                <a:latin typeface="Calibri"/>
                <a:cs typeface="Calibri"/>
              </a:rPr>
              <a:t>OR</a:t>
            </a:r>
            <a:r>
              <a:rPr sz="3300" spc="-1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300" spc="-80" dirty="0">
                <a:solidFill>
                  <a:srgbClr val="00AFEF"/>
                </a:solidFill>
                <a:latin typeface="Calibri"/>
                <a:cs typeface="Calibri"/>
              </a:rPr>
              <a:t>WEEKS</a:t>
            </a:r>
            <a:r>
              <a:rPr sz="3300" spc="-15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00AFEF"/>
                </a:solidFill>
                <a:latin typeface="Calibri"/>
                <a:cs typeface="Calibri"/>
              </a:rPr>
              <a:t>BEFORE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3108" y="5058562"/>
            <a:ext cx="13346430" cy="1181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275" marR="5080" indent="-283210">
              <a:lnSpc>
                <a:spcPct val="114900"/>
              </a:lnSpc>
              <a:spcBef>
                <a:spcPts val="100"/>
              </a:spcBef>
              <a:buSzPct val="28787"/>
              <a:buFont typeface="Symbol"/>
              <a:buChar char=""/>
              <a:tabLst>
                <a:tab pos="295275" algn="l"/>
              </a:tabLst>
            </a:pPr>
            <a:r>
              <a:rPr sz="3300" dirty="0">
                <a:solidFill>
                  <a:srgbClr val="E36C09"/>
                </a:solidFill>
                <a:latin typeface="Calibri"/>
                <a:cs typeface="Calibri"/>
              </a:rPr>
              <a:t>BABY</a:t>
            </a:r>
            <a:r>
              <a:rPr sz="3300" spc="-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E36C09"/>
                </a:solidFill>
                <a:latin typeface="Calibri"/>
                <a:cs typeface="Calibri"/>
              </a:rPr>
              <a:t>MAY</a:t>
            </a:r>
            <a:r>
              <a:rPr sz="3300" spc="1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E36C09"/>
                </a:solidFill>
                <a:latin typeface="Calibri"/>
                <a:cs typeface="Calibri"/>
              </a:rPr>
              <a:t>BE</a:t>
            </a:r>
            <a:r>
              <a:rPr sz="3300" spc="1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E36C09"/>
                </a:solidFill>
                <a:latin typeface="Calibri"/>
                <a:cs typeface="Calibri"/>
              </a:rPr>
              <a:t>BORN</a:t>
            </a:r>
            <a:r>
              <a:rPr sz="3300" spc="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E36C09"/>
                </a:solidFill>
                <a:latin typeface="Calibri"/>
                <a:cs typeface="Calibri"/>
              </a:rPr>
              <a:t>IN</a:t>
            </a:r>
            <a:r>
              <a:rPr sz="3300" spc="1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300" spc="-35" dirty="0">
                <a:solidFill>
                  <a:srgbClr val="E36C09"/>
                </a:solidFill>
                <a:latin typeface="Calibri"/>
                <a:cs typeface="Calibri"/>
              </a:rPr>
              <a:t>CARDIAC</a:t>
            </a:r>
            <a:r>
              <a:rPr sz="3300" dirty="0">
                <a:solidFill>
                  <a:srgbClr val="E36C09"/>
                </a:solidFill>
                <a:latin typeface="Calibri"/>
                <a:cs typeface="Calibri"/>
              </a:rPr>
              <a:t> OR</a:t>
            </a:r>
            <a:r>
              <a:rPr sz="3300" spc="1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300" spc="-45" dirty="0">
                <a:solidFill>
                  <a:srgbClr val="E36C09"/>
                </a:solidFill>
                <a:latin typeface="Calibri"/>
                <a:cs typeface="Calibri"/>
              </a:rPr>
              <a:t>PULMONARY</a:t>
            </a:r>
            <a:r>
              <a:rPr sz="3300" spc="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300" spc="-20" dirty="0">
                <a:solidFill>
                  <a:srgbClr val="E36C09"/>
                </a:solidFill>
                <a:latin typeface="Calibri"/>
                <a:cs typeface="Calibri"/>
              </a:rPr>
              <a:t>ARREST</a:t>
            </a:r>
            <a:r>
              <a:rPr sz="3300" spc="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E36C09"/>
                </a:solidFill>
                <a:latin typeface="Calibri"/>
                <a:cs typeface="Calibri"/>
              </a:rPr>
              <a:t>BUT MAY </a:t>
            </a:r>
            <a:r>
              <a:rPr sz="3300" spc="-10" dirty="0">
                <a:solidFill>
                  <a:srgbClr val="E36C09"/>
                </a:solidFill>
                <a:latin typeface="Calibri"/>
                <a:cs typeface="Calibri"/>
              </a:rPr>
              <a:t>SURVIVE </a:t>
            </a:r>
            <a:r>
              <a:rPr sz="3300" spc="-75" dirty="0">
                <a:solidFill>
                  <a:srgbClr val="E36C09"/>
                </a:solidFill>
                <a:latin typeface="Calibri"/>
                <a:cs typeface="Calibri"/>
              </a:rPr>
              <a:t>WITH</a:t>
            </a:r>
            <a:r>
              <a:rPr sz="3300" spc="-12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E36C09"/>
                </a:solidFill>
                <a:latin typeface="Calibri"/>
                <a:cs typeface="Calibri"/>
              </a:rPr>
              <a:t>RESUSCITATION.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8621" y="11282481"/>
            <a:ext cx="1550035" cy="26670"/>
          </a:xfrm>
          <a:custGeom>
            <a:avLst/>
            <a:gdLst/>
            <a:ahLst/>
            <a:cxnLst/>
            <a:rect l="l" t="t" r="r" b="b"/>
            <a:pathLst>
              <a:path w="1550034" h="26670">
                <a:moveTo>
                  <a:pt x="0" y="26074"/>
                </a:moveTo>
                <a:lnTo>
                  <a:pt x="1549691" y="26074"/>
                </a:lnTo>
                <a:lnTo>
                  <a:pt x="1549691" y="0"/>
                </a:lnTo>
                <a:lnTo>
                  <a:pt x="0" y="0"/>
                </a:lnTo>
                <a:lnTo>
                  <a:pt x="0" y="26074"/>
                </a:lnTo>
                <a:close/>
              </a:path>
            </a:pathLst>
          </a:custGeom>
          <a:solidFill>
            <a:srgbClr val="57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46371" y="10589819"/>
            <a:ext cx="1555115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8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6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6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65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-220" dirty="0">
                <a:solidFill>
                  <a:srgbClr val="525252"/>
                </a:solidFill>
                <a:latin typeface="Arial Black"/>
                <a:cs typeface="Arial Black"/>
              </a:rPr>
              <a:t>44</a:t>
            </a:r>
            <a:endParaRPr sz="2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5070" y="2492250"/>
            <a:ext cx="5949950" cy="1081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3450" spc="140" dirty="0">
                <a:latin typeface="Arial MT"/>
                <a:cs typeface="Arial MT"/>
              </a:rPr>
              <a:t>Upon</a:t>
            </a:r>
            <a:r>
              <a:rPr sz="3450" spc="-40" dirty="0">
                <a:latin typeface="Arial MT"/>
                <a:cs typeface="Arial MT"/>
              </a:rPr>
              <a:t> </a:t>
            </a:r>
            <a:r>
              <a:rPr sz="3450" spc="130" dirty="0">
                <a:latin typeface="Arial MT"/>
                <a:cs typeface="Arial MT"/>
              </a:rPr>
              <a:t>completing</a:t>
            </a:r>
            <a:r>
              <a:rPr sz="3450" spc="-40" dirty="0">
                <a:latin typeface="Arial MT"/>
                <a:cs typeface="Arial MT"/>
              </a:rPr>
              <a:t> </a:t>
            </a:r>
            <a:r>
              <a:rPr sz="3450" spc="114" dirty="0">
                <a:latin typeface="Arial MT"/>
                <a:cs typeface="Arial MT"/>
              </a:rPr>
              <a:t>this</a:t>
            </a:r>
            <a:r>
              <a:rPr sz="3450" spc="-55" dirty="0">
                <a:latin typeface="Arial MT"/>
                <a:cs typeface="Arial MT"/>
              </a:rPr>
              <a:t> </a:t>
            </a:r>
            <a:r>
              <a:rPr sz="3450" spc="-10" dirty="0">
                <a:latin typeface="Arial MT"/>
                <a:cs typeface="Arial MT"/>
              </a:rPr>
              <a:t>lesson, </a:t>
            </a:r>
            <a:r>
              <a:rPr sz="3450" spc="125" dirty="0">
                <a:latin typeface="Arial MT"/>
                <a:cs typeface="Arial MT"/>
              </a:rPr>
              <a:t>you</a:t>
            </a:r>
            <a:r>
              <a:rPr sz="3450" spc="-60" dirty="0">
                <a:latin typeface="Arial MT"/>
                <a:cs typeface="Arial MT"/>
              </a:rPr>
              <a:t> </a:t>
            </a:r>
            <a:r>
              <a:rPr sz="3450" spc="95" dirty="0">
                <a:latin typeface="Arial MT"/>
                <a:cs typeface="Arial MT"/>
              </a:rPr>
              <a:t>are</a:t>
            </a:r>
            <a:r>
              <a:rPr sz="3450" spc="-50" dirty="0">
                <a:latin typeface="Arial MT"/>
                <a:cs typeface="Arial MT"/>
              </a:rPr>
              <a:t> </a:t>
            </a:r>
            <a:r>
              <a:rPr sz="3450" spc="185" dirty="0">
                <a:latin typeface="Arial MT"/>
                <a:cs typeface="Arial MT"/>
              </a:rPr>
              <a:t>now</a:t>
            </a:r>
            <a:r>
              <a:rPr sz="3450" spc="-65" dirty="0">
                <a:latin typeface="Arial MT"/>
                <a:cs typeface="Arial MT"/>
              </a:rPr>
              <a:t> </a:t>
            </a:r>
            <a:r>
              <a:rPr sz="3450" spc="75" dirty="0">
                <a:latin typeface="Arial MT"/>
                <a:cs typeface="Arial MT"/>
              </a:rPr>
              <a:t>able</a:t>
            </a:r>
            <a:r>
              <a:rPr sz="3450" spc="-50" dirty="0">
                <a:latin typeface="Arial MT"/>
                <a:cs typeface="Arial MT"/>
              </a:rPr>
              <a:t> </a:t>
            </a:r>
            <a:r>
              <a:rPr sz="3450" spc="100" dirty="0">
                <a:latin typeface="Arial MT"/>
                <a:cs typeface="Arial MT"/>
              </a:rPr>
              <a:t>to:</a:t>
            </a:r>
            <a:endParaRPr sz="345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660" dirty="0"/>
              <a:t>REVIEW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65644" y="4511936"/>
            <a:ext cx="8370570" cy="485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2415">
              <a:lnSpc>
                <a:spcPct val="100200"/>
              </a:lnSpc>
              <a:spcBef>
                <a:spcPts val="100"/>
              </a:spcBef>
            </a:pPr>
            <a:r>
              <a:rPr sz="3950" dirty="0">
                <a:latin typeface="Arial MT"/>
                <a:cs typeface="Arial MT"/>
              </a:rPr>
              <a:t>List</a:t>
            </a:r>
            <a:r>
              <a:rPr sz="3950" spc="-30" dirty="0">
                <a:latin typeface="Arial MT"/>
                <a:cs typeface="Arial MT"/>
              </a:rPr>
              <a:t> </a:t>
            </a:r>
            <a:r>
              <a:rPr sz="3950" spc="160" dirty="0">
                <a:latin typeface="Arial MT"/>
                <a:cs typeface="Arial MT"/>
              </a:rPr>
              <a:t>the</a:t>
            </a:r>
            <a:r>
              <a:rPr sz="3950" spc="-25" dirty="0">
                <a:latin typeface="Arial MT"/>
                <a:cs typeface="Arial MT"/>
              </a:rPr>
              <a:t> </a:t>
            </a:r>
            <a:r>
              <a:rPr sz="3950" spc="105" dirty="0">
                <a:latin typeface="Arial MT"/>
                <a:cs typeface="Arial MT"/>
              </a:rPr>
              <a:t>eight</a:t>
            </a:r>
            <a:r>
              <a:rPr sz="3950" spc="-30" dirty="0">
                <a:latin typeface="Arial MT"/>
                <a:cs typeface="Arial MT"/>
              </a:rPr>
              <a:t> </a:t>
            </a:r>
            <a:r>
              <a:rPr sz="3950" spc="50" dirty="0">
                <a:latin typeface="Arial MT"/>
                <a:cs typeface="Arial MT"/>
              </a:rPr>
              <a:t>steps</a:t>
            </a:r>
            <a:r>
              <a:rPr sz="3950" spc="-25" dirty="0">
                <a:latin typeface="Arial MT"/>
                <a:cs typeface="Arial MT"/>
              </a:rPr>
              <a:t> </a:t>
            </a:r>
            <a:r>
              <a:rPr sz="3950" spc="225" dirty="0">
                <a:latin typeface="Arial MT"/>
                <a:cs typeface="Arial MT"/>
              </a:rPr>
              <a:t>for</a:t>
            </a:r>
            <a:r>
              <a:rPr sz="3950" spc="-45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assessment </a:t>
            </a:r>
            <a:r>
              <a:rPr sz="3950" spc="210" dirty="0">
                <a:latin typeface="Arial MT"/>
                <a:cs typeface="Arial MT"/>
              </a:rPr>
              <a:t>of</a:t>
            </a:r>
            <a:r>
              <a:rPr sz="3950" spc="-65" dirty="0">
                <a:latin typeface="Arial MT"/>
                <a:cs typeface="Arial MT"/>
              </a:rPr>
              <a:t> </a:t>
            </a:r>
            <a:r>
              <a:rPr sz="3950" spc="160" dirty="0">
                <a:latin typeface="Arial MT"/>
                <a:cs typeface="Arial MT"/>
              </a:rPr>
              <a:t>the</a:t>
            </a:r>
            <a:r>
              <a:rPr sz="3950" spc="-65" dirty="0">
                <a:latin typeface="Arial MT"/>
                <a:cs typeface="Arial MT"/>
              </a:rPr>
              <a:t> </a:t>
            </a:r>
            <a:r>
              <a:rPr sz="3950" spc="175" dirty="0">
                <a:latin typeface="Arial MT"/>
                <a:cs typeface="Arial MT"/>
              </a:rPr>
              <a:t>mother.</a:t>
            </a: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3950">
              <a:latin typeface="Arial MT"/>
              <a:cs typeface="Arial MT"/>
            </a:endParaRPr>
          </a:p>
          <a:p>
            <a:pPr marL="12700" marR="5080">
              <a:lnSpc>
                <a:spcPct val="100200"/>
              </a:lnSpc>
            </a:pPr>
            <a:r>
              <a:rPr sz="3950" dirty="0">
                <a:latin typeface="Arial MT"/>
                <a:cs typeface="Arial MT"/>
              </a:rPr>
              <a:t>List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spc="160" dirty="0">
                <a:latin typeface="Arial MT"/>
                <a:cs typeface="Arial MT"/>
              </a:rPr>
              <a:t>the</a:t>
            </a:r>
            <a:r>
              <a:rPr sz="3950" dirty="0">
                <a:latin typeface="Arial MT"/>
                <a:cs typeface="Arial MT"/>
              </a:rPr>
              <a:t> seven </a:t>
            </a:r>
            <a:r>
              <a:rPr sz="3950" spc="65" dirty="0">
                <a:latin typeface="Arial MT"/>
                <a:cs typeface="Arial MT"/>
              </a:rPr>
              <a:t>steps</a:t>
            </a:r>
            <a:r>
              <a:rPr sz="3950" dirty="0">
                <a:latin typeface="Arial MT"/>
                <a:cs typeface="Arial MT"/>
              </a:rPr>
              <a:t> </a:t>
            </a:r>
            <a:r>
              <a:rPr sz="3950" spc="225" dirty="0">
                <a:latin typeface="Arial MT"/>
                <a:cs typeface="Arial MT"/>
              </a:rPr>
              <a:t>for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spc="110" dirty="0">
                <a:latin typeface="Arial MT"/>
                <a:cs typeface="Arial MT"/>
              </a:rPr>
              <a:t>pre-</a:t>
            </a:r>
            <a:r>
              <a:rPr sz="3950" spc="125" dirty="0">
                <a:latin typeface="Arial MT"/>
                <a:cs typeface="Arial MT"/>
              </a:rPr>
              <a:t>hospital </a:t>
            </a:r>
            <a:r>
              <a:rPr sz="3950" spc="160" dirty="0">
                <a:latin typeface="Arial MT"/>
                <a:cs typeface="Arial MT"/>
              </a:rPr>
              <a:t>preparation</a:t>
            </a:r>
            <a:r>
              <a:rPr sz="3950" spc="-45" dirty="0">
                <a:latin typeface="Arial MT"/>
                <a:cs typeface="Arial MT"/>
              </a:rPr>
              <a:t> </a:t>
            </a:r>
            <a:r>
              <a:rPr sz="3950" spc="210" dirty="0">
                <a:latin typeface="Arial MT"/>
                <a:cs typeface="Arial MT"/>
              </a:rPr>
              <a:t>of</a:t>
            </a:r>
            <a:r>
              <a:rPr sz="3950" spc="-65" dirty="0">
                <a:latin typeface="Arial MT"/>
                <a:cs typeface="Arial MT"/>
              </a:rPr>
              <a:t> </a:t>
            </a:r>
            <a:r>
              <a:rPr sz="3950" spc="160" dirty="0">
                <a:latin typeface="Arial MT"/>
                <a:cs typeface="Arial MT"/>
              </a:rPr>
              <a:t>the</a:t>
            </a:r>
            <a:r>
              <a:rPr sz="3950" spc="-65" dirty="0">
                <a:latin typeface="Arial MT"/>
                <a:cs typeface="Arial MT"/>
              </a:rPr>
              <a:t> </a:t>
            </a:r>
            <a:r>
              <a:rPr sz="3950" spc="175" dirty="0">
                <a:latin typeface="Arial MT"/>
                <a:cs typeface="Arial MT"/>
              </a:rPr>
              <a:t>mother.</a:t>
            </a: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3950">
              <a:latin typeface="Arial MT"/>
              <a:cs typeface="Arial MT"/>
            </a:endParaRPr>
          </a:p>
          <a:p>
            <a:pPr marL="12700" marR="989330">
              <a:lnSpc>
                <a:spcPct val="100000"/>
              </a:lnSpc>
            </a:pPr>
            <a:r>
              <a:rPr sz="3950" dirty="0">
                <a:latin typeface="Arial MT"/>
                <a:cs typeface="Arial MT"/>
              </a:rPr>
              <a:t>List</a:t>
            </a:r>
            <a:r>
              <a:rPr sz="3950" spc="-35" dirty="0">
                <a:latin typeface="Arial MT"/>
                <a:cs typeface="Arial MT"/>
              </a:rPr>
              <a:t> </a:t>
            </a:r>
            <a:r>
              <a:rPr sz="3950" spc="160" dirty="0">
                <a:latin typeface="Arial MT"/>
                <a:cs typeface="Arial MT"/>
              </a:rPr>
              <a:t>the</a:t>
            </a:r>
            <a:r>
              <a:rPr sz="3950" spc="-30" dirty="0">
                <a:latin typeface="Arial MT"/>
                <a:cs typeface="Arial MT"/>
              </a:rPr>
              <a:t> </a:t>
            </a:r>
            <a:r>
              <a:rPr sz="3950" spc="165" dirty="0">
                <a:latin typeface="Arial MT"/>
                <a:cs typeface="Arial MT"/>
              </a:rPr>
              <a:t>ten</a:t>
            </a:r>
            <a:r>
              <a:rPr sz="3950" spc="-35" dirty="0">
                <a:latin typeface="Arial MT"/>
                <a:cs typeface="Arial MT"/>
              </a:rPr>
              <a:t> </a:t>
            </a:r>
            <a:r>
              <a:rPr sz="3950" spc="50" dirty="0">
                <a:latin typeface="Arial MT"/>
                <a:cs typeface="Arial MT"/>
              </a:rPr>
              <a:t>steps</a:t>
            </a:r>
            <a:r>
              <a:rPr sz="3950" spc="-30" dirty="0">
                <a:latin typeface="Arial MT"/>
                <a:cs typeface="Arial MT"/>
              </a:rPr>
              <a:t> </a:t>
            </a:r>
            <a:r>
              <a:rPr sz="3950" spc="245" dirty="0">
                <a:latin typeface="Arial MT"/>
                <a:cs typeface="Arial MT"/>
              </a:rPr>
              <a:t>for</a:t>
            </a:r>
            <a:r>
              <a:rPr sz="3950" spc="-35" dirty="0">
                <a:latin typeface="Arial MT"/>
                <a:cs typeface="Arial MT"/>
              </a:rPr>
              <a:t> </a:t>
            </a:r>
            <a:r>
              <a:rPr sz="3950" spc="95" dirty="0">
                <a:latin typeface="Arial MT"/>
                <a:cs typeface="Arial MT"/>
              </a:rPr>
              <a:t>delivery</a:t>
            </a:r>
            <a:r>
              <a:rPr sz="3950" spc="-30" dirty="0">
                <a:latin typeface="Arial MT"/>
                <a:cs typeface="Arial MT"/>
              </a:rPr>
              <a:t> </a:t>
            </a:r>
            <a:r>
              <a:rPr sz="3950" spc="185" dirty="0">
                <a:latin typeface="Arial MT"/>
                <a:cs typeface="Arial MT"/>
              </a:rPr>
              <a:t>of </a:t>
            </a:r>
            <a:r>
              <a:rPr sz="3950" dirty="0">
                <a:latin typeface="Arial MT"/>
                <a:cs typeface="Arial MT"/>
              </a:rPr>
              <a:t>a</a:t>
            </a:r>
            <a:r>
              <a:rPr sz="3950" spc="-70" dirty="0">
                <a:latin typeface="Arial MT"/>
                <a:cs typeface="Arial MT"/>
              </a:rPr>
              <a:t> </a:t>
            </a:r>
            <a:r>
              <a:rPr sz="3950" spc="50" dirty="0">
                <a:latin typeface="Arial MT"/>
                <a:cs typeface="Arial MT"/>
              </a:rPr>
              <a:t>baby.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10325" y="4385521"/>
            <a:ext cx="1005205" cy="1005205"/>
          </a:xfrm>
          <a:custGeom>
            <a:avLst/>
            <a:gdLst/>
            <a:ahLst/>
            <a:cxnLst/>
            <a:rect l="l" t="t" r="r" b="b"/>
            <a:pathLst>
              <a:path w="1005204" h="1005204">
                <a:moveTo>
                  <a:pt x="502602" y="0"/>
                </a:moveTo>
                <a:lnTo>
                  <a:pt x="454197" y="2300"/>
                </a:lnTo>
                <a:lnTo>
                  <a:pt x="407095" y="9062"/>
                </a:lnTo>
                <a:lnTo>
                  <a:pt x="361505" y="20074"/>
                </a:lnTo>
                <a:lnTo>
                  <a:pt x="317638" y="35126"/>
                </a:lnTo>
                <a:lnTo>
                  <a:pt x="275705" y="54008"/>
                </a:lnTo>
                <a:lnTo>
                  <a:pt x="235916" y="76508"/>
                </a:lnTo>
                <a:lnTo>
                  <a:pt x="198482" y="102416"/>
                </a:lnTo>
                <a:lnTo>
                  <a:pt x="163613" y="131521"/>
                </a:lnTo>
                <a:lnTo>
                  <a:pt x="131521" y="163613"/>
                </a:lnTo>
                <a:lnTo>
                  <a:pt x="102416" y="198482"/>
                </a:lnTo>
                <a:lnTo>
                  <a:pt x="76508" y="235916"/>
                </a:lnTo>
                <a:lnTo>
                  <a:pt x="54008" y="275705"/>
                </a:lnTo>
                <a:lnTo>
                  <a:pt x="35126" y="317638"/>
                </a:lnTo>
                <a:lnTo>
                  <a:pt x="20074" y="361505"/>
                </a:lnTo>
                <a:lnTo>
                  <a:pt x="9062" y="407095"/>
                </a:lnTo>
                <a:lnTo>
                  <a:pt x="2300" y="454197"/>
                </a:lnTo>
                <a:lnTo>
                  <a:pt x="0" y="502602"/>
                </a:lnTo>
                <a:lnTo>
                  <a:pt x="2300" y="551007"/>
                </a:lnTo>
                <a:lnTo>
                  <a:pt x="9062" y="598109"/>
                </a:lnTo>
                <a:lnTo>
                  <a:pt x="20074" y="643699"/>
                </a:lnTo>
                <a:lnTo>
                  <a:pt x="35126" y="687566"/>
                </a:lnTo>
                <a:lnTo>
                  <a:pt x="54008" y="729499"/>
                </a:lnTo>
                <a:lnTo>
                  <a:pt x="76508" y="769288"/>
                </a:lnTo>
                <a:lnTo>
                  <a:pt x="102416" y="806722"/>
                </a:lnTo>
                <a:lnTo>
                  <a:pt x="131521" y="841591"/>
                </a:lnTo>
                <a:lnTo>
                  <a:pt x="163613" y="873683"/>
                </a:lnTo>
                <a:lnTo>
                  <a:pt x="198482" y="902788"/>
                </a:lnTo>
                <a:lnTo>
                  <a:pt x="235916" y="928696"/>
                </a:lnTo>
                <a:lnTo>
                  <a:pt x="275705" y="951196"/>
                </a:lnTo>
                <a:lnTo>
                  <a:pt x="317638" y="970078"/>
                </a:lnTo>
                <a:lnTo>
                  <a:pt x="361505" y="985130"/>
                </a:lnTo>
                <a:lnTo>
                  <a:pt x="407095" y="996142"/>
                </a:lnTo>
                <a:lnTo>
                  <a:pt x="454197" y="1002904"/>
                </a:lnTo>
                <a:lnTo>
                  <a:pt x="502602" y="1005204"/>
                </a:lnTo>
                <a:lnTo>
                  <a:pt x="551007" y="1002904"/>
                </a:lnTo>
                <a:lnTo>
                  <a:pt x="598109" y="996142"/>
                </a:lnTo>
                <a:lnTo>
                  <a:pt x="643699" y="985130"/>
                </a:lnTo>
                <a:lnTo>
                  <a:pt x="687566" y="970078"/>
                </a:lnTo>
                <a:lnTo>
                  <a:pt x="729499" y="951196"/>
                </a:lnTo>
                <a:lnTo>
                  <a:pt x="769288" y="928696"/>
                </a:lnTo>
                <a:lnTo>
                  <a:pt x="806722" y="902788"/>
                </a:lnTo>
                <a:lnTo>
                  <a:pt x="841591" y="873683"/>
                </a:lnTo>
                <a:lnTo>
                  <a:pt x="873683" y="841591"/>
                </a:lnTo>
                <a:lnTo>
                  <a:pt x="902788" y="806722"/>
                </a:lnTo>
                <a:lnTo>
                  <a:pt x="928696" y="769288"/>
                </a:lnTo>
                <a:lnTo>
                  <a:pt x="951196" y="729499"/>
                </a:lnTo>
                <a:lnTo>
                  <a:pt x="970078" y="687566"/>
                </a:lnTo>
                <a:lnTo>
                  <a:pt x="985130" y="643699"/>
                </a:lnTo>
                <a:lnTo>
                  <a:pt x="996142" y="598109"/>
                </a:lnTo>
                <a:lnTo>
                  <a:pt x="1002904" y="551007"/>
                </a:lnTo>
                <a:lnTo>
                  <a:pt x="1005204" y="502602"/>
                </a:lnTo>
                <a:lnTo>
                  <a:pt x="1002904" y="454197"/>
                </a:lnTo>
                <a:lnTo>
                  <a:pt x="996142" y="407095"/>
                </a:lnTo>
                <a:lnTo>
                  <a:pt x="985130" y="361505"/>
                </a:lnTo>
                <a:lnTo>
                  <a:pt x="970078" y="317638"/>
                </a:lnTo>
                <a:lnTo>
                  <a:pt x="951196" y="275705"/>
                </a:lnTo>
                <a:lnTo>
                  <a:pt x="928696" y="235916"/>
                </a:lnTo>
                <a:lnTo>
                  <a:pt x="902788" y="198482"/>
                </a:lnTo>
                <a:lnTo>
                  <a:pt x="873683" y="163613"/>
                </a:lnTo>
                <a:lnTo>
                  <a:pt x="841591" y="131521"/>
                </a:lnTo>
                <a:lnTo>
                  <a:pt x="806722" y="102416"/>
                </a:lnTo>
                <a:lnTo>
                  <a:pt x="769288" y="76508"/>
                </a:lnTo>
                <a:lnTo>
                  <a:pt x="729499" y="54008"/>
                </a:lnTo>
                <a:lnTo>
                  <a:pt x="687566" y="35126"/>
                </a:lnTo>
                <a:lnTo>
                  <a:pt x="643699" y="20074"/>
                </a:lnTo>
                <a:lnTo>
                  <a:pt x="598109" y="9062"/>
                </a:lnTo>
                <a:lnTo>
                  <a:pt x="551007" y="2300"/>
                </a:lnTo>
                <a:lnTo>
                  <a:pt x="50260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78559" y="4270939"/>
            <a:ext cx="440690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i="1" spc="-5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5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10325" y="6473520"/>
            <a:ext cx="1005205" cy="1005205"/>
          </a:xfrm>
          <a:custGeom>
            <a:avLst/>
            <a:gdLst/>
            <a:ahLst/>
            <a:cxnLst/>
            <a:rect l="l" t="t" r="r" b="b"/>
            <a:pathLst>
              <a:path w="1005204" h="1005204">
                <a:moveTo>
                  <a:pt x="502602" y="0"/>
                </a:moveTo>
                <a:lnTo>
                  <a:pt x="454197" y="2300"/>
                </a:lnTo>
                <a:lnTo>
                  <a:pt x="407095" y="9062"/>
                </a:lnTo>
                <a:lnTo>
                  <a:pt x="361505" y="20074"/>
                </a:lnTo>
                <a:lnTo>
                  <a:pt x="317638" y="35126"/>
                </a:lnTo>
                <a:lnTo>
                  <a:pt x="275705" y="54008"/>
                </a:lnTo>
                <a:lnTo>
                  <a:pt x="235916" y="76508"/>
                </a:lnTo>
                <a:lnTo>
                  <a:pt x="198482" y="102416"/>
                </a:lnTo>
                <a:lnTo>
                  <a:pt x="163613" y="131521"/>
                </a:lnTo>
                <a:lnTo>
                  <a:pt x="131521" y="163613"/>
                </a:lnTo>
                <a:lnTo>
                  <a:pt x="102416" y="198482"/>
                </a:lnTo>
                <a:lnTo>
                  <a:pt x="76508" y="235916"/>
                </a:lnTo>
                <a:lnTo>
                  <a:pt x="54008" y="275705"/>
                </a:lnTo>
                <a:lnTo>
                  <a:pt x="35126" y="317638"/>
                </a:lnTo>
                <a:lnTo>
                  <a:pt x="20074" y="361505"/>
                </a:lnTo>
                <a:lnTo>
                  <a:pt x="9062" y="407095"/>
                </a:lnTo>
                <a:lnTo>
                  <a:pt x="2300" y="454197"/>
                </a:lnTo>
                <a:lnTo>
                  <a:pt x="0" y="502602"/>
                </a:lnTo>
                <a:lnTo>
                  <a:pt x="2300" y="551007"/>
                </a:lnTo>
                <a:lnTo>
                  <a:pt x="9062" y="598109"/>
                </a:lnTo>
                <a:lnTo>
                  <a:pt x="20074" y="643699"/>
                </a:lnTo>
                <a:lnTo>
                  <a:pt x="35126" y="687566"/>
                </a:lnTo>
                <a:lnTo>
                  <a:pt x="54008" y="729499"/>
                </a:lnTo>
                <a:lnTo>
                  <a:pt x="76508" y="769288"/>
                </a:lnTo>
                <a:lnTo>
                  <a:pt x="102416" y="806722"/>
                </a:lnTo>
                <a:lnTo>
                  <a:pt x="131521" y="841591"/>
                </a:lnTo>
                <a:lnTo>
                  <a:pt x="163613" y="873683"/>
                </a:lnTo>
                <a:lnTo>
                  <a:pt x="198482" y="902788"/>
                </a:lnTo>
                <a:lnTo>
                  <a:pt x="235916" y="928696"/>
                </a:lnTo>
                <a:lnTo>
                  <a:pt x="275705" y="951196"/>
                </a:lnTo>
                <a:lnTo>
                  <a:pt x="317638" y="970078"/>
                </a:lnTo>
                <a:lnTo>
                  <a:pt x="361505" y="985130"/>
                </a:lnTo>
                <a:lnTo>
                  <a:pt x="407095" y="996142"/>
                </a:lnTo>
                <a:lnTo>
                  <a:pt x="454197" y="1002904"/>
                </a:lnTo>
                <a:lnTo>
                  <a:pt x="502602" y="1005204"/>
                </a:lnTo>
                <a:lnTo>
                  <a:pt x="551007" y="1002904"/>
                </a:lnTo>
                <a:lnTo>
                  <a:pt x="598109" y="996142"/>
                </a:lnTo>
                <a:lnTo>
                  <a:pt x="643699" y="985130"/>
                </a:lnTo>
                <a:lnTo>
                  <a:pt x="687566" y="970078"/>
                </a:lnTo>
                <a:lnTo>
                  <a:pt x="729499" y="951196"/>
                </a:lnTo>
                <a:lnTo>
                  <a:pt x="769288" y="928696"/>
                </a:lnTo>
                <a:lnTo>
                  <a:pt x="806722" y="902788"/>
                </a:lnTo>
                <a:lnTo>
                  <a:pt x="841591" y="873683"/>
                </a:lnTo>
                <a:lnTo>
                  <a:pt x="873683" y="841591"/>
                </a:lnTo>
                <a:lnTo>
                  <a:pt x="902788" y="806722"/>
                </a:lnTo>
                <a:lnTo>
                  <a:pt x="928696" y="769288"/>
                </a:lnTo>
                <a:lnTo>
                  <a:pt x="951196" y="729499"/>
                </a:lnTo>
                <a:lnTo>
                  <a:pt x="970078" y="687566"/>
                </a:lnTo>
                <a:lnTo>
                  <a:pt x="985130" y="643699"/>
                </a:lnTo>
                <a:lnTo>
                  <a:pt x="996142" y="598109"/>
                </a:lnTo>
                <a:lnTo>
                  <a:pt x="1002904" y="551007"/>
                </a:lnTo>
                <a:lnTo>
                  <a:pt x="1005204" y="502602"/>
                </a:lnTo>
                <a:lnTo>
                  <a:pt x="1002904" y="454197"/>
                </a:lnTo>
                <a:lnTo>
                  <a:pt x="996142" y="407095"/>
                </a:lnTo>
                <a:lnTo>
                  <a:pt x="985130" y="361505"/>
                </a:lnTo>
                <a:lnTo>
                  <a:pt x="970078" y="317638"/>
                </a:lnTo>
                <a:lnTo>
                  <a:pt x="951196" y="275705"/>
                </a:lnTo>
                <a:lnTo>
                  <a:pt x="928696" y="235916"/>
                </a:lnTo>
                <a:lnTo>
                  <a:pt x="902788" y="198482"/>
                </a:lnTo>
                <a:lnTo>
                  <a:pt x="873683" y="163613"/>
                </a:lnTo>
                <a:lnTo>
                  <a:pt x="841591" y="131521"/>
                </a:lnTo>
                <a:lnTo>
                  <a:pt x="806722" y="102416"/>
                </a:lnTo>
                <a:lnTo>
                  <a:pt x="769288" y="76508"/>
                </a:lnTo>
                <a:lnTo>
                  <a:pt x="729499" y="54008"/>
                </a:lnTo>
                <a:lnTo>
                  <a:pt x="687566" y="35126"/>
                </a:lnTo>
                <a:lnTo>
                  <a:pt x="643699" y="20074"/>
                </a:lnTo>
                <a:lnTo>
                  <a:pt x="598109" y="9062"/>
                </a:lnTo>
                <a:lnTo>
                  <a:pt x="551007" y="2300"/>
                </a:lnTo>
                <a:lnTo>
                  <a:pt x="50260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78559" y="6359252"/>
            <a:ext cx="440690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i="1" spc="-5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5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10325" y="8477752"/>
            <a:ext cx="1005205" cy="1005205"/>
          </a:xfrm>
          <a:custGeom>
            <a:avLst/>
            <a:gdLst/>
            <a:ahLst/>
            <a:cxnLst/>
            <a:rect l="l" t="t" r="r" b="b"/>
            <a:pathLst>
              <a:path w="1005204" h="1005204">
                <a:moveTo>
                  <a:pt x="502602" y="0"/>
                </a:moveTo>
                <a:lnTo>
                  <a:pt x="454197" y="2300"/>
                </a:lnTo>
                <a:lnTo>
                  <a:pt x="407095" y="9062"/>
                </a:lnTo>
                <a:lnTo>
                  <a:pt x="361505" y="20074"/>
                </a:lnTo>
                <a:lnTo>
                  <a:pt x="317638" y="35126"/>
                </a:lnTo>
                <a:lnTo>
                  <a:pt x="275705" y="54008"/>
                </a:lnTo>
                <a:lnTo>
                  <a:pt x="235916" y="76508"/>
                </a:lnTo>
                <a:lnTo>
                  <a:pt x="198482" y="102416"/>
                </a:lnTo>
                <a:lnTo>
                  <a:pt x="163613" y="131521"/>
                </a:lnTo>
                <a:lnTo>
                  <a:pt x="131521" y="163613"/>
                </a:lnTo>
                <a:lnTo>
                  <a:pt x="102416" y="198482"/>
                </a:lnTo>
                <a:lnTo>
                  <a:pt x="76508" y="235916"/>
                </a:lnTo>
                <a:lnTo>
                  <a:pt x="54008" y="275705"/>
                </a:lnTo>
                <a:lnTo>
                  <a:pt x="35126" y="317638"/>
                </a:lnTo>
                <a:lnTo>
                  <a:pt x="20074" y="361505"/>
                </a:lnTo>
                <a:lnTo>
                  <a:pt x="9062" y="407095"/>
                </a:lnTo>
                <a:lnTo>
                  <a:pt x="2300" y="454197"/>
                </a:lnTo>
                <a:lnTo>
                  <a:pt x="0" y="502602"/>
                </a:lnTo>
                <a:lnTo>
                  <a:pt x="2300" y="550990"/>
                </a:lnTo>
                <a:lnTo>
                  <a:pt x="9062" y="598080"/>
                </a:lnTo>
                <a:lnTo>
                  <a:pt x="20074" y="643662"/>
                </a:lnTo>
                <a:lnTo>
                  <a:pt x="35126" y="687523"/>
                </a:lnTo>
                <a:lnTo>
                  <a:pt x="54008" y="729453"/>
                </a:lnTo>
                <a:lnTo>
                  <a:pt x="76508" y="769242"/>
                </a:lnTo>
                <a:lnTo>
                  <a:pt x="102416" y="806678"/>
                </a:lnTo>
                <a:lnTo>
                  <a:pt x="131521" y="841549"/>
                </a:lnTo>
                <a:lnTo>
                  <a:pt x="163613" y="873646"/>
                </a:lnTo>
                <a:lnTo>
                  <a:pt x="198482" y="902757"/>
                </a:lnTo>
                <a:lnTo>
                  <a:pt x="235916" y="928671"/>
                </a:lnTo>
                <a:lnTo>
                  <a:pt x="275705" y="951177"/>
                </a:lnTo>
                <a:lnTo>
                  <a:pt x="317638" y="970064"/>
                </a:lnTo>
                <a:lnTo>
                  <a:pt x="361505" y="985122"/>
                </a:lnTo>
                <a:lnTo>
                  <a:pt x="407095" y="996138"/>
                </a:lnTo>
                <a:lnTo>
                  <a:pt x="454197" y="1002903"/>
                </a:lnTo>
                <a:lnTo>
                  <a:pt x="502602" y="1005204"/>
                </a:lnTo>
                <a:lnTo>
                  <a:pt x="551007" y="1002903"/>
                </a:lnTo>
                <a:lnTo>
                  <a:pt x="598109" y="996138"/>
                </a:lnTo>
                <a:lnTo>
                  <a:pt x="643699" y="985122"/>
                </a:lnTo>
                <a:lnTo>
                  <a:pt x="687566" y="970064"/>
                </a:lnTo>
                <a:lnTo>
                  <a:pt x="729499" y="951177"/>
                </a:lnTo>
                <a:lnTo>
                  <a:pt x="769288" y="928671"/>
                </a:lnTo>
                <a:lnTo>
                  <a:pt x="806722" y="902757"/>
                </a:lnTo>
                <a:lnTo>
                  <a:pt x="841591" y="873646"/>
                </a:lnTo>
                <a:lnTo>
                  <a:pt x="873683" y="841549"/>
                </a:lnTo>
                <a:lnTo>
                  <a:pt x="902788" y="806678"/>
                </a:lnTo>
                <a:lnTo>
                  <a:pt x="928696" y="769242"/>
                </a:lnTo>
                <a:lnTo>
                  <a:pt x="951196" y="729453"/>
                </a:lnTo>
                <a:lnTo>
                  <a:pt x="970078" y="687523"/>
                </a:lnTo>
                <a:lnTo>
                  <a:pt x="985130" y="643662"/>
                </a:lnTo>
                <a:lnTo>
                  <a:pt x="996142" y="598080"/>
                </a:lnTo>
                <a:lnTo>
                  <a:pt x="1002904" y="550990"/>
                </a:lnTo>
                <a:lnTo>
                  <a:pt x="1005204" y="502602"/>
                </a:lnTo>
                <a:lnTo>
                  <a:pt x="1002904" y="454197"/>
                </a:lnTo>
                <a:lnTo>
                  <a:pt x="996142" y="407095"/>
                </a:lnTo>
                <a:lnTo>
                  <a:pt x="985130" y="361505"/>
                </a:lnTo>
                <a:lnTo>
                  <a:pt x="970078" y="317638"/>
                </a:lnTo>
                <a:lnTo>
                  <a:pt x="951196" y="275705"/>
                </a:lnTo>
                <a:lnTo>
                  <a:pt x="928696" y="235916"/>
                </a:lnTo>
                <a:lnTo>
                  <a:pt x="902788" y="198482"/>
                </a:lnTo>
                <a:lnTo>
                  <a:pt x="873683" y="163613"/>
                </a:lnTo>
                <a:lnTo>
                  <a:pt x="841591" y="131521"/>
                </a:lnTo>
                <a:lnTo>
                  <a:pt x="806722" y="102416"/>
                </a:lnTo>
                <a:lnTo>
                  <a:pt x="769288" y="76508"/>
                </a:lnTo>
                <a:lnTo>
                  <a:pt x="729499" y="54008"/>
                </a:lnTo>
                <a:lnTo>
                  <a:pt x="687566" y="35126"/>
                </a:lnTo>
                <a:lnTo>
                  <a:pt x="643699" y="20074"/>
                </a:lnTo>
                <a:lnTo>
                  <a:pt x="598109" y="9062"/>
                </a:lnTo>
                <a:lnTo>
                  <a:pt x="551007" y="2300"/>
                </a:lnTo>
                <a:lnTo>
                  <a:pt x="50260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478559" y="8363694"/>
            <a:ext cx="440690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i="1" spc="-50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endParaRPr sz="59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098117" y="10616679"/>
            <a:ext cx="2493645" cy="666115"/>
          </a:xfrm>
          <a:custGeom>
            <a:avLst/>
            <a:gdLst/>
            <a:ahLst/>
            <a:cxnLst/>
            <a:rect l="l" t="t" r="r" b="b"/>
            <a:pathLst>
              <a:path w="2493644" h="666115">
                <a:moveTo>
                  <a:pt x="2493641" y="0"/>
                </a:moveTo>
                <a:lnTo>
                  <a:pt x="0" y="0"/>
                </a:lnTo>
                <a:lnTo>
                  <a:pt x="0" y="665801"/>
                </a:lnTo>
                <a:lnTo>
                  <a:pt x="2493641" y="665801"/>
                </a:lnTo>
                <a:lnTo>
                  <a:pt x="2493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8621" y="11282481"/>
            <a:ext cx="1550035" cy="26670"/>
          </a:xfrm>
          <a:custGeom>
            <a:avLst/>
            <a:gdLst/>
            <a:ahLst/>
            <a:cxnLst/>
            <a:rect l="l" t="t" r="r" b="b"/>
            <a:pathLst>
              <a:path w="1550034" h="26670">
                <a:moveTo>
                  <a:pt x="0" y="26074"/>
                </a:moveTo>
                <a:lnTo>
                  <a:pt x="1549691" y="26074"/>
                </a:lnTo>
                <a:lnTo>
                  <a:pt x="1549691" y="0"/>
                </a:lnTo>
                <a:lnTo>
                  <a:pt x="0" y="0"/>
                </a:lnTo>
                <a:lnTo>
                  <a:pt x="0" y="26074"/>
                </a:lnTo>
                <a:close/>
              </a:path>
            </a:pathLst>
          </a:custGeom>
          <a:solidFill>
            <a:srgbClr val="57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46371" y="10589819"/>
            <a:ext cx="1555115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8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6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6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65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-220" dirty="0">
                <a:solidFill>
                  <a:srgbClr val="525252"/>
                </a:solidFill>
                <a:latin typeface="Arial Black"/>
                <a:cs typeface="Arial Black"/>
              </a:rPr>
              <a:t>45</a:t>
            </a:r>
            <a:endParaRPr sz="2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5070" y="2492250"/>
            <a:ext cx="5949950" cy="1081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3450" spc="140" dirty="0">
                <a:latin typeface="Arial MT"/>
                <a:cs typeface="Arial MT"/>
              </a:rPr>
              <a:t>Upon</a:t>
            </a:r>
            <a:r>
              <a:rPr sz="3450" spc="-40" dirty="0">
                <a:latin typeface="Arial MT"/>
                <a:cs typeface="Arial MT"/>
              </a:rPr>
              <a:t> </a:t>
            </a:r>
            <a:r>
              <a:rPr sz="3450" spc="130" dirty="0">
                <a:latin typeface="Arial MT"/>
                <a:cs typeface="Arial MT"/>
              </a:rPr>
              <a:t>completing</a:t>
            </a:r>
            <a:r>
              <a:rPr sz="3450" spc="-40" dirty="0">
                <a:latin typeface="Arial MT"/>
                <a:cs typeface="Arial MT"/>
              </a:rPr>
              <a:t> </a:t>
            </a:r>
            <a:r>
              <a:rPr sz="3450" spc="114" dirty="0">
                <a:latin typeface="Arial MT"/>
                <a:cs typeface="Arial MT"/>
              </a:rPr>
              <a:t>this</a:t>
            </a:r>
            <a:r>
              <a:rPr sz="3450" spc="-55" dirty="0">
                <a:latin typeface="Arial MT"/>
                <a:cs typeface="Arial MT"/>
              </a:rPr>
              <a:t> </a:t>
            </a:r>
            <a:r>
              <a:rPr sz="3450" spc="-10" dirty="0">
                <a:latin typeface="Arial MT"/>
                <a:cs typeface="Arial MT"/>
              </a:rPr>
              <a:t>lesson, </a:t>
            </a:r>
            <a:r>
              <a:rPr sz="3450" spc="125" dirty="0">
                <a:latin typeface="Arial MT"/>
                <a:cs typeface="Arial MT"/>
              </a:rPr>
              <a:t>you</a:t>
            </a:r>
            <a:r>
              <a:rPr sz="3450" spc="-55" dirty="0">
                <a:latin typeface="Arial MT"/>
                <a:cs typeface="Arial MT"/>
              </a:rPr>
              <a:t> </a:t>
            </a:r>
            <a:r>
              <a:rPr sz="3450" spc="95" dirty="0">
                <a:latin typeface="Arial MT"/>
                <a:cs typeface="Arial MT"/>
              </a:rPr>
              <a:t>are</a:t>
            </a:r>
            <a:r>
              <a:rPr sz="3450" spc="-45" dirty="0">
                <a:latin typeface="Arial MT"/>
                <a:cs typeface="Arial MT"/>
              </a:rPr>
              <a:t> </a:t>
            </a:r>
            <a:r>
              <a:rPr sz="3450" spc="185" dirty="0">
                <a:latin typeface="Arial MT"/>
                <a:cs typeface="Arial MT"/>
              </a:rPr>
              <a:t>now</a:t>
            </a:r>
            <a:r>
              <a:rPr sz="3450" spc="-60" dirty="0">
                <a:latin typeface="Arial MT"/>
                <a:cs typeface="Arial MT"/>
              </a:rPr>
              <a:t> </a:t>
            </a:r>
            <a:r>
              <a:rPr sz="3450" spc="135" dirty="0">
                <a:latin typeface="Arial MT"/>
                <a:cs typeface="Arial MT"/>
              </a:rPr>
              <a:t>familiar</a:t>
            </a:r>
            <a:r>
              <a:rPr sz="3450" spc="-60" dirty="0">
                <a:latin typeface="Arial MT"/>
                <a:cs typeface="Arial MT"/>
              </a:rPr>
              <a:t> </a:t>
            </a:r>
            <a:r>
              <a:rPr sz="3450" spc="125" dirty="0">
                <a:latin typeface="Arial MT"/>
                <a:cs typeface="Arial MT"/>
              </a:rPr>
              <a:t>with:</a:t>
            </a:r>
            <a:endParaRPr sz="345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660" dirty="0"/>
              <a:t>REVIEW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65644" y="3948540"/>
            <a:ext cx="8741410" cy="3041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950" dirty="0">
                <a:latin typeface="Arial MT"/>
                <a:cs typeface="Arial MT"/>
              </a:rPr>
              <a:t>List</a:t>
            </a:r>
            <a:r>
              <a:rPr sz="3950" spc="-25" dirty="0">
                <a:latin typeface="Arial MT"/>
                <a:cs typeface="Arial MT"/>
              </a:rPr>
              <a:t> </a:t>
            </a:r>
            <a:r>
              <a:rPr sz="3950" spc="130" dirty="0">
                <a:latin typeface="Arial MT"/>
                <a:cs typeface="Arial MT"/>
              </a:rPr>
              <a:t>and</a:t>
            </a:r>
            <a:r>
              <a:rPr sz="3950" spc="-20" dirty="0">
                <a:latin typeface="Arial MT"/>
                <a:cs typeface="Arial MT"/>
              </a:rPr>
              <a:t> </a:t>
            </a:r>
            <a:r>
              <a:rPr sz="3950" spc="70" dirty="0">
                <a:latin typeface="Arial MT"/>
                <a:cs typeface="Arial MT"/>
              </a:rPr>
              <a:t>describe</a:t>
            </a:r>
            <a:r>
              <a:rPr sz="3950" spc="-20" dirty="0">
                <a:latin typeface="Arial MT"/>
                <a:cs typeface="Arial MT"/>
              </a:rPr>
              <a:t> </a:t>
            </a:r>
            <a:r>
              <a:rPr sz="3950" spc="155" dirty="0">
                <a:latin typeface="Arial MT"/>
                <a:cs typeface="Arial MT"/>
              </a:rPr>
              <a:t>three</a:t>
            </a:r>
            <a:r>
              <a:rPr sz="3950" spc="-40" dirty="0">
                <a:latin typeface="Arial MT"/>
                <a:cs typeface="Arial MT"/>
              </a:rPr>
              <a:t> </a:t>
            </a:r>
            <a:r>
              <a:rPr sz="3950" spc="95" dirty="0">
                <a:latin typeface="Arial MT"/>
                <a:cs typeface="Arial MT"/>
              </a:rPr>
              <a:t>complications </a:t>
            </a:r>
            <a:r>
              <a:rPr sz="3950" spc="210" dirty="0">
                <a:latin typeface="Arial MT"/>
                <a:cs typeface="Arial MT"/>
              </a:rPr>
              <a:t>of</a:t>
            </a:r>
            <a:r>
              <a:rPr sz="3950" spc="-65" dirty="0">
                <a:latin typeface="Arial MT"/>
                <a:cs typeface="Arial MT"/>
              </a:rPr>
              <a:t> </a:t>
            </a:r>
            <a:r>
              <a:rPr sz="3950" spc="60" dirty="0">
                <a:latin typeface="Arial MT"/>
                <a:cs typeface="Arial MT"/>
              </a:rPr>
              <a:t>pregnancy.</a:t>
            </a:r>
            <a:endParaRPr sz="3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3950">
              <a:latin typeface="Arial MT"/>
              <a:cs typeface="Arial MT"/>
            </a:endParaRPr>
          </a:p>
          <a:p>
            <a:pPr marL="12700" marR="24130">
              <a:lnSpc>
                <a:spcPct val="100000"/>
              </a:lnSpc>
              <a:spcBef>
                <a:spcPts val="5"/>
              </a:spcBef>
            </a:pPr>
            <a:r>
              <a:rPr sz="3950" dirty="0">
                <a:latin typeface="Arial MT"/>
                <a:cs typeface="Arial MT"/>
              </a:rPr>
              <a:t>List</a:t>
            </a:r>
            <a:r>
              <a:rPr sz="3950" spc="-10" dirty="0">
                <a:latin typeface="Arial MT"/>
                <a:cs typeface="Arial MT"/>
              </a:rPr>
              <a:t> </a:t>
            </a:r>
            <a:r>
              <a:rPr sz="3950" spc="130" dirty="0">
                <a:latin typeface="Arial MT"/>
                <a:cs typeface="Arial MT"/>
              </a:rPr>
              <a:t>and</a:t>
            </a:r>
            <a:r>
              <a:rPr sz="3950" spc="-15" dirty="0">
                <a:latin typeface="Arial MT"/>
                <a:cs typeface="Arial MT"/>
              </a:rPr>
              <a:t> </a:t>
            </a:r>
            <a:r>
              <a:rPr sz="3950" spc="70" dirty="0">
                <a:latin typeface="Arial MT"/>
                <a:cs typeface="Arial MT"/>
              </a:rPr>
              <a:t>describe</a:t>
            </a:r>
            <a:r>
              <a:rPr sz="3950" spc="-1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six</a:t>
            </a:r>
            <a:r>
              <a:rPr sz="3950" spc="-25" dirty="0">
                <a:latin typeface="Arial MT"/>
                <a:cs typeface="Arial MT"/>
              </a:rPr>
              <a:t> </a:t>
            </a:r>
            <a:r>
              <a:rPr sz="3950" spc="110" dirty="0">
                <a:latin typeface="Arial MT"/>
                <a:cs typeface="Arial MT"/>
              </a:rPr>
              <a:t>complications</a:t>
            </a:r>
            <a:r>
              <a:rPr sz="3950" spc="20" dirty="0">
                <a:latin typeface="Arial MT"/>
                <a:cs typeface="Arial MT"/>
              </a:rPr>
              <a:t> </a:t>
            </a:r>
            <a:r>
              <a:rPr sz="3950" spc="185" dirty="0">
                <a:latin typeface="Arial MT"/>
                <a:cs typeface="Arial MT"/>
              </a:rPr>
              <a:t>of </a:t>
            </a:r>
            <a:r>
              <a:rPr sz="3950" spc="65" dirty="0">
                <a:latin typeface="Arial MT"/>
                <a:cs typeface="Arial MT"/>
              </a:rPr>
              <a:t>delivery.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10325" y="3845746"/>
            <a:ext cx="1005205" cy="1005205"/>
          </a:xfrm>
          <a:custGeom>
            <a:avLst/>
            <a:gdLst/>
            <a:ahLst/>
            <a:cxnLst/>
            <a:rect l="l" t="t" r="r" b="b"/>
            <a:pathLst>
              <a:path w="1005204" h="1005204">
                <a:moveTo>
                  <a:pt x="502602" y="0"/>
                </a:moveTo>
                <a:lnTo>
                  <a:pt x="454197" y="2300"/>
                </a:lnTo>
                <a:lnTo>
                  <a:pt x="407095" y="9062"/>
                </a:lnTo>
                <a:lnTo>
                  <a:pt x="361505" y="20074"/>
                </a:lnTo>
                <a:lnTo>
                  <a:pt x="317638" y="35126"/>
                </a:lnTo>
                <a:lnTo>
                  <a:pt x="275705" y="54008"/>
                </a:lnTo>
                <a:lnTo>
                  <a:pt x="235916" y="76508"/>
                </a:lnTo>
                <a:lnTo>
                  <a:pt x="198482" y="102416"/>
                </a:lnTo>
                <a:lnTo>
                  <a:pt x="163613" y="131521"/>
                </a:lnTo>
                <a:lnTo>
                  <a:pt x="131521" y="163613"/>
                </a:lnTo>
                <a:lnTo>
                  <a:pt x="102416" y="198482"/>
                </a:lnTo>
                <a:lnTo>
                  <a:pt x="76508" y="235916"/>
                </a:lnTo>
                <a:lnTo>
                  <a:pt x="54008" y="275705"/>
                </a:lnTo>
                <a:lnTo>
                  <a:pt x="35126" y="317638"/>
                </a:lnTo>
                <a:lnTo>
                  <a:pt x="20074" y="361505"/>
                </a:lnTo>
                <a:lnTo>
                  <a:pt x="9062" y="407095"/>
                </a:lnTo>
                <a:lnTo>
                  <a:pt x="2300" y="454197"/>
                </a:lnTo>
                <a:lnTo>
                  <a:pt x="0" y="502602"/>
                </a:lnTo>
                <a:lnTo>
                  <a:pt x="2300" y="551007"/>
                </a:lnTo>
                <a:lnTo>
                  <a:pt x="9062" y="598109"/>
                </a:lnTo>
                <a:lnTo>
                  <a:pt x="20074" y="643699"/>
                </a:lnTo>
                <a:lnTo>
                  <a:pt x="35126" y="687566"/>
                </a:lnTo>
                <a:lnTo>
                  <a:pt x="54008" y="729499"/>
                </a:lnTo>
                <a:lnTo>
                  <a:pt x="76508" y="769288"/>
                </a:lnTo>
                <a:lnTo>
                  <a:pt x="102416" y="806722"/>
                </a:lnTo>
                <a:lnTo>
                  <a:pt x="131521" y="841591"/>
                </a:lnTo>
                <a:lnTo>
                  <a:pt x="163613" y="873683"/>
                </a:lnTo>
                <a:lnTo>
                  <a:pt x="198482" y="902788"/>
                </a:lnTo>
                <a:lnTo>
                  <a:pt x="235916" y="928696"/>
                </a:lnTo>
                <a:lnTo>
                  <a:pt x="275705" y="951196"/>
                </a:lnTo>
                <a:lnTo>
                  <a:pt x="317638" y="970078"/>
                </a:lnTo>
                <a:lnTo>
                  <a:pt x="361505" y="985130"/>
                </a:lnTo>
                <a:lnTo>
                  <a:pt x="407095" y="996142"/>
                </a:lnTo>
                <a:lnTo>
                  <a:pt x="454197" y="1002904"/>
                </a:lnTo>
                <a:lnTo>
                  <a:pt x="502602" y="1005204"/>
                </a:lnTo>
                <a:lnTo>
                  <a:pt x="551007" y="1002904"/>
                </a:lnTo>
                <a:lnTo>
                  <a:pt x="598109" y="996142"/>
                </a:lnTo>
                <a:lnTo>
                  <a:pt x="643699" y="985130"/>
                </a:lnTo>
                <a:lnTo>
                  <a:pt x="687566" y="970078"/>
                </a:lnTo>
                <a:lnTo>
                  <a:pt x="729499" y="951196"/>
                </a:lnTo>
                <a:lnTo>
                  <a:pt x="769288" y="928696"/>
                </a:lnTo>
                <a:lnTo>
                  <a:pt x="806722" y="902788"/>
                </a:lnTo>
                <a:lnTo>
                  <a:pt x="841591" y="873683"/>
                </a:lnTo>
                <a:lnTo>
                  <a:pt x="873683" y="841591"/>
                </a:lnTo>
                <a:lnTo>
                  <a:pt x="902788" y="806722"/>
                </a:lnTo>
                <a:lnTo>
                  <a:pt x="928696" y="769288"/>
                </a:lnTo>
                <a:lnTo>
                  <a:pt x="951196" y="729499"/>
                </a:lnTo>
                <a:lnTo>
                  <a:pt x="970078" y="687566"/>
                </a:lnTo>
                <a:lnTo>
                  <a:pt x="985130" y="643699"/>
                </a:lnTo>
                <a:lnTo>
                  <a:pt x="996142" y="598109"/>
                </a:lnTo>
                <a:lnTo>
                  <a:pt x="1002904" y="551007"/>
                </a:lnTo>
                <a:lnTo>
                  <a:pt x="1005204" y="502602"/>
                </a:lnTo>
                <a:lnTo>
                  <a:pt x="1002904" y="454197"/>
                </a:lnTo>
                <a:lnTo>
                  <a:pt x="996142" y="407095"/>
                </a:lnTo>
                <a:lnTo>
                  <a:pt x="985130" y="361505"/>
                </a:lnTo>
                <a:lnTo>
                  <a:pt x="970078" y="317638"/>
                </a:lnTo>
                <a:lnTo>
                  <a:pt x="951196" y="275705"/>
                </a:lnTo>
                <a:lnTo>
                  <a:pt x="928696" y="235916"/>
                </a:lnTo>
                <a:lnTo>
                  <a:pt x="902788" y="198482"/>
                </a:lnTo>
                <a:lnTo>
                  <a:pt x="873683" y="163613"/>
                </a:lnTo>
                <a:lnTo>
                  <a:pt x="841591" y="131521"/>
                </a:lnTo>
                <a:lnTo>
                  <a:pt x="806722" y="102416"/>
                </a:lnTo>
                <a:lnTo>
                  <a:pt x="769288" y="76508"/>
                </a:lnTo>
                <a:lnTo>
                  <a:pt x="729499" y="54008"/>
                </a:lnTo>
                <a:lnTo>
                  <a:pt x="687566" y="35126"/>
                </a:lnTo>
                <a:lnTo>
                  <a:pt x="643699" y="20074"/>
                </a:lnTo>
                <a:lnTo>
                  <a:pt x="598109" y="9062"/>
                </a:lnTo>
                <a:lnTo>
                  <a:pt x="551007" y="2300"/>
                </a:lnTo>
                <a:lnTo>
                  <a:pt x="50260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78559" y="3731165"/>
            <a:ext cx="440690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i="1" spc="-50" dirty="0">
                <a:solidFill>
                  <a:srgbClr val="C00000"/>
                </a:solidFill>
                <a:latin typeface="Arial"/>
                <a:cs typeface="Arial"/>
              </a:rPr>
              <a:t>4</a:t>
            </a:r>
            <a:endParaRPr sz="5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10325" y="5931442"/>
            <a:ext cx="1005205" cy="1005205"/>
          </a:xfrm>
          <a:custGeom>
            <a:avLst/>
            <a:gdLst/>
            <a:ahLst/>
            <a:cxnLst/>
            <a:rect l="l" t="t" r="r" b="b"/>
            <a:pathLst>
              <a:path w="1005204" h="1005204">
                <a:moveTo>
                  <a:pt x="502602" y="0"/>
                </a:moveTo>
                <a:lnTo>
                  <a:pt x="454197" y="2300"/>
                </a:lnTo>
                <a:lnTo>
                  <a:pt x="407095" y="9062"/>
                </a:lnTo>
                <a:lnTo>
                  <a:pt x="361505" y="20074"/>
                </a:lnTo>
                <a:lnTo>
                  <a:pt x="317638" y="35126"/>
                </a:lnTo>
                <a:lnTo>
                  <a:pt x="275705" y="54008"/>
                </a:lnTo>
                <a:lnTo>
                  <a:pt x="235916" y="76508"/>
                </a:lnTo>
                <a:lnTo>
                  <a:pt x="198482" y="102416"/>
                </a:lnTo>
                <a:lnTo>
                  <a:pt x="163613" y="131521"/>
                </a:lnTo>
                <a:lnTo>
                  <a:pt x="131521" y="163613"/>
                </a:lnTo>
                <a:lnTo>
                  <a:pt x="102416" y="198482"/>
                </a:lnTo>
                <a:lnTo>
                  <a:pt x="76508" y="235916"/>
                </a:lnTo>
                <a:lnTo>
                  <a:pt x="54008" y="275705"/>
                </a:lnTo>
                <a:lnTo>
                  <a:pt x="35126" y="317638"/>
                </a:lnTo>
                <a:lnTo>
                  <a:pt x="20074" y="361505"/>
                </a:lnTo>
                <a:lnTo>
                  <a:pt x="9062" y="407095"/>
                </a:lnTo>
                <a:lnTo>
                  <a:pt x="2300" y="454197"/>
                </a:lnTo>
                <a:lnTo>
                  <a:pt x="0" y="502602"/>
                </a:lnTo>
                <a:lnTo>
                  <a:pt x="2300" y="551007"/>
                </a:lnTo>
                <a:lnTo>
                  <a:pt x="9062" y="598109"/>
                </a:lnTo>
                <a:lnTo>
                  <a:pt x="20074" y="643699"/>
                </a:lnTo>
                <a:lnTo>
                  <a:pt x="35126" y="687566"/>
                </a:lnTo>
                <a:lnTo>
                  <a:pt x="54008" y="729499"/>
                </a:lnTo>
                <a:lnTo>
                  <a:pt x="76508" y="769288"/>
                </a:lnTo>
                <a:lnTo>
                  <a:pt x="102416" y="806722"/>
                </a:lnTo>
                <a:lnTo>
                  <a:pt x="131521" y="841591"/>
                </a:lnTo>
                <a:lnTo>
                  <a:pt x="163613" y="873683"/>
                </a:lnTo>
                <a:lnTo>
                  <a:pt x="198482" y="902788"/>
                </a:lnTo>
                <a:lnTo>
                  <a:pt x="235916" y="928696"/>
                </a:lnTo>
                <a:lnTo>
                  <a:pt x="275705" y="951196"/>
                </a:lnTo>
                <a:lnTo>
                  <a:pt x="317638" y="970078"/>
                </a:lnTo>
                <a:lnTo>
                  <a:pt x="361505" y="985130"/>
                </a:lnTo>
                <a:lnTo>
                  <a:pt x="407095" y="996142"/>
                </a:lnTo>
                <a:lnTo>
                  <a:pt x="454197" y="1002904"/>
                </a:lnTo>
                <a:lnTo>
                  <a:pt x="502602" y="1005204"/>
                </a:lnTo>
                <a:lnTo>
                  <a:pt x="551007" y="1002904"/>
                </a:lnTo>
                <a:lnTo>
                  <a:pt x="598109" y="996142"/>
                </a:lnTo>
                <a:lnTo>
                  <a:pt x="643699" y="985130"/>
                </a:lnTo>
                <a:lnTo>
                  <a:pt x="687566" y="970078"/>
                </a:lnTo>
                <a:lnTo>
                  <a:pt x="729499" y="951196"/>
                </a:lnTo>
                <a:lnTo>
                  <a:pt x="769288" y="928696"/>
                </a:lnTo>
                <a:lnTo>
                  <a:pt x="806722" y="902788"/>
                </a:lnTo>
                <a:lnTo>
                  <a:pt x="841591" y="873683"/>
                </a:lnTo>
                <a:lnTo>
                  <a:pt x="873683" y="841591"/>
                </a:lnTo>
                <a:lnTo>
                  <a:pt x="902788" y="806722"/>
                </a:lnTo>
                <a:lnTo>
                  <a:pt x="928696" y="769288"/>
                </a:lnTo>
                <a:lnTo>
                  <a:pt x="951196" y="729499"/>
                </a:lnTo>
                <a:lnTo>
                  <a:pt x="970078" y="687566"/>
                </a:lnTo>
                <a:lnTo>
                  <a:pt x="985130" y="643699"/>
                </a:lnTo>
                <a:lnTo>
                  <a:pt x="996142" y="598109"/>
                </a:lnTo>
                <a:lnTo>
                  <a:pt x="1002904" y="551007"/>
                </a:lnTo>
                <a:lnTo>
                  <a:pt x="1005204" y="502602"/>
                </a:lnTo>
                <a:lnTo>
                  <a:pt x="1002904" y="454197"/>
                </a:lnTo>
                <a:lnTo>
                  <a:pt x="996142" y="407095"/>
                </a:lnTo>
                <a:lnTo>
                  <a:pt x="985130" y="361505"/>
                </a:lnTo>
                <a:lnTo>
                  <a:pt x="970078" y="317638"/>
                </a:lnTo>
                <a:lnTo>
                  <a:pt x="951196" y="275705"/>
                </a:lnTo>
                <a:lnTo>
                  <a:pt x="928696" y="235916"/>
                </a:lnTo>
                <a:lnTo>
                  <a:pt x="902788" y="198482"/>
                </a:lnTo>
                <a:lnTo>
                  <a:pt x="873683" y="163613"/>
                </a:lnTo>
                <a:lnTo>
                  <a:pt x="841591" y="131521"/>
                </a:lnTo>
                <a:lnTo>
                  <a:pt x="806722" y="102416"/>
                </a:lnTo>
                <a:lnTo>
                  <a:pt x="769288" y="76508"/>
                </a:lnTo>
                <a:lnTo>
                  <a:pt x="729499" y="54008"/>
                </a:lnTo>
                <a:lnTo>
                  <a:pt x="687566" y="35126"/>
                </a:lnTo>
                <a:lnTo>
                  <a:pt x="643699" y="20074"/>
                </a:lnTo>
                <a:lnTo>
                  <a:pt x="598109" y="9062"/>
                </a:lnTo>
                <a:lnTo>
                  <a:pt x="551007" y="2300"/>
                </a:lnTo>
                <a:lnTo>
                  <a:pt x="50260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78559" y="5816713"/>
            <a:ext cx="441325" cy="930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i="1" spc="-50" dirty="0">
                <a:solidFill>
                  <a:srgbClr val="C00000"/>
                </a:solidFill>
                <a:latin typeface="Arial"/>
                <a:cs typeface="Arial"/>
              </a:rPr>
              <a:t>5</a:t>
            </a:r>
            <a:endParaRPr sz="5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098117" y="10616679"/>
            <a:ext cx="2493645" cy="666115"/>
          </a:xfrm>
          <a:custGeom>
            <a:avLst/>
            <a:gdLst/>
            <a:ahLst/>
            <a:cxnLst/>
            <a:rect l="l" t="t" r="r" b="b"/>
            <a:pathLst>
              <a:path w="2493644" h="666115">
                <a:moveTo>
                  <a:pt x="2493641" y="0"/>
                </a:moveTo>
                <a:lnTo>
                  <a:pt x="0" y="0"/>
                </a:lnTo>
                <a:lnTo>
                  <a:pt x="0" y="665801"/>
                </a:lnTo>
                <a:lnTo>
                  <a:pt x="2493641" y="665801"/>
                </a:lnTo>
                <a:lnTo>
                  <a:pt x="2493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25577" y="1816908"/>
            <a:ext cx="14705965" cy="7040880"/>
            <a:chOff x="2525577" y="1816908"/>
            <a:chExt cx="14705965" cy="70408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1714" y="2377299"/>
              <a:ext cx="13134898" cy="53445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5577" y="1816908"/>
              <a:ext cx="14705520" cy="704083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88890" y="2455003"/>
            <a:ext cx="12971145" cy="5180330"/>
          </a:xfrm>
          <a:prstGeom prst="rect">
            <a:avLst/>
          </a:prstGeom>
          <a:solidFill>
            <a:srgbClr val="ECECEC"/>
          </a:solidFill>
          <a:ln w="20941">
            <a:solidFill>
              <a:srgbClr val="BADFE2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64769" marR="857885">
              <a:lnSpc>
                <a:spcPct val="100099"/>
              </a:lnSpc>
              <a:spcBef>
                <a:spcPts val="50"/>
              </a:spcBef>
            </a:pPr>
            <a:r>
              <a:rPr sz="16400" spc="-25" dirty="0">
                <a:solidFill>
                  <a:srgbClr val="000000"/>
                </a:solidFill>
                <a:latin typeface="Arial MT"/>
                <a:cs typeface="Arial MT"/>
              </a:rPr>
              <a:t>ANY </a:t>
            </a:r>
            <a:r>
              <a:rPr sz="16400" spc="-10" dirty="0">
                <a:solidFill>
                  <a:srgbClr val="000000"/>
                </a:solidFill>
                <a:latin typeface="Arial MT"/>
                <a:cs typeface="Arial MT"/>
              </a:rPr>
              <a:t>QUESTION?</a:t>
            </a:r>
            <a:endParaRPr sz="164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25651" y="397"/>
            <a:ext cx="19852799" cy="111829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593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00749" y="5403374"/>
            <a:ext cx="502603" cy="50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1" tIns="75390" rIns="150781" bIns="75390" numCol="1" anchor="t" anchorCtr="0" compatLnSpc="1">
            <a:prstTxWarp prst="textNoShape">
              <a:avLst/>
            </a:prstTxWarp>
          </a:bodyPr>
          <a:lstStyle/>
          <a:p>
            <a:endParaRPr lang="en-IN" sz="5936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1FF6DA9-008F-8B48-92A6-B652298478BF}" type="slidenum">
              <a:rPr lang="en-US" smtClean="0"/>
              <a:pPr/>
              <a:t>45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6954259" y="240599"/>
            <a:ext cx="11221666" cy="1032555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64544" tIns="64544" rIns="64544" bIns="64544"/>
          <a:lstStyle/>
          <a:p>
            <a:endParaRPr sz="3958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559934" y="5326888"/>
            <a:ext cx="6141659" cy="1145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4544" tIns="64544" rIns="64544" bIns="64544">
            <a:spAutoFit/>
          </a:bodyPr>
          <a:lstStyle/>
          <a:p>
            <a:pPr algn="ctr"/>
            <a:r>
              <a:rPr lang="en-US" sz="6596" b="1" dirty="0">
                <a:latin typeface="Open sans"/>
              </a:rPr>
              <a:t>THANK YOU </a:t>
            </a:r>
            <a:r>
              <a:rPr lang="en-US" sz="6596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397"/>
            <a:ext cx="4024034" cy="241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7802" y="11314"/>
            <a:ext cx="2287240" cy="202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158" y="1044240"/>
            <a:ext cx="9464012" cy="8820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8621" y="11282481"/>
            <a:ext cx="1550035" cy="26670"/>
          </a:xfrm>
          <a:custGeom>
            <a:avLst/>
            <a:gdLst/>
            <a:ahLst/>
            <a:cxnLst/>
            <a:rect l="l" t="t" r="r" b="b"/>
            <a:pathLst>
              <a:path w="1550034" h="26670">
                <a:moveTo>
                  <a:pt x="0" y="26074"/>
                </a:moveTo>
                <a:lnTo>
                  <a:pt x="1549691" y="26074"/>
                </a:lnTo>
                <a:lnTo>
                  <a:pt x="1549691" y="0"/>
                </a:lnTo>
                <a:lnTo>
                  <a:pt x="0" y="0"/>
                </a:lnTo>
                <a:lnTo>
                  <a:pt x="0" y="26074"/>
                </a:lnTo>
                <a:close/>
              </a:path>
            </a:pathLst>
          </a:custGeom>
          <a:solidFill>
            <a:srgbClr val="57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46371" y="10589819"/>
            <a:ext cx="1506220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8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7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7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18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04" dirty="0">
                <a:solidFill>
                  <a:srgbClr val="525252"/>
                </a:solidFill>
                <a:latin typeface="Arial Black"/>
                <a:cs typeface="Arial Black"/>
              </a:rPr>
              <a:t>5</a:t>
            </a:r>
            <a:endParaRPr sz="245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2422" y="1678388"/>
            <a:ext cx="10444917" cy="915107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945841" y="2732975"/>
            <a:ext cx="177228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spc="-10" dirty="0">
                <a:latin typeface="Arial MT"/>
                <a:cs typeface="Arial MT"/>
              </a:rPr>
              <a:t>Placenta</a:t>
            </a:r>
            <a:endParaRPr sz="34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71494" y="5132902"/>
            <a:ext cx="2153285" cy="316293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233045">
              <a:lnSpc>
                <a:spcPts val="3740"/>
              </a:lnSpc>
              <a:spcBef>
                <a:spcPts val="570"/>
              </a:spcBef>
            </a:pPr>
            <a:r>
              <a:rPr sz="3450" spc="90" dirty="0">
                <a:latin typeface="Arial MT"/>
                <a:cs typeface="Arial MT"/>
              </a:rPr>
              <a:t>Umbilical </a:t>
            </a:r>
            <a:r>
              <a:rPr sz="3450" spc="110" dirty="0">
                <a:latin typeface="Arial MT"/>
                <a:cs typeface="Arial MT"/>
              </a:rPr>
              <a:t>cord</a:t>
            </a:r>
            <a:endParaRPr sz="34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4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90"/>
              </a:spcBef>
            </a:pPr>
            <a:endParaRPr sz="3450">
              <a:latin typeface="Arial MT"/>
              <a:cs typeface="Arial MT"/>
            </a:endParaRPr>
          </a:p>
          <a:p>
            <a:pPr marL="330200" marR="5080">
              <a:lnSpc>
                <a:spcPts val="3740"/>
              </a:lnSpc>
            </a:pPr>
            <a:r>
              <a:rPr sz="3450" spc="100" dirty="0">
                <a:latin typeface="Arial MT"/>
                <a:cs typeface="Arial MT"/>
              </a:rPr>
              <a:t>Amniotic </a:t>
            </a:r>
            <a:r>
              <a:rPr sz="3450" spc="-25" dirty="0">
                <a:latin typeface="Arial MT"/>
                <a:cs typeface="Arial MT"/>
              </a:rPr>
              <a:t>sac</a:t>
            </a:r>
            <a:endParaRPr sz="34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93088" y="3638916"/>
            <a:ext cx="140017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spc="-10" dirty="0">
                <a:latin typeface="Arial MT"/>
                <a:cs typeface="Arial MT"/>
              </a:rPr>
              <a:t>Foetus</a:t>
            </a:r>
            <a:endParaRPr sz="34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7032" y="5813195"/>
            <a:ext cx="140716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spc="100" dirty="0">
                <a:latin typeface="Arial MT"/>
                <a:cs typeface="Arial MT"/>
              </a:rPr>
              <a:t>Uterus</a:t>
            </a:r>
            <a:endParaRPr sz="345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69417" y="3175196"/>
            <a:ext cx="9915525" cy="4543425"/>
          </a:xfrm>
          <a:custGeom>
            <a:avLst/>
            <a:gdLst/>
            <a:ahLst/>
            <a:cxnLst/>
            <a:rect l="l" t="t" r="r" b="b"/>
            <a:pathLst>
              <a:path w="9915525" h="4543425">
                <a:moveTo>
                  <a:pt x="3592830" y="1191171"/>
                </a:moveTo>
                <a:lnTo>
                  <a:pt x="3539045" y="1191171"/>
                </a:lnTo>
                <a:lnTo>
                  <a:pt x="3523323" y="1191171"/>
                </a:lnTo>
                <a:lnTo>
                  <a:pt x="3521456" y="1221536"/>
                </a:lnTo>
                <a:lnTo>
                  <a:pt x="3592830" y="1191171"/>
                </a:lnTo>
                <a:close/>
              </a:path>
              <a:path w="9915525" h="4543425">
                <a:moveTo>
                  <a:pt x="3618420" y="2654262"/>
                </a:moveTo>
                <a:lnTo>
                  <a:pt x="3599675" y="2647353"/>
                </a:lnTo>
                <a:lnTo>
                  <a:pt x="3519576" y="2617825"/>
                </a:lnTo>
                <a:lnTo>
                  <a:pt x="3523030" y="2649080"/>
                </a:lnTo>
                <a:lnTo>
                  <a:pt x="0" y="3038856"/>
                </a:lnTo>
                <a:lnTo>
                  <a:pt x="3454" y="3070060"/>
                </a:lnTo>
                <a:lnTo>
                  <a:pt x="3526485" y="2680284"/>
                </a:lnTo>
                <a:lnTo>
                  <a:pt x="3529939" y="2711539"/>
                </a:lnTo>
                <a:lnTo>
                  <a:pt x="3618420" y="2654262"/>
                </a:lnTo>
                <a:close/>
              </a:path>
              <a:path w="9915525" h="4543425">
                <a:moveTo>
                  <a:pt x="3618420" y="1180274"/>
                </a:moveTo>
                <a:lnTo>
                  <a:pt x="3527221" y="1127506"/>
                </a:lnTo>
                <a:lnTo>
                  <a:pt x="3525304" y="1158798"/>
                </a:lnTo>
                <a:lnTo>
                  <a:pt x="385114" y="966990"/>
                </a:lnTo>
                <a:lnTo>
                  <a:pt x="383120" y="998397"/>
                </a:lnTo>
                <a:lnTo>
                  <a:pt x="3523373" y="1190205"/>
                </a:lnTo>
                <a:lnTo>
                  <a:pt x="3539096" y="1190205"/>
                </a:lnTo>
                <a:lnTo>
                  <a:pt x="3540937" y="1159751"/>
                </a:lnTo>
                <a:lnTo>
                  <a:pt x="3539109" y="1190205"/>
                </a:lnTo>
                <a:lnTo>
                  <a:pt x="3595078" y="1190205"/>
                </a:lnTo>
                <a:lnTo>
                  <a:pt x="3618420" y="1180274"/>
                </a:lnTo>
                <a:close/>
              </a:path>
              <a:path w="9915525" h="4543425">
                <a:moveTo>
                  <a:pt x="9571647" y="30467"/>
                </a:moveTo>
                <a:lnTo>
                  <a:pt x="9563887" y="0"/>
                </a:lnTo>
                <a:lnTo>
                  <a:pt x="5580113" y="1007732"/>
                </a:lnTo>
                <a:lnTo>
                  <a:pt x="5572391" y="977252"/>
                </a:lnTo>
                <a:lnTo>
                  <a:pt x="5492597" y="1046048"/>
                </a:lnTo>
                <a:lnTo>
                  <a:pt x="5595531" y="1068552"/>
                </a:lnTo>
                <a:lnTo>
                  <a:pt x="5588787" y="1041958"/>
                </a:lnTo>
                <a:lnTo>
                  <a:pt x="5587822" y="1038110"/>
                </a:lnTo>
                <a:lnTo>
                  <a:pt x="9571647" y="30467"/>
                </a:lnTo>
                <a:close/>
              </a:path>
              <a:path w="9915525" h="4543425">
                <a:moveTo>
                  <a:pt x="9647352" y="2446528"/>
                </a:moveTo>
                <a:lnTo>
                  <a:pt x="5453672" y="1455064"/>
                </a:lnTo>
                <a:lnTo>
                  <a:pt x="5454523" y="1451470"/>
                </a:lnTo>
                <a:lnTo>
                  <a:pt x="5460873" y="1424559"/>
                </a:lnTo>
                <a:lnTo>
                  <a:pt x="5358371" y="1448752"/>
                </a:lnTo>
                <a:lnTo>
                  <a:pt x="5439207" y="1516291"/>
                </a:lnTo>
                <a:lnTo>
                  <a:pt x="5446446" y="1485646"/>
                </a:lnTo>
                <a:lnTo>
                  <a:pt x="9640125" y="2477097"/>
                </a:lnTo>
                <a:lnTo>
                  <a:pt x="9647352" y="2446528"/>
                </a:lnTo>
                <a:close/>
              </a:path>
              <a:path w="9915525" h="4543425">
                <a:moveTo>
                  <a:pt x="9915080" y="4513796"/>
                </a:moveTo>
                <a:lnTo>
                  <a:pt x="5317922" y="2806636"/>
                </a:lnTo>
                <a:lnTo>
                  <a:pt x="5319941" y="2801175"/>
                </a:lnTo>
                <a:lnTo>
                  <a:pt x="5328844" y="2777198"/>
                </a:lnTo>
                <a:lnTo>
                  <a:pt x="5224132" y="2788501"/>
                </a:lnTo>
                <a:lnTo>
                  <a:pt x="5296065" y="2865564"/>
                </a:lnTo>
                <a:lnTo>
                  <a:pt x="5307012" y="2836062"/>
                </a:lnTo>
                <a:lnTo>
                  <a:pt x="9904197" y="4543209"/>
                </a:lnTo>
                <a:lnTo>
                  <a:pt x="9915080" y="45137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40234" y="656494"/>
            <a:ext cx="5104765" cy="1654175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 marR="5080">
              <a:lnSpc>
                <a:spcPts val="5700"/>
              </a:lnSpc>
              <a:spcBef>
                <a:spcPts val="1475"/>
              </a:spcBef>
            </a:pPr>
            <a:r>
              <a:rPr spc="-434" dirty="0"/>
              <a:t>ANATOMY</a:t>
            </a:r>
            <a:r>
              <a:rPr spc="-440" dirty="0"/>
              <a:t> </a:t>
            </a:r>
            <a:r>
              <a:rPr spc="-470" dirty="0"/>
              <a:t>OF </a:t>
            </a:r>
            <a:r>
              <a:rPr spc="-620" dirty="0"/>
              <a:t>PREGNANCY</a:t>
            </a:r>
          </a:p>
        </p:txBody>
      </p:sp>
      <p:sp>
        <p:nvSpPr>
          <p:cNvPr id="11" name="object 11"/>
          <p:cNvSpPr/>
          <p:nvPr/>
        </p:nvSpPr>
        <p:spPr>
          <a:xfrm>
            <a:off x="17098117" y="10616679"/>
            <a:ext cx="2493645" cy="666115"/>
          </a:xfrm>
          <a:custGeom>
            <a:avLst/>
            <a:gdLst/>
            <a:ahLst/>
            <a:cxnLst/>
            <a:rect l="l" t="t" r="r" b="b"/>
            <a:pathLst>
              <a:path w="2493644" h="666115">
                <a:moveTo>
                  <a:pt x="2493641" y="0"/>
                </a:moveTo>
                <a:lnTo>
                  <a:pt x="0" y="0"/>
                </a:lnTo>
                <a:lnTo>
                  <a:pt x="0" y="665801"/>
                </a:lnTo>
                <a:lnTo>
                  <a:pt x="2493641" y="665801"/>
                </a:lnTo>
                <a:lnTo>
                  <a:pt x="2493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4461" y="2249146"/>
            <a:ext cx="14314805" cy="7987030"/>
            <a:chOff x="3034461" y="2249146"/>
            <a:chExt cx="14314805" cy="79870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34461" y="2706509"/>
              <a:ext cx="14314750" cy="66236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2188" y="2249146"/>
              <a:ext cx="9835302" cy="798698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12261" y="2783684"/>
              <a:ext cx="14150340" cy="6449060"/>
            </a:xfrm>
            <a:custGeom>
              <a:avLst/>
              <a:gdLst/>
              <a:ahLst/>
              <a:cxnLst/>
              <a:rect l="l" t="t" r="r" b="b"/>
              <a:pathLst>
                <a:path w="14150340" h="6449059">
                  <a:moveTo>
                    <a:pt x="14150145" y="0"/>
                  </a:moveTo>
                  <a:lnTo>
                    <a:pt x="0" y="0"/>
                  </a:lnTo>
                  <a:lnTo>
                    <a:pt x="0" y="6448808"/>
                  </a:lnTo>
                  <a:lnTo>
                    <a:pt x="14150145" y="6448808"/>
                  </a:lnTo>
                  <a:lnTo>
                    <a:pt x="141501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12261" y="2783684"/>
              <a:ext cx="14150340" cy="6449060"/>
            </a:xfrm>
            <a:custGeom>
              <a:avLst/>
              <a:gdLst/>
              <a:ahLst/>
              <a:cxnLst/>
              <a:rect l="l" t="t" r="r" b="b"/>
              <a:pathLst>
                <a:path w="14150340" h="6449059">
                  <a:moveTo>
                    <a:pt x="0" y="6448808"/>
                  </a:moveTo>
                  <a:lnTo>
                    <a:pt x="14150145" y="6448808"/>
                  </a:lnTo>
                  <a:lnTo>
                    <a:pt x="14150145" y="0"/>
                  </a:lnTo>
                  <a:lnTo>
                    <a:pt x="0" y="0"/>
                  </a:lnTo>
                  <a:lnTo>
                    <a:pt x="0" y="6448808"/>
                  </a:lnTo>
                  <a:close/>
                </a:path>
              </a:pathLst>
            </a:custGeom>
            <a:ln w="20941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601339" y="2788052"/>
            <a:ext cx="7172325" cy="62833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905" algn="ctr">
              <a:lnSpc>
                <a:spcPct val="100299"/>
              </a:lnSpc>
              <a:spcBef>
                <a:spcPts val="85"/>
              </a:spcBef>
            </a:pPr>
            <a:r>
              <a:rPr sz="13650" spc="-10" dirty="0">
                <a:solidFill>
                  <a:srgbClr val="000000"/>
                </a:solidFill>
                <a:latin typeface="Arial MT"/>
                <a:cs typeface="Arial MT"/>
              </a:rPr>
              <a:t>STAGES </a:t>
            </a:r>
            <a:r>
              <a:rPr sz="13650" spc="-25" dirty="0">
                <a:solidFill>
                  <a:srgbClr val="000000"/>
                </a:solidFill>
                <a:latin typeface="Arial MT"/>
                <a:cs typeface="Arial MT"/>
              </a:rPr>
              <a:t>OF </a:t>
            </a:r>
            <a:r>
              <a:rPr sz="13650" spc="-10" dirty="0">
                <a:latin typeface="Arial MT"/>
                <a:cs typeface="Arial MT"/>
              </a:rPr>
              <a:t>LABOUR</a:t>
            </a:r>
            <a:endParaRPr sz="1365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8621" y="11282481"/>
            <a:ext cx="1550035" cy="26670"/>
          </a:xfrm>
          <a:custGeom>
            <a:avLst/>
            <a:gdLst/>
            <a:ahLst/>
            <a:cxnLst/>
            <a:rect l="l" t="t" r="r" b="b"/>
            <a:pathLst>
              <a:path w="1550034" h="26670">
                <a:moveTo>
                  <a:pt x="0" y="26074"/>
                </a:moveTo>
                <a:lnTo>
                  <a:pt x="1549691" y="26074"/>
                </a:lnTo>
                <a:lnTo>
                  <a:pt x="1549691" y="0"/>
                </a:lnTo>
                <a:lnTo>
                  <a:pt x="0" y="0"/>
                </a:lnTo>
                <a:lnTo>
                  <a:pt x="0" y="26074"/>
                </a:lnTo>
                <a:close/>
              </a:path>
            </a:pathLst>
          </a:custGeom>
          <a:solidFill>
            <a:srgbClr val="57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46371" y="10589819"/>
            <a:ext cx="1506220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8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7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7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18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04" dirty="0">
                <a:solidFill>
                  <a:srgbClr val="525252"/>
                </a:solidFill>
                <a:latin typeface="Arial Black"/>
                <a:cs typeface="Arial Black"/>
              </a:rPr>
              <a:t>9</a:t>
            </a:r>
            <a:endParaRPr sz="2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455" y="656494"/>
            <a:ext cx="8956675" cy="1654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6390"/>
              </a:lnSpc>
              <a:spcBef>
                <a:spcPts val="135"/>
              </a:spcBef>
            </a:pPr>
            <a:r>
              <a:rPr sz="5900" spc="-740" dirty="0">
                <a:solidFill>
                  <a:srgbClr val="C00000"/>
                </a:solidFill>
                <a:latin typeface="Arial Black"/>
                <a:cs typeface="Arial Black"/>
              </a:rPr>
              <a:t>FIRST</a:t>
            </a:r>
            <a:r>
              <a:rPr sz="5900" spc="-4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5900" spc="-819" dirty="0">
                <a:solidFill>
                  <a:srgbClr val="C00000"/>
                </a:solidFill>
                <a:latin typeface="Arial Black"/>
                <a:cs typeface="Arial Black"/>
              </a:rPr>
              <a:t>STAGE</a:t>
            </a:r>
            <a:endParaRPr sz="5900">
              <a:latin typeface="Arial Black"/>
              <a:cs typeface="Arial Black"/>
            </a:endParaRPr>
          </a:p>
          <a:p>
            <a:pPr marL="12700">
              <a:lnSpc>
                <a:spcPts val="6390"/>
              </a:lnSpc>
            </a:pPr>
            <a:r>
              <a:rPr sz="5900" spc="-445" dirty="0">
                <a:solidFill>
                  <a:srgbClr val="C00000"/>
                </a:solidFill>
                <a:latin typeface="Arial Black"/>
                <a:cs typeface="Arial Black"/>
              </a:rPr>
              <a:t>OF</a:t>
            </a:r>
            <a:r>
              <a:rPr sz="5900" spc="-43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5900" spc="-445" dirty="0">
                <a:solidFill>
                  <a:srgbClr val="C00000"/>
                </a:solidFill>
                <a:latin typeface="Arial Black"/>
                <a:cs typeface="Arial Black"/>
              </a:rPr>
              <a:t>LABOUR-</a:t>
            </a:r>
            <a:r>
              <a:rPr sz="5900" spc="-43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5900" spc="-390" dirty="0">
                <a:solidFill>
                  <a:srgbClr val="C00000"/>
                </a:solidFill>
                <a:latin typeface="Arial Black"/>
                <a:cs typeface="Arial Black"/>
              </a:rPr>
              <a:t>(</a:t>
            </a:r>
            <a:r>
              <a:rPr sz="5900" spc="-390" dirty="0">
                <a:solidFill>
                  <a:srgbClr val="00AFEF"/>
                </a:solidFill>
                <a:latin typeface="Arial Black"/>
                <a:cs typeface="Arial Black"/>
              </a:rPr>
              <a:t>DILATION</a:t>
            </a:r>
            <a:r>
              <a:rPr sz="5900" spc="-390" dirty="0">
                <a:solidFill>
                  <a:srgbClr val="C00000"/>
                </a:solidFill>
                <a:latin typeface="Arial Black"/>
                <a:cs typeface="Arial Black"/>
              </a:rPr>
              <a:t>)</a:t>
            </a:r>
            <a:endParaRPr sz="5900">
              <a:latin typeface="Arial Black"/>
              <a:cs typeface="Arial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395254" y="397066"/>
            <a:ext cx="6823709" cy="956944"/>
            <a:chOff x="11395254" y="397066"/>
            <a:chExt cx="6823709" cy="95694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41000" y="444692"/>
              <a:ext cx="6677721" cy="7509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95254" y="397066"/>
              <a:ext cx="6663880" cy="95681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617866" y="521973"/>
            <a:ext cx="6514465" cy="587375"/>
          </a:xfrm>
          <a:prstGeom prst="rect">
            <a:avLst/>
          </a:prstGeom>
          <a:solidFill>
            <a:srgbClr val="FCEADA"/>
          </a:solidFill>
          <a:ln w="20941">
            <a:solidFill>
              <a:srgbClr val="BADFE2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35940" indent="-471170">
              <a:lnSpc>
                <a:spcPct val="100000"/>
              </a:lnSpc>
              <a:spcBef>
                <a:spcPts val="445"/>
              </a:spcBef>
              <a:buFont typeface="Wingdings"/>
              <a:buChar char=""/>
              <a:tabLst>
                <a:tab pos="535940" algn="l"/>
              </a:tabLst>
            </a:pPr>
            <a:r>
              <a:rPr sz="2950" dirty="0">
                <a:latin typeface="Arial MT"/>
                <a:cs typeface="Arial MT"/>
              </a:rPr>
              <a:t>Begin</a:t>
            </a:r>
            <a:r>
              <a:rPr sz="2950" spc="-2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with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the</a:t>
            </a:r>
            <a:r>
              <a:rPr sz="2950" spc="-1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mother</a:t>
            </a:r>
            <a:r>
              <a:rPr sz="2950" spc="-25" dirty="0">
                <a:latin typeface="Arial MT"/>
                <a:cs typeface="Arial MT"/>
              </a:rPr>
              <a:t> </a:t>
            </a:r>
            <a:r>
              <a:rPr sz="2950" spc="-10" dirty="0">
                <a:latin typeface="Arial MT"/>
                <a:cs typeface="Arial MT"/>
              </a:rPr>
              <a:t>contraction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395254" y="1281646"/>
            <a:ext cx="7061200" cy="956944"/>
            <a:chOff x="11395254" y="1281646"/>
            <a:chExt cx="7061200" cy="956944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29701" y="1319321"/>
              <a:ext cx="6700319" cy="7733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95254" y="1281646"/>
              <a:ext cx="7060936" cy="95681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617866" y="1407601"/>
            <a:ext cx="6514465" cy="587375"/>
          </a:xfrm>
          <a:prstGeom prst="rect">
            <a:avLst/>
          </a:prstGeom>
          <a:solidFill>
            <a:srgbClr val="BADFE2"/>
          </a:solidFill>
          <a:ln w="20941">
            <a:solidFill>
              <a:srgbClr val="BADFE2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535940" indent="-471170">
              <a:lnSpc>
                <a:spcPct val="100000"/>
              </a:lnSpc>
              <a:spcBef>
                <a:spcPts val="450"/>
              </a:spcBef>
              <a:buFont typeface="Wingdings"/>
              <a:buChar char=""/>
              <a:tabLst>
                <a:tab pos="535940" algn="l"/>
              </a:tabLst>
            </a:pPr>
            <a:r>
              <a:rPr sz="2950" dirty="0">
                <a:latin typeface="Arial MT"/>
                <a:cs typeface="Arial MT"/>
              </a:rPr>
              <a:t>Ends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when infant</a:t>
            </a:r>
            <a:r>
              <a:rPr sz="2950" spc="-2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enters birth </a:t>
            </a:r>
            <a:r>
              <a:rPr sz="2950" spc="-10" dirty="0">
                <a:latin typeface="Arial MT"/>
                <a:cs typeface="Arial MT"/>
              </a:rPr>
              <a:t>canal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395254" y="2225282"/>
            <a:ext cx="6823709" cy="956944"/>
            <a:chOff x="11395254" y="2225282"/>
            <a:chExt cx="6823709" cy="956944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41000" y="2274165"/>
              <a:ext cx="6677721" cy="7509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95254" y="2225282"/>
              <a:ext cx="6725449" cy="95681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1617866" y="2351132"/>
            <a:ext cx="6514465" cy="587375"/>
          </a:xfrm>
          <a:prstGeom prst="rect">
            <a:avLst/>
          </a:prstGeom>
          <a:solidFill>
            <a:srgbClr val="DDDDDD"/>
          </a:solidFill>
          <a:ln w="20941">
            <a:solidFill>
              <a:srgbClr val="BADFE2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535940" indent="-471170">
              <a:lnSpc>
                <a:spcPct val="100000"/>
              </a:lnSpc>
              <a:spcBef>
                <a:spcPts val="450"/>
              </a:spcBef>
              <a:buFont typeface="Wingdings"/>
              <a:buChar char=""/>
              <a:tabLst>
                <a:tab pos="535940" algn="l"/>
              </a:tabLst>
            </a:pPr>
            <a:r>
              <a:rPr sz="2950" dirty="0">
                <a:latin typeface="Arial MT"/>
                <a:cs typeface="Arial MT"/>
              </a:rPr>
              <a:t>Longest</a:t>
            </a:r>
            <a:r>
              <a:rPr sz="2950" spc="-20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stage,</a:t>
            </a:r>
            <a:r>
              <a:rPr sz="2950" spc="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cervix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fully</a:t>
            </a:r>
            <a:r>
              <a:rPr sz="2950" spc="-10" dirty="0">
                <a:latin typeface="Arial MT"/>
                <a:cs typeface="Arial MT"/>
              </a:rPr>
              <a:t> dilated</a:t>
            </a:r>
            <a:endParaRPr sz="2950">
              <a:latin typeface="Arial MT"/>
              <a:cs typeface="Arial M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85821" y="3899542"/>
            <a:ext cx="16580883" cy="5856007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7098117" y="10616679"/>
            <a:ext cx="2493645" cy="666115"/>
          </a:xfrm>
          <a:custGeom>
            <a:avLst/>
            <a:gdLst/>
            <a:ahLst/>
            <a:cxnLst/>
            <a:rect l="l" t="t" r="r" b="b"/>
            <a:pathLst>
              <a:path w="2493644" h="666115">
                <a:moveTo>
                  <a:pt x="2493641" y="0"/>
                </a:moveTo>
                <a:lnTo>
                  <a:pt x="0" y="0"/>
                </a:lnTo>
                <a:lnTo>
                  <a:pt x="0" y="665801"/>
                </a:lnTo>
                <a:lnTo>
                  <a:pt x="2493641" y="665801"/>
                </a:lnTo>
                <a:lnTo>
                  <a:pt x="2493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8621" y="11282481"/>
            <a:ext cx="1550035" cy="26670"/>
          </a:xfrm>
          <a:custGeom>
            <a:avLst/>
            <a:gdLst/>
            <a:ahLst/>
            <a:cxnLst/>
            <a:rect l="l" t="t" r="r" b="b"/>
            <a:pathLst>
              <a:path w="1550034" h="26670">
                <a:moveTo>
                  <a:pt x="0" y="26074"/>
                </a:moveTo>
                <a:lnTo>
                  <a:pt x="1549691" y="26074"/>
                </a:lnTo>
                <a:lnTo>
                  <a:pt x="1549691" y="0"/>
                </a:lnTo>
                <a:lnTo>
                  <a:pt x="0" y="0"/>
                </a:lnTo>
                <a:lnTo>
                  <a:pt x="0" y="26074"/>
                </a:lnTo>
                <a:close/>
              </a:path>
            </a:pathLst>
          </a:custGeom>
          <a:solidFill>
            <a:srgbClr val="57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46371" y="10589819"/>
            <a:ext cx="1597025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8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6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6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30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-52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15" dirty="0">
                <a:solidFill>
                  <a:srgbClr val="525252"/>
                </a:solidFill>
                <a:latin typeface="Arial Black"/>
                <a:cs typeface="Arial Black"/>
              </a:rPr>
              <a:t>10</a:t>
            </a:r>
            <a:endParaRPr sz="245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0685" y="4119615"/>
            <a:ext cx="9475461" cy="50895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9021" y="3799385"/>
            <a:ext cx="6588881" cy="57037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189079" y="6034852"/>
            <a:ext cx="2312035" cy="1057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4050"/>
              </a:lnSpc>
              <a:spcBef>
                <a:spcPts val="120"/>
              </a:spcBef>
            </a:pPr>
            <a:r>
              <a:rPr sz="3450" b="1" i="1" spc="-45" dirty="0">
                <a:solidFill>
                  <a:srgbClr val="525252"/>
                </a:solidFill>
                <a:latin typeface="Arial"/>
                <a:cs typeface="Arial"/>
              </a:rPr>
              <a:t>Support</a:t>
            </a:r>
            <a:endParaRPr sz="3450">
              <a:latin typeface="Arial"/>
              <a:cs typeface="Arial"/>
            </a:endParaRPr>
          </a:p>
          <a:p>
            <a:pPr marL="12700">
              <a:lnSpc>
                <a:spcPts val="4050"/>
              </a:lnSpc>
            </a:pPr>
            <a:r>
              <a:rPr sz="3450" b="1" i="1" spc="-229" dirty="0">
                <a:solidFill>
                  <a:srgbClr val="525252"/>
                </a:solidFill>
                <a:latin typeface="Arial"/>
                <a:cs typeface="Arial"/>
              </a:rPr>
              <a:t>baby’s</a:t>
            </a:r>
            <a:r>
              <a:rPr sz="3450" b="1" i="1" spc="-21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3450" b="1" i="1" spc="-80" dirty="0">
                <a:solidFill>
                  <a:srgbClr val="525252"/>
                </a:solidFill>
                <a:latin typeface="Arial"/>
                <a:cs typeface="Arial"/>
              </a:rPr>
              <a:t>head</a:t>
            </a:r>
            <a:endParaRPr sz="34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40234" y="656494"/>
            <a:ext cx="5649595" cy="2378075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 marR="5080">
              <a:lnSpc>
                <a:spcPts val="5700"/>
              </a:lnSpc>
              <a:spcBef>
                <a:spcPts val="1475"/>
              </a:spcBef>
            </a:pPr>
            <a:r>
              <a:rPr spc="-555" dirty="0"/>
              <a:t>SECOND</a:t>
            </a:r>
            <a:r>
              <a:rPr spc="-430" dirty="0"/>
              <a:t> </a:t>
            </a:r>
            <a:r>
              <a:rPr spc="-819" dirty="0"/>
              <a:t>STAGE </a:t>
            </a:r>
            <a:r>
              <a:rPr spc="-445" dirty="0"/>
              <a:t>OF</a:t>
            </a:r>
            <a:r>
              <a:rPr spc="-430" dirty="0"/>
              <a:t> </a:t>
            </a:r>
            <a:r>
              <a:rPr spc="-455" dirty="0"/>
              <a:t>LABOUR- </a:t>
            </a:r>
            <a:r>
              <a:rPr spc="-520" dirty="0"/>
              <a:t>(</a:t>
            </a:r>
            <a:r>
              <a:rPr spc="-520" dirty="0">
                <a:solidFill>
                  <a:srgbClr val="77923B"/>
                </a:solidFill>
              </a:rPr>
              <a:t>EXPULSION</a:t>
            </a:r>
            <a:r>
              <a:rPr spc="-520" dirty="0"/>
              <a:t>)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8683714" y="262620"/>
            <a:ext cx="11285855" cy="956944"/>
            <a:chOff x="8683714" y="262620"/>
            <a:chExt cx="11285855" cy="956944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29458" y="310246"/>
              <a:ext cx="11139577" cy="7509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83714" y="262620"/>
              <a:ext cx="10371830" cy="95681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906849" y="387527"/>
            <a:ext cx="10976610" cy="587375"/>
          </a:xfrm>
          <a:prstGeom prst="rect">
            <a:avLst/>
          </a:prstGeom>
          <a:solidFill>
            <a:srgbClr val="FCEADA"/>
          </a:solidFill>
          <a:ln w="20941">
            <a:solidFill>
              <a:srgbClr val="BADFE2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35940" indent="-471170">
              <a:lnSpc>
                <a:spcPct val="100000"/>
              </a:lnSpc>
              <a:spcBef>
                <a:spcPts val="445"/>
              </a:spcBef>
              <a:buFont typeface="Wingdings"/>
              <a:buChar char=""/>
              <a:tabLst>
                <a:tab pos="535940" algn="l"/>
              </a:tabLst>
            </a:pPr>
            <a:r>
              <a:rPr sz="2950" dirty="0">
                <a:latin typeface="Arial MT"/>
                <a:cs typeface="Arial MT"/>
              </a:rPr>
              <a:t>Begins</a:t>
            </a:r>
            <a:r>
              <a:rPr sz="2950" spc="-30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the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moment</a:t>
            </a:r>
            <a:r>
              <a:rPr sz="2950" spc="-1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the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infant</a:t>
            </a:r>
            <a:r>
              <a:rPr sz="2950" spc="-20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moves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into</a:t>
            </a:r>
            <a:r>
              <a:rPr sz="2950" spc="-10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the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birth</a:t>
            </a:r>
            <a:r>
              <a:rPr sz="2950" spc="-25" dirty="0">
                <a:latin typeface="Arial MT"/>
                <a:cs typeface="Arial MT"/>
              </a:rPr>
              <a:t> </a:t>
            </a:r>
            <a:r>
              <a:rPr sz="2950" spc="-10" dirty="0">
                <a:latin typeface="Arial MT"/>
                <a:cs typeface="Arial MT"/>
              </a:rPr>
              <a:t>canal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683714" y="1310546"/>
            <a:ext cx="11274425" cy="956944"/>
            <a:chOff x="8683714" y="1310546"/>
            <a:chExt cx="11274425" cy="956944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29466" y="1358172"/>
              <a:ext cx="11113175" cy="76218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83714" y="1310546"/>
              <a:ext cx="11274002" cy="95681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906849" y="1435558"/>
            <a:ext cx="10949305" cy="587375"/>
          </a:xfrm>
          <a:prstGeom prst="rect">
            <a:avLst/>
          </a:prstGeom>
          <a:solidFill>
            <a:srgbClr val="BADFE2"/>
          </a:solidFill>
          <a:ln w="20941">
            <a:solidFill>
              <a:srgbClr val="BADFE2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35940" indent="-471170">
              <a:lnSpc>
                <a:spcPct val="100000"/>
              </a:lnSpc>
              <a:spcBef>
                <a:spcPts val="445"/>
              </a:spcBef>
              <a:buFont typeface="Wingdings"/>
              <a:buChar char=""/>
              <a:tabLst>
                <a:tab pos="535940" algn="l"/>
              </a:tabLst>
            </a:pPr>
            <a:r>
              <a:rPr sz="2950" dirty="0">
                <a:latin typeface="Arial MT"/>
                <a:cs typeface="Arial MT"/>
              </a:rPr>
              <a:t>Baby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head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appear</a:t>
            </a:r>
            <a:r>
              <a:rPr sz="2950" spc="-30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at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the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opening</a:t>
            </a:r>
            <a:r>
              <a:rPr sz="2950" spc="-30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of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the birth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canal-</a:t>
            </a:r>
            <a:r>
              <a:rPr sz="2950" spc="-20" dirty="0"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974707"/>
                </a:solidFill>
                <a:latin typeface="Arial MT"/>
                <a:cs typeface="Arial MT"/>
              </a:rPr>
              <a:t>crowning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683714" y="2450197"/>
            <a:ext cx="6823709" cy="956944"/>
            <a:chOff x="8683714" y="2450197"/>
            <a:chExt cx="6823709" cy="956944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29460" y="2497824"/>
              <a:ext cx="6677721" cy="76218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83714" y="2450197"/>
              <a:ext cx="5617211" cy="95681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8906849" y="2575523"/>
            <a:ext cx="6514465" cy="587375"/>
          </a:xfrm>
          <a:prstGeom prst="rect">
            <a:avLst/>
          </a:prstGeom>
          <a:solidFill>
            <a:srgbClr val="DDDDDD"/>
          </a:solidFill>
          <a:ln w="20941">
            <a:solidFill>
              <a:srgbClr val="BADFE2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535940" indent="-471170">
              <a:lnSpc>
                <a:spcPct val="100000"/>
              </a:lnSpc>
              <a:spcBef>
                <a:spcPts val="450"/>
              </a:spcBef>
              <a:buFont typeface="Wingdings"/>
              <a:buChar char=""/>
              <a:tabLst>
                <a:tab pos="535940" algn="l"/>
              </a:tabLst>
            </a:pPr>
            <a:r>
              <a:rPr sz="2950" dirty="0">
                <a:latin typeface="Arial MT"/>
                <a:cs typeface="Arial MT"/>
              </a:rPr>
              <a:t>Ends</a:t>
            </a:r>
            <a:r>
              <a:rPr sz="2950" spc="-10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with</a:t>
            </a:r>
            <a:r>
              <a:rPr sz="2950" spc="-10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the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birth</a:t>
            </a:r>
            <a:r>
              <a:rPr sz="2950" spc="-10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of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spc="-10" dirty="0">
                <a:latin typeface="Arial MT"/>
                <a:cs typeface="Arial MT"/>
              </a:rPr>
              <a:t>infant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098117" y="10616679"/>
            <a:ext cx="2493645" cy="666115"/>
          </a:xfrm>
          <a:custGeom>
            <a:avLst/>
            <a:gdLst/>
            <a:ahLst/>
            <a:cxnLst/>
            <a:rect l="l" t="t" r="r" b="b"/>
            <a:pathLst>
              <a:path w="2493644" h="666115">
                <a:moveTo>
                  <a:pt x="2493641" y="0"/>
                </a:moveTo>
                <a:lnTo>
                  <a:pt x="0" y="0"/>
                </a:lnTo>
                <a:lnTo>
                  <a:pt x="0" y="665801"/>
                </a:lnTo>
                <a:lnTo>
                  <a:pt x="2493641" y="665801"/>
                </a:lnTo>
                <a:lnTo>
                  <a:pt x="2493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8621" y="11282481"/>
            <a:ext cx="1550035" cy="26670"/>
          </a:xfrm>
          <a:custGeom>
            <a:avLst/>
            <a:gdLst/>
            <a:ahLst/>
            <a:cxnLst/>
            <a:rect l="l" t="t" r="r" b="b"/>
            <a:pathLst>
              <a:path w="1550034" h="26670">
                <a:moveTo>
                  <a:pt x="0" y="26074"/>
                </a:moveTo>
                <a:lnTo>
                  <a:pt x="1549691" y="26074"/>
                </a:lnTo>
                <a:lnTo>
                  <a:pt x="1549691" y="0"/>
                </a:lnTo>
                <a:lnTo>
                  <a:pt x="0" y="0"/>
                </a:lnTo>
                <a:lnTo>
                  <a:pt x="0" y="26074"/>
                </a:lnTo>
                <a:close/>
              </a:path>
            </a:pathLst>
          </a:custGeom>
          <a:solidFill>
            <a:srgbClr val="575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46371" y="10589819"/>
            <a:ext cx="1597025" cy="4279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2450" spc="-280" dirty="0">
                <a:solidFill>
                  <a:srgbClr val="525252"/>
                </a:solidFill>
                <a:latin typeface="Arial Black"/>
                <a:cs typeface="Arial Black"/>
              </a:rPr>
              <a:t>PPT</a:t>
            </a:r>
            <a:r>
              <a:rPr sz="2450" spc="-16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35" dirty="0">
                <a:solidFill>
                  <a:srgbClr val="525252"/>
                </a:solidFill>
                <a:latin typeface="Arial Black"/>
                <a:cs typeface="Arial Black"/>
              </a:rPr>
              <a:t>18</a:t>
            </a:r>
            <a:r>
              <a:rPr sz="2450" spc="-165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30" dirty="0">
                <a:solidFill>
                  <a:srgbClr val="525252"/>
                </a:solidFill>
                <a:latin typeface="Arial Black"/>
                <a:cs typeface="Arial Black"/>
              </a:rPr>
              <a:t>-</a:t>
            </a:r>
            <a:r>
              <a:rPr sz="2450" spc="-52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2450" spc="-215" dirty="0">
                <a:solidFill>
                  <a:srgbClr val="525252"/>
                </a:solidFill>
                <a:latin typeface="Arial Black"/>
                <a:cs typeface="Arial Black"/>
              </a:rPr>
              <a:t>11</a:t>
            </a:r>
            <a:endParaRPr sz="2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0234" y="656494"/>
            <a:ext cx="4879340" cy="2378075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 marR="5080">
              <a:lnSpc>
                <a:spcPts val="5700"/>
              </a:lnSpc>
              <a:spcBef>
                <a:spcPts val="1475"/>
              </a:spcBef>
            </a:pPr>
            <a:r>
              <a:rPr sz="5900" spc="-500" dirty="0">
                <a:solidFill>
                  <a:srgbClr val="C00000"/>
                </a:solidFill>
                <a:latin typeface="Arial Black"/>
                <a:cs typeface="Arial Black"/>
              </a:rPr>
              <a:t>THIRD</a:t>
            </a:r>
            <a:r>
              <a:rPr sz="5900" spc="-43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5900" spc="-830" dirty="0">
                <a:solidFill>
                  <a:srgbClr val="C00000"/>
                </a:solidFill>
                <a:latin typeface="Arial Black"/>
                <a:cs typeface="Arial Black"/>
              </a:rPr>
              <a:t>STAGE </a:t>
            </a:r>
            <a:r>
              <a:rPr sz="5900" spc="-445" dirty="0">
                <a:solidFill>
                  <a:srgbClr val="C00000"/>
                </a:solidFill>
                <a:latin typeface="Arial Black"/>
                <a:cs typeface="Arial Black"/>
              </a:rPr>
              <a:t>OF</a:t>
            </a:r>
            <a:r>
              <a:rPr sz="5900" spc="-43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5900" spc="-455" dirty="0">
                <a:solidFill>
                  <a:srgbClr val="C00000"/>
                </a:solidFill>
                <a:latin typeface="Arial Black"/>
                <a:cs typeface="Arial Black"/>
              </a:rPr>
              <a:t>LABOUR- </a:t>
            </a:r>
            <a:r>
              <a:rPr sz="5900" spc="-570" dirty="0">
                <a:solidFill>
                  <a:srgbClr val="C00000"/>
                </a:solidFill>
                <a:latin typeface="Arial Black"/>
                <a:cs typeface="Arial Black"/>
              </a:rPr>
              <a:t>(</a:t>
            </a:r>
            <a:r>
              <a:rPr sz="5900" spc="-570" dirty="0">
                <a:solidFill>
                  <a:srgbClr val="92D050"/>
                </a:solidFill>
                <a:latin typeface="Arial Black"/>
                <a:cs typeface="Arial Black"/>
              </a:rPr>
              <a:t>PLACENTAL</a:t>
            </a:r>
            <a:r>
              <a:rPr sz="5900" spc="-570" dirty="0">
                <a:solidFill>
                  <a:srgbClr val="C00000"/>
                </a:solidFill>
                <a:latin typeface="Arial Black"/>
                <a:cs typeface="Arial Black"/>
              </a:rPr>
              <a:t>)</a:t>
            </a:r>
            <a:endParaRPr sz="5900">
              <a:latin typeface="Arial Black"/>
              <a:cs typeface="Arial Blac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307" y="4291492"/>
            <a:ext cx="18655180" cy="516130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398488" y="439777"/>
            <a:ext cx="8970010" cy="1409700"/>
            <a:chOff x="8398488" y="439777"/>
            <a:chExt cx="8970010" cy="14097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44232" y="488752"/>
              <a:ext cx="8823836" cy="12182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98488" y="439777"/>
              <a:ext cx="8884127" cy="140917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621517" y="565616"/>
            <a:ext cx="8660130" cy="1043940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535940" marR="410209" indent="-471805">
              <a:lnSpc>
                <a:spcPct val="100600"/>
              </a:lnSpc>
              <a:spcBef>
                <a:spcPts val="425"/>
              </a:spcBef>
              <a:buFont typeface="Wingdings"/>
              <a:buChar char=""/>
              <a:tabLst>
                <a:tab pos="535940" algn="l"/>
              </a:tabLst>
            </a:pPr>
            <a:r>
              <a:rPr sz="2950" dirty="0">
                <a:latin typeface="Arial MT"/>
                <a:cs typeface="Arial MT"/>
              </a:rPr>
              <a:t>During</a:t>
            </a:r>
            <a:r>
              <a:rPr sz="2950" spc="-20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this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stage,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the</a:t>
            </a:r>
            <a:r>
              <a:rPr sz="2950" spc="-10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placenta</a:t>
            </a:r>
            <a:r>
              <a:rPr sz="2950" spc="-30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separates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spc="-20" dirty="0">
                <a:latin typeface="Arial MT"/>
                <a:cs typeface="Arial MT"/>
              </a:rPr>
              <a:t>from </a:t>
            </a:r>
            <a:r>
              <a:rPr sz="2950" dirty="0">
                <a:latin typeface="Arial MT"/>
                <a:cs typeface="Arial MT"/>
              </a:rPr>
              <a:t>the</a:t>
            </a:r>
            <a:r>
              <a:rPr sz="2950" spc="-20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uterine</a:t>
            </a:r>
            <a:r>
              <a:rPr sz="2950" spc="-15" dirty="0">
                <a:latin typeface="Arial MT"/>
                <a:cs typeface="Arial MT"/>
              </a:rPr>
              <a:t> </a:t>
            </a:r>
            <a:r>
              <a:rPr sz="2950" spc="-10" dirty="0">
                <a:latin typeface="Arial MT"/>
                <a:cs typeface="Arial MT"/>
              </a:rPr>
              <a:t>wall.</a:t>
            </a:r>
            <a:endParaRPr sz="295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398488" y="2178781"/>
            <a:ext cx="8970010" cy="1409700"/>
            <a:chOff x="8398488" y="2178781"/>
            <a:chExt cx="8970010" cy="140970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44232" y="2226500"/>
              <a:ext cx="8823836" cy="12182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8488" y="2178781"/>
              <a:ext cx="8778580" cy="140917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8621517" y="2303573"/>
            <a:ext cx="8660130" cy="1043940"/>
          </a:xfrm>
          <a:prstGeom prst="rect">
            <a:avLst/>
          </a:prstGeom>
          <a:solidFill>
            <a:srgbClr val="FFFFFF"/>
          </a:solidFill>
          <a:ln w="20941">
            <a:solidFill>
              <a:srgbClr val="BADFE2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535940" marR="514984" indent="-471805">
              <a:lnSpc>
                <a:spcPct val="100600"/>
              </a:lnSpc>
              <a:spcBef>
                <a:spcPts val="430"/>
              </a:spcBef>
              <a:buFont typeface="Wingdings"/>
              <a:buChar char=""/>
              <a:tabLst>
                <a:tab pos="535940" algn="l"/>
              </a:tabLst>
            </a:pPr>
            <a:r>
              <a:rPr sz="2950" dirty="0">
                <a:latin typeface="Arial MT"/>
                <a:cs typeface="Arial MT"/>
              </a:rPr>
              <a:t>It</a:t>
            </a:r>
            <a:r>
              <a:rPr sz="2950" spc="-1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is</a:t>
            </a:r>
            <a:r>
              <a:rPr sz="2950" spc="-1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usually</a:t>
            </a:r>
            <a:r>
              <a:rPr sz="2950" spc="-30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then</a:t>
            </a:r>
            <a:r>
              <a:rPr sz="2950" spc="-2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spontaneously</a:t>
            </a:r>
            <a:r>
              <a:rPr sz="2950" spc="-35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expelled</a:t>
            </a:r>
            <a:r>
              <a:rPr sz="2950" spc="-30" dirty="0">
                <a:latin typeface="Arial MT"/>
                <a:cs typeface="Arial MT"/>
              </a:rPr>
              <a:t> </a:t>
            </a:r>
            <a:r>
              <a:rPr sz="2950" spc="-20" dirty="0">
                <a:latin typeface="Arial MT"/>
                <a:cs typeface="Arial MT"/>
              </a:rPr>
              <a:t>from </a:t>
            </a:r>
            <a:r>
              <a:rPr sz="2950" dirty="0">
                <a:latin typeface="Arial MT"/>
                <a:cs typeface="Arial MT"/>
              </a:rPr>
              <a:t>the</a:t>
            </a:r>
            <a:r>
              <a:rPr sz="2950" spc="-5" dirty="0">
                <a:latin typeface="Arial MT"/>
                <a:cs typeface="Arial MT"/>
              </a:rPr>
              <a:t> </a:t>
            </a:r>
            <a:r>
              <a:rPr sz="2950" spc="-10" dirty="0">
                <a:latin typeface="Arial MT"/>
                <a:cs typeface="Arial MT"/>
              </a:rPr>
              <a:t>uterus.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098117" y="10616679"/>
            <a:ext cx="2493645" cy="666115"/>
          </a:xfrm>
          <a:custGeom>
            <a:avLst/>
            <a:gdLst/>
            <a:ahLst/>
            <a:cxnLst/>
            <a:rect l="l" t="t" r="r" b="b"/>
            <a:pathLst>
              <a:path w="2493644" h="666115">
                <a:moveTo>
                  <a:pt x="2493641" y="0"/>
                </a:moveTo>
                <a:lnTo>
                  <a:pt x="0" y="0"/>
                </a:lnTo>
                <a:lnTo>
                  <a:pt x="0" y="665801"/>
                </a:lnTo>
                <a:lnTo>
                  <a:pt x="2493641" y="665801"/>
                </a:lnTo>
                <a:lnTo>
                  <a:pt x="2493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pc="-95" dirty="0"/>
              <a:t>MFR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951</Words>
  <Application>Microsoft Office PowerPoint</Application>
  <PresentationFormat>Custom</PresentationFormat>
  <Paragraphs>242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</vt:lpstr>
      <vt:lpstr>Arial Black</vt:lpstr>
      <vt:lpstr>Arial MT</vt:lpstr>
      <vt:lpstr>Calibri</vt:lpstr>
      <vt:lpstr>Cambria</vt:lpstr>
      <vt:lpstr>Open sans</vt:lpstr>
      <vt:lpstr>Open sans</vt:lpstr>
      <vt:lpstr>Symbol</vt:lpstr>
      <vt:lpstr>Times New Roman</vt:lpstr>
      <vt:lpstr>Verdana</vt:lpstr>
      <vt:lpstr>Wingdings</vt:lpstr>
      <vt:lpstr>Office Theme</vt:lpstr>
      <vt:lpstr>PowerPoint Presentation</vt:lpstr>
      <vt:lpstr>OBJECTIVES</vt:lpstr>
      <vt:lpstr>OBJECTIVES</vt:lpstr>
      <vt:lpstr>ANATOMY OF PREGNANCY</vt:lpstr>
      <vt:lpstr>ANATOMY OF PREGNANCY</vt:lpstr>
      <vt:lpstr>STAGES OF LABOUR</vt:lpstr>
      <vt:lpstr>PowerPoint Presentation</vt:lpstr>
      <vt:lpstr>SECOND STAGE OF LABOUR- (EXPULSION)</vt:lpstr>
      <vt:lpstr>PowerPoint Presentation</vt:lpstr>
      <vt:lpstr>PowerPoint Presentation</vt:lpstr>
      <vt:lpstr>PowerPoint Presentation</vt:lpstr>
      <vt:lpstr>PRE-HOSPITAL PREPERATION OF MOTHER</vt:lpstr>
      <vt:lpstr>PowerPoint Presentation</vt:lpstr>
      <vt:lpstr>Patient’s position during childbirth</vt:lpstr>
      <vt:lpstr>PowerPoint Presentation</vt:lpstr>
      <vt:lpstr>PowerPoint Presentation</vt:lpstr>
      <vt:lpstr>PowerPoint Presentation</vt:lpstr>
      <vt:lpstr>Support the baby’s head</vt:lpstr>
      <vt:lpstr>Guide the baby’s head to assist in delivering shoulders</vt:lpstr>
      <vt:lpstr>Maintain open airway</vt:lpstr>
      <vt:lpstr>Suction newborn’s mouth and nose</vt:lpstr>
      <vt:lpstr>Newborn’s position in preparation to cut umbilical cord</vt:lpstr>
      <vt:lpstr>Cutting the umbilical cord</vt:lpstr>
      <vt:lpstr>PowerPoint Presentation</vt:lpstr>
      <vt:lpstr>PowerPoint Presentation</vt:lpstr>
      <vt:lpstr>DELIVERY OF THE PLACENTA</vt:lpstr>
      <vt:lpstr>COMPLICATION OF PREGNANCY</vt:lpstr>
      <vt:lpstr>PowerPoint Presentation</vt:lpstr>
      <vt:lpstr>Placenta previa</vt:lpstr>
      <vt:lpstr>PowerPoint Presentation</vt:lpstr>
      <vt:lpstr>SPONTANEOUS ABORTION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PREMATURE BIRTH</vt:lpstr>
      <vt:lpstr>STILL BIRTH</vt:lpstr>
      <vt:lpstr>REVIEW</vt:lpstr>
      <vt:lpstr>REVIEW</vt:lpstr>
      <vt:lpstr>ANY QUESTION?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RANA</dc:creator>
  <cp:lastModifiedBy>NDRF ACADEMY</cp:lastModifiedBy>
  <cp:revision>2</cp:revision>
  <dcterms:created xsi:type="dcterms:W3CDTF">2025-09-15T03:11:02Z</dcterms:created>
  <dcterms:modified xsi:type="dcterms:W3CDTF">2026-01-07T08:16:23Z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2025-09-15T00:00:00Z</vt:filetime>
  </property>
  <property fmtid="{D5CDD505-2E9C-101B-9397-08002B2CF9AE}" pid="5" name="Producer">
    <vt:lpwstr>Microsoft® PowerPoint® for Microsoft 365</vt:lpwstr>
  </property>
</Properties>
</file>