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6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2594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9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148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164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2027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448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4858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IN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7257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9649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7361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19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17 -"/>
          <p:cNvSpPr txBox="1"/>
          <p:nvPr/>
        </p:nvSpPr>
        <p:spPr>
          <a:xfrm>
            <a:off x="214511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633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lvl="0"/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6796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78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054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29E40BB3-549C-4C6D-9F3D-0D6FC34FA555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828800" hangingPunct="1"/>
              <a:t>30-01-2026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899EFB18-5AAF-4D85-8735-2719D1B761C4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828800" hangingPunct="1"/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47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close-up-hand-adult-asian-with-flexing-fingers.jpg" descr="close-up-hand-adult-asian-with-flexing-fingers.jpg"/>
          <p:cNvPicPr>
            <a:picLocks noChangeAspect="1"/>
          </p:cNvPicPr>
          <p:nvPr/>
        </p:nvPicPr>
        <p:blipFill>
          <a:blip r:embed="rId2"/>
          <a:srcRect l="567" t="21597" r="94" b="4154"/>
          <a:stretch>
            <a:fillRect/>
          </a:stretch>
        </p:blipFill>
        <p:spPr>
          <a:xfrm>
            <a:off x="-41861" y="0"/>
            <a:ext cx="2446772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8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8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0" y="0"/>
            <a:ext cx="24384001" cy="13716001"/>
          </a:xfrm>
          <a:prstGeom prst="rect">
            <a:avLst/>
          </a:prstGeom>
          <a:solidFill>
            <a:srgbClr val="535353">
              <a:alpha val="6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>
            <a:off x="-13757984" y="4834902"/>
            <a:ext cx="27307016" cy="5427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6" name="LESSON 17…"/>
          <p:cNvSpPr txBox="1"/>
          <p:nvPr/>
        </p:nvSpPr>
        <p:spPr>
          <a:xfrm>
            <a:off x="1200259" y="5126736"/>
            <a:ext cx="10284717" cy="4797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17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Seizures, 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Diabetic Emergencies and Cerebral Vascular Accidents</a:t>
            </a:r>
          </a:p>
        </p:txBody>
      </p:sp>
      <p:grpSp>
        <p:nvGrpSpPr>
          <p:cNvPr id="92" name="Group"/>
          <p:cNvGrpSpPr/>
          <p:nvPr/>
        </p:nvGrpSpPr>
        <p:grpSpPr>
          <a:xfrm>
            <a:off x="-1" y="11193859"/>
            <a:ext cx="24434801" cy="2522141"/>
            <a:chOff x="0" y="0"/>
            <a:chExt cx="24434800" cy="2522140"/>
          </a:xfrm>
        </p:grpSpPr>
        <p:sp>
          <p:nvSpPr>
            <p:cNvPr id="87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9" name="NDMA India.png" descr="NDMA India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NDRF India.jpeg" descr="NDRF India.jpe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3" name="PPT 17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17 - 1</a:t>
              </a:r>
            </a:p>
          </p:txBody>
        </p:sp>
        <p:sp>
          <p:nvSpPr>
            <p:cNvPr id="94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6" name="Photo Credit: Freepik"/>
          <p:cNvSpPr txBox="1"/>
          <p:nvPr/>
        </p:nvSpPr>
        <p:spPr>
          <a:xfrm>
            <a:off x="212475" y="10616120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97" name="MFR-logo-02.png" descr="MFR-logo-02.png"/>
          <p:cNvPicPr>
            <a:picLocks noChangeAspect="1"/>
          </p:cNvPicPr>
          <p:nvPr/>
        </p:nvPicPr>
        <p:blipFill>
          <a:blip r:embed="rId6"/>
          <a:srcRect t="12599" b="19178"/>
          <a:stretch>
            <a:fillRect/>
          </a:stretch>
        </p:blipFill>
        <p:spPr>
          <a:xfrm>
            <a:off x="16574627" y="0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23644" y="11303422"/>
            <a:ext cx="9681287" cy="11766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/>
          <p:nvPr/>
        </p:nvSpPr>
        <p:spPr>
          <a:xfrm>
            <a:off x="8186207" y="-26690"/>
            <a:ext cx="16460166" cy="1388844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0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4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43" name="Seizures"/>
          <p:cNvSpPr txBox="1"/>
          <p:nvPr/>
        </p:nvSpPr>
        <p:spPr>
          <a:xfrm>
            <a:off x="1077422" y="1323229"/>
            <a:ext cx="605785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Seizures</a:t>
            </a:r>
          </a:p>
        </p:txBody>
      </p:sp>
      <p:sp>
        <p:nvSpPr>
          <p:cNvPr id="244" name="Postictal phase:…"/>
          <p:cNvSpPr txBox="1"/>
          <p:nvPr/>
        </p:nvSpPr>
        <p:spPr>
          <a:xfrm>
            <a:off x="9181744" y="4018275"/>
            <a:ext cx="13363246" cy="776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/>
          <a:p>
            <a:pPr algn="just" defTabSz="1896340">
              <a:spcBef>
                <a:spcPts val="4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Postictal phase:  </a:t>
            </a:r>
          </a:p>
          <a:p>
            <a:pPr algn="just"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Begins when convulsions stop.  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Patient gradually regains consciousness.  Headache is common.</a:t>
            </a:r>
          </a:p>
        </p:txBody>
      </p:sp>
      <p:sp>
        <p:nvSpPr>
          <p:cNvPr id="245" name="Cont."/>
          <p:cNvSpPr txBox="1"/>
          <p:nvPr/>
        </p:nvSpPr>
        <p:spPr>
          <a:xfrm>
            <a:off x="1121868" y="2302118"/>
            <a:ext cx="2047634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4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9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5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52" name="Hyperglycemia"/>
          <p:cNvSpPr txBox="1"/>
          <p:nvPr/>
        </p:nvSpPr>
        <p:spPr>
          <a:xfrm>
            <a:off x="1077422" y="1393567"/>
            <a:ext cx="9561354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Hyperglycemia</a:t>
            </a:r>
          </a:p>
        </p:txBody>
      </p:sp>
      <p:sp>
        <p:nvSpPr>
          <p:cNvPr id="253" name="Gradual onset…"/>
          <p:cNvSpPr txBox="1"/>
          <p:nvPr/>
        </p:nvSpPr>
        <p:spPr>
          <a:xfrm>
            <a:off x="9684610" y="5392783"/>
            <a:ext cx="13932473" cy="5439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Gradual onset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Sweet, fruity breath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Flushed, dry skin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Hunger or thirst</a:t>
            </a:r>
          </a:p>
        </p:txBody>
      </p:sp>
      <p:sp>
        <p:nvSpPr>
          <p:cNvPr id="254" name="Signs and symptoms"/>
          <p:cNvSpPr txBox="1"/>
          <p:nvPr/>
        </p:nvSpPr>
        <p:spPr>
          <a:xfrm>
            <a:off x="1077422" y="3796529"/>
            <a:ext cx="6463768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Signs and symptoms</a:t>
            </a:r>
          </a:p>
        </p:txBody>
      </p:sp>
      <p:sp>
        <p:nvSpPr>
          <p:cNvPr id="255" name="Line"/>
          <p:cNvSpPr/>
          <p:nvPr/>
        </p:nvSpPr>
        <p:spPr>
          <a:xfrm>
            <a:off x="8041486" y="4794724"/>
            <a:ext cx="1557722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5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9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6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62" name="Hyperglycemia"/>
          <p:cNvSpPr txBox="1"/>
          <p:nvPr/>
        </p:nvSpPr>
        <p:spPr>
          <a:xfrm>
            <a:off x="1077422" y="1639751"/>
            <a:ext cx="8471024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Hyperglycemia</a:t>
            </a:r>
          </a:p>
        </p:txBody>
      </p:sp>
      <p:sp>
        <p:nvSpPr>
          <p:cNvPr id="263" name="Rapid weak pulse…"/>
          <p:cNvSpPr txBox="1"/>
          <p:nvPr/>
        </p:nvSpPr>
        <p:spPr>
          <a:xfrm>
            <a:off x="9684610" y="5392783"/>
            <a:ext cx="10745907" cy="4931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Rapid weak pulse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Frequent urination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Intoxicated appearance, staggering, slurred speech</a:t>
            </a:r>
          </a:p>
        </p:txBody>
      </p:sp>
      <p:sp>
        <p:nvSpPr>
          <p:cNvPr id="264" name="Cont."/>
          <p:cNvSpPr txBox="1"/>
          <p:nvPr/>
        </p:nvSpPr>
        <p:spPr>
          <a:xfrm>
            <a:off x="7981450" y="3967979"/>
            <a:ext cx="2047634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sp>
        <p:nvSpPr>
          <p:cNvPr id="265" name="Signs and symptoms"/>
          <p:cNvSpPr txBox="1"/>
          <p:nvPr/>
        </p:nvSpPr>
        <p:spPr>
          <a:xfrm>
            <a:off x="1077422" y="3796529"/>
            <a:ext cx="6463768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266" name="Line"/>
          <p:cNvSpPr/>
          <p:nvPr/>
        </p:nvSpPr>
        <p:spPr>
          <a:xfrm>
            <a:off x="8041486" y="4794724"/>
            <a:ext cx="1557722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kipped meals…"/>
          <p:cNvSpPr txBox="1"/>
          <p:nvPr/>
        </p:nvSpPr>
        <p:spPr>
          <a:xfrm>
            <a:off x="8023817" y="3876015"/>
            <a:ext cx="15603137" cy="8768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Skipped meals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Vomiting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Strenuous exercise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Physical stress from extreme heat or cold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Emotional stress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Accidental overdose of insulin</a:t>
            </a:r>
          </a:p>
        </p:txBody>
      </p:sp>
      <p:sp>
        <p:nvSpPr>
          <p:cNvPr id="26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7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1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7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74" name="Hypoglycemia"/>
          <p:cNvSpPr txBox="1"/>
          <p:nvPr/>
        </p:nvSpPr>
        <p:spPr>
          <a:xfrm>
            <a:off x="1077422" y="1463905"/>
            <a:ext cx="8605769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Hypoglycemia</a:t>
            </a:r>
          </a:p>
        </p:txBody>
      </p:sp>
      <p:sp>
        <p:nvSpPr>
          <p:cNvPr id="275" name="Common Causes"/>
          <p:cNvSpPr txBox="1"/>
          <p:nvPr/>
        </p:nvSpPr>
        <p:spPr>
          <a:xfrm>
            <a:off x="1106394" y="2631156"/>
            <a:ext cx="5287716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Common Causes</a:t>
            </a:r>
          </a:p>
        </p:txBody>
      </p:sp>
      <p:sp>
        <p:nvSpPr>
          <p:cNvPr id="276" name="Line"/>
          <p:cNvSpPr/>
          <p:nvPr/>
        </p:nvSpPr>
        <p:spPr>
          <a:xfrm>
            <a:off x="8041486" y="3399894"/>
            <a:ext cx="1557722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7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0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8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83" name="Hypoglycemia"/>
          <p:cNvSpPr txBox="1"/>
          <p:nvPr/>
        </p:nvSpPr>
        <p:spPr>
          <a:xfrm>
            <a:off x="1077422" y="1710089"/>
            <a:ext cx="8057273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Hypoglycemia</a:t>
            </a:r>
          </a:p>
        </p:txBody>
      </p:sp>
      <p:sp>
        <p:nvSpPr>
          <p:cNvPr id="284" name="Rapid onset of altered mental status…"/>
          <p:cNvSpPr txBox="1"/>
          <p:nvPr/>
        </p:nvSpPr>
        <p:spPr>
          <a:xfrm>
            <a:off x="9684610" y="5392783"/>
            <a:ext cx="13897965" cy="4508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just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Rapid onset of altered mental status</a:t>
            </a:r>
          </a:p>
          <a:p>
            <a:pPr marL="609600" indent="-609600" algn="just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Intoxicated appearance, staggering, slurred speech</a:t>
            </a:r>
          </a:p>
          <a:p>
            <a:pPr marL="609600" indent="-609600" algn="just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Atypical </a:t>
            </a:r>
            <a:r>
              <a:rPr dirty="0" err="1"/>
              <a:t>behaviour</a:t>
            </a:r>
            <a:endParaRPr dirty="0"/>
          </a:p>
        </p:txBody>
      </p:sp>
      <p:sp>
        <p:nvSpPr>
          <p:cNvPr id="285" name="Signs and symptoms"/>
          <p:cNvSpPr txBox="1"/>
          <p:nvPr/>
        </p:nvSpPr>
        <p:spPr>
          <a:xfrm>
            <a:off x="1077422" y="3796529"/>
            <a:ext cx="6463768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286" name="Line"/>
          <p:cNvSpPr/>
          <p:nvPr/>
        </p:nvSpPr>
        <p:spPr>
          <a:xfrm>
            <a:off x="8041486" y="4794724"/>
            <a:ext cx="1557722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8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0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9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93" name="Hypoglycemia"/>
          <p:cNvSpPr txBox="1"/>
          <p:nvPr/>
        </p:nvSpPr>
        <p:spPr>
          <a:xfrm>
            <a:off x="1077422" y="1710089"/>
            <a:ext cx="8057273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Hypoglycemia</a:t>
            </a:r>
          </a:p>
        </p:txBody>
      </p:sp>
      <p:sp>
        <p:nvSpPr>
          <p:cNvPr id="294" name="Combativeness and/or anxiety…"/>
          <p:cNvSpPr txBox="1"/>
          <p:nvPr/>
        </p:nvSpPr>
        <p:spPr>
          <a:xfrm>
            <a:off x="9684610" y="5392783"/>
            <a:ext cx="10745907" cy="738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Combativeness and/or anxiety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Rapid pulse rate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Cool, clammy skin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Hunger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Headache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Seizures</a:t>
            </a:r>
          </a:p>
        </p:txBody>
      </p:sp>
      <p:sp>
        <p:nvSpPr>
          <p:cNvPr id="295" name="Cont."/>
          <p:cNvSpPr txBox="1"/>
          <p:nvPr/>
        </p:nvSpPr>
        <p:spPr>
          <a:xfrm>
            <a:off x="7981450" y="3967979"/>
            <a:ext cx="2047634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sp>
        <p:nvSpPr>
          <p:cNvPr id="296" name="Signs and symptoms"/>
          <p:cNvSpPr txBox="1"/>
          <p:nvPr/>
        </p:nvSpPr>
        <p:spPr>
          <a:xfrm>
            <a:off x="1077422" y="3796529"/>
            <a:ext cx="6463768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297" name="Line"/>
          <p:cNvSpPr/>
          <p:nvPr/>
        </p:nvSpPr>
        <p:spPr>
          <a:xfrm>
            <a:off x="8041486" y="4794724"/>
            <a:ext cx="1557722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0" name="A sudden loss of blood supply to the brain."/>
          <p:cNvSpPr txBox="1"/>
          <p:nvPr/>
        </p:nvSpPr>
        <p:spPr>
          <a:xfrm>
            <a:off x="9858055" y="5260096"/>
            <a:ext cx="12147303" cy="218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 dirty="0"/>
              <a:t>A sudden loss of blood supply to the brain.</a:t>
            </a:r>
          </a:p>
        </p:txBody>
      </p:sp>
      <p:sp>
        <p:nvSpPr>
          <p:cNvPr id="301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2" name="Cerebral Vascular Accident"/>
          <p:cNvSpPr txBox="1"/>
          <p:nvPr/>
        </p:nvSpPr>
        <p:spPr>
          <a:xfrm>
            <a:off x="1077422" y="1622166"/>
            <a:ext cx="6997803" cy="3143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Cerebral Vascular Accident</a:t>
            </a:r>
          </a:p>
        </p:txBody>
      </p:sp>
      <p:sp>
        <p:nvSpPr>
          <p:cNvPr id="303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0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5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30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1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1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31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14" name="P6160140" descr="P6160140"/>
          <p:cNvPicPr>
            <a:picLocks noChangeAspect="1"/>
          </p:cNvPicPr>
          <p:nvPr/>
        </p:nvPicPr>
        <p:blipFill>
          <a:blip r:embed="rId2"/>
          <a:srcRect t="1176" r="6176"/>
          <a:stretch>
            <a:fillRect/>
          </a:stretch>
        </p:blipFill>
        <p:spPr>
          <a:xfrm>
            <a:off x="6191268" y="5883114"/>
            <a:ext cx="6458837" cy="509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6160153" descr="P6160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4966" y="5883114"/>
            <a:ext cx="6791566" cy="5093674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Cerebral Vascular Accident"/>
          <p:cNvSpPr txBox="1"/>
          <p:nvPr/>
        </p:nvSpPr>
        <p:spPr>
          <a:xfrm>
            <a:off x="1077422" y="1463905"/>
            <a:ext cx="7449138" cy="364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Cerebral Vascular Accident</a:t>
            </a:r>
          </a:p>
        </p:txBody>
      </p:sp>
      <p:sp>
        <p:nvSpPr>
          <p:cNvPr id="317" name="Cerebral thrombosis"/>
          <p:cNvSpPr txBox="1"/>
          <p:nvPr/>
        </p:nvSpPr>
        <p:spPr>
          <a:xfrm>
            <a:off x="6155643" y="11325173"/>
            <a:ext cx="6855234" cy="2211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Cerebral thrombosis</a:t>
            </a:r>
          </a:p>
        </p:txBody>
      </p:sp>
      <p:sp>
        <p:nvSpPr>
          <p:cNvPr id="318" name="Causes"/>
          <p:cNvSpPr txBox="1"/>
          <p:nvPr/>
        </p:nvSpPr>
        <p:spPr>
          <a:xfrm>
            <a:off x="1106394" y="4759547"/>
            <a:ext cx="2327277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Causes</a:t>
            </a:r>
          </a:p>
        </p:txBody>
      </p:sp>
      <p:sp>
        <p:nvSpPr>
          <p:cNvPr id="319" name="Line"/>
          <p:cNvSpPr/>
          <p:nvPr/>
        </p:nvSpPr>
        <p:spPr>
          <a:xfrm>
            <a:off x="6164056" y="5528286"/>
            <a:ext cx="1590736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0" name="Cerebral hemorrhage"/>
          <p:cNvSpPr txBox="1"/>
          <p:nvPr/>
        </p:nvSpPr>
        <p:spPr>
          <a:xfrm>
            <a:off x="15298337" y="11333239"/>
            <a:ext cx="7449139" cy="98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Cerebral hemorrhage</a:t>
            </a:r>
          </a:p>
        </p:txBody>
      </p:sp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4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3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27" name="Cerebral Vascular Accident"/>
          <p:cNvSpPr txBox="1"/>
          <p:nvPr/>
        </p:nvSpPr>
        <p:spPr>
          <a:xfrm>
            <a:off x="1077422" y="989120"/>
            <a:ext cx="9846283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Cerebral Vascular Accident</a:t>
            </a:r>
          </a:p>
        </p:txBody>
      </p:sp>
      <p:sp>
        <p:nvSpPr>
          <p:cNvPr id="328" name="Headache (may be the first and only symptom)…"/>
          <p:cNvSpPr txBox="1"/>
          <p:nvPr/>
        </p:nvSpPr>
        <p:spPr>
          <a:xfrm>
            <a:off x="9684610" y="5392783"/>
            <a:ext cx="11688560" cy="455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Headache (may be the first and only symptom)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Fainting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Altered mental status</a:t>
            </a:r>
          </a:p>
        </p:txBody>
      </p:sp>
      <p:sp>
        <p:nvSpPr>
          <p:cNvPr id="329" name="Signs and symptoms"/>
          <p:cNvSpPr txBox="1"/>
          <p:nvPr/>
        </p:nvSpPr>
        <p:spPr>
          <a:xfrm>
            <a:off x="1077422" y="3796529"/>
            <a:ext cx="6463768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330" name="Line"/>
          <p:cNvSpPr/>
          <p:nvPr/>
        </p:nvSpPr>
        <p:spPr>
          <a:xfrm>
            <a:off x="8041486" y="4794724"/>
            <a:ext cx="1557722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3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4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33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37" name="Cerebral Vascular Accident"/>
          <p:cNvSpPr txBox="1"/>
          <p:nvPr/>
        </p:nvSpPr>
        <p:spPr>
          <a:xfrm>
            <a:off x="1077422" y="989120"/>
            <a:ext cx="9846283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Cerebral Vascular Accident</a:t>
            </a:r>
          </a:p>
        </p:txBody>
      </p:sp>
      <p:sp>
        <p:nvSpPr>
          <p:cNvPr id="338" name="Tingling or paralysis of the extremities or face…"/>
          <p:cNvSpPr txBox="1"/>
          <p:nvPr/>
        </p:nvSpPr>
        <p:spPr>
          <a:xfrm>
            <a:off x="9684610" y="5392783"/>
            <a:ext cx="9020091" cy="455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Tingling or paralysis of the extremities or face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Difficulty speaking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Blurred vision</a:t>
            </a:r>
          </a:p>
        </p:txBody>
      </p:sp>
      <p:sp>
        <p:nvSpPr>
          <p:cNvPr id="339" name="Cont."/>
          <p:cNvSpPr txBox="1"/>
          <p:nvPr/>
        </p:nvSpPr>
        <p:spPr>
          <a:xfrm>
            <a:off x="7981450" y="3967979"/>
            <a:ext cx="2047634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sp>
        <p:nvSpPr>
          <p:cNvPr id="340" name="Signs and symptoms"/>
          <p:cNvSpPr txBox="1"/>
          <p:nvPr/>
        </p:nvSpPr>
        <p:spPr>
          <a:xfrm>
            <a:off x="1077422" y="3796529"/>
            <a:ext cx="6463768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341" name="Line"/>
          <p:cNvSpPr/>
          <p:nvPr/>
        </p:nvSpPr>
        <p:spPr>
          <a:xfrm>
            <a:off x="8041486" y="4794724"/>
            <a:ext cx="1557722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0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10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4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05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06" name="Define seizures.…"/>
          <p:cNvSpPr txBox="1"/>
          <p:nvPr/>
        </p:nvSpPr>
        <p:spPr>
          <a:xfrm>
            <a:off x="11659744" y="5444384"/>
            <a:ext cx="12068230" cy="4107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Define seizures.</a:t>
            </a:r>
          </a:p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four steps for the pre-hospital treatment for seizures when arriving while the patient is still having a seizure.</a:t>
            </a:r>
          </a:p>
        </p:txBody>
      </p:sp>
      <p:grpSp>
        <p:nvGrpSpPr>
          <p:cNvPr id="109" name="Group"/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1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9958192" y="7061124"/>
            <a:ext cx="1219201" cy="1681958"/>
            <a:chOff x="0" y="115975"/>
            <a:chExt cx="1219200" cy="1681957"/>
          </a:xfrm>
        </p:grpSpPr>
        <p:sp>
          <p:nvSpPr>
            <p:cNvPr id="11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5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34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48" name="Cerebral Vascular Accident"/>
          <p:cNvSpPr txBox="1"/>
          <p:nvPr/>
        </p:nvSpPr>
        <p:spPr>
          <a:xfrm>
            <a:off x="1077422" y="989120"/>
            <a:ext cx="9846283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Cerebral Vascular Accident</a:t>
            </a:r>
          </a:p>
        </p:txBody>
      </p:sp>
      <p:sp>
        <p:nvSpPr>
          <p:cNvPr id="349" name="Convulsions…"/>
          <p:cNvSpPr txBox="1"/>
          <p:nvPr/>
        </p:nvSpPr>
        <p:spPr>
          <a:xfrm>
            <a:off x="9684610" y="5392783"/>
            <a:ext cx="13407294" cy="361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Convulsions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Unequal pupils</a:t>
            </a:r>
          </a:p>
          <a:p>
            <a:pPr marL="609600" indent="-609600" defTabSz="1896340">
              <a:spcBef>
                <a:spcPts val="25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Loss of bladder or bowel control</a:t>
            </a:r>
          </a:p>
        </p:txBody>
      </p:sp>
      <p:sp>
        <p:nvSpPr>
          <p:cNvPr id="350" name="Cont."/>
          <p:cNvSpPr txBox="1"/>
          <p:nvPr/>
        </p:nvSpPr>
        <p:spPr>
          <a:xfrm>
            <a:off x="7981450" y="3967979"/>
            <a:ext cx="2047634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sp>
        <p:nvSpPr>
          <p:cNvPr id="351" name="Signs and symptoms"/>
          <p:cNvSpPr txBox="1"/>
          <p:nvPr/>
        </p:nvSpPr>
        <p:spPr>
          <a:xfrm>
            <a:off x="1077422" y="3796529"/>
            <a:ext cx="6463768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352" name="Line"/>
          <p:cNvSpPr/>
          <p:nvPr/>
        </p:nvSpPr>
        <p:spPr>
          <a:xfrm>
            <a:off x="8041486" y="4794724"/>
            <a:ext cx="1557722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355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56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5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8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35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Photo Credit: Freepik"/>
          <p:cNvSpPr txBox="1"/>
          <p:nvPr/>
        </p:nvSpPr>
        <p:spPr>
          <a:xfrm rot="16200000">
            <a:off x="-844613" y="9208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I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/>
            <a:endParaRPr lang="en-IN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pPr defTabSz="1828800" hangingPunct="1"/>
            <a:endParaRPr sz="4800" kern="1200">
              <a:solidFill>
                <a:prstClr val="black"/>
              </a:solidFill>
              <a:latin typeface="Open Sans"/>
              <a:ea typeface="+mn-ea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3" y="6460427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 defTabSz="1828800" hangingPunct="1"/>
            <a:r>
              <a:rPr lang="en-US" sz="8000" b="1" kern="1200" dirty="0">
                <a:solidFill>
                  <a:prstClr val="black"/>
                </a:solidFill>
                <a:latin typeface="Open sans"/>
                <a:ea typeface="+mn-ea"/>
              </a:rPr>
              <a:t>THANK YOU </a:t>
            </a:r>
            <a:r>
              <a:rPr lang="en-US" sz="8000" kern="1200" dirty="0">
                <a:solidFill>
                  <a:prstClr val="black"/>
                </a:solidFill>
                <a:latin typeface="Open sans"/>
                <a:ea typeface="+mn-ea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032423"/>
            <a:ext cx="9753600" cy="110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0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1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11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9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20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21" name="List five additional steps for…"/>
          <p:cNvSpPr txBox="1"/>
          <p:nvPr/>
        </p:nvSpPr>
        <p:spPr>
          <a:xfrm>
            <a:off x="11659744" y="4760577"/>
            <a:ext cx="11605149" cy="532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five additional steps for 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pre-hospital treatment for seizures to take after the seizure is over.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seven signs and symptoms for hyperglycemia and list three steps 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for pre-hospital treatment.</a:t>
            </a:r>
          </a:p>
        </p:txBody>
      </p:sp>
      <p:grpSp>
        <p:nvGrpSpPr>
          <p:cNvPr id="124" name="Group"/>
          <p:cNvGrpSpPr/>
          <p:nvPr/>
        </p:nvGrpSpPr>
        <p:grpSpPr>
          <a:xfrm>
            <a:off x="9958192" y="4464394"/>
            <a:ext cx="1219201" cy="1681958"/>
            <a:chOff x="0" y="115975"/>
            <a:chExt cx="1219200" cy="1681957"/>
          </a:xfrm>
        </p:grpSpPr>
        <p:sp>
          <p:nvSpPr>
            <p:cNvPr id="12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27" name="Group"/>
          <p:cNvGrpSpPr/>
          <p:nvPr/>
        </p:nvGrpSpPr>
        <p:grpSpPr>
          <a:xfrm>
            <a:off x="9958192" y="7828636"/>
            <a:ext cx="1219201" cy="1681958"/>
            <a:chOff x="0" y="115975"/>
            <a:chExt cx="1219200" cy="1681957"/>
          </a:xfrm>
        </p:grpSpPr>
        <p:sp>
          <p:nvSpPr>
            <p:cNvPr id="12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3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1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13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34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35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36" name="List nine signs and symptoms hypoglycemia and describe…"/>
          <p:cNvSpPr txBox="1"/>
          <p:nvPr/>
        </p:nvSpPr>
        <p:spPr>
          <a:xfrm>
            <a:off x="11659744" y="4760577"/>
            <a:ext cx="9980669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nine signs and symptoms hypoglycemia and describe 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pre-hospital treatment.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nine signs and symptoms for a cerebral vascular accident (CVA).</a:t>
            </a:r>
          </a:p>
        </p:txBody>
      </p:sp>
      <p:grpSp>
        <p:nvGrpSpPr>
          <p:cNvPr id="139" name="Group"/>
          <p:cNvGrpSpPr/>
          <p:nvPr/>
        </p:nvGrpSpPr>
        <p:grpSpPr>
          <a:xfrm>
            <a:off x="9958192" y="4464394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42" name="Group"/>
          <p:cNvGrpSpPr/>
          <p:nvPr/>
        </p:nvGrpSpPr>
        <p:grpSpPr>
          <a:xfrm>
            <a:off x="9958192" y="7828636"/>
            <a:ext cx="1219201" cy="1681958"/>
            <a:chOff x="0" y="115975"/>
            <a:chExt cx="1219200" cy="1681957"/>
          </a:xfrm>
        </p:grpSpPr>
        <p:sp>
          <p:nvSpPr>
            <p:cNvPr id="14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41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5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4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7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14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98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50" name="Seizure"/>
          <p:cNvSpPr txBox="1"/>
          <p:nvPr/>
        </p:nvSpPr>
        <p:spPr>
          <a:xfrm>
            <a:off x="1077422" y="1622166"/>
            <a:ext cx="711311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Seizure</a:t>
            </a:r>
          </a:p>
        </p:txBody>
      </p:sp>
      <p:sp>
        <p:nvSpPr>
          <p:cNvPr id="151" name="A sudden and temporary change in mental status cause by massive electrical discharge in the brain."/>
          <p:cNvSpPr txBox="1"/>
          <p:nvPr/>
        </p:nvSpPr>
        <p:spPr>
          <a:xfrm>
            <a:off x="9858055" y="5260096"/>
            <a:ext cx="13345247" cy="3268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 dirty="0"/>
              <a:t>A sudden and temporary change in mental status cause by massive electrical discharge in the brain.</a:t>
            </a:r>
          </a:p>
        </p:txBody>
      </p:sp>
      <p:sp>
        <p:nvSpPr>
          <p:cNvPr id="152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ounded Rectangle"/>
          <p:cNvSpPr/>
          <p:nvPr/>
        </p:nvSpPr>
        <p:spPr>
          <a:xfrm>
            <a:off x="8907243" y="2104914"/>
            <a:ext cx="4336367" cy="1253697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5" name="Rounded Rectangle"/>
          <p:cNvSpPr/>
          <p:nvPr/>
        </p:nvSpPr>
        <p:spPr>
          <a:xfrm>
            <a:off x="6920508" y="4142231"/>
            <a:ext cx="4336366" cy="1253698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6" name="Rounded Rectangle"/>
          <p:cNvSpPr/>
          <p:nvPr/>
        </p:nvSpPr>
        <p:spPr>
          <a:xfrm>
            <a:off x="3698907" y="9954221"/>
            <a:ext cx="7559955" cy="1253697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7" name="Rounded Rectangle"/>
          <p:cNvSpPr/>
          <p:nvPr/>
        </p:nvSpPr>
        <p:spPr>
          <a:xfrm>
            <a:off x="4746305" y="8063878"/>
            <a:ext cx="5175583" cy="1253697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8" name="Rounded Rectangle"/>
          <p:cNvSpPr/>
          <p:nvPr/>
        </p:nvSpPr>
        <p:spPr>
          <a:xfrm>
            <a:off x="5595092" y="6103054"/>
            <a:ext cx="4336366" cy="1253698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9" name="Rounded Rectangle"/>
          <p:cNvSpPr/>
          <p:nvPr/>
        </p:nvSpPr>
        <p:spPr>
          <a:xfrm>
            <a:off x="18751453" y="6103054"/>
            <a:ext cx="4336367" cy="1253698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0" name="Rounded Rectangle"/>
          <p:cNvSpPr/>
          <p:nvPr/>
        </p:nvSpPr>
        <p:spPr>
          <a:xfrm>
            <a:off x="18751453" y="8063878"/>
            <a:ext cx="4336367" cy="1253697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1" name="Rounded Rectangle"/>
          <p:cNvSpPr/>
          <p:nvPr/>
        </p:nvSpPr>
        <p:spPr>
          <a:xfrm>
            <a:off x="17104025" y="9957316"/>
            <a:ext cx="4336366" cy="1253697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2" name="Rounded Rectangle"/>
          <p:cNvSpPr/>
          <p:nvPr/>
        </p:nvSpPr>
        <p:spPr>
          <a:xfrm>
            <a:off x="11785320" y="11461249"/>
            <a:ext cx="4336366" cy="1253697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3" name="Rounded Rectangle"/>
          <p:cNvSpPr/>
          <p:nvPr/>
        </p:nvSpPr>
        <p:spPr>
          <a:xfrm>
            <a:off x="15103192" y="2104914"/>
            <a:ext cx="4336367" cy="1253697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4" name="Rounded Rectangle"/>
          <p:cNvSpPr/>
          <p:nvPr/>
        </p:nvSpPr>
        <p:spPr>
          <a:xfrm>
            <a:off x="17104025" y="4142231"/>
            <a:ext cx="4336366" cy="1253698"/>
          </a:xfrm>
          <a:prstGeom prst="roundRect">
            <a:avLst>
              <a:gd name="adj" fmla="val 15195"/>
            </a:avLst>
          </a:prstGeom>
          <a:solidFill>
            <a:srgbClr val="D0D1C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5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6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7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16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70" name="Causes of Seizures"/>
          <p:cNvSpPr txBox="1"/>
          <p:nvPr/>
        </p:nvSpPr>
        <p:spPr>
          <a:xfrm>
            <a:off x="1077422" y="1798012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Causes of Seizures</a:t>
            </a:r>
          </a:p>
        </p:txBody>
      </p:sp>
      <p:sp>
        <p:nvSpPr>
          <p:cNvPr id="171" name="CVA"/>
          <p:cNvSpPr txBox="1"/>
          <p:nvPr/>
        </p:nvSpPr>
        <p:spPr>
          <a:xfrm>
            <a:off x="6806824" y="6300876"/>
            <a:ext cx="1562044" cy="858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algn="ctr" defTabSz="1763597">
              <a:lnSpc>
                <a:spcPct val="90000"/>
              </a:lnSpc>
              <a:tabLst>
                <a:tab pos="2120900" algn="l"/>
                <a:tab pos="3390900" algn="l"/>
                <a:tab pos="4673600" algn="l"/>
                <a:tab pos="5943600" algn="l"/>
              </a:tabLst>
              <a:defRPr sz="3906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 CVA</a:t>
            </a:r>
          </a:p>
        </p:txBody>
      </p:sp>
      <p:sp>
        <p:nvSpPr>
          <p:cNvPr id="172" name="Epilepsy"/>
          <p:cNvSpPr txBox="1"/>
          <p:nvPr/>
        </p:nvSpPr>
        <p:spPr>
          <a:xfrm>
            <a:off x="7704487" y="4340053"/>
            <a:ext cx="2768409" cy="858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algn="ctr" defTabSz="1763597">
              <a:lnSpc>
                <a:spcPct val="90000"/>
              </a:lnSpc>
              <a:tabLst>
                <a:tab pos="2120900" algn="l"/>
                <a:tab pos="3390900" algn="l"/>
                <a:tab pos="4673600" algn="l"/>
                <a:tab pos="5943600" algn="l"/>
              </a:tabLst>
              <a:defRPr sz="3906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 Epilepsy</a:t>
            </a:r>
          </a:p>
        </p:txBody>
      </p:sp>
      <p:sp>
        <p:nvSpPr>
          <p:cNvPr id="173" name="Eclampsia"/>
          <p:cNvSpPr txBox="1"/>
          <p:nvPr/>
        </p:nvSpPr>
        <p:spPr>
          <a:xfrm>
            <a:off x="12449399" y="11659070"/>
            <a:ext cx="3091923" cy="858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algn="ctr" defTabSz="1763597">
              <a:lnSpc>
                <a:spcPct val="90000"/>
              </a:lnSpc>
              <a:tabLst>
                <a:tab pos="2120900" algn="l"/>
                <a:tab pos="3390900" algn="l"/>
                <a:tab pos="4673600" algn="l"/>
                <a:tab pos="5943600" algn="l"/>
              </a:tabLst>
              <a:defRPr sz="3906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Eclampsia</a:t>
            </a:r>
          </a:p>
        </p:txBody>
      </p:sp>
      <p:sp>
        <p:nvSpPr>
          <p:cNvPr id="174" name="Hypoxia"/>
          <p:cNvSpPr txBox="1"/>
          <p:nvPr/>
        </p:nvSpPr>
        <p:spPr>
          <a:xfrm>
            <a:off x="18033443" y="4363024"/>
            <a:ext cx="2477531" cy="858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algn="ctr" defTabSz="1763597">
              <a:lnSpc>
                <a:spcPct val="90000"/>
              </a:lnSpc>
              <a:tabLst>
                <a:tab pos="2120900" algn="l"/>
                <a:tab pos="3390900" algn="l"/>
                <a:tab pos="4673600" algn="l"/>
                <a:tab pos="5943600" algn="l"/>
              </a:tabLst>
              <a:defRPr sz="3906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Hypoxia</a:t>
            </a:r>
          </a:p>
        </p:txBody>
      </p:sp>
      <p:grpSp>
        <p:nvGrpSpPr>
          <p:cNvPr id="177" name="Group"/>
          <p:cNvGrpSpPr/>
          <p:nvPr/>
        </p:nvGrpSpPr>
        <p:grpSpPr>
          <a:xfrm>
            <a:off x="11794502" y="5123929"/>
            <a:ext cx="4318001" cy="4318001"/>
            <a:chOff x="0" y="0"/>
            <a:chExt cx="4318000" cy="4318000"/>
          </a:xfrm>
        </p:grpSpPr>
        <p:sp>
          <p:nvSpPr>
            <p:cNvPr id="175" name="Circle"/>
            <p:cNvSpPr/>
            <p:nvPr/>
          </p:nvSpPr>
          <p:spPr>
            <a:xfrm>
              <a:off x="0" y="0"/>
              <a:ext cx="4318000" cy="4318000"/>
            </a:xfrm>
            <a:prstGeom prst="ellipse">
              <a:avLst/>
            </a:prstGeom>
            <a:solidFill>
              <a:srgbClr val="88192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76" name="Seizures"/>
            <p:cNvSpPr txBox="1"/>
            <p:nvPr/>
          </p:nvSpPr>
          <p:spPr>
            <a:xfrm>
              <a:off x="705613" y="1547315"/>
              <a:ext cx="2990492" cy="1096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54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Seizures</a:t>
              </a:r>
            </a:p>
          </p:txBody>
        </p:sp>
      </p:grpSp>
      <p:sp>
        <p:nvSpPr>
          <p:cNvPr id="178" name="Head Trauma"/>
          <p:cNvSpPr txBox="1"/>
          <p:nvPr/>
        </p:nvSpPr>
        <p:spPr>
          <a:xfrm>
            <a:off x="15513094" y="2291528"/>
            <a:ext cx="3516562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Head Trauma</a:t>
            </a:r>
          </a:p>
        </p:txBody>
      </p:sp>
      <p:sp>
        <p:nvSpPr>
          <p:cNvPr id="179" name="Brain Tumors"/>
          <p:cNvSpPr txBox="1"/>
          <p:nvPr/>
        </p:nvSpPr>
        <p:spPr>
          <a:xfrm>
            <a:off x="9322484" y="2291528"/>
            <a:ext cx="3505884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Brain Tumors</a:t>
            </a:r>
          </a:p>
        </p:txBody>
      </p:sp>
      <p:sp>
        <p:nvSpPr>
          <p:cNvPr id="180" name="Poisoning"/>
          <p:cNvSpPr txBox="1"/>
          <p:nvPr/>
        </p:nvSpPr>
        <p:spPr>
          <a:xfrm>
            <a:off x="19547341" y="6289669"/>
            <a:ext cx="2744591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 Poisoning</a:t>
            </a:r>
          </a:p>
        </p:txBody>
      </p:sp>
      <p:sp>
        <p:nvSpPr>
          <p:cNvPr id="181" name="Hypoglycemia"/>
          <p:cNvSpPr txBox="1"/>
          <p:nvPr/>
        </p:nvSpPr>
        <p:spPr>
          <a:xfrm>
            <a:off x="19090904" y="8250492"/>
            <a:ext cx="3657465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Hypoglycemia</a:t>
            </a:r>
          </a:p>
        </p:txBody>
      </p:sp>
      <p:sp>
        <p:nvSpPr>
          <p:cNvPr id="182" name="Infection"/>
          <p:cNvSpPr txBox="1"/>
          <p:nvPr/>
        </p:nvSpPr>
        <p:spPr>
          <a:xfrm>
            <a:off x="18026882" y="10143930"/>
            <a:ext cx="2490653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 Infection</a:t>
            </a:r>
          </a:p>
        </p:txBody>
      </p:sp>
      <p:sp>
        <p:nvSpPr>
          <p:cNvPr id="183" name="Chronic medical conditions"/>
          <p:cNvSpPr txBox="1"/>
          <p:nvPr/>
        </p:nvSpPr>
        <p:spPr>
          <a:xfrm>
            <a:off x="3943262" y="10163998"/>
            <a:ext cx="7095186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Chronic medical conditions</a:t>
            </a:r>
          </a:p>
        </p:txBody>
      </p:sp>
      <p:sp>
        <p:nvSpPr>
          <p:cNvPr id="184" name="Fever (Children)"/>
          <p:cNvSpPr txBox="1"/>
          <p:nvPr/>
        </p:nvSpPr>
        <p:spPr>
          <a:xfrm>
            <a:off x="5301172" y="8216800"/>
            <a:ext cx="4065849" cy="880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Fever (Children)</a:t>
            </a:r>
          </a:p>
        </p:txBody>
      </p:sp>
      <p:sp>
        <p:nvSpPr>
          <p:cNvPr id="196" name="Connection Line"/>
          <p:cNvSpPr/>
          <p:nvPr/>
        </p:nvSpPr>
        <p:spPr>
          <a:xfrm>
            <a:off x="14586215" y="3358610"/>
            <a:ext cx="1265316" cy="185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946" y="12052"/>
                  <a:pt x="13146" y="4852"/>
                  <a:pt x="21600" y="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197" name="Connection Line"/>
          <p:cNvSpPr/>
          <p:nvPr/>
        </p:nvSpPr>
        <p:spPr>
          <a:xfrm>
            <a:off x="15642343" y="5237889"/>
            <a:ext cx="1467010" cy="699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855" y="12869"/>
                  <a:pt x="14055" y="5669"/>
                  <a:pt x="21600" y="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198" name="Connection Line"/>
          <p:cNvSpPr/>
          <p:nvPr/>
        </p:nvSpPr>
        <p:spPr>
          <a:xfrm>
            <a:off x="16022134" y="6433703"/>
            <a:ext cx="2729320" cy="229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87" extrusionOk="0">
                <a:moveTo>
                  <a:pt x="0" y="19287"/>
                </a:moveTo>
                <a:cubicBezTo>
                  <a:pt x="7131" y="3859"/>
                  <a:pt x="14331" y="-2313"/>
                  <a:pt x="21600" y="77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199" name="Connection Line"/>
          <p:cNvSpPr/>
          <p:nvPr/>
        </p:nvSpPr>
        <p:spPr>
          <a:xfrm>
            <a:off x="15945659" y="8117039"/>
            <a:ext cx="2805795" cy="59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30" y="11412"/>
                  <a:pt x="14430" y="18612"/>
                  <a:pt x="21600" y="2160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00" name="Connection Line"/>
          <p:cNvSpPr/>
          <p:nvPr/>
        </p:nvSpPr>
        <p:spPr>
          <a:xfrm>
            <a:off x="15147099" y="9082708"/>
            <a:ext cx="1956927" cy="1338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3629" y="17654"/>
                  <a:pt x="6429" y="10454"/>
                  <a:pt x="0" y="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01" name="Connection Line"/>
          <p:cNvSpPr/>
          <p:nvPr/>
        </p:nvSpPr>
        <p:spPr>
          <a:xfrm>
            <a:off x="13953502" y="9442064"/>
            <a:ext cx="1" cy="2019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02" name="Connection Line"/>
          <p:cNvSpPr/>
          <p:nvPr/>
        </p:nvSpPr>
        <p:spPr>
          <a:xfrm>
            <a:off x="11258950" y="9282247"/>
            <a:ext cx="1877779" cy="972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286" y="16752"/>
                  <a:pt x="16486" y="9552"/>
                  <a:pt x="21600" y="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03" name="Connection Line"/>
          <p:cNvSpPr/>
          <p:nvPr/>
        </p:nvSpPr>
        <p:spPr>
          <a:xfrm>
            <a:off x="9921901" y="8174101"/>
            <a:ext cx="2064287" cy="482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553" y="10284"/>
                  <a:pt x="7353" y="17484"/>
                  <a:pt x="0" y="2160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04" name="Connection Line"/>
          <p:cNvSpPr/>
          <p:nvPr/>
        </p:nvSpPr>
        <p:spPr>
          <a:xfrm>
            <a:off x="9931457" y="6625928"/>
            <a:ext cx="1922710" cy="151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695" y="8537"/>
                  <a:pt x="7495" y="1337"/>
                  <a:pt x="0" y="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05" name="Connection Line"/>
          <p:cNvSpPr/>
          <p:nvPr/>
        </p:nvSpPr>
        <p:spPr>
          <a:xfrm>
            <a:off x="11256867" y="5123184"/>
            <a:ext cx="1177510" cy="625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619" y="5411"/>
                  <a:pt x="14819" y="12611"/>
                  <a:pt x="21600" y="2160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06" name="Connection Line"/>
          <p:cNvSpPr/>
          <p:nvPr/>
        </p:nvSpPr>
        <p:spPr>
          <a:xfrm>
            <a:off x="12421185" y="3358610"/>
            <a:ext cx="1146880" cy="1799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488" y="4992"/>
                  <a:pt x="16688" y="12192"/>
                  <a:pt x="21600" y="2160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/>
          <a:lstStyle/>
          <a:p>
            <a:endParaRPr/>
          </a:p>
        </p:txBody>
      </p:sp>
      <p:pic>
        <p:nvPicPr>
          <p:cNvPr id="44" name="Picture 4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8025996" y="-29078"/>
            <a:ext cx="16460166" cy="1388844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1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1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1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14" name="Seizures"/>
          <p:cNvSpPr txBox="1"/>
          <p:nvPr/>
        </p:nvSpPr>
        <p:spPr>
          <a:xfrm>
            <a:off x="1077422" y="1798012"/>
            <a:ext cx="605785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Seizures</a:t>
            </a:r>
          </a:p>
        </p:txBody>
      </p:sp>
      <p:sp>
        <p:nvSpPr>
          <p:cNvPr id="215" name="Aura phase:…"/>
          <p:cNvSpPr txBox="1"/>
          <p:nvPr/>
        </p:nvSpPr>
        <p:spPr>
          <a:xfrm>
            <a:off x="9181744" y="4018275"/>
            <a:ext cx="14323310" cy="776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/>
          <a:p>
            <a:pPr algn="just" defTabSz="1896340">
              <a:spcBef>
                <a:spcPts val="4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Aura phase:  </a:t>
            </a:r>
          </a:p>
          <a:p>
            <a:pPr algn="just"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patient becomes aware that 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seizure is coming on, usually described as an unusual smell or flash of light, usually lasting only a second.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8025996" y="-29078"/>
            <a:ext cx="16460166" cy="1388844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1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0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2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23" name="Seizures"/>
          <p:cNvSpPr txBox="1"/>
          <p:nvPr/>
        </p:nvSpPr>
        <p:spPr>
          <a:xfrm>
            <a:off x="1077422" y="1217721"/>
            <a:ext cx="605785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Seizures</a:t>
            </a:r>
          </a:p>
        </p:txBody>
      </p:sp>
      <p:sp>
        <p:nvSpPr>
          <p:cNvPr id="224" name="Tonic phase:…"/>
          <p:cNvSpPr txBox="1"/>
          <p:nvPr/>
        </p:nvSpPr>
        <p:spPr>
          <a:xfrm>
            <a:off x="9054744" y="4018275"/>
            <a:ext cx="14702334" cy="776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/>
          <a:p>
            <a:pPr algn="just" defTabSz="1896340">
              <a:spcBef>
                <a:spcPts val="4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Tonic phase:  </a:t>
            </a:r>
          </a:p>
          <a:p>
            <a:pPr algn="just"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Patient becomes unresponsive and collapses. All the muscles of the body contract. 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body becomes rigid and the patient may  stop breathing. May become incontinent.</a:t>
            </a:r>
          </a:p>
        </p:txBody>
      </p:sp>
      <p:sp>
        <p:nvSpPr>
          <p:cNvPr id="225" name="Cont."/>
          <p:cNvSpPr txBox="1"/>
          <p:nvPr/>
        </p:nvSpPr>
        <p:spPr>
          <a:xfrm>
            <a:off x="1121868" y="2302118"/>
            <a:ext cx="2047634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"/>
          <p:cNvSpPr/>
          <p:nvPr/>
        </p:nvSpPr>
        <p:spPr>
          <a:xfrm>
            <a:off x="8025996" y="-29078"/>
            <a:ext cx="16460166" cy="1388844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2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0" name="PPT 17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17 -</a:t>
            </a:r>
          </a:p>
        </p:txBody>
      </p:sp>
      <p:sp>
        <p:nvSpPr>
          <p:cNvPr id="23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33" name="Seizures"/>
          <p:cNvSpPr txBox="1"/>
          <p:nvPr/>
        </p:nvSpPr>
        <p:spPr>
          <a:xfrm>
            <a:off x="1077422" y="1217721"/>
            <a:ext cx="605785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Seizures</a:t>
            </a:r>
          </a:p>
        </p:txBody>
      </p:sp>
      <p:sp>
        <p:nvSpPr>
          <p:cNvPr id="234" name="Clonic phase:…"/>
          <p:cNvSpPr txBox="1"/>
          <p:nvPr/>
        </p:nvSpPr>
        <p:spPr>
          <a:xfrm>
            <a:off x="9181744" y="4018275"/>
            <a:ext cx="13363246" cy="776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/>
          <a:p>
            <a:pPr algn="just" defTabSz="1896340">
              <a:spcBef>
                <a:spcPts val="4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 err="1"/>
              <a:t>Clonic</a:t>
            </a:r>
            <a:r>
              <a:rPr dirty="0"/>
              <a:t> phase:  </a:t>
            </a:r>
          </a:p>
          <a:p>
            <a:pPr algn="just"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patient convulses violently. </a:t>
            </a:r>
          </a:p>
          <a:p>
            <a:pPr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May foam at the mouth or drool, and may become cyanotic.</a:t>
            </a:r>
          </a:p>
        </p:txBody>
      </p:sp>
      <p:sp>
        <p:nvSpPr>
          <p:cNvPr id="235" name="Cont."/>
          <p:cNvSpPr txBox="1"/>
          <p:nvPr/>
        </p:nvSpPr>
        <p:spPr>
          <a:xfrm>
            <a:off x="1121868" y="2302118"/>
            <a:ext cx="2047634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Cont.</a:t>
            </a: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-2669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-1918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665</Words>
  <Application>Microsoft Office PowerPoint</Application>
  <PresentationFormat>Custom</PresentationFormat>
  <Paragraphs>186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HelveticaNeueLT Std Lt</vt:lpstr>
      <vt:lpstr>Open Sans</vt:lpstr>
      <vt:lpstr>Open Sans</vt:lpstr>
      <vt:lpstr>Times New Roman</vt:lpstr>
      <vt:lpstr>Verdana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NDRF HQ</dc:creator>
  <cp:lastModifiedBy>NDRF HQ</cp:lastModifiedBy>
  <cp:revision>4</cp:revision>
  <dcterms:modified xsi:type="dcterms:W3CDTF">2026-01-30T12:19:29Z</dcterms:modified>
</cp:coreProperties>
</file>