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86"/>
  </p:notesMasterIdLst>
  <p:sldIdLst>
    <p:sldId id="33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2" r:id="rId78"/>
    <p:sldId id="335" r:id="rId79"/>
    <p:sldId id="336" r:id="rId80"/>
    <p:sldId id="337" r:id="rId81"/>
    <p:sldId id="333" r:id="rId82"/>
    <p:sldId id="334" r:id="rId83"/>
    <p:sldId id="1139" r:id="rId84"/>
    <p:sldId id="1188" r:id="rId8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8" autoAdjust="0"/>
    <p:restoredTop sz="94673" autoAdjust="0"/>
  </p:normalViewPr>
  <p:slideViewPr>
    <p:cSldViewPr snapToGrid="0">
      <p:cViewPr varScale="1">
        <p:scale>
          <a:sx n="78" d="100"/>
          <a:sy n="78" d="100"/>
        </p:scale>
        <p:origin x="924" y="90"/>
      </p:cViewPr>
      <p:guideLst>
        <p:guide orient="horz" pos="2160"/>
        <p:guide pos="3840"/>
      </p:guideLst>
    </p:cSldViewPr>
  </p:slideViewPr>
  <p:outlineViewPr>
    <p:cViewPr>
      <p:scale>
        <a:sx n="33" d="100"/>
        <a:sy n="33" d="100"/>
      </p:scale>
      <p:origin x="0" y="-8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91;p1:notes"/>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Arial" panose="020B0604020202020204" pitchFamily="34" charset="0"/>
            </a:endParaRPr>
          </a:p>
        </p:txBody>
      </p:sp>
      <p:sp>
        <p:nvSpPr>
          <p:cNvPr id="7171" name="Google Shape;92;p1:notes"/>
          <p:cNvSpPr>
            <a:spLocks noGrp="1" noRot="1" noChangeAspect="1" noTextEdit="1"/>
          </p:cNvSpPr>
          <p:nvPr>
            <p:ph type="sldImg" idx="2"/>
          </p:nvPr>
        </p:nvSpPr>
        <p:spPr>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57277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spTree>
      <p:nvGrpSpPr>
        <p:cNvPr id="1" name="Shape 17"/>
        <p:cNvGrpSpPr/>
        <p:nvPr/>
      </p:nvGrpSpPr>
      <p:grpSpPr>
        <a:xfrm>
          <a:off x="0" y="0"/>
          <a:ext cx="0" cy="0"/>
          <a:chOff x="0" y="0"/>
          <a:chExt cx="0" cy="0"/>
        </a:xfrm>
      </p:grpSpPr>
      <p:sp>
        <p:nvSpPr>
          <p:cNvPr id="18" name="Google Shape;18;p2"/>
          <p:cNvSpPr txBox="1">
            <a:spLocks noGrp="1"/>
          </p:cNvSpPr>
          <p:nvPr>
            <p:ph type="sldNum" idx="12"/>
          </p:nvPr>
        </p:nvSpPr>
        <p:spPr>
          <a:xfrm>
            <a:off x="11383962" y="6407150"/>
            <a:ext cx="303212" cy="338137"/>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9" name="Google Shape;79;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5" name="Google Shape;9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1" name="Google Shape;10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a:spLocks noGrp="1"/>
          </p:cNvSpPr>
          <p:nvPr>
            <p:ph type="chart" idx="2"/>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9"/>
          <p:cNvSpPr txBox="1">
            <a:spLocks noGrp="1"/>
          </p:cNvSpPr>
          <p:nvPr>
            <p:ph type="body" idx="1"/>
          </p:nvPr>
        </p:nvSpPr>
        <p:spPr>
          <a:xfrm rot="5400000">
            <a:off x="3920332" y="-1256507"/>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0"/>
          <p:cNvSpPr>
            <a:spLocks noGrp="1"/>
          </p:cNvSpPr>
          <p:nvPr>
            <p:ph type="pic" idx="2"/>
          </p:nvPr>
        </p:nvSpPr>
        <p:spPr>
          <a:xfrm>
            <a:off x="5183188" y="987425"/>
            <a:ext cx="6172200" cy="4873625"/>
          </a:xfrm>
          <a:prstGeom prst="rect">
            <a:avLst/>
          </a:prstGeom>
          <a:noFill/>
          <a:ln>
            <a:noFill/>
          </a:ln>
        </p:spPr>
      </p:sp>
      <p:sp>
        <p:nvSpPr>
          <p:cNvPr id="61" name="Google Shape;6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p:nvPr/>
        </p:nvSpPr>
        <p:spPr>
          <a:xfrm>
            <a:off x="301625" y="6438900"/>
            <a:ext cx="2320925" cy="26352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200"/>
              <a:buFont typeface="Open Sans SemiBold"/>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1" name="Google Shape;11;p1"/>
          <p:cNvSpPr txBox="1"/>
          <p:nvPr/>
        </p:nvSpPr>
        <p:spPr>
          <a:xfrm>
            <a:off x="508000" y="6756400"/>
            <a:ext cx="1908175"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12;p1"/>
          <p:cNvSpPr txBox="1"/>
          <p:nvPr/>
        </p:nvSpPr>
        <p:spPr>
          <a:xfrm>
            <a:off x="10756900" y="6407150"/>
            <a:ext cx="698500" cy="309562"/>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en-US" sz="1500" b="1" i="0" u="none">
                <a:solidFill>
                  <a:srgbClr val="535353"/>
                </a:solidFill>
                <a:latin typeface="Open Sans"/>
                <a:ea typeface="Open Sans"/>
                <a:cs typeface="Open Sans"/>
                <a:sym typeface="Open Sans"/>
              </a:rPr>
              <a:t>PPT 2 -</a:t>
            </a:r>
            <a:endParaRPr/>
          </a:p>
        </p:txBody>
      </p:sp>
      <p:sp>
        <p:nvSpPr>
          <p:cNvPr id="13" name="Google Shape;13;p1"/>
          <p:cNvSpPr txBox="1"/>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14;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11383962" y="6407150"/>
            <a:ext cx="303212" cy="338137"/>
          </a:xfrm>
          <a:prstGeom prst="rect">
            <a:avLst/>
          </a:prstGeom>
          <a:noFill/>
          <a:ln>
            <a:noFill/>
          </a:ln>
        </p:spPr>
        <p:txBody>
          <a:bodyPr spcFirstLastPara="1" wrap="square" lIns="78275" tIns="78275" rIns="78275" bIns="78275" anchor="t" anchorCtr="0">
            <a:noAutofit/>
          </a:bodyPr>
          <a:lstStyle>
            <a:lvl1pPr marL="0" marR="0" lvl="0"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1pPr>
            <a:lvl2pPr marL="0" marR="0" lvl="1"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2pPr>
            <a:lvl3pPr marL="0" marR="0" lvl="2"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3pPr>
            <a:lvl4pPr marL="0" marR="0" lvl="3"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4pPr>
            <a:lvl5pPr marL="0" marR="0" lvl="4"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5pPr>
            <a:lvl6pPr marL="0" marR="0" lvl="5"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6pPr>
            <a:lvl7pPr marL="0" marR="0" lvl="6"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7pPr>
            <a:lvl8pPr marL="0" marR="0" lvl="7"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8pPr>
            <a:lvl9pPr marL="0" marR="0" lvl="8"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pic>
        <p:nvPicPr>
          <p:cNvPr id="9"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31852" y="0"/>
            <a:ext cx="1207431" cy="96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oogle Shape;94;p14" descr="closeup-firefighter-holding-his-helmet-walking-towards-fire-truck.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3432" b="1559"/>
          <a:stretch>
            <a:fillRect/>
          </a:stretch>
        </p:blipFill>
        <p:spPr bwMode="auto">
          <a:xfrm>
            <a:off x="-9758" y="-30083"/>
            <a:ext cx="12211515" cy="691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Google Shape;95;p14"/>
          <p:cNvSpPr txBox="1">
            <a:spLocks noChangeArrowheads="1"/>
          </p:cNvSpPr>
          <p:nvPr/>
        </p:nvSpPr>
        <p:spPr bwMode="auto">
          <a:xfrm>
            <a:off x="304417" y="6437451"/>
            <a:ext cx="2319807" cy="26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a:solidFill>
                  <a:srgbClr val="535353"/>
                </a:solidFill>
                <a:latin typeface="Open Sans SemiBold"/>
                <a:ea typeface="Open Sans SemiBold"/>
                <a:cs typeface="Open Sans SemiBold"/>
                <a:sym typeface="Open Sans SemiBold"/>
              </a:rPr>
              <a:t>PEER | CSSR | INDIA</a:t>
            </a:r>
            <a:endParaRPr lang="en-US" altLang="en-US" sz="1999">
              <a:latin typeface="Arial" panose="020B0604020202020204" pitchFamily="34" charset="0"/>
            </a:endParaRPr>
          </a:p>
        </p:txBody>
      </p:sp>
      <p:sp>
        <p:nvSpPr>
          <p:cNvPr id="6148" name="Google Shape;96;p14"/>
          <p:cNvSpPr>
            <a:spLocks noChangeArrowheads="1"/>
          </p:cNvSpPr>
          <p:nvPr/>
        </p:nvSpPr>
        <p:spPr bwMode="auto">
          <a:xfrm>
            <a:off x="510693" y="6754797"/>
            <a:ext cx="1907255" cy="10155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sp>
        <p:nvSpPr>
          <p:cNvPr id="6149" name="Google Shape;97;p14"/>
          <p:cNvSpPr txBox="1">
            <a:spLocks noChangeArrowheads="1"/>
          </p:cNvSpPr>
          <p:nvPr/>
        </p:nvSpPr>
        <p:spPr bwMode="auto">
          <a:xfrm>
            <a:off x="10754656" y="6405716"/>
            <a:ext cx="698163" cy="54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99" b="1">
                <a:solidFill>
                  <a:srgbClr val="535353"/>
                </a:solidFill>
                <a:latin typeface="Open Sans"/>
                <a:ea typeface="Open Sans"/>
                <a:cs typeface="Open Sans"/>
                <a:sym typeface="Open Sans"/>
              </a:rPr>
              <a:t>PPT 2 -</a:t>
            </a:r>
            <a:endParaRPr lang="en-US" altLang="en-US" sz="1999">
              <a:latin typeface="Arial" panose="020B0604020202020204" pitchFamily="34" charset="0"/>
            </a:endParaRPr>
          </a:p>
        </p:txBody>
      </p:sp>
      <p:sp>
        <p:nvSpPr>
          <p:cNvPr id="6150" name="Google Shape;98;p14"/>
          <p:cNvSpPr>
            <a:spLocks noChangeArrowheads="1"/>
          </p:cNvSpPr>
          <p:nvPr/>
        </p:nvSpPr>
        <p:spPr bwMode="auto">
          <a:xfrm>
            <a:off x="10767349" y="6754797"/>
            <a:ext cx="939347" cy="10155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sp>
        <p:nvSpPr>
          <p:cNvPr id="6151" name="Google Shape;99;p14"/>
          <p:cNvSpPr>
            <a:spLocks noGrp="1"/>
          </p:cNvSpPr>
          <p:nvPr>
            <p:ph type="sldNum" idx="12"/>
          </p:nvPr>
        </p:nvSpPr>
        <p:spPr bwMode="auto">
          <a:xfrm>
            <a:off x="11436951" y="6405715"/>
            <a:ext cx="191995" cy="33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lnSpc>
                <a:spcPct val="90000"/>
              </a:lnSpc>
              <a:spcBef>
                <a:spcPts val="1000"/>
              </a:spcBef>
              <a:buFont typeface="Arial" panose="020B0604020202020204" pitchFamily="34" charset="0"/>
              <a:buChar char="•"/>
              <a:defRPr sz="2799">
                <a:solidFill>
                  <a:schemeClr val="tx1"/>
                </a:solidFill>
                <a:latin typeface="Calibri" panose="020F0502020204030204" pitchFamily="34" charset="0"/>
              </a:defRPr>
            </a:lvl1pPr>
            <a:lvl2pPr marL="742608" indent="-285618">
              <a:lnSpc>
                <a:spcPct val="90000"/>
              </a:lnSpc>
              <a:spcBef>
                <a:spcPts val="499"/>
              </a:spcBef>
              <a:buFont typeface="Arial" panose="020B0604020202020204" pitchFamily="34" charset="0"/>
              <a:buChar char="•"/>
              <a:defRPr sz="2399">
                <a:solidFill>
                  <a:schemeClr val="tx1"/>
                </a:solidFill>
                <a:latin typeface="Calibri" panose="020F0502020204030204" pitchFamily="34" charset="0"/>
              </a:defRPr>
            </a:lvl2pPr>
            <a:lvl3pPr marL="1142473" indent="-228495">
              <a:lnSpc>
                <a:spcPct val="90000"/>
              </a:lnSpc>
              <a:spcBef>
                <a:spcPts val="499"/>
              </a:spcBef>
              <a:buFont typeface="Arial" panose="020B0604020202020204" pitchFamily="34" charset="0"/>
              <a:buChar char="•"/>
              <a:defRPr sz="1999">
                <a:solidFill>
                  <a:schemeClr val="tx1"/>
                </a:solidFill>
                <a:latin typeface="Calibri" panose="020F0502020204030204" pitchFamily="34" charset="0"/>
              </a:defRPr>
            </a:lvl3pPr>
            <a:lvl4pPr marL="1599463" indent="-228495">
              <a:lnSpc>
                <a:spcPct val="90000"/>
              </a:lnSpc>
              <a:spcBef>
                <a:spcPts val="499"/>
              </a:spcBef>
              <a:buFont typeface="Arial" panose="020B0604020202020204" pitchFamily="34" charset="0"/>
              <a:buChar char="•"/>
              <a:defRPr>
                <a:solidFill>
                  <a:schemeClr val="tx1"/>
                </a:solidFill>
                <a:latin typeface="Calibri" panose="020F0502020204030204" pitchFamily="34" charset="0"/>
              </a:defRPr>
            </a:lvl4pPr>
            <a:lvl5pPr marL="2056452" indent="-228495">
              <a:lnSpc>
                <a:spcPct val="90000"/>
              </a:lnSpc>
              <a:spcBef>
                <a:spcPts val="499"/>
              </a:spcBef>
              <a:buFont typeface="Arial" panose="020B0604020202020204" pitchFamily="34" charset="0"/>
              <a:buChar char="•"/>
              <a:defRPr>
                <a:solidFill>
                  <a:schemeClr val="tx1"/>
                </a:solidFill>
                <a:latin typeface="Calibri" panose="020F0502020204030204" pitchFamily="34" charset="0"/>
              </a:defRPr>
            </a:lvl5pPr>
            <a:lvl6pPr marL="2513442" indent="-228495" eaLnBrk="0" fontAlgn="base" hangingPunct="0">
              <a:lnSpc>
                <a:spcPct val="90000"/>
              </a:lnSpc>
              <a:spcBef>
                <a:spcPts val="499"/>
              </a:spcBef>
              <a:spcAft>
                <a:spcPct val="0"/>
              </a:spcAft>
              <a:buFont typeface="Arial" panose="020B0604020202020204" pitchFamily="34" charset="0"/>
              <a:buChar char="•"/>
              <a:defRPr>
                <a:solidFill>
                  <a:schemeClr val="tx1"/>
                </a:solidFill>
                <a:latin typeface="Calibri" panose="020F0502020204030204" pitchFamily="34" charset="0"/>
              </a:defRPr>
            </a:lvl6pPr>
            <a:lvl7pPr marL="2970431" indent="-228495" eaLnBrk="0" fontAlgn="base" hangingPunct="0">
              <a:lnSpc>
                <a:spcPct val="90000"/>
              </a:lnSpc>
              <a:spcBef>
                <a:spcPts val="499"/>
              </a:spcBef>
              <a:spcAft>
                <a:spcPct val="0"/>
              </a:spcAft>
              <a:buFont typeface="Arial" panose="020B0604020202020204" pitchFamily="34" charset="0"/>
              <a:buChar char="•"/>
              <a:defRPr>
                <a:solidFill>
                  <a:schemeClr val="tx1"/>
                </a:solidFill>
                <a:latin typeface="Calibri" panose="020F0502020204030204" pitchFamily="34" charset="0"/>
              </a:defRPr>
            </a:lvl7pPr>
            <a:lvl8pPr marL="3427420" indent="-228495" eaLnBrk="0" fontAlgn="base" hangingPunct="0">
              <a:lnSpc>
                <a:spcPct val="90000"/>
              </a:lnSpc>
              <a:spcBef>
                <a:spcPts val="499"/>
              </a:spcBef>
              <a:spcAft>
                <a:spcPct val="0"/>
              </a:spcAft>
              <a:buFont typeface="Arial" panose="020B0604020202020204" pitchFamily="34" charset="0"/>
              <a:buChar char="•"/>
              <a:defRPr>
                <a:solidFill>
                  <a:schemeClr val="tx1"/>
                </a:solidFill>
                <a:latin typeface="Calibri" panose="020F0502020204030204" pitchFamily="34" charset="0"/>
              </a:defRPr>
            </a:lvl8pPr>
            <a:lvl9pPr marL="3884410" indent="-228495" eaLnBrk="0" fontAlgn="base" hangingPunct="0">
              <a:lnSpc>
                <a:spcPct val="90000"/>
              </a:lnSpc>
              <a:spcBef>
                <a:spcPts val="499"/>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ct val="0"/>
              </a:spcAft>
              <a:buFontTx/>
              <a:buNone/>
            </a:pPr>
            <a:fld id="{BF1B5359-6C3D-40EF-9D2D-B60EB35E7914}" type="slidenum">
              <a:rPr lang="en-US" altLang="en-US" sz="1499">
                <a:solidFill>
                  <a:srgbClr val="535353"/>
                </a:solidFill>
                <a:latin typeface="Open Sans"/>
              </a:rPr>
              <a:pPr>
                <a:lnSpc>
                  <a:spcPct val="100000"/>
                </a:lnSpc>
                <a:spcBef>
                  <a:spcPct val="0"/>
                </a:spcBef>
                <a:spcAft>
                  <a:spcPct val="0"/>
                </a:spcAft>
                <a:buFontTx/>
                <a:buNone/>
              </a:pPr>
              <a:t>1</a:t>
            </a:fld>
            <a:endParaRPr lang="en-US" altLang="en-US" sz="1499">
              <a:solidFill>
                <a:srgbClr val="535353"/>
              </a:solidFill>
              <a:latin typeface="Open Sans"/>
            </a:endParaRPr>
          </a:p>
        </p:txBody>
      </p:sp>
      <p:sp>
        <p:nvSpPr>
          <p:cNvPr id="6152" name="Google Shape;100;p14"/>
          <p:cNvSpPr>
            <a:spLocks noChangeArrowheads="1"/>
          </p:cNvSpPr>
          <p:nvPr/>
        </p:nvSpPr>
        <p:spPr bwMode="auto">
          <a:xfrm>
            <a:off x="2937" y="9585"/>
            <a:ext cx="12198821" cy="6867391"/>
          </a:xfrm>
          <a:prstGeom prst="rect">
            <a:avLst/>
          </a:prstGeom>
          <a:solidFill>
            <a:srgbClr val="53535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pic>
        <p:nvPicPr>
          <p:cNvPr id="6153" name="Google Shape;101;p14" descr="Imag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50481"/>
          <a:stretch>
            <a:fillRect/>
          </a:stretch>
        </p:blipFill>
        <p:spPr bwMode="auto">
          <a:xfrm>
            <a:off x="-22452" y="2042194"/>
            <a:ext cx="9806025" cy="19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Google Shape;102;p14" descr="CSSR-logo-white-01.p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700" y="-190343"/>
            <a:ext cx="3789124" cy="267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Google Shape;103;p14"/>
          <p:cNvSpPr>
            <a:spLocks/>
          </p:cNvSpPr>
          <p:nvPr/>
        </p:nvSpPr>
        <p:spPr bwMode="auto">
          <a:xfrm flipH="1">
            <a:off x="2937" y="5596481"/>
            <a:ext cx="12186127" cy="1259868"/>
          </a:xfrm>
          <a:custGeom>
            <a:avLst/>
            <a:gdLst>
              <a:gd name="T0" fmla="*/ 0 w 21600"/>
              <a:gd name="T1" fmla="*/ 0 h 21600"/>
              <a:gd name="T2" fmla="*/ 0 w 21600"/>
              <a:gd name="T3" fmla="*/ 73555427 h 21600"/>
              <a:gd name="T4" fmla="*/ 2147483646 w 21600"/>
              <a:gd name="T5" fmla="*/ 73555427 h 21600"/>
              <a:gd name="T6" fmla="*/ 2147483646 w 21600"/>
              <a:gd name="T7" fmla="*/ 0 h 21600"/>
              <a:gd name="T8" fmla="*/ 2147483646 w 21600"/>
              <a:gd name="T9" fmla="*/ 0 h 21600"/>
              <a:gd name="T10" fmla="*/ 2147483646 w 21600"/>
              <a:gd name="T11" fmla="*/ 24157529 h 21600"/>
              <a:gd name="T12" fmla="*/ 2147483646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9107" tIns="39107" rIns="39107" bIns="39107"/>
          <a:lstStyle/>
          <a:p>
            <a:endParaRPr lang="en-IN" sz="1799"/>
          </a:p>
        </p:txBody>
      </p:sp>
      <p:pic>
        <p:nvPicPr>
          <p:cNvPr id="615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0" y="57189"/>
            <a:ext cx="1599429" cy="108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813364" y="1653"/>
            <a:ext cx="1375700" cy="114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19;p17"/>
          <p:cNvSpPr txBox="1"/>
          <p:nvPr/>
        </p:nvSpPr>
        <p:spPr>
          <a:xfrm>
            <a:off x="653211" y="2537257"/>
            <a:ext cx="7339520" cy="100234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chemeClr val="lt1"/>
              </a:buClr>
              <a:buSzPts val="4800"/>
              <a:buFont typeface="Arial Black"/>
              <a:buNone/>
            </a:pPr>
            <a:r>
              <a:rPr lang="en-US" sz="4800" b="1" i="0" u="none" strike="noStrike" cap="none" dirty="0">
                <a:solidFill>
                  <a:schemeClr val="lt1"/>
                </a:solidFill>
                <a:latin typeface="Arial Black"/>
                <a:ea typeface="Arial Black"/>
                <a:cs typeface="Arial Black"/>
                <a:sym typeface="Arial Black"/>
              </a:rPr>
              <a:t> </a:t>
            </a:r>
            <a:r>
              <a:rPr lang="en-US" sz="6000" b="1" i="0" u="none" strike="noStrike" cap="none" dirty="0">
                <a:solidFill>
                  <a:schemeClr val="bg1"/>
                </a:solidFill>
                <a:latin typeface="Open Sans" panose="020B0606030504020204"/>
                <a:ea typeface="Arial Black"/>
                <a:cs typeface="Arial Black"/>
                <a:sym typeface="Arial Black"/>
              </a:rPr>
              <a:t>SOP </a:t>
            </a:r>
            <a:r>
              <a:rPr lang="en-US" sz="6000" b="1" dirty="0">
                <a:solidFill>
                  <a:schemeClr val="bg1"/>
                </a:solidFill>
                <a:latin typeface="Open Sans" panose="020B0606030504020204"/>
                <a:ea typeface="Arial Black"/>
                <a:cs typeface="Arial Black"/>
                <a:sym typeface="Arial Black"/>
              </a:rPr>
              <a:t>ON</a:t>
            </a:r>
            <a:r>
              <a:rPr lang="en-US" sz="6000" b="1" i="0" u="none" strike="noStrike" cap="none" dirty="0">
                <a:solidFill>
                  <a:schemeClr val="bg1"/>
                </a:solidFill>
                <a:latin typeface="Open Sans" panose="020B0606030504020204"/>
                <a:ea typeface="Arial Black"/>
                <a:cs typeface="Arial Black"/>
                <a:sym typeface="Arial Black"/>
              </a:rPr>
              <a:t> CSSR</a:t>
            </a:r>
            <a:endParaRPr sz="2000" dirty="0">
              <a:solidFill>
                <a:schemeClr val="bg1"/>
              </a:solidFill>
              <a:latin typeface="Open Sans" panose="020B0606030504020204"/>
            </a:endParaRPr>
          </a:p>
        </p:txBody>
      </p:sp>
      <p:sp>
        <p:nvSpPr>
          <p:cNvPr id="2" name="Duties of…">
            <a:extLst>
              <a:ext uri="{FF2B5EF4-FFF2-40B4-BE49-F238E27FC236}">
                <a16:creationId xmlns:a16="http://schemas.microsoft.com/office/drawing/2014/main" id="{22825C83-0F36-4141-B247-1DF1591051BC}"/>
              </a:ext>
            </a:extLst>
          </p:cNvPr>
          <p:cNvSpPr txBox="1">
            <a:spLocks noChangeArrowheads="1"/>
          </p:cNvSpPr>
          <p:nvPr/>
        </p:nvSpPr>
        <p:spPr bwMode="auto">
          <a:xfrm>
            <a:off x="7556621" y="5650937"/>
            <a:ext cx="4657829" cy="3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p>
            <a:pPr algn="ctr"/>
            <a:r>
              <a:rPr lang="en-US" altLang="en-US" sz="1800" b="1" dirty="0">
                <a:latin typeface="Open Sans" panose="020B0606030504020204" pitchFamily="34" charset="0"/>
              </a:rPr>
              <a:t>Presented By:- Kamlesh Dhoundiyal,2IC</a:t>
            </a:r>
            <a:endParaRPr lang="en-US" altLang="en-US" sz="1800" dirty="0">
              <a:latin typeface="Open Sans" panose="020B0606030504020204" pitchFamily="34" charset="0"/>
            </a:endParaRPr>
          </a:p>
        </p:txBody>
      </p:sp>
    </p:spTree>
    <p:extLst>
      <p:ext uri="{BB962C8B-B14F-4D97-AF65-F5344CB8AC3E}">
        <p14:creationId xmlns:p14="http://schemas.microsoft.com/office/powerpoint/2010/main" val="417325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p:nvPr/>
        </p:nvSpPr>
        <p:spPr>
          <a:xfrm>
            <a:off x="6403019" y="1260953"/>
            <a:ext cx="5788981" cy="3539390"/>
          </a:xfrm>
          <a:prstGeom prst="rect">
            <a:avLst/>
          </a:prstGeom>
          <a:noFill/>
          <a:ln>
            <a:noFill/>
          </a:ln>
        </p:spPr>
        <p:txBody>
          <a:bodyPr spcFirstLastPara="1" wrap="square" lIns="91425" tIns="45700" rIns="91425" bIns="45700" anchor="t" anchorCtr="0">
            <a:spAutoFit/>
          </a:bodyPr>
          <a:lstStyle/>
          <a:p>
            <a:pPr marL="457200" marR="0" lvl="0" indent="-457200"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On receipt of information regarding any structural collapse, one version of information be available with all Supervisory Officers i.e. battalion Commandant, DC (Ops), Unit Control Room and Team Commander.</a:t>
            </a:r>
            <a:endParaRPr sz="1200" dirty="0"/>
          </a:p>
        </p:txBody>
      </p:sp>
      <p:sp>
        <p:nvSpPr>
          <p:cNvPr id="176" name="Google Shape;176;p26"/>
          <p:cNvSpPr txBox="1"/>
          <p:nvPr/>
        </p:nvSpPr>
        <p:spPr>
          <a:xfrm>
            <a:off x="1152054" y="1540601"/>
            <a:ext cx="5053614" cy="1419333"/>
          </a:xfrm>
          <a:prstGeom prst="rect">
            <a:avLst/>
          </a:prstGeom>
          <a:noFill/>
          <a:ln>
            <a:noFill/>
          </a:ln>
        </p:spPr>
        <p:txBody>
          <a:bodyPr spcFirstLastPara="1" wrap="square" lIns="91425" tIns="45700" rIns="91425" bIns="45700" anchor="t" anchorCtr="0">
            <a:normAutofit lnSpcReduction="10000"/>
          </a:bodyPr>
          <a:lstStyle/>
          <a:p>
            <a:pPr marL="0" marR="0" lvl="0" indent="0" rtl="0">
              <a:lnSpc>
                <a:spcPct val="80000"/>
              </a:lnSpc>
              <a:spcBef>
                <a:spcPts val="0"/>
              </a:spcBef>
              <a:spcAft>
                <a:spcPts val="0"/>
              </a:spcAft>
              <a:buClr>
                <a:schemeClr val="dk1"/>
              </a:buClr>
              <a:buSzPts val="4000"/>
              <a:buFont typeface="Calibri"/>
              <a:buNone/>
            </a:pPr>
            <a:r>
              <a:rPr lang="en-US" sz="4000" b="1" i="0" u="none" dirty="0">
                <a:solidFill>
                  <a:srgbClr val="FF0000"/>
                </a:solidFill>
                <a:latin typeface="Open Sans" panose="020B0606030504020204"/>
                <a:sym typeface="Arial"/>
              </a:rPr>
              <a:t>ROLE OF SUPERVISORY OFFICERS</a:t>
            </a:r>
            <a:endParaRPr sz="4000"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p:nvPr/>
        </p:nvSpPr>
        <p:spPr>
          <a:xfrm>
            <a:off x="5868140" y="1475799"/>
            <a:ext cx="6227685" cy="483205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On getting the information, DC (Ops) of the unit will immediately alert the ‘On wheel’ team for getting ready for move and unit Control Room to get the details about the operation from the incident site. </a:t>
            </a:r>
            <a:endParaRPr sz="2800" dirty="0">
              <a:latin typeface="Open Sans" panose="020B0606030504020204"/>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He will also inform the Commandant and DC (Ops) at HQ NDRF. </a:t>
            </a:r>
            <a:endParaRPr sz="2800" dirty="0">
              <a:latin typeface="Open Sans" panose="020B0606030504020204"/>
            </a:endParaRPr>
          </a:p>
        </p:txBody>
      </p:sp>
      <p:sp>
        <p:nvSpPr>
          <p:cNvPr id="182" name="Google Shape;182;p27"/>
          <p:cNvSpPr txBox="1"/>
          <p:nvPr/>
        </p:nvSpPr>
        <p:spPr>
          <a:xfrm>
            <a:off x="1056442" y="1475799"/>
            <a:ext cx="3867705"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600"/>
              <a:buFont typeface="Arial"/>
              <a:buNone/>
            </a:pPr>
            <a:r>
              <a:rPr lang="en-US" sz="4000" b="1" i="0" u="none" dirty="0">
                <a:solidFill>
                  <a:srgbClr val="FF0000"/>
                </a:solidFill>
                <a:latin typeface="Open Sans" panose="020B0606030504020204"/>
                <a:sym typeface="Arial"/>
              </a:rPr>
              <a:t>THE DC (OPS) OF THE UNIT WILL BE RESPONSIBLE FOR:</a:t>
            </a:r>
            <a:endParaRPr lang="en-US" sz="1600"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p:nvPr/>
        </p:nvSpPr>
        <p:spPr>
          <a:xfrm>
            <a:off x="5646199" y="1703588"/>
            <a:ext cx="6476999" cy="440116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Simultaneously, coordinate with district officials (DM/ADM/SP/SDMA or any other local officials) for actual details of the team to augment(increase amount) the ‘On wheel’ team before move. </a:t>
            </a:r>
            <a:endParaRPr sz="2800" dirty="0">
              <a:latin typeface="Open Sans" panose="020B0606030504020204"/>
            </a:endParaRPr>
          </a:p>
          <a:p>
            <a:pPr marL="457200" marR="0" lvl="0" indent="-254000" algn="l" rtl="0">
              <a:lnSpc>
                <a:spcPct val="10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a:sym typeface="Arial"/>
            </a:endParaRPr>
          </a:p>
          <a:p>
            <a:pPr marL="457200" marR="0" lvl="0" indent="-457200" algn="l"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To brief the team before move and check the availability of TEAs as per the requirement. </a:t>
            </a:r>
            <a:endParaRPr sz="2800" dirty="0">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82;p27"/>
          <p:cNvSpPr txBox="1"/>
          <p:nvPr/>
        </p:nvSpPr>
        <p:spPr>
          <a:xfrm>
            <a:off x="1313895" y="1573453"/>
            <a:ext cx="3867705"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600"/>
              <a:buFont typeface="Arial"/>
              <a:buNone/>
            </a:pPr>
            <a:r>
              <a:rPr lang="en-US" sz="4000" b="1" i="0" u="none" dirty="0">
                <a:solidFill>
                  <a:srgbClr val="FF0000"/>
                </a:solidFill>
                <a:latin typeface="Open Sans" panose="020B0606030504020204"/>
                <a:sym typeface="Arial"/>
              </a:rPr>
              <a:t>THE DC (OPS) OF THE UNIT WILL BE RESPONSIBLE FOR:</a:t>
            </a:r>
            <a:endParaRPr lang="en-US" sz="1600" dirty="0">
              <a:solidFill>
                <a:srgbClr val="FF0000"/>
              </a:solidFill>
              <a:latin typeface="Open Sans" panose="020B0606030504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p:nvPr/>
        </p:nvSpPr>
        <p:spPr>
          <a:xfrm>
            <a:off x="4971495" y="1578449"/>
            <a:ext cx="6951216" cy="440116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To remain in contact with the local authorities/media for further updates and trace the requirements of additional teams/resources, if any. </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To remain in constant touch with the team commander and guide him during the operation. </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Sharing of all operational details to HQ NDRF along with good quality photo and videos. All above action be closely </a:t>
            </a:r>
            <a:r>
              <a:rPr lang="en-US" sz="3200" b="0" i="0" u="none" dirty="0">
                <a:solidFill>
                  <a:schemeClr val="dk1"/>
                </a:solidFill>
                <a:latin typeface="Arial"/>
                <a:ea typeface="Arial"/>
                <a:cs typeface="Arial"/>
                <a:sym typeface="Arial"/>
              </a:rPr>
              <a:t>monitored and supervise by the Commandant.</a:t>
            </a:r>
            <a:endParaRPr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82;p27"/>
          <p:cNvSpPr txBox="1"/>
          <p:nvPr/>
        </p:nvSpPr>
        <p:spPr>
          <a:xfrm>
            <a:off x="1056442" y="1475799"/>
            <a:ext cx="3867705"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600"/>
              <a:buFont typeface="Arial"/>
              <a:buNone/>
            </a:pPr>
            <a:r>
              <a:rPr lang="en-US" sz="4000" b="1" i="0" u="none" dirty="0">
                <a:solidFill>
                  <a:srgbClr val="FF0000"/>
                </a:solidFill>
                <a:latin typeface="Open Sans" panose="020B0606030504020204"/>
                <a:sym typeface="Arial"/>
              </a:rPr>
              <a:t>THE DC (OPS) OF THE UNIT WILL BE RESPONSIBLE FOR:</a:t>
            </a:r>
            <a:endParaRPr lang="en-US" sz="1600" dirty="0">
              <a:solidFill>
                <a:srgbClr val="FF0000"/>
              </a:solidFill>
              <a:latin typeface="Open Sans" panose="020B0606030504020204"/>
            </a:endParaRPr>
          </a:p>
        </p:txBody>
      </p:sp>
      <p:pic>
        <p:nvPicPr>
          <p:cNvPr id="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77026"/>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p:nvPr/>
        </p:nvSpPr>
        <p:spPr>
          <a:xfrm>
            <a:off x="4776186" y="1166862"/>
            <a:ext cx="7324460" cy="45242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400" b="0" i="0" u="none" dirty="0">
                <a:solidFill>
                  <a:schemeClr val="dk1"/>
                </a:solidFill>
                <a:latin typeface="Open Sans" panose="020B0606030504020204"/>
                <a:sym typeface="Arial"/>
              </a:rPr>
              <a:t>Unit Control Room play a very vital role. It acts as a buffer between the team and Bn. Commanders/HQ NDRF Control Room:</a:t>
            </a:r>
            <a:endParaRPr sz="2400" dirty="0">
              <a:latin typeface="Open Sans" panose="020B0606030504020204"/>
            </a:endParaRPr>
          </a:p>
          <a:p>
            <a:pPr marL="0" marR="0" lvl="0" indent="0" algn="just" rtl="0">
              <a:lnSpc>
                <a:spcPct val="100000"/>
              </a:lnSpc>
              <a:spcBef>
                <a:spcPts val="0"/>
              </a:spcBef>
              <a:spcAft>
                <a:spcPts val="0"/>
              </a:spcAft>
              <a:buClr>
                <a:schemeClr val="dk1"/>
              </a:buClr>
              <a:buSzPts val="3200"/>
              <a:buFont typeface="Calibri"/>
              <a:buNone/>
            </a:pPr>
            <a:endParaRPr sz="2400" b="0" i="0" u="none" dirty="0">
              <a:solidFill>
                <a:schemeClr val="dk1"/>
              </a:solidFill>
              <a:latin typeface="Open Sans" panose="020B0606030504020204"/>
              <a:sym typeface="Arial"/>
            </a:endParaRPr>
          </a:p>
          <a:p>
            <a:pPr marL="0" marR="0" lvl="0" indent="-203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Provide all the operational details such as road maps, civil officials contact details, logistics details, current situation, stake holders on ground etc. to the SAR team commander moving out for the CSSR Operation. </a:t>
            </a:r>
            <a:endParaRPr sz="2400" dirty="0">
              <a:latin typeface="Open Sans" panose="020B0606030504020204"/>
            </a:endParaRPr>
          </a:p>
          <a:p>
            <a:pPr marL="0" marR="0" lvl="0" indent="-203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Receive all the information related to Incident/Operation, consolidate and share it with higher Headquarter. </a:t>
            </a:r>
            <a:endParaRPr sz="2400" dirty="0">
              <a:latin typeface="Open Sans" panose="020B0606030504020204"/>
            </a:endParaRPr>
          </a:p>
        </p:txBody>
      </p:sp>
      <p:sp>
        <p:nvSpPr>
          <p:cNvPr id="200" name="Google Shape;200;p30"/>
          <p:cNvSpPr txBox="1"/>
          <p:nvPr/>
        </p:nvSpPr>
        <p:spPr>
          <a:xfrm>
            <a:off x="661089" y="1248408"/>
            <a:ext cx="3919789" cy="307501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a:sym typeface="Arial"/>
              </a:rPr>
              <a:t>ROLE AND TASK OF UNIT CONTROL ROOM</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p:nvPr/>
        </p:nvSpPr>
        <p:spPr>
          <a:xfrm>
            <a:off x="6232089" y="1439786"/>
            <a:ext cx="5713250" cy="452427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sym typeface="Arial"/>
              </a:rPr>
              <a:t>Upgrade the information about the incident and will share with team commander. </a:t>
            </a:r>
            <a:endParaRPr sz="2400" dirty="0"/>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sym typeface="Arial"/>
              </a:rPr>
              <a:t>Collect the photos &amp; videos of Incident/Operation and share it with higher Headquarter. </a:t>
            </a:r>
            <a:endParaRPr sz="2400" dirty="0"/>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sym typeface="Arial"/>
              </a:rPr>
              <a:t>Maintain a data bank of the information, photos and videos for de-briefing, case studies and future requirements. </a:t>
            </a:r>
            <a:endParaRPr sz="2400" dirty="0"/>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sym typeface="Arial"/>
              </a:rPr>
              <a:t>Collect </a:t>
            </a:r>
            <a:r>
              <a:rPr lang="en-US" sz="2400" b="0" i="0" u="none" dirty="0" err="1">
                <a:solidFill>
                  <a:schemeClr val="dk1"/>
                </a:solidFill>
                <a:sym typeface="Arial"/>
              </a:rPr>
              <a:t>en</a:t>
            </a:r>
            <a:r>
              <a:rPr lang="en-US" sz="2400" b="0" i="0" u="none" dirty="0">
                <a:solidFill>
                  <a:schemeClr val="dk1"/>
                </a:solidFill>
                <a:sym typeface="Arial"/>
              </a:rPr>
              <a:t>-route information from Team Commander. </a:t>
            </a:r>
            <a:endParaRPr sz="24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00;p30"/>
          <p:cNvSpPr txBox="1"/>
          <p:nvPr/>
        </p:nvSpPr>
        <p:spPr>
          <a:xfrm>
            <a:off x="758744" y="1439786"/>
            <a:ext cx="5215928" cy="307501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a:sym typeface="Arial"/>
              </a:rPr>
              <a:t>ROLE AND TASK OF UNIT CONTROL ROOM</a:t>
            </a:r>
            <a:endParaRPr lang="en-US" dirty="0">
              <a:solidFill>
                <a:srgbClr val="FF0000"/>
              </a:solidFill>
              <a:latin typeface="Open Sans" panose="020B0606030504020204"/>
            </a:endParaRPr>
          </a:p>
        </p:txBody>
      </p:sp>
      <p:pic>
        <p:nvPicPr>
          <p:cNvPr id="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p:nvPr/>
        </p:nvSpPr>
        <p:spPr>
          <a:xfrm>
            <a:off x="5963574" y="1401469"/>
            <a:ext cx="6228426" cy="341627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Collect the information regarding initial assessment of the incident. </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Remain in close contact with Team Commander. </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Collect the information of on-going operation and outcomes. </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Collect and consolidate the Incident Report of the operation and send it to HQ NDRF as per </a:t>
            </a:r>
            <a:r>
              <a:rPr lang="en-US" sz="2400" b="0" i="0" u="none" dirty="0" err="1">
                <a:solidFill>
                  <a:schemeClr val="dk1"/>
                </a:solidFill>
                <a:latin typeface="Open Sans" panose="020B0606030504020204"/>
                <a:sym typeface="Arial"/>
              </a:rPr>
              <a:t>proforma</a:t>
            </a:r>
            <a:r>
              <a:rPr lang="en-US" sz="2400" b="0" i="0" u="none" dirty="0">
                <a:solidFill>
                  <a:schemeClr val="dk1"/>
                </a:solidFill>
                <a:latin typeface="Open Sans" panose="020B0606030504020204"/>
                <a:sym typeface="Arial"/>
              </a:rPr>
              <a:t>.</a:t>
            </a:r>
            <a:endParaRPr sz="2400" dirty="0">
              <a:latin typeface="Open Sans" panose="020B0606030504020204"/>
            </a:endParaRPr>
          </a:p>
        </p:txBody>
      </p:sp>
      <p:sp>
        <p:nvSpPr>
          <p:cNvPr id="212" name="Google Shape;212;p32"/>
          <p:cNvSpPr txBox="1"/>
          <p:nvPr/>
        </p:nvSpPr>
        <p:spPr>
          <a:xfrm>
            <a:off x="228600" y="1642271"/>
            <a:ext cx="5734974" cy="25213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a:sym typeface="Arial"/>
              </a:rPr>
              <a:t>ROLE AND TASK OF UNIT CONTROL ROOM</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p:nvPr/>
        </p:nvSpPr>
        <p:spPr>
          <a:xfrm>
            <a:off x="5415377" y="1346007"/>
            <a:ext cx="6675737" cy="36214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400" b="0" i="0" u="none" dirty="0">
                <a:solidFill>
                  <a:schemeClr val="dk1"/>
                </a:solidFill>
                <a:latin typeface="Open Sans" panose="020B0606030504020204"/>
                <a:sym typeface="Arial"/>
              </a:rPr>
              <a:t>It will be the responsibility of team Commander of CSSR team who is involved in the CSSR Operation to ensure that all aspects of this SOP must be adhered. On receipt of warning orders, Team commander will ensure the following-</a:t>
            </a:r>
            <a:endParaRPr sz="2400" dirty="0">
              <a:latin typeface="Open Sans" panose="020B0606030504020204"/>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Collect all concerned information about incident from DC (Ops)/ Unit Control Room and will plan his strategy as per ground conditions of the concerned State/ District. </a:t>
            </a:r>
            <a:endParaRPr sz="2400" dirty="0">
              <a:latin typeface="Open Sans" panose="020B0606030504020204"/>
            </a:endParaRPr>
          </a:p>
        </p:txBody>
      </p:sp>
      <p:sp>
        <p:nvSpPr>
          <p:cNvPr id="219" name="Google Shape;219;p33"/>
          <p:cNvSpPr txBox="1"/>
          <p:nvPr/>
        </p:nvSpPr>
        <p:spPr>
          <a:xfrm>
            <a:off x="228600" y="1478365"/>
            <a:ext cx="5246976" cy="3356748"/>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FF0000"/>
              </a:buClr>
              <a:buSzPts val="2000"/>
              <a:buFont typeface="Calibri"/>
              <a:buNone/>
            </a:pPr>
            <a:r>
              <a:rPr lang="en-US" sz="4000" b="1" i="0" u="none" dirty="0">
                <a:solidFill>
                  <a:srgbClr val="FF0000"/>
                </a:solidFill>
                <a:latin typeface="Calibri"/>
                <a:ea typeface="Calibri"/>
                <a:cs typeface="Calibri"/>
                <a:sym typeface="Calibri"/>
              </a:rPr>
              <a:t>    </a:t>
            </a:r>
            <a:br>
              <a:rPr lang="en-US" sz="4000" b="1" i="0" u="none" dirty="0">
                <a:solidFill>
                  <a:srgbClr val="FF0000"/>
                </a:solidFill>
                <a:latin typeface="Calibri"/>
                <a:ea typeface="Calibri"/>
                <a:cs typeface="Calibri"/>
                <a:sym typeface="Calibri"/>
              </a:rPr>
            </a:br>
            <a:r>
              <a:rPr lang="en-US" sz="4000" b="1" i="0" u="none" dirty="0">
                <a:solidFill>
                  <a:srgbClr val="FF0000"/>
                </a:solidFill>
                <a:sym typeface="Arial"/>
              </a:rPr>
              <a:t>ROLE AND TASK    OF TEAM COMMANDER</a:t>
            </a:r>
            <a:br>
              <a:rPr lang="en-US" sz="4000" b="1" i="0" u="sng" dirty="0">
                <a:solidFill>
                  <a:srgbClr val="FF0000"/>
                </a:solidFill>
                <a:latin typeface="Arial Rounded"/>
                <a:ea typeface="Arial Rounded"/>
                <a:cs typeface="Arial Rounded"/>
                <a:sym typeface="Arial Rounded"/>
              </a:rPr>
            </a:br>
            <a:endParaRPr sz="4000" dirty="0">
              <a:solidFill>
                <a:srgbClr val="FF0000"/>
              </a:solidFil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p:nvPr/>
        </p:nvSpPr>
        <p:spPr>
          <a:xfrm>
            <a:off x="5752731" y="1534940"/>
            <a:ext cx="6198094" cy="456531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Chalk out the shortest route to be followed by the vehicles during the movement and discuss it with the DC (Ops)  </a:t>
            </a:r>
            <a:endParaRPr sz="2400" dirty="0">
              <a:latin typeface="Open Sans" panose="020B0606030504020204"/>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Detail a suitable person to carry camera and recording equipment with spare battery. </a:t>
            </a:r>
            <a:endParaRPr sz="2400" dirty="0">
              <a:latin typeface="Open Sans" panose="020B0606030504020204"/>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Availability of CSSR equipment, Squad, Communication equipment and emergency medicines with the team. </a:t>
            </a:r>
            <a:endParaRPr sz="2400" dirty="0">
              <a:latin typeface="Open Sans" panose="020B0606030504020204"/>
            </a:endParaRPr>
          </a:p>
          <a:p>
            <a:pPr marL="0" marR="0" lvl="0" indent="0" algn="l" rtl="0">
              <a:lnSpc>
                <a:spcPct val="100000"/>
              </a:lnSpc>
              <a:spcBef>
                <a:spcPts val="0"/>
              </a:spcBef>
              <a:spcAft>
                <a:spcPts val="0"/>
              </a:spcAft>
              <a:buNone/>
            </a:pPr>
            <a:endParaRPr sz="2400" b="0" i="0" u="none" dirty="0">
              <a:solidFill>
                <a:schemeClr val="dk1"/>
              </a:solidFill>
              <a:latin typeface="Open Sans" panose="020B0606030504020204"/>
              <a:sym typeface="Aria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219;p33"/>
          <p:cNvSpPr txBox="1"/>
          <p:nvPr/>
        </p:nvSpPr>
        <p:spPr>
          <a:xfrm>
            <a:off x="505755" y="1750626"/>
            <a:ext cx="5246976" cy="3356748"/>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FF0000"/>
              </a:buClr>
              <a:buSzPts val="2000"/>
              <a:buFont typeface="Calibri"/>
              <a:buNone/>
            </a:pPr>
            <a:r>
              <a:rPr lang="en-US" sz="4000" b="1" i="0" u="none" dirty="0">
                <a:solidFill>
                  <a:srgbClr val="FF0000"/>
                </a:solidFill>
                <a:latin typeface="Calibri"/>
                <a:ea typeface="Calibri"/>
                <a:cs typeface="Calibri"/>
                <a:sym typeface="Calibri"/>
              </a:rPr>
              <a:t>    </a:t>
            </a:r>
            <a:br>
              <a:rPr lang="en-US" sz="4000" b="1" i="0" u="none" dirty="0">
                <a:solidFill>
                  <a:srgbClr val="FF0000"/>
                </a:solidFill>
                <a:latin typeface="Calibri"/>
                <a:ea typeface="Calibri"/>
                <a:cs typeface="Calibri"/>
                <a:sym typeface="Calibri"/>
              </a:rPr>
            </a:br>
            <a:r>
              <a:rPr lang="en-US" sz="4000" b="1" i="0" u="none" dirty="0">
                <a:solidFill>
                  <a:srgbClr val="FF0000"/>
                </a:solidFill>
                <a:sym typeface="Arial"/>
              </a:rPr>
              <a:t>ROLE AND TASK    OF TEAM COMMANDER</a:t>
            </a:r>
            <a:br>
              <a:rPr lang="en-US" sz="4000" b="1" i="0" u="sng" dirty="0">
                <a:solidFill>
                  <a:srgbClr val="FF0000"/>
                </a:solidFill>
                <a:latin typeface="Arial Rounded"/>
                <a:ea typeface="Arial Rounded"/>
                <a:cs typeface="Arial Rounded"/>
                <a:sym typeface="Arial Rounded"/>
              </a:rPr>
            </a:br>
            <a:endParaRPr sz="4000" dirty="0">
              <a:solidFill>
                <a:srgbClr val="FF0000"/>
              </a:solidFill>
            </a:endParaRPr>
          </a:p>
        </p:txBody>
      </p:sp>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p:nvPr/>
        </p:nvSpPr>
        <p:spPr>
          <a:xfrm>
            <a:off x="6232124" y="1352743"/>
            <a:ext cx="5879146" cy="50167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On the way to the incident site, he will collect the required information from local sources/media and liaise with local administration for essential requirements and ask for a guide</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Upgrade the information from local administration, Unit Control Room, media and other stake holders. </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On arrival at incident site, team commander will assess the situation and plan the employability of his team accordingly for prompt response. </a:t>
            </a:r>
            <a:endParaRPr sz="2400" dirty="0">
              <a:latin typeface="Open Sans" panose="020B0606030504020204"/>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98F65A2-A2B9-DAFD-0CDA-C6C6697BFBE3}"/>
              </a:ext>
            </a:extLst>
          </p:cNvPr>
          <p:cNvSpPr txBox="1"/>
          <p:nvPr/>
        </p:nvSpPr>
        <p:spPr>
          <a:xfrm>
            <a:off x="1347020" y="1490008"/>
            <a:ext cx="3824748" cy="1938992"/>
          </a:xfrm>
          <a:prstGeom prst="rect">
            <a:avLst/>
          </a:prstGeom>
          <a:no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ROLE AND TASK OF TEAM COMMANDER</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6489576" y="1951607"/>
            <a:ext cx="5072848" cy="341627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Collapse Structure Search &amp; Rescue is a term applied to rescue &amp; recovery operations at the scene of a structural collapse or multiple structural collapse. </a:t>
            </a:r>
            <a:endParaRPr sz="2400" dirty="0">
              <a:latin typeface="Open Sans" panose="020B0606030504020204"/>
            </a:endParaRPr>
          </a:p>
          <a:p>
            <a:pPr marL="457200" marR="0" lvl="0" indent="-254000" algn="just" rtl="0">
              <a:lnSpc>
                <a:spcPct val="100000"/>
              </a:lnSpc>
              <a:spcBef>
                <a:spcPts val="0"/>
              </a:spcBef>
              <a:spcAft>
                <a:spcPts val="0"/>
              </a:spcAft>
              <a:buClr>
                <a:schemeClr val="dk1"/>
              </a:buClr>
              <a:buSzPts val="3200"/>
              <a:buFont typeface="Noto Sans Symbols"/>
              <a:buNone/>
            </a:pPr>
            <a:endParaRPr sz="24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A collapse refers to a failure of a structure . </a:t>
            </a:r>
            <a:endParaRPr sz="2400" dirty="0">
              <a:latin typeface="Open Sans" panose="020B0606030504020204"/>
            </a:endParaRPr>
          </a:p>
        </p:txBody>
      </p:sp>
      <p:sp>
        <p:nvSpPr>
          <p:cNvPr id="128" name="Google Shape;128;p18"/>
          <p:cNvSpPr txBox="1"/>
          <p:nvPr/>
        </p:nvSpPr>
        <p:spPr>
          <a:xfrm>
            <a:off x="1058661" y="1816963"/>
            <a:ext cx="4365595" cy="10398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6000" b="0" i="0" u="none" dirty="0">
                <a:solidFill>
                  <a:schemeClr val="dk1"/>
                </a:solidFill>
                <a:latin typeface="Calibri"/>
                <a:ea typeface="Calibri"/>
                <a:cs typeface="Calibri"/>
                <a:sym typeface="Calibri"/>
              </a:rPr>
              <a:t> </a:t>
            </a:r>
            <a:r>
              <a:rPr lang="en-US" sz="4000" b="1" i="0" u="none" dirty="0">
                <a:solidFill>
                  <a:srgbClr val="FF0000"/>
                </a:solidFill>
                <a:latin typeface="Open Sans" panose="020B0606030504020204"/>
                <a:sym typeface="Arial"/>
              </a:rPr>
              <a:t>INTRODUCTION</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p:nvPr/>
        </p:nvSpPr>
        <p:spPr>
          <a:xfrm>
            <a:off x="4944781" y="962739"/>
            <a:ext cx="7122758" cy="5755381"/>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Brief Sub-team commanders and team members to familiarize them with their area of operation. He will also brief them about the safety instructions, local customs and culture.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After assessment and initial briefing, he will start the rescue operation with all their Search and Rescue TEA,  victim locating instruments etc. Search and Rescue operation will be conducted as per INSARAG guidelines.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efficient and multiple communication means like HF/VHF/QDA/Sat Phone with Unit HQ, HQ NDRF, SEOC and DEOC.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1" y="97551"/>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06BA5F52-E351-E740-E7C8-A8D128BEBD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7B2FAEE-4E2A-A015-0C49-8D63555C7302}"/>
              </a:ext>
            </a:extLst>
          </p:cNvPr>
          <p:cNvSpPr txBox="1"/>
          <p:nvPr/>
        </p:nvSpPr>
        <p:spPr>
          <a:xfrm>
            <a:off x="998508" y="1017588"/>
            <a:ext cx="3824748" cy="1938992"/>
          </a:xfrm>
          <a:prstGeom prst="rect">
            <a:avLst/>
          </a:prstGeom>
          <a:no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ROLE AND TASK OF TEAM COMMANDER</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p:nvPr/>
        </p:nvSpPr>
        <p:spPr>
          <a:xfrm>
            <a:off x="5358580" y="1380399"/>
            <a:ext cx="6601907" cy="464738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that all electric and gas connections are cut off and the building is safe to enter.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Liaise with the other agencies working in the area for better co-ordination during the rescue operation</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Physically monitor the operation and record the outcomes</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Maintains seamless communication with Control Room of the unit with all the progress related to CSSR Ops.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3071AB66-08E8-FCF5-2588-400AB1CEFF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A267443-4F82-2C5D-248D-AD7B65F0F1E1}"/>
              </a:ext>
            </a:extLst>
          </p:cNvPr>
          <p:cNvSpPr txBox="1"/>
          <p:nvPr/>
        </p:nvSpPr>
        <p:spPr>
          <a:xfrm>
            <a:off x="1170039" y="1190285"/>
            <a:ext cx="3824748" cy="1938992"/>
          </a:xfrm>
          <a:prstGeom prst="rect">
            <a:avLst/>
          </a:prstGeom>
          <a:no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ROLE AND TASK OF TEAM COMMANDER</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p:nvPr/>
        </p:nvSpPr>
        <p:spPr>
          <a:xfrm>
            <a:off x="5220930" y="1190285"/>
            <a:ext cx="6748078" cy="50167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Brief the Incident Commander on the progress of the operation and discuss the further planning of the operation.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the rest,  Adm. arrangements of his team.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that all sub-teams remain in contact with team commander for better span of control.</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ensure that rescuers do not enter any building that is damaged unless it has been properly checked and declared “GO” by the safety officer.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F5172B-7727-3CA5-607C-D72F2F1225F0}"/>
              </a:ext>
            </a:extLst>
          </p:cNvPr>
          <p:cNvSpPr txBox="1"/>
          <p:nvPr/>
        </p:nvSpPr>
        <p:spPr>
          <a:xfrm>
            <a:off x="1209368" y="1190285"/>
            <a:ext cx="3824748" cy="1938992"/>
          </a:xfrm>
          <a:prstGeom prst="rect">
            <a:avLst/>
          </a:prstGeom>
          <a:no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ROLE AND TASK OF TEAM COMMANDER</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A17E491F-955E-3327-D27C-BDCA25799E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p:nvPr/>
        </p:nvSpPr>
        <p:spPr>
          <a:xfrm>
            <a:off x="5653548" y="1184275"/>
            <a:ext cx="6157451" cy="526293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ensure the rescue operation should be conducted in presence of civil authority or the representative appointed by them to avoid any legal complications.</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0"/>
              </a:spcBef>
              <a:spcAft>
                <a:spcPts val="0"/>
              </a:spcAft>
              <a:buClr>
                <a:schemeClr val="dk1"/>
              </a:buClr>
              <a:buSzPts val="3200"/>
              <a:buFont typeface="Arial"/>
              <a:buNone/>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ensure good quality photographs &amp; videos of operational activities and will send the same to unit Control Room at a regular interval.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0ED446-4918-8290-56E0-67ED68870709}"/>
              </a:ext>
            </a:extLst>
          </p:cNvPr>
          <p:cNvSpPr txBox="1"/>
          <p:nvPr/>
        </p:nvSpPr>
        <p:spPr>
          <a:xfrm>
            <a:off x="1170039" y="1198511"/>
            <a:ext cx="3824748" cy="1938992"/>
          </a:xfrm>
          <a:prstGeom prst="rect">
            <a:avLst/>
          </a:prstGeom>
          <a:no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ROLE AND TASK OF TEAM COMMANDER</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ACC66E22-F736-9D21-ECA9-887D52AED9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p:nvPr/>
        </p:nvSpPr>
        <p:spPr>
          <a:xfrm>
            <a:off x="6243483" y="910304"/>
            <a:ext cx="5643899"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Calibri"/>
              <a:buNone/>
            </a:pPr>
            <a:endParaRPr sz="3200" b="0" i="0" u="none" dirty="0">
              <a:solidFill>
                <a:schemeClr val="dk1"/>
              </a:solidFill>
              <a:latin typeface="Arial"/>
              <a:ea typeface="Arial"/>
              <a:cs typeface="Arial"/>
              <a:sym typeface="Arial"/>
            </a:endParaRPr>
          </a:p>
          <a:p>
            <a:pPr marL="0" marR="0" lvl="0" indent="-203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Team commander will not get himself engaged unnecessarily with electronic &amp; print media and no ambiguous or partial statement will be given by him during the operation.</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dk1"/>
              </a:buClr>
              <a:buSzPts val="3200"/>
              <a:buFont typeface="Noto Sans Symbols"/>
              <a:buNone/>
            </a:pPr>
            <a:endParaRPr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203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If RO/IC is not present at incident site, then team commander may communicate with the media but will limit himself to the operational activities by his team only.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8AFEE9D-7E12-1B25-51F3-F43F6ED4913D}"/>
              </a:ext>
            </a:extLst>
          </p:cNvPr>
          <p:cNvSpPr txBox="1"/>
          <p:nvPr/>
        </p:nvSpPr>
        <p:spPr>
          <a:xfrm>
            <a:off x="1356852" y="1296834"/>
            <a:ext cx="3824748" cy="1938992"/>
          </a:xfrm>
          <a:prstGeom prst="rect">
            <a:avLst/>
          </a:prstGeom>
          <a:no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ROLE AND TASK OF TEAM COMMANDER</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59CEB3A5-998B-70D5-D886-2260BA353C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txBox="1"/>
          <p:nvPr/>
        </p:nvSpPr>
        <p:spPr>
          <a:xfrm>
            <a:off x="4975475" y="649560"/>
            <a:ext cx="7059561" cy="6206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Calibri"/>
              <a:buNone/>
            </a:pPr>
            <a:endParaRPr sz="3200" b="0" i="0" u="none" dirty="0">
              <a:solidFill>
                <a:schemeClr val="dk1"/>
              </a:solidFill>
              <a:latin typeface="Arial"/>
              <a:ea typeface="Arial"/>
              <a:cs typeface="Arial"/>
              <a:sym typeface="Arial"/>
            </a:endParaRPr>
          </a:p>
          <a:p>
            <a:pPr marL="0" marR="0" lvl="0" indent="0" algn="just" rtl="0">
              <a:lnSpc>
                <a:spcPct val="100000"/>
              </a:lnSpc>
              <a:spcBef>
                <a:spcPts val="1600"/>
              </a:spcBef>
              <a:spcAft>
                <a:spcPts val="0"/>
              </a:spcAft>
              <a:buClr>
                <a:schemeClr val="dk1"/>
              </a:buClr>
              <a:buSzPts val="3200"/>
              <a:buFont typeface="Arial"/>
              <a:buNone/>
            </a:pPr>
            <a:r>
              <a:rPr lang="en-US" sz="2800" b="0" i="0" u="none" dirty="0">
                <a:solidFill>
                  <a:schemeClr val="dk1"/>
                </a:solidFill>
                <a:latin typeface="Arial"/>
                <a:ea typeface="Arial"/>
                <a:cs typeface="Arial"/>
                <a:sym typeface="Arial"/>
              </a:rPr>
              <a:t>He will assist the team commander and ensure the following:-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Responsible for proper unloading of TEAs and establishment of </a:t>
            </a:r>
            <a:r>
              <a:rPr lang="en-US" sz="2800" b="0" i="0" u="none" dirty="0" err="1">
                <a:solidFill>
                  <a:schemeClr val="dk1"/>
                </a:solidFill>
                <a:latin typeface="Arial"/>
                <a:ea typeface="Arial"/>
                <a:cs typeface="Arial"/>
                <a:sym typeface="Arial"/>
              </a:rPr>
              <a:t>BoO</a:t>
            </a:r>
            <a:r>
              <a:rPr lang="en-US" sz="2800" b="0" i="0" u="none" dirty="0">
                <a:solidFill>
                  <a:schemeClr val="dk1"/>
                </a:solidFill>
                <a:latin typeface="Arial"/>
                <a:ea typeface="Arial"/>
                <a:cs typeface="Arial"/>
                <a:sym typeface="Arial"/>
              </a:rPr>
              <a:t> on arrival of team at safer place.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Monitor the operation carried out by the team.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Ensure that all the rescue operation is conducted in a planned manner, as discussed.</a:t>
            </a:r>
            <a:endParaRPr sz="2800" dirty="0"/>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156964" y="97291"/>
            <a:ext cx="1207113" cy="865707"/>
          </a:xfrm>
          <a:prstGeom prst="rect">
            <a:avLst/>
          </a:prstGeom>
        </p:spPr>
      </p:pic>
      <p:pic>
        <p:nvPicPr>
          <p:cNvPr id="3" name="Picture 14">
            <a:extLst>
              <a:ext uri="{FF2B5EF4-FFF2-40B4-BE49-F238E27FC236}">
                <a16:creationId xmlns:a16="http://schemas.microsoft.com/office/drawing/2014/main" id="{3CB9ACC8-5B42-5155-FF58-C5E2C798C8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870638D-7164-15D0-3B32-D585C93E836F}"/>
              </a:ext>
            </a:extLst>
          </p:cNvPr>
          <p:cNvSpPr txBox="1"/>
          <p:nvPr/>
        </p:nvSpPr>
        <p:spPr>
          <a:xfrm>
            <a:off x="1809135" y="1317522"/>
            <a:ext cx="2864827" cy="1938992"/>
          </a:xfrm>
          <a:prstGeom prst="rect">
            <a:avLst/>
          </a:prstGeom>
          <a:no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ROLE AND TASK OF TEAM 2IC</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p:nvPr/>
        </p:nvSpPr>
        <p:spPr>
          <a:xfrm>
            <a:off x="5692473" y="1060290"/>
            <a:ext cx="6270927" cy="42780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 </a:t>
            </a:r>
            <a:endParaRPr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Ensure proper rest and relief for the rescuers.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Ensure adequate lighting on work site.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Team 2IC will perform the duties of Team Commander in his absence</a:t>
            </a:r>
            <a:endParaRPr sz="2800" b="1" i="0" u="none" dirty="0">
              <a:solidFill>
                <a:srgbClr val="0000CC"/>
              </a:solidFill>
              <a:latin typeface="Arial"/>
              <a:ea typeface="Arial"/>
              <a:cs typeface="Arial"/>
              <a:sym typeface="Arial"/>
            </a:endParaRPr>
          </a:p>
          <a:p>
            <a:pPr marL="0" marR="0" lvl="0" indent="0" algn="l" rtl="0">
              <a:lnSpc>
                <a:spcPct val="100000"/>
              </a:lnSpc>
              <a:spcBef>
                <a:spcPts val="0"/>
              </a:spcBef>
              <a:spcAft>
                <a:spcPts val="0"/>
              </a:spcAft>
              <a:buNone/>
            </a:pPr>
            <a:endParaRPr sz="3200" b="1" i="0" u="none" dirty="0">
              <a:solidFill>
                <a:srgbClr val="0000CC"/>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E7041D-5DAC-21DD-23C8-BAAA46640AA1}"/>
              </a:ext>
            </a:extLst>
          </p:cNvPr>
          <p:cNvSpPr txBox="1"/>
          <p:nvPr/>
        </p:nvSpPr>
        <p:spPr>
          <a:xfrm>
            <a:off x="1927122" y="1651819"/>
            <a:ext cx="2864827" cy="1938992"/>
          </a:xfrm>
          <a:prstGeom prst="rect">
            <a:avLst/>
          </a:prstGeom>
          <a:noFill/>
        </p:spPr>
        <p:txBody>
          <a:bodyPr wrap="square" rtlCol="0">
            <a:sp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ROLE AND TASK OF TEAM 2IC</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B201D16F-A930-D49E-D197-10E785D215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p:nvPr/>
        </p:nvSpPr>
        <p:spPr>
          <a:xfrm>
            <a:off x="88490" y="1413342"/>
            <a:ext cx="4814833" cy="1938952"/>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SAFETY OFFICER</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6" name="Google Shape;286;p43"/>
          <p:cNvSpPr txBox="1"/>
          <p:nvPr/>
        </p:nvSpPr>
        <p:spPr>
          <a:xfrm>
            <a:off x="4876800" y="1161739"/>
            <a:ext cx="7226710" cy="477049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Responsible for operational worthiness (deservingness) of TEAs, loading of shoring materials and equipment.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Responsible for performing Structural triage and render his technical expertise regarding </a:t>
            </a:r>
            <a:r>
              <a:rPr lang="en-US" sz="2400" b="0" i="0" u="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behaviour</a:t>
            </a: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of collapsed structure as and when required.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Mark the entry and exit route for access and extrication.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that safety and security considerations are included in action plan and briefing.</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380C48E5-2BA1-9B1E-B32E-8D5AD95E6B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44"/>
          <p:cNvSpPr txBox="1"/>
          <p:nvPr/>
        </p:nvSpPr>
        <p:spPr>
          <a:xfrm>
            <a:off x="4375903" y="1060290"/>
            <a:ext cx="7816097" cy="4319091"/>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Safety officer will brief the well-established warning system and evacuation plan. He will further ensure that it must be properly briefed and executed on ground during any emergency.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Safety officer will brief about the field signals, whistle signals or any other signals by using loudhailer before start of CSSR operation.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that team is working with proper PPE on the site.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285;p43">
            <a:extLst>
              <a:ext uri="{FF2B5EF4-FFF2-40B4-BE49-F238E27FC236}">
                <a16:creationId xmlns:a16="http://schemas.microsoft.com/office/drawing/2014/main" id="{BBF77125-3666-5E00-BA2D-4BD37F6124CA}"/>
              </a:ext>
            </a:extLst>
          </p:cNvPr>
          <p:cNvSpPr txBox="1"/>
          <p:nvPr/>
        </p:nvSpPr>
        <p:spPr>
          <a:xfrm>
            <a:off x="0" y="1060290"/>
            <a:ext cx="4277033" cy="1938952"/>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SAFETY OFFICER</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7B43D4DB-425E-C547-6427-BDFC814A6F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45"/>
          <p:cNvSpPr txBox="1"/>
          <p:nvPr/>
        </p:nvSpPr>
        <p:spPr>
          <a:xfrm>
            <a:off x="4532670" y="1429595"/>
            <a:ext cx="7397740" cy="4442201"/>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that team personnel do not work alone and in isolation. He will ensure the buddy system during SAR.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biomedical control measures are adhered to i.e. body recovery, patient handling, sanitation &amp; hygiene etc.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that personnel and equipment decontamination practices are followed prior to leaving the work site</a:t>
            </a:r>
            <a:r>
              <a:rPr lang="en-US" sz="3200" b="0" i="0" u="none" dirty="0">
                <a:solidFill>
                  <a:schemeClr val="dk1"/>
                </a:solidFill>
                <a:latin typeface="Arial"/>
                <a:ea typeface="Arial"/>
                <a:cs typeface="Arial"/>
                <a:sym typeface="Arial"/>
              </a:rPr>
              <a:t>. </a:t>
            </a:r>
            <a:endParaRP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739799" y="0"/>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B384B653-75DC-AE61-66DB-7D63979721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85;p43">
            <a:extLst>
              <a:ext uri="{FF2B5EF4-FFF2-40B4-BE49-F238E27FC236}">
                <a16:creationId xmlns:a16="http://schemas.microsoft.com/office/drawing/2014/main" id="{208A65F0-2250-E626-CC61-25335ABD8BF0}"/>
              </a:ext>
            </a:extLst>
          </p:cNvPr>
          <p:cNvSpPr txBox="1"/>
          <p:nvPr/>
        </p:nvSpPr>
        <p:spPr>
          <a:xfrm>
            <a:off x="117987" y="1561735"/>
            <a:ext cx="4277033" cy="1938952"/>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SAFETY OFFICER</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p:nvPr/>
        </p:nvSpPr>
        <p:spPr>
          <a:xfrm>
            <a:off x="5124580" y="1638670"/>
            <a:ext cx="7101658" cy="415494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CSSR is an operation to conduct safe and effective search &amp; rescue operation in which a wide range of knowledge, skill &amp; ability are required with use of advance techniques to locate, extricate &amp; stabilize the victim trapped inside the confined space/void of a collapsed structure. </a:t>
            </a:r>
            <a:endParaRPr sz="2400" dirty="0">
              <a:latin typeface="Open Sans" panose="020B0606030504020204"/>
            </a:endParaRPr>
          </a:p>
          <a:p>
            <a:pPr marL="457200" marR="0" lvl="0" indent="-254000" algn="just" rtl="0">
              <a:lnSpc>
                <a:spcPct val="100000"/>
              </a:lnSpc>
              <a:spcBef>
                <a:spcPts val="0"/>
              </a:spcBef>
              <a:spcAft>
                <a:spcPts val="0"/>
              </a:spcAft>
              <a:buClr>
                <a:schemeClr val="dk1"/>
              </a:buClr>
              <a:buSzPts val="3200"/>
              <a:buFont typeface="Noto Sans Symbols"/>
              <a:buNone/>
            </a:pPr>
            <a:endParaRPr sz="24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The ultimate goal of search &amp; rescue operation is to rescue trapped victims in shortest span of time.</a:t>
            </a:r>
            <a:endParaRPr sz="2400" dirty="0">
              <a:latin typeface="Open Sans" panose="020B0606030504020204"/>
            </a:endParaRPr>
          </a:p>
        </p:txBody>
      </p:sp>
      <p:sp>
        <p:nvSpPr>
          <p:cNvPr id="134" name="Google Shape;134;p19"/>
          <p:cNvSpPr txBox="1"/>
          <p:nvPr/>
        </p:nvSpPr>
        <p:spPr>
          <a:xfrm>
            <a:off x="405780" y="1528054"/>
            <a:ext cx="4370406" cy="10398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en-US" sz="6000" b="0" i="0" u="none" dirty="0">
                <a:solidFill>
                  <a:schemeClr val="dk1"/>
                </a:solidFill>
                <a:latin typeface="Calibri"/>
                <a:ea typeface="Calibri"/>
                <a:cs typeface="Calibri"/>
                <a:sym typeface="Calibri"/>
              </a:rPr>
              <a:t> </a:t>
            </a:r>
            <a:r>
              <a:rPr lang="en-US" sz="4000" b="1" i="0" u="none" dirty="0">
                <a:solidFill>
                  <a:srgbClr val="FF0000"/>
                </a:solidFill>
                <a:latin typeface="Open Sans" panose="020B0606030504020204"/>
                <a:sym typeface="Arial"/>
              </a:rPr>
              <a:t>INTRODUCTION</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3" y="488"/>
            <a:ext cx="88343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46"/>
          <p:cNvSpPr txBox="1"/>
          <p:nvPr/>
        </p:nvSpPr>
        <p:spPr>
          <a:xfrm>
            <a:off x="4958175" y="1340997"/>
            <a:ext cx="7656612" cy="394975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that all team personnel are in contact with means of communications during the operation.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Safety officer will ensure rest, rotation and hydration of team members.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Maintains his position so that he is visible to all commanders present at work site during operation.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285;p43">
            <a:extLst>
              <a:ext uri="{FF2B5EF4-FFF2-40B4-BE49-F238E27FC236}">
                <a16:creationId xmlns:a16="http://schemas.microsoft.com/office/drawing/2014/main" id="{953C1D7A-00FC-4D19-FB8C-4EA788F2AFFB}"/>
              </a:ext>
            </a:extLst>
          </p:cNvPr>
          <p:cNvSpPr txBox="1"/>
          <p:nvPr/>
        </p:nvSpPr>
        <p:spPr>
          <a:xfrm>
            <a:off x="304800" y="1385162"/>
            <a:ext cx="4277033" cy="1938952"/>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SAFETY OFFICER</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099CFAA4-BE78-0B86-BE53-1F54ED48BC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p:nvPr/>
        </p:nvSpPr>
        <p:spPr>
          <a:xfrm>
            <a:off x="5142271" y="1493734"/>
            <a:ext cx="6909312" cy="372405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To remain in contact with Team commander and safety officer.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To receive work instructions from team commander.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To assign task to rescuers.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To decide which specific TEA is to be used. </a:t>
            </a:r>
            <a:endParaRPr sz="2800" dirty="0"/>
          </a:p>
        </p:txBody>
      </p:sp>
      <p:sp>
        <p:nvSpPr>
          <p:cNvPr id="310" name="Google Shape;310;p47"/>
          <p:cNvSpPr txBox="1"/>
          <p:nvPr/>
        </p:nvSpPr>
        <p:spPr>
          <a:xfrm>
            <a:off x="140417" y="1493734"/>
            <a:ext cx="5501711"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SUB-TEAM COMMANDER</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1CC0AA48-DD1D-49EF-A2A7-B7182948B3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p:nvPr/>
        </p:nvSpPr>
        <p:spPr>
          <a:xfrm>
            <a:off x="4984953" y="1167464"/>
            <a:ext cx="7281985" cy="372405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To monitor work rotation of rescuers and equipment.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To update the CP on progress &amp; task completed.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To ensure safety of his sub-team.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To maintain a log of all events, actions &amp; expenditures</a:t>
            </a:r>
            <a:endParaRPr sz="2800" dirty="0"/>
          </a:p>
        </p:txBody>
      </p:sp>
      <p:sp>
        <p:nvSpPr>
          <p:cNvPr id="316" name="Google Shape;316;p48"/>
          <p:cNvSpPr txBox="1"/>
          <p:nvPr/>
        </p:nvSpPr>
        <p:spPr>
          <a:xfrm>
            <a:off x="339729" y="1275618"/>
            <a:ext cx="4645224"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SUB-TEAM COMMANDER</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67A6D32D-2535-C2F1-5BCC-14FC098262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p:nvPr/>
        </p:nvSpPr>
        <p:spPr>
          <a:xfrm>
            <a:off x="5643716" y="1365915"/>
            <a:ext cx="6466861" cy="4585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800" b="0" i="0" u="none" dirty="0">
                <a:solidFill>
                  <a:schemeClr val="dk1"/>
                </a:solidFill>
                <a:latin typeface="Arial"/>
                <a:ea typeface="Arial"/>
                <a:cs typeface="Arial"/>
                <a:sym typeface="Arial"/>
              </a:rPr>
              <a:t>It will be the responsibility of all the responders to know, understand and follow the directions of the SOP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Wear proper PPE.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Carry out rescue work according to the instructions from sub-team commander.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Take proper safety measures while using TEAs. </a:t>
            </a:r>
            <a:endParaRPr sz="2800" dirty="0"/>
          </a:p>
        </p:txBody>
      </p:sp>
      <p:sp>
        <p:nvSpPr>
          <p:cNvPr id="322" name="Google Shape;322;p49"/>
          <p:cNvSpPr txBox="1"/>
          <p:nvPr/>
        </p:nvSpPr>
        <p:spPr>
          <a:xfrm>
            <a:off x="1258530" y="1504434"/>
            <a:ext cx="3982064"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RESCUER</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3A0001EA-B26E-69F6-82D9-7589F75446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p:nvPr/>
        </p:nvSpPr>
        <p:spPr>
          <a:xfrm>
            <a:off x="3896340" y="1423219"/>
            <a:ext cx="8295660" cy="4585830"/>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Inform the progress of task to sub-team commander. </a:t>
            </a:r>
            <a:endParaRPr sz="2800" dirty="0">
              <a:latin typeface="Open Sans" panose="020B0606030504020204" pitchFamily="34" charset="0"/>
              <a:ea typeface="Open Sans" panose="020B0606030504020204" pitchFamily="34" charset="0"/>
              <a:cs typeface="Open Sans" panose="020B0606030504020204" pitchFamily="34" charset="0"/>
            </a:endParaRPr>
          </a:p>
          <a:p>
            <a:pPr marL="514350" marR="0" lvl="0" indent="-51435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Request Sub-team commander for additional resources for completing task, if required. </a:t>
            </a:r>
            <a:endParaRPr sz="2800" dirty="0">
              <a:latin typeface="Open Sans" panose="020B0606030504020204" pitchFamily="34" charset="0"/>
              <a:ea typeface="Open Sans" panose="020B0606030504020204" pitchFamily="34" charset="0"/>
              <a:cs typeface="Open Sans" panose="020B0606030504020204" pitchFamily="34" charset="0"/>
            </a:endParaRPr>
          </a:p>
          <a:p>
            <a:pPr marL="514350" marR="0" lvl="0" indent="-51435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Rescuer working as a logistic position will provide additional TEAs and other resources, if required. </a:t>
            </a:r>
            <a:endParaRPr sz="2800" dirty="0">
              <a:latin typeface="Open Sans" panose="020B0606030504020204" pitchFamily="34" charset="0"/>
              <a:ea typeface="Open Sans" panose="020B0606030504020204" pitchFamily="34" charset="0"/>
              <a:cs typeface="Open Sans" panose="020B0606030504020204" pitchFamily="34" charset="0"/>
            </a:endParaRPr>
          </a:p>
          <a:p>
            <a:pPr marL="514350" marR="0" lvl="0" indent="-51435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Work in pairs to provide physical support, monitoring safety &amp; rest of his buddy</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28" name="Google Shape;328;p50"/>
          <p:cNvSpPr txBox="1"/>
          <p:nvPr/>
        </p:nvSpPr>
        <p:spPr>
          <a:xfrm>
            <a:off x="437565" y="1423219"/>
            <a:ext cx="3652656"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RESCUER</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E7C256CC-517D-464B-BB7C-695D8A9E71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p:nvPr/>
        </p:nvSpPr>
        <p:spPr>
          <a:xfrm>
            <a:off x="4479665" y="1017588"/>
            <a:ext cx="7542729" cy="522190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Receive Adm. related instructions from the Team Commander/Team 2IC.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all Adm. arrangements for rescuers.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to provide food and water timely to the rescuers.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the safety and security of the Adm. Base.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the replenishment (renewable) of fuel, gasoline, tools and accessories.</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34" name="Google Shape;334;p51"/>
          <p:cNvSpPr txBox="1"/>
          <p:nvPr/>
        </p:nvSpPr>
        <p:spPr>
          <a:xfrm>
            <a:off x="1017400" y="1175433"/>
            <a:ext cx="3295595"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ADM NCO</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BB7BC43D-AF9C-2CFB-0B76-1BD16BA284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p:nvPr/>
        </p:nvSpPr>
        <p:spPr>
          <a:xfrm>
            <a:off x="5545550" y="1413387"/>
            <a:ext cx="6840487" cy="351887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provide medical support to the SAR team during CSSR operation.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Medical team will consist of one medical officer and two para-medics or as per the requirement/gravity of the incident.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carry all emergency medicines.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34;p51">
            <a:extLst>
              <a:ext uri="{FF2B5EF4-FFF2-40B4-BE49-F238E27FC236}">
                <a16:creationId xmlns:a16="http://schemas.microsoft.com/office/drawing/2014/main" id="{84258BCA-DC7A-DD55-7F8A-1A1A8D9DE949}"/>
              </a:ext>
            </a:extLst>
          </p:cNvPr>
          <p:cNvSpPr txBox="1"/>
          <p:nvPr/>
        </p:nvSpPr>
        <p:spPr>
          <a:xfrm>
            <a:off x="1086226" y="1469383"/>
            <a:ext cx="3295595"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ADM NCO</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1010C98E-FF2D-02E4-7649-263F73D075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p:nvPr/>
        </p:nvSpPr>
        <p:spPr>
          <a:xfrm>
            <a:off x="5309419" y="1200919"/>
            <a:ext cx="6729847" cy="393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endParaRPr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the availability of Ambulance equipped with BLS. </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Ascertain the details of hospitals/ medical facilities near the incident site. </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Medical officer will liaise with doctors of nearby hospitals for advance medical care</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46" name="Google Shape;346;p53"/>
          <p:cNvSpPr txBox="1"/>
          <p:nvPr/>
        </p:nvSpPr>
        <p:spPr>
          <a:xfrm>
            <a:off x="1543283" y="1660331"/>
            <a:ext cx="3215530" cy="27699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ROLE AND TASK OF MEDICAL TEAM</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2CACD2EE-6BCC-E0F8-8D4A-B80B6FCA85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4"/>
          <p:cNvSpPr txBox="1"/>
          <p:nvPr/>
        </p:nvSpPr>
        <p:spPr>
          <a:xfrm>
            <a:off x="4938558" y="1688690"/>
            <a:ext cx="7253442" cy="37240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800" b="0" i="0" u="none" dirty="0">
                <a:solidFill>
                  <a:schemeClr val="dk1"/>
                </a:solidFill>
                <a:latin typeface="Arial"/>
                <a:ea typeface="Arial"/>
                <a:cs typeface="Arial"/>
                <a:sym typeface="Arial"/>
              </a:rPr>
              <a:t>SAR Team of NDRF will be mobilized: </a:t>
            </a:r>
            <a:endParaRPr sz="2800" dirty="0"/>
          </a:p>
          <a:p>
            <a:pPr marL="0" marR="0" lvl="0" indent="-203200" algn="just" rtl="0">
              <a:lnSpc>
                <a:spcPct val="100000"/>
              </a:lnSpc>
              <a:spcBef>
                <a:spcPts val="1600"/>
              </a:spcBef>
              <a:spcAft>
                <a:spcPts val="0"/>
              </a:spcAft>
              <a:buClr>
                <a:schemeClr val="dk1"/>
              </a:buClr>
              <a:buSzPts val="3200"/>
              <a:buFont typeface="Arial"/>
              <a:buAutoNum type="romanLcParenR"/>
            </a:pPr>
            <a:r>
              <a:rPr lang="en-US" sz="2800" b="0" i="0" u="none" dirty="0">
                <a:solidFill>
                  <a:schemeClr val="dk1"/>
                </a:solidFill>
                <a:latin typeface="Arial"/>
                <a:ea typeface="Arial"/>
                <a:cs typeface="Arial"/>
                <a:sym typeface="Arial"/>
              </a:rPr>
              <a:t>On receiving specific orders from HQ NDRF. </a:t>
            </a:r>
            <a:endParaRPr sz="2800" dirty="0"/>
          </a:p>
          <a:p>
            <a:pPr marL="0" marR="0" lvl="0" indent="-203200" algn="just" rtl="0">
              <a:lnSpc>
                <a:spcPct val="100000"/>
              </a:lnSpc>
              <a:spcBef>
                <a:spcPts val="1600"/>
              </a:spcBef>
              <a:spcAft>
                <a:spcPts val="0"/>
              </a:spcAft>
              <a:buClr>
                <a:schemeClr val="dk1"/>
              </a:buClr>
              <a:buSzPts val="3200"/>
              <a:buFont typeface="Arial"/>
              <a:buAutoNum type="romanLcParenR"/>
            </a:pPr>
            <a:r>
              <a:rPr lang="en-US" sz="2800" b="0" i="0" u="none" dirty="0">
                <a:solidFill>
                  <a:schemeClr val="dk1"/>
                </a:solidFill>
                <a:latin typeface="Arial"/>
                <a:ea typeface="Arial"/>
                <a:cs typeface="Arial"/>
                <a:sym typeface="Arial"/>
              </a:rPr>
              <a:t>On the request/requisition of the affected State/UT Govt./local administration or the affected authorities. </a:t>
            </a:r>
            <a:endParaRPr sz="2800" dirty="0"/>
          </a:p>
          <a:p>
            <a:pPr marL="0" marR="0" lvl="0" indent="-203200" algn="just" rtl="0">
              <a:lnSpc>
                <a:spcPct val="100000"/>
              </a:lnSpc>
              <a:spcBef>
                <a:spcPts val="1600"/>
              </a:spcBef>
              <a:spcAft>
                <a:spcPts val="0"/>
              </a:spcAft>
              <a:buClr>
                <a:schemeClr val="dk1"/>
              </a:buClr>
              <a:buSzPts val="3200"/>
              <a:buFont typeface="Arial"/>
              <a:buAutoNum type="romanLcParenR"/>
            </a:pPr>
            <a:r>
              <a:rPr lang="en-US" sz="2800" b="0" i="0" u="none" dirty="0">
                <a:solidFill>
                  <a:schemeClr val="dk1"/>
                </a:solidFill>
                <a:latin typeface="Arial"/>
                <a:ea typeface="Arial"/>
                <a:cs typeface="Arial"/>
                <a:sym typeface="Arial"/>
              </a:rPr>
              <a:t>On the orders of Battalion Commandant</a:t>
            </a:r>
            <a:endParaRPr sz="2800" dirty="0"/>
          </a:p>
        </p:txBody>
      </p:sp>
      <p:sp>
        <p:nvSpPr>
          <p:cNvPr id="352" name="Google Shape;352;p54"/>
          <p:cNvSpPr txBox="1"/>
          <p:nvPr/>
        </p:nvSpPr>
        <p:spPr>
          <a:xfrm>
            <a:off x="692611" y="1688690"/>
            <a:ext cx="4125195"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DECISION FOR DEPLOYMENT OF CSSR TEAM</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7E036319-6830-349C-8CA8-74982F08EF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p:nvPr/>
        </p:nvSpPr>
        <p:spPr>
          <a:xfrm>
            <a:off x="431749" y="1490048"/>
            <a:ext cx="4435219"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EXECUTION OF CSSR OPERATION</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8" name="Google Shape;358;p55"/>
          <p:cNvSpPr txBox="1"/>
          <p:nvPr/>
        </p:nvSpPr>
        <p:spPr>
          <a:xfrm>
            <a:off x="4680154" y="1373955"/>
            <a:ext cx="7315383" cy="481153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600"/>
              <a:buFont typeface="Arial"/>
              <a:buNone/>
            </a:pPr>
            <a:r>
              <a:rPr lang="en-US" sz="2800" b="1"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Phase –I: Preparation</a:t>
            </a:r>
            <a:r>
              <a:rPr lang="en-US" sz="2800" b="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lnSpc>
                <a:spcPct val="100000"/>
              </a:lnSpc>
              <a:spcBef>
                <a:spcPts val="1600"/>
              </a:spcBef>
              <a:spcAft>
                <a:spcPts val="0"/>
              </a:spcAft>
              <a:buClr>
                <a:schemeClr val="dk1"/>
              </a:buClr>
              <a:buSzPts val="3200"/>
              <a:buFont typeface="Arial"/>
              <a:buNone/>
            </a:pPr>
            <a:r>
              <a:rPr lang="en-US" sz="2800" b="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Following preparation level is expected from all the Battalions of the NDRF at any given time for launching CSSR operation:- </a:t>
            </a:r>
            <a:endParaRPr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Arial"/>
              <a:buAutoNum type="romanLcParenR"/>
            </a:pPr>
            <a:r>
              <a:rPr lang="en-US" sz="2800" b="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Two SAR teams at BN HQ and one team at each RRC should be “On Wheel” with all the required equipment, tools and stores. On Wheel team will move within 30 minutes from the Unit/RRC location for the incident site. </a:t>
            </a:r>
            <a:endParaRPr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4927108" y="1694395"/>
            <a:ext cx="7169286" cy="3317351"/>
          </a:xfrm>
          <a:prstGeom prst="rect">
            <a:avLst/>
          </a:prstGeom>
          <a:noFill/>
          <a:ln>
            <a:noFill/>
          </a:ln>
        </p:spPr>
        <p:txBody>
          <a:bodyPr spcFirstLastPara="1" wrap="square" lIns="92075" tIns="46025" rIns="92075" bIns="46025" anchor="ctr" anchorCtr="0">
            <a:noAutofit/>
          </a:bodyPr>
          <a:lstStyle/>
          <a:p>
            <a:pPr marL="457200" lvl="0" indent="-457200" rtl="0">
              <a:lnSpc>
                <a:spcPct val="90000"/>
              </a:lnSpc>
              <a:spcBef>
                <a:spcPts val="0"/>
              </a:spcBef>
              <a:spcAft>
                <a:spcPts val="0"/>
              </a:spcAft>
              <a:buClr>
                <a:schemeClr val="dk1"/>
              </a:buClr>
              <a:buSzPts val="3200"/>
              <a:buFont typeface="Noto Sans Symbols"/>
              <a:buChar char="▪"/>
            </a:pPr>
            <a:r>
              <a:rPr lang="en-US" sz="4000" b="0" i="0" u="none" dirty="0">
                <a:solidFill>
                  <a:schemeClr val="dk1"/>
                </a:solidFill>
                <a:latin typeface="Open Sans" panose="020B0606030504020204"/>
                <a:ea typeface="Arial"/>
                <a:cs typeface="Arial"/>
                <a:sym typeface="Arial"/>
              </a:rPr>
              <a:t>The aim of this SOP is to lay down guidelines for NDRF teams for responding in CSSR operations.</a:t>
            </a:r>
            <a:br>
              <a:rPr lang="en-US" sz="4000" b="0" i="0" u="none" dirty="0">
                <a:solidFill>
                  <a:schemeClr val="dk1"/>
                </a:solidFill>
                <a:latin typeface="Open Sans" panose="020B0606030504020204"/>
                <a:ea typeface="Arial"/>
                <a:cs typeface="Arial"/>
                <a:sym typeface="Arial"/>
              </a:rPr>
            </a:br>
            <a:endParaRPr sz="5400" dirty="0">
              <a:latin typeface="Open Sans" panose="020B0606030504020204"/>
            </a:endParaRPr>
          </a:p>
        </p:txBody>
      </p:sp>
      <p:sp>
        <p:nvSpPr>
          <p:cNvPr id="140" name="Google Shape;140;p20"/>
          <p:cNvSpPr txBox="1"/>
          <p:nvPr/>
        </p:nvSpPr>
        <p:spPr>
          <a:xfrm>
            <a:off x="1011959" y="1898889"/>
            <a:ext cx="3451122"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C00000"/>
                </a:solidFill>
                <a:latin typeface="Arial"/>
                <a:ea typeface="Arial"/>
                <a:cs typeface="Arial"/>
                <a:sym typeface="Arial"/>
              </a:rPr>
              <a:t>         </a:t>
            </a:r>
            <a:r>
              <a:rPr lang="en-US" sz="4000" b="1" i="0" u="none" dirty="0">
                <a:solidFill>
                  <a:srgbClr val="FF0000"/>
                </a:solidFill>
                <a:latin typeface="Open Sans" panose="020B0606030504020204"/>
                <a:sym typeface="Arial"/>
              </a:rPr>
              <a:t>AIM</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6"/>
          <p:cNvSpPr txBox="1"/>
          <p:nvPr/>
        </p:nvSpPr>
        <p:spPr>
          <a:xfrm>
            <a:off x="1366684" y="1064270"/>
            <a:ext cx="2733368"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 PREPARATION</a:t>
            </a:r>
            <a:r>
              <a:rPr lang="en-US" sz="4000" b="0"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 </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4" name="Google Shape;364;p56"/>
          <p:cNvSpPr txBox="1"/>
          <p:nvPr/>
        </p:nvSpPr>
        <p:spPr>
          <a:xfrm>
            <a:off x="5142271" y="1064270"/>
            <a:ext cx="7035529" cy="472945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The man management and logistics management of every coy of each Battalion should be such that after taking into consideration the leave/reserve/temporary duty, three teams of each coy should be readily available for responding to any incident. </a:t>
            </a:r>
            <a:endParaRPr sz="24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Each SAR team should comprise of all components of team as per authorization. The composition of NDRF SAR team is given as Appendix-H. However the team composition may vary keeping in view the nature/gravity of the incident and other administrative issues.   </a:t>
            </a:r>
            <a:endParaRPr sz="24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C6E1D7CA-A8ED-DDC5-B3DE-79CBE59042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p:nvPr/>
        </p:nvSpPr>
        <p:spPr>
          <a:xfrm>
            <a:off x="444094" y="1300722"/>
            <a:ext cx="3842771"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 PREPARATION</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0" name="Google Shape;370;p57"/>
          <p:cNvSpPr txBox="1"/>
          <p:nvPr/>
        </p:nvSpPr>
        <p:spPr>
          <a:xfrm>
            <a:off x="4182671" y="1300722"/>
            <a:ext cx="8009329" cy="472945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man management and logistics management of every coy of each Battalion should be such that after taking into consideration the leave/reserve/temporary duty, three teams of each coy should be readily available for responding to any incident.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Each SAR team should comprise of all components of team as per authorization. The composition of NDRF SAR team is given as Appendix-H. However the team composition may vary keeping in view the nature/gravity of the incident and other administrative issues.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4C3E20FF-BDAF-F844-BADE-611277E271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p:nvPr/>
        </p:nvSpPr>
        <p:spPr>
          <a:xfrm>
            <a:off x="983916" y="1303537"/>
            <a:ext cx="3873219"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 PREPARATION</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6" name="Google Shape;376;p58"/>
          <p:cNvSpPr txBox="1"/>
          <p:nvPr/>
        </p:nvSpPr>
        <p:spPr>
          <a:xfrm>
            <a:off x="5604387" y="1303537"/>
            <a:ext cx="6341257" cy="530397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Before mobilization, Control Room of the Unit will provide all the available operational details such as road maps, civil officials contact details, logistic details etc. to the SAR team(s) moving out for the CSSR Operation. </a:t>
            </a:r>
            <a:endParaRPr sz="24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Each SAR team will carry sufficient ration before leaving the campus for duration of minimum 15 days and MRE may be taken for first 48 hours by each team. </a:t>
            </a:r>
            <a:endParaRPr sz="24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Sufficient advance for the fresh/dry ration for the team will be provided by the Unit Quarter Master. </a:t>
            </a:r>
            <a:endParaRPr sz="24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31A61751-25B9-8D5E-DAC2-1FB6627B27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9"/>
          <p:cNvSpPr txBox="1"/>
          <p:nvPr/>
        </p:nvSpPr>
        <p:spPr>
          <a:xfrm>
            <a:off x="228600" y="1418380"/>
            <a:ext cx="3953021"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 PREPARATION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2" name="Google Shape;382;p59"/>
          <p:cNvSpPr txBox="1"/>
          <p:nvPr/>
        </p:nvSpPr>
        <p:spPr>
          <a:xfrm>
            <a:off x="4090218" y="1503158"/>
            <a:ext cx="8013473" cy="481153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All Tools, Equipment and Accessories should be operationally ready through regular inspection for effective response.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vehicles of the Unit will be earmarked for each team. Beacon lights, emergency sirens and NDRF monogram in every vehicle are mandatory. Vehicles should be operational-worthy at any time.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Mobile kennels for dogs should be available with each SAR Team.</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BE7F5483-7518-81BA-5073-0AAC2E7B0E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0"/>
          <p:cNvSpPr txBox="1"/>
          <p:nvPr/>
        </p:nvSpPr>
        <p:spPr>
          <a:xfrm>
            <a:off x="1292379" y="1451685"/>
            <a:ext cx="391871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 PREPARATION</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88" name="Google Shape;388;p60"/>
          <p:cNvSpPr txBox="1"/>
          <p:nvPr/>
        </p:nvSpPr>
        <p:spPr>
          <a:xfrm>
            <a:off x="5358581" y="1328321"/>
            <a:ext cx="6481916" cy="552967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An ambulance equipped with BLS equipment, DM medicines along with other required stores should be prepared to be taken with SAR Team or made available at the site in coordination with the State/local authority. </a:t>
            </a:r>
            <a:endParaRPr sz="2800" dirty="0"/>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Complete Communication stores with QDA &amp; Satellite Phone should be earmarked and taken with each SAR Team.</a:t>
            </a:r>
            <a:endParaRPr sz="2800" b="1" i="0" u="none" dirty="0">
              <a:solidFill>
                <a:srgbClr val="0000CC"/>
              </a:solidFill>
              <a:latin typeface="Arial"/>
              <a:ea typeface="Arial"/>
              <a:cs typeface="Arial"/>
              <a:sym typeface="Arial"/>
            </a:endParaRPr>
          </a:p>
          <a:p>
            <a:pPr marL="0" marR="0" lvl="0" indent="0" algn="l" rtl="0">
              <a:lnSpc>
                <a:spcPct val="100000"/>
              </a:lnSpc>
              <a:spcBef>
                <a:spcPts val="0"/>
              </a:spcBef>
              <a:spcAft>
                <a:spcPts val="0"/>
              </a:spcAft>
              <a:buNone/>
            </a:pPr>
            <a:endParaRPr sz="3200" b="1" i="0" u="none" dirty="0">
              <a:solidFill>
                <a:srgbClr val="0000CC"/>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A52931D1-D3BF-1D95-18C9-2D78182B4B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1"/>
          <p:cNvSpPr txBox="1"/>
          <p:nvPr/>
        </p:nvSpPr>
        <p:spPr>
          <a:xfrm>
            <a:off x="1732100" y="1490048"/>
            <a:ext cx="4767024"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4" name="Google Shape;394;p61"/>
          <p:cNvSpPr txBox="1"/>
          <p:nvPr/>
        </p:nvSpPr>
        <p:spPr>
          <a:xfrm>
            <a:off x="6685936" y="1265800"/>
            <a:ext cx="5270091" cy="374457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 </a:t>
            </a: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After receiving the information from the authenticated source, this phase activates. The sequence of action are as under:-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BN Commandant will activate SAR team(s) on receipt of orders from HQ NDRF. The number of SAR Team(s) to be sent will be decided by the HQ NDRF/BN.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A7397816-B941-A803-F864-461804B54B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2"/>
          <p:cNvSpPr txBox="1"/>
          <p:nvPr/>
        </p:nvSpPr>
        <p:spPr>
          <a:xfrm>
            <a:off x="911943" y="1064047"/>
            <a:ext cx="549869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00" name="Google Shape;400;p62"/>
          <p:cNvSpPr txBox="1"/>
          <p:nvPr/>
        </p:nvSpPr>
        <p:spPr>
          <a:xfrm>
            <a:off x="6204154" y="1017588"/>
            <a:ext cx="5426331" cy="5386049"/>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Following information will be passed by unit Control Room to SAR team for further course of planning and action for CSSR operation: </a:t>
            </a:r>
            <a:endParaRPr sz="2400" dirty="0"/>
          </a:p>
          <a:p>
            <a:pPr marL="514350" marR="0" lvl="0" indent="-51435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 Place of incident. </a:t>
            </a:r>
            <a:endParaRPr sz="2400" dirty="0"/>
          </a:p>
          <a:p>
            <a:pPr marL="514350" marR="0" lvl="0" indent="-51435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 Time of incident. </a:t>
            </a:r>
            <a:endParaRPr sz="2400" dirty="0"/>
          </a:p>
          <a:p>
            <a:pPr marL="514350" marR="0" lvl="0" indent="-51435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 Number of people affected. </a:t>
            </a:r>
            <a:endParaRPr sz="2400" dirty="0"/>
          </a:p>
          <a:p>
            <a:pPr marL="514350" marR="0" lvl="0" indent="-51435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 Number of casualties, if any. </a:t>
            </a:r>
            <a:endParaRPr sz="2400" dirty="0"/>
          </a:p>
          <a:p>
            <a:pPr marL="514350" marR="0" lvl="0" indent="-51435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Other rescue agencies operating. </a:t>
            </a:r>
            <a:endParaRPr sz="2400" dirty="0"/>
          </a:p>
          <a:p>
            <a:pPr marL="514350" marR="0" lvl="0" indent="-51435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Number of rescue teams required.</a:t>
            </a:r>
            <a:endParaRPr sz="24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282605CF-E6D6-5973-5B43-274155C304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6" name="Google Shape;406;p63"/>
          <p:cNvSpPr txBox="1"/>
          <p:nvPr/>
        </p:nvSpPr>
        <p:spPr>
          <a:xfrm>
            <a:off x="4935794" y="1060289"/>
            <a:ext cx="6958934" cy="596056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Nodal officer and his contact number.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Weather at incident site.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Hazardous materials present at incident site.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Routes/Terrain.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Action taken by local administration before arrival of SAR team.</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Location of  reporting of SAR teams.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Movement order along with the complete list of stores will be ready with intimation to HQ NDRF.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Arial"/>
              <a:buNone/>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7202613D-84DC-76DA-A6CA-184039316577}"/>
              </a:ext>
            </a:extLst>
          </p:cNvPr>
          <p:cNvSpPr txBox="1"/>
          <p:nvPr/>
        </p:nvSpPr>
        <p:spPr>
          <a:xfrm>
            <a:off x="302647" y="1060289"/>
            <a:ext cx="41418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CA1D1C83-4ED7-B844-C26F-7DA6162501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4"/>
          <p:cNvSpPr txBox="1"/>
          <p:nvPr/>
        </p:nvSpPr>
        <p:spPr>
          <a:xfrm>
            <a:off x="5388078" y="1548271"/>
            <a:ext cx="6803922" cy="472945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Briefing of SAR team will be done by the Supervisory officer/respective Team Commanders on following aspects: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Cross checking and confirming the readiness of the team on all aspects.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Details of incident site and current situation.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Route to reach the incident site.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Initial deployment plan.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13CAD1EC-F410-47DA-0985-38A3D18BBF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99;p62">
            <a:extLst>
              <a:ext uri="{FF2B5EF4-FFF2-40B4-BE49-F238E27FC236}">
                <a16:creationId xmlns:a16="http://schemas.microsoft.com/office/drawing/2014/main" id="{64D1BE07-0286-01BB-CDA7-8AE9D5127FC1}"/>
              </a:ext>
            </a:extLst>
          </p:cNvPr>
          <p:cNvSpPr txBox="1"/>
          <p:nvPr/>
        </p:nvSpPr>
        <p:spPr>
          <a:xfrm>
            <a:off x="636944" y="1548271"/>
            <a:ext cx="41418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65"/>
          <p:cNvSpPr txBox="1"/>
          <p:nvPr/>
        </p:nvSpPr>
        <p:spPr>
          <a:xfrm>
            <a:off x="4817805" y="1212690"/>
            <a:ext cx="7134247" cy="485257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Safety precautions to be taken </a:t>
            </a:r>
            <a:r>
              <a:rPr lang="en-US" sz="2800" b="0" i="0" u="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a:t>
            </a: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-route.</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Briefing of drivers and halting points.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Order of March.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Checking of morale of team members and motivational briefing.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Ensuring TEAs, communication equipment, camera &amp; other stores. </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A0272F6C-8E5E-6866-A3B1-A48F34DCDC4D}"/>
              </a:ext>
            </a:extLst>
          </p:cNvPr>
          <p:cNvSpPr txBox="1"/>
          <p:nvPr/>
        </p:nvSpPr>
        <p:spPr>
          <a:xfrm>
            <a:off x="312479" y="1212690"/>
            <a:ext cx="41418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598080AE-156C-FAAD-F561-407BF192AC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p:nvPr/>
        </p:nvSpPr>
        <p:spPr>
          <a:xfrm>
            <a:off x="5533286" y="1152856"/>
            <a:ext cx="6466052" cy="483205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sym typeface="Arial"/>
              </a:rPr>
              <a:t>The purpose of this SOP is to establish the procedure for the response of the Search and Rescue Teams of NDRF BN for Collapsed Structure. </a:t>
            </a:r>
            <a:endParaRPr sz="2800" dirty="0"/>
          </a:p>
          <a:p>
            <a:pPr marL="457200" marR="0" lvl="0" indent="-254000" algn="just" rtl="0">
              <a:lnSpc>
                <a:spcPct val="100000"/>
              </a:lnSpc>
              <a:spcBef>
                <a:spcPts val="0"/>
              </a:spcBef>
              <a:spcAft>
                <a:spcPts val="0"/>
              </a:spcAft>
              <a:buClr>
                <a:schemeClr val="dk1"/>
              </a:buClr>
              <a:buSzPts val="3200"/>
              <a:buFont typeface="Noto Sans Symbols"/>
              <a:buNone/>
            </a:pPr>
            <a:endParaRPr sz="2800" b="0" i="0" u="none" dirty="0">
              <a:solidFill>
                <a:schemeClr val="dk1"/>
              </a:solidFill>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sym typeface="Arial"/>
              </a:rPr>
              <a:t>The SOP provides guidance and assign responsibility for adopting various executive actions to ensure prompt response during CSSR operation</a:t>
            </a:r>
            <a:endParaRPr sz="2800" dirty="0"/>
          </a:p>
        </p:txBody>
      </p:sp>
      <p:sp>
        <p:nvSpPr>
          <p:cNvPr id="146" name="Google Shape;146;p21"/>
          <p:cNvSpPr txBox="1"/>
          <p:nvPr/>
        </p:nvSpPr>
        <p:spPr>
          <a:xfrm>
            <a:off x="416980" y="2860857"/>
            <a:ext cx="5240593"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C00000"/>
                </a:solidFill>
                <a:latin typeface="Arial"/>
                <a:ea typeface="Arial"/>
                <a:cs typeface="Arial"/>
                <a:sym typeface="Arial"/>
              </a:rPr>
              <a:t>          </a:t>
            </a:r>
            <a:r>
              <a:rPr lang="en-US" sz="4000" b="1" i="0" u="none" dirty="0">
                <a:solidFill>
                  <a:srgbClr val="FF0000"/>
                </a:solidFill>
                <a:latin typeface="Open Sans" panose="020B0606030504020204"/>
                <a:sym typeface="Arial"/>
              </a:rPr>
              <a:t>PURPOSE</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66"/>
          <p:cNvSpPr txBox="1"/>
          <p:nvPr/>
        </p:nvSpPr>
        <p:spPr>
          <a:xfrm>
            <a:off x="6479156" y="1336060"/>
            <a:ext cx="4965473" cy="364198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Contingency amount.</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Do’s and Don’ts.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bag and baggage to be carried by rescuers depending on topography of that place.  </a:t>
            </a:r>
            <a:endParaRPr sz="2800" b="1" i="0" u="none" dirty="0">
              <a:solidFill>
                <a:srgbClr val="0000CC"/>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None/>
            </a:pPr>
            <a:endParaRPr sz="3600" b="1" i="0" u="none" dirty="0">
              <a:solidFill>
                <a:srgbClr val="0000CC"/>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D9DCF152-5475-992B-2A9D-91346231BF4B}"/>
              </a:ext>
            </a:extLst>
          </p:cNvPr>
          <p:cNvSpPr txBox="1"/>
          <p:nvPr/>
        </p:nvSpPr>
        <p:spPr>
          <a:xfrm>
            <a:off x="1335034" y="1336060"/>
            <a:ext cx="41418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247EB31A-5080-AFBC-B2DA-D8F0850D99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Google Shape;430;p67"/>
          <p:cNvSpPr txBox="1"/>
          <p:nvPr/>
        </p:nvSpPr>
        <p:spPr>
          <a:xfrm>
            <a:off x="5161935" y="1060290"/>
            <a:ext cx="6938810" cy="552967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this stage, SAR Team(s) and other operational elements moves from BN HQ/ RRC to incident site for conducting rescue operation.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ensure the effective and timely response upon confirmation of the request for assistance. The Commandant/ DC (ops) of the local Unit will coordinate with the affected State/UT/District for immediate response. </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739799" y="0"/>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47A68DAF-79C5-2FB5-2166-E966DFD775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99;p62">
            <a:extLst>
              <a:ext uri="{FF2B5EF4-FFF2-40B4-BE49-F238E27FC236}">
                <a16:creationId xmlns:a16="http://schemas.microsoft.com/office/drawing/2014/main" id="{35A09AC4-79BF-2951-171E-18A089AB956E}"/>
              </a:ext>
            </a:extLst>
          </p:cNvPr>
          <p:cNvSpPr txBox="1"/>
          <p:nvPr/>
        </p:nvSpPr>
        <p:spPr>
          <a:xfrm>
            <a:off x="1020097" y="1060290"/>
            <a:ext cx="41418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8"/>
          <p:cNvSpPr txBox="1"/>
          <p:nvPr/>
        </p:nvSpPr>
        <p:spPr>
          <a:xfrm>
            <a:off x="354962" y="1615329"/>
            <a:ext cx="4669322"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6" name="Google Shape;436;p68"/>
          <p:cNvSpPr txBox="1"/>
          <p:nvPr/>
        </p:nvSpPr>
        <p:spPr>
          <a:xfrm>
            <a:off x="4935794" y="1615329"/>
            <a:ext cx="7125621" cy="487308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Following instructions will be adhered during mobilization:-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“On Wheel” Team will be </a:t>
            </a:r>
            <a:r>
              <a:rPr lang="en-US" sz="2800" b="0" i="0" u="none" dirty="0" err="1">
                <a:solidFill>
                  <a:schemeClr val="dk1"/>
                </a:solidFill>
                <a:latin typeface="Arial"/>
                <a:ea typeface="Arial"/>
                <a:cs typeface="Arial"/>
                <a:sym typeface="Arial"/>
              </a:rPr>
              <a:t>mobilised</a:t>
            </a:r>
            <a:r>
              <a:rPr lang="en-US" sz="2800" b="0" i="0" u="none" dirty="0">
                <a:solidFill>
                  <a:schemeClr val="dk1"/>
                </a:solidFill>
                <a:latin typeface="Arial"/>
                <a:ea typeface="Arial"/>
                <a:cs typeface="Arial"/>
                <a:sym typeface="Arial"/>
              </a:rPr>
              <a:t> within 30 minutes after getting formal orders from HQ NDRF/BN Commandant along with its all components.</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Light vehicle -1 and Medium/Heavy vehicle -3 (including one bus) will be provided to one SAR </a:t>
            </a:r>
            <a:r>
              <a:rPr lang="en-US" sz="2800" b="0" i="0" u="none" dirty="0">
                <a:solidFill>
                  <a:schemeClr val="dk1"/>
                </a:solidFill>
                <a:latin typeface="Calibri"/>
                <a:ea typeface="Calibri"/>
                <a:cs typeface="Calibri"/>
                <a:sym typeface="Calibri"/>
              </a:rPr>
              <a:t>Team. </a:t>
            </a:r>
            <a:endParaRPr sz="2800" dirty="0"/>
          </a:p>
          <a:p>
            <a:pPr marL="0" marR="0" lvl="0" indent="0" algn="l" rtl="0">
              <a:lnSpc>
                <a:spcPct val="100000"/>
              </a:lnSpc>
              <a:spcBef>
                <a:spcPts val="0"/>
              </a:spcBef>
              <a:spcAft>
                <a:spcPts val="0"/>
              </a:spcAft>
              <a:buNone/>
            </a:pPr>
            <a:endParaRPr sz="3200" b="0" i="0" u="none" dirty="0">
              <a:solidFill>
                <a:schemeClr val="dk1"/>
              </a:solidFill>
              <a:latin typeface="Calibri"/>
              <a:ea typeface="Calibri"/>
              <a:cs typeface="Calibri"/>
              <a:sym typeface="Calibri"/>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67A82067-0D80-1704-53CA-3F5881BE9D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69"/>
          <p:cNvSpPr txBox="1"/>
          <p:nvPr/>
        </p:nvSpPr>
        <p:spPr>
          <a:xfrm>
            <a:off x="5272856" y="958990"/>
            <a:ext cx="6919144" cy="589901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Team Information Sheet will be made available with each SAR team. Unit must send this in advance to the requisitioning authority for arrangements of logistics at the incident site. This is an </a:t>
            </a:r>
            <a:r>
              <a:rPr lang="en-US" sz="2800" b="0" i="0" u="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necesary</a:t>
            </a: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requirement if the team is to be sent to any other country for responding in CSSR operation.</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Battalion will send a message in detail regarding mobilization of SAR Team(s) mentioning its composition to the HQ NDRF.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BD8FE2AC-776E-0193-C50A-0C5E0BB2FA18}"/>
              </a:ext>
            </a:extLst>
          </p:cNvPr>
          <p:cNvSpPr txBox="1"/>
          <p:nvPr/>
        </p:nvSpPr>
        <p:spPr>
          <a:xfrm>
            <a:off x="745099" y="1060290"/>
            <a:ext cx="41418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D874B804-B669-91B5-BE65-B5851F9672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70"/>
          <p:cNvSpPr txBox="1"/>
          <p:nvPr/>
        </p:nvSpPr>
        <p:spPr>
          <a:xfrm>
            <a:off x="4599346" y="1469922"/>
            <a:ext cx="7592654" cy="374457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Unit Control Room will communicate with the team </a:t>
            </a:r>
            <a:r>
              <a:rPr lang="en-US" sz="2800" b="0" i="0" u="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a:t>
            </a: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-route regarding road condition, other sister agencies working on the site, place of reporting of team and availability of resources at the site.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Decision for reinforcement lies with HQ NDRF/ BN which will be communicated immediately for further course of action.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DA8B3753-0417-D602-0C9B-E29E9964E6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99;p62">
            <a:extLst>
              <a:ext uri="{FF2B5EF4-FFF2-40B4-BE49-F238E27FC236}">
                <a16:creationId xmlns:a16="http://schemas.microsoft.com/office/drawing/2014/main" id="{D3B7C47A-C8FB-8B33-70F4-7DB659E0E941}"/>
              </a:ext>
            </a:extLst>
          </p:cNvPr>
          <p:cNvSpPr txBox="1"/>
          <p:nvPr/>
        </p:nvSpPr>
        <p:spPr>
          <a:xfrm>
            <a:off x="528789" y="1415794"/>
            <a:ext cx="41418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p71"/>
          <p:cNvSpPr txBox="1"/>
          <p:nvPr/>
        </p:nvSpPr>
        <p:spPr>
          <a:xfrm>
            <a:off x="6277336" y="1383891"/>
            <a:ext cx="5515206" cy="489360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In case of reinforcement of CSSR teams by air or rail, suitable transport as well as guide will be provided by the State/UT Govt. </a:t>
            </a:r>
          </a:p>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For timely arrival at the disaster site. The co-ordination will be done in advance by the HQ NDRF/Concerned Battalion</a:t>
            </a:r>
            <a:endParaRPr sz="2800" dirty="0"/>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8E166EE4-9EEB-BEB3-9D5F-C898768DF4CC}"/>
              </a:ext>
            </a:extLst>
          </p:cNvPr>
          <p:cNvSpPr txBox="1"/>
          <p:nvPr/>
        </p:nvSpPr>
        <p:spPr>
          <a:xfrm>
            <a:off x="745099" y="1060290"/>
            <a:ext cx="41418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PHASE–II: ACTIVATION AND MOBILISATION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DB5F7F66-5F0A-B2CE-F5D8-6C83A6DB32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2"/>
          <p:cNvSpPr txBox="1"/>
          <p:nvPr/>
        </p:nvSpPr>
        <p:spPr>
          <a:xfrm>
            <a:off x="1013749" y="1211978"/>
            <a:ext cx="60960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–III: OPERATIONS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60" name="Google Shape;460;p72"/>
          <p:cNvSpPr txBox="1"/>
          <p:nvPr/>
        </p:nvSpPr>
        <p:spPr>
          <a:xfrm>
            <a:off x="5449835" y="1211978"/>
            <a:ext cx="6742165" cy="50372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On arrival at the operation site team will establish its Base of Operation close to the incident site keeping in view the situation on ground.</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Immediately, on arrival of SAR team, Team commander will get the briefing from the Responsible Officer or appropriate designated authority, which should include all the aspects relevant for effective response by the team.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7">
            <a:extLst>
              <a:ext uri="{FF2B5EF4-FFF2-40B4-BE49-F238E27FC236}">
                <a16:creationId xmlns:a16="http://schemas.microsoft.com/office/drawing/2014/main" id="{7EC55AF0-4E93-70FD-8969-A59604641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a:extLst>
              <a:ext uri="{FF2B5EF4-FFF2-40B4-BE49-F238E27FC236}">
                <a16:creationId xmlns:a16="http://schemas.microsoft.com/office/drawing/2014/main" id="{F3E2E95D-D036-ADF2-32A2-01A6EA4018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3"/>
          <p:cNvSpPr txBox="1"/>
          <p:nvPr/>
        </p:nvSpPr>
        <p:spPr>
          <a:xfrm>
            <a:off x="925258" y="1228779"/>
            <a:ext cx="380405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–III: OPERATIONS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66" name="Google Shape;466;p73"/>
          <p:cNvSpPr txBox="1"/>
          <p:nvPr/>
        </p:nvSpPr>
        <p:spPr>
          <a:xfrm>
            <a:off x="5229995" y="1228779"/>
            <a:ext cx="6962005" cy="5037236"/>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By the time Team Commander is taking briefing, Team 2IC and other Supervisory staff to have a look of the incident site for possibility of multiple entry/worksite. </a:t>
            </a:r>
            <a:endParaRPr sz="2800" dirty="0">
              <a:latin typeface="Open Sans" panose="020B0606030504020204" pitchFamily="34" charset="0"/>
              <a:ea typeface="Open Sans" panose="020B0606030504020204" pitchFamily="34" charset="0"/>
              <a:cs typeface="Open Sans" panose="020B0606030504020204" pitchFamily="34" charset="0"/>
            </a:endParaRPr>
          </a:p>
          <a:p>
            <a:pPr marL="514350" marR="0" lvl="0" indent="-51435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After discussing the situation with the Responsible Officer or appropriate authority, Team Commander in consultation with Team 2IC will chalk out his action plan and execute it professionally.</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F009EE50-FAB9-2E7C-BB5D-0F8456C28E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74"/>
          <p:cNvSpPr txBox="1"/>
          <p:nvPr/>
        </p:nvSpPr>
        <p:spPr>
          <a:xfrm>
            <a:off x="5171768" y="1017588"/>
            <a:ext cx="7020232" cy="596056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case of multi </a:t>
            </a:r>
            <a:r>
              <a:rPr lang="en-US" sz="2400" b="0" i="0" u="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storey</a:t>
            </a: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or major building collapse, multiple entries to the building will prove fruitful. In such a case, Team Commander and Safety Officer to ensure that action of one sub team does not compromise the security of other sub teams.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primary task of the CSSR team is to ensure the search, rescue, safety and protection of the victims trapped or entangled in any life threatening situation. Responders will triage and provide pre-hospital treatment to the injured victims before handing them over to EMS.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465;p73">
            <a:extLst>
              <a:ext uri="{FF2B5EF4-FFF2-40B4-BE49-F238E27FC236}">
                <a16:creationId xmlns:a16="http://schemas.microsoft.com/office/drawing/2014/main" id="{E5D9809E-E5ED-F0FB-4CB2-71DE732CB49A}"/>
              </a:ext>
            </a:extLst>
          </p:cNvPr>
          <p:cNvSpPr txBox="1"/>
          <p:nvPr/>
        </p:nvSpPr>
        <p:spPr>
          <a:xfrm>
            <a:off x="915426" y="1060290"/>
            <a:ext cx="380405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–III: OPERATIONS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5"/>
          <p:cNvSpPr txBox="1"/>
          <p:nvPr/>
        </p:nvSpPr>
        <p:spPr>
          <a:xfrm>
            <a:off x="946641" y="1586137"/>
            <a:ext cx="3910495"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–III: OPERATIONS</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8" name="Google Shape;478;p75"/>
          <p:cNvSpPr txBox="1"/>
          <p:nvPr/>
        </p:nvSpPr>
        <p:spPr>
          <a:xfrm>
            <a:off x="5320623" y="1586137"/>
            <a:ext cx="6706820" cy="460634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case any live victim is located, the medical component must accompany the</a:t>
            </a:r>
          </a:p>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sub team while rescue.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During the operation by SAR team, local Govt. can be asked for all necessary services/facilities like heavy machinery (Excavators, Tractors, Bulldozers and Cranes etc.) and POL etc.</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1D962AE2-D2EB-A622-0F27-0F9B82D14B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p:nvPr/>
        </p:nvSpPr>
        <p:spPr>
          <a:xfrm>
            <a:off x="3994951" y="1447800"/>
            <a:ext cx="7816049" cy="397027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To define a ‘Standard Operating Procedure’ for CSSR operation.</a:t>
            </a:r>
            <a:endParaRPr sz="28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Arial"/>
              <a:buNone/>
            </a:pPr>
            <a:r>
              <a:rPr lang="en-US" sz="2800" b="0" i="0" u="none" dirty="0">
                <a:solidFill>
                  <a:schemeClr val="dk1"/>
                </a:solidFill>
                <a:latin typeface="Open Sans" panose="020B0606030504020204"/>
                <a:sym typeface="Arial"/>
              </a:rPr>
              <a:t> </a:t>
            </a:r>
            <a:endParaRPr sz="28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The SOP applies to all elements of the Command while performing CSSR operations. </a:t>
            </a:r>
            <a:endParaRPr sz="2800" dirty="0">
              <a:latin typeface="Open Sans" panose="020B0606030504020204"/>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This SOP is a guideline and should be reviewed periodically.</a:t>
            </a:r>
            <a:endParaRPr sz="2800" dirty="0">
              <a:latin typeface="Open Sans" panose="020B0606030504020204"/>
            </a:endParaRPr>
          </a:p>
        </p:txBody>
      </p:sp>
      <p:sp>
        <p:nvSpPr>
          <p:cNvPr id="2" name="TextBox 1"/>
          <p:cNvSpPr txBox="1"/>
          <p:nvPr/>
        </p:nvSpPr>
        <p:spPr>
          <a:xfrm>
            <a:off x="1260630" y="3153901"/>
            <a:ext cx="1978427" cy="707886"/>
          </a:xfrm>
          <a:prstGeom prst="rect">
            <a:avLst/>
          </a:prstGeom>
          <a:noFill/>
        </p:spPr>
        <p:txBody>
          <a:bodyPr wrap="none" rtlCol="0">
            <a:spAutoFit/>
          </a:bodyPr>
          <a:lstStyle/>
          <a:p>
            <a:r>
              <a:rPr lang="en-US" sz="4000" b="1" dirty="0">
                <a:solidFill>
                  <a:srgbClr val="FF0000"/>
                </a:solidFill>
                <a:latin typeface="Open Sans" panose="020B0606030504020204"/>
              </a:rPr>
              <a:t>SCOPE</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Google Shape;484;p76"/>
          <p:cNvSpPr txBox="1"/>
          <p:nvPr/>
        </p:nvSpPr>
        <p:spPr>
          <a:xfrm>
            <a:off x="4739148" y="1017588"/>
            <a:ext cx="7305061" cy="630937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Following instructions will be adhered in the operational stage of CSSR operation:-</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Battalion will be in communication with the team(s) on regular basis, monitor the progress of the operation, outcomes and tasks yet to be accomplished.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Battalion will assess requirement of additional manpower &amp; resources and will provide reinforcement to the deployed team(s). </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Arial"/>
              <a:buNone/>
            </a:pPr>
            <a:r>
              <a:rPr lang="en-US"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A7124C75-E1F6-36F6-AF3E-7ABAECBF06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465;p73">
            <a:extLst>
              <a:ext uri="{FF2B5EF4-FFF2-40B4-BE49-F238E27FC236}">
                <a16:creationId xmlns:a16="http://schemas.microsoft.com/office/drawing/2014/main" id="{D7B0ADC6-CB9F-B200-11BA-A25FA57D6BA0}"/>
              </a:ext>
            </a:extLst>
          </p:cNvPr>
          <p:cNvSpPr txBox="1"/>
          <p:nvPr/>
        </p:nvSpPr>
        <p:spPr>
          <a:xfrm>
            <a:off x="925258" y="1228779"/>
            <a:ext cx="380405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–III: OPERATIONS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77"/>
          <p:cNvSpPr txBox="1"/>
          <p:nvPr/>
        </p:nvSpPr>
        <p:spPr>
          <a:xfrm>
            <a:off x="6341807" y="1158502"/>
            <a:ext cx="5569906" cy="493464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Battalion will provide assistance to the team(s) in case of any difficulty and liaise with other agencies, EOC of the concerned State/ District for better co-ordination during rescue operation.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SAR Team Commanders will brief and interact with the media as per procedure, if required.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Unit Commandant will keep on boosting the morale of the rescuers on every achievement</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739799" y="0"/>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C87AEAEC-65B2-3AF6-1BFB-0CC5D4B547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465;p73">
            <a:extLst>
              <a:ext uri="{FF2B5EF4-FFF2-40B4-BE49-F238E27FC236}">
                <a16:creationId xmlns:a16="http://schemas.microsoft.com/office/drawing/2014/main" id="{4444CDA8-420A-142E-432F-0DD5C49E6C81}"/>
              </a:ext>
            </a:extLst>
          </p:cNvPr>
          <p:cNvSpPr txBox="1"/>
          <p:nvPr/>
        </p:nvSpPr>
        <p:spPr>
          <a:xfrm>
            <a:off x="1289051" y="1060290"/>
            <a:ext cx="380405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 –III: OPERATIONS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8"/>
          <p:cNvSpPr txBox="1"/>
          <p:nvPr/>
        </p:nvSpPr>
        <p:spPr>
          <a:xfrm>
            <a:off x="3477088" y="271509"/>
            <a:ext cx="60960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3600" b="1" i="0" u="none" dirty="0">
                <a:solidFill>
                  <a:srgbClr val="FF0000"/>
                </a:solidFill>
                <a:latin typeface="Arial"/>
                <a:ea typeface="Arial"/>
                <a:cs typeface="Arial"/>
                <a:sym typeface="Arial"/>
              </a:rPr>
              <a:t>Phase –iii: Operations</a:t>
            </a:r>
            <a:endParaRPr dirty="0"/>
          </a:p>
        </p:txBody>
      </p:sp>
      <p:sp>
        <p:nvSpPr>
          <p:cNvPr id="496" name="Google Shape;496;p78"/>
          <p:cNvSpPr txBox="1"/>
          <p:nvPr/>
        </p:nvSpPr>
        <p:spPr>
          <a:xfrm>
            <a:off x="577050" y="1243012"/>
            <a:ext cx="11319676" cy="275968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3200" b="0" i="0" u="none" dirty="0">
                <a:solidFill>
                  <a:schemeClr val="dk1"/>
                </a:solidFill>
                <a:latin typeface="Arial"/>
                <a:ea typeface="Arial"/>
                <a:cs typeface="Arial"/>
                <a:sym typeface="Arial"/>
              </a:rPr>
              <a:t>Rest and relief within the team will be ensured by team commander during the operation. </a:t>
            </a:r>
            <a:endParaRPr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3200" b="0" i="0" u="none" dirty="0">
                <a:solidFill>
                  <a:schemeClr val="dk1"/>
                </a:solidFill>
                <a:latin typeface="Arial"/>
                <a:ea typeface="Arial"/>
                <a:cs typeface="Arial"/>
                <a:sym typeface="Arial"/>
              </a:rPr>
              <a:t>SAR Team will adhere the INSARAG guidelines and procedures during the operation. Proper coordination with other stakeholders will be ensured by team commander.</a:t>
            </a:r>
            <a:endParaRP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739799" y="0"/>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9"/>
          <p:cNvSpPr txBox="1"/>
          <p:nvPr/>
        </p:nvSpPr>
        <p:spPr>
          <a:xfrm>
            <a:off x="467316" y="1234937"/>
            <a:ext cx="5117282"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SAFETY MEASURES DURING CSSR OPERATION</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02" name="Google Shape;502;p79"/>
          <p:cNvSpPr txBox="1"/>
          <p:nvPr/>
        </p:nvSpPr>
        <p:spPr>
          <a:xfrm>
            <a:off x="6413090" y="3072106"/>
            <a:ext cx="6705600" cy="382664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Incident Site: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Personal Protective Equipment: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Hygiene:</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Safety Officer:</a:t>
            </a:r>
            <a:endParaRPr sz="2800" dirty="0"/>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Team Safety: </a:t>
            </a:r>
            <a:endParaRPr sz="2800" dirty="0"/>
          </a:p>
          <a:p>
            <a:pPr marL="457200" marR="0" lvl="0" indent="-457200" algn="l"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Arial"/>
                <a:ea typeface="Arial"/>
                <a:cs typeface="Arial"/>
                <a:sym typeface="Arial"/>
              </a:rPr>
              <a:t>Safety Violations:  </a:t>
            </a:r>
            <a:endParaRPr sz="2800" dirty="0"/>
          </a:p>
        </p:txBody>
      </p:sp>
      <p:sp>
        <p:nvSpPr>
          <p:cNvPr id="503" name="Google Shape;503;p79"/>
          <p:cNvSpPr txBox="1"/>
          <p:nvPr/>
        </p:nvSpPr>
        <p:spPr>
          <a:xfrm>
            <a:off x="6413089" y="1180860"/>
            <a:ext cx="5311595"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400" b="0" i="0" u="none" dirty="0">
                <a:solidFill>
                  <a:schemeClr val="dk1"/>
                </a:solidFill>
                <a:latin typeface="Arial"/>
                <a:ea typeface="Arial"/>
                <a:cs typeface="Arial"/>
                <a:sym typeface="Arial"/>
              </a:rPr>
              <a:t>It is the </a:t>
            </a:r>
            <a:r>
              <a:rPr lang="en-US" sz="2400" b="0" i="0" u="none" dirty="0" err="1">
                <a:solidFill>
                  <a:schemeClr val="dk1"/>
                </a:solidFill>
                <a:latin typeface="Arial"/>
                <a:ea typeface="Arial"/>
                <a:cs typeface="Arial"/>
                <a:sym typeface="Arial"/>
              </a:rPr>
              <a:t>resoponsibility</a:t>
            </a:r>
            <a:r>
              <a:rPr lang="en-US" sz="2400" b="0" i="0" u="none" dirty="0">
                <a:solidFill>
                  <a:schemeClr val="dk1"/>
                </a:solidFill>
                <a:latin typeface="Arial"/>
                <a:ea typeface="Arial"/>
                <a:cs typeface="Arial"/>
                <a:sym typeface="Arial"/>
              </a:rPr>
              <a:t> of the team commander and safety officer that safety measures are be followed by all team members during the CSSR operation.</a:t>
            </a:r>
            <a:endParaRPr sz="2400"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21538081-5FEA-73BC-14BA-B2EDE78632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0"/>
          <p:cNvSpPr txBox="1"/>
          <p:nvPr/>
        </p:nvSpPr>
        <p:spPr>
          <a:xfrm>
            <a:off x="834231" y="1114367"/>
            <a:ext cx="5167683"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SAFETY MEASURES DURING CSSR OPERATION</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9" name="Google Shape;509;p80"/>
          <p:cNvSpPr txBox="1"/>
          <p:nvPr/>
        </p:nvSpPr>
        <p:spPr>
          <a:xfrm>
            <a:off x="6776884" y="1060290"/>
            <a:ext cx="6705600" cy="595543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Whistle Signals:  </a:t>
            </a:r>
            <a:endParaRPr sz="2800" dirty="0"/>
          </a:p>
          <a:p>
            <a:pPr marL="457200" marR="0" lvl="0" indent="-457200" algn="just" rtl="0">
              <a:lnSpc>
                <a:spcPct val="100000"/>
              </a:lnSpc>
              <a:spcBef>
                <a:spcPts val="140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Safety Zone: </a:t>
            </a:r>
            <a:endParaRPr sz="2800" dirty="0"/>
          </a:p>
          <a:p>
            <a:pPr marL="457200" marR="0" lvl="0" indent="-457200" algn="just" rtl="0">
              <a:lnSpc>
                <a:spcPct val="100000"/>
              </a:lnSpc>
              <a:spcBef>
                <a:spcPts val="140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Emergency Medical Services: </a:t>
            </a:r>
            <a:endParaRPr sz="2800" dirty="0"/>
          </a:p>
          <a:p>
            <a:pPr marL="457200" marR="0" lvl="0" indent="-457200" algn="just" rtl="0">
              <a:lnSpc>
                <a:spcPct val="100000"/>
              </a:lnSpc>
              <a:spcBef>
                <a:spcPts val="140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Fire Extinguisher: </a:t>
            </a:r>
            <a:endParaRPr sz="2800" dirty="0"/>
          </a:p>
          <a:p>
            <a:pPr marL="457200" marR="0" lvl="0" indent="-457200" algn="just" rtl="0">
              <a:lnSpc>
                <a:spcPct val="100000"/>
              </a:lnSpc>
              <a:spcBef>
                <a:spcPts val="140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Maintenance:  </a:t>
            </a:r>
            <a:endParaRPr sz="2800" dirty="0"/>
          </a:p>
          <a:p>
            <a:pPr marL="457200" marR="0" lvl="0" indent="-457200" algn="just" rtl="0">
              <a:lnSpc>
                <a:spcPct val="100000"/>
              </a:lnSpc>
              <a:spcBef>
                <a:spcPts val="140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Rotations: </a:t>
            </a:r>
            <a:endParaRPr sz="2800" dirty="0"/>
          </a:p>
          <a:p>
            <a:pPr marL="457200" marR="0" lvl="0" indent="-457200" algn="just" rtl="0">
              <a:lnSpc>
                <a:spcPct val="100000"/>
              </a:lnSpc>
              <a:spcBef>
                <a:spcPts val="140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Trash:</a:t>
            </a:r>
            <a:endParaRPr sz="2800" dirty="0"/>
          </a:p>
          <a:p>
            <a:pPr marL="457200" marR="0" lvl="0" indent="-457200" algn="l" rtl="0">
              <a:lnSpc>
                <a:spcPct val="100000"/>
              </a:lnSpc>
              <a:spcBef>
                <a:spcPts val="140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Safety Marking:</a:t>
            </a:r>
            <a:endParaRPr sz="2800" dirty="0"/>
          </a:p>
          <a:p>
            <a:pPr marL="457200" marR="0" lvl="0" indent="-457200" algn="l" rtl="0">
              <a:lnSpc>
                <a:spcPct val="100000"/>
              </a:lnSpc>
              <a:spcBef>
                <a:spcPts val="1400"/>
              </a:spcBef>
              <a:spcAft>
                <a:spcPts val="0"/>
              </a:spcAft>
              <a:buClr>
                <a:schemeClr val="dk1"/>
              </a:buClr>
              <a:buSzPts val="2800"/>
              <a:buFont typeface="Noto Sans Symbols"/>
              <a:buChar char="▪"/>
            </a:pPr>
            <a:r>
              <a:rPr lang="en-US" sz="2800" b="0" i="0" u="none" dirty="0">
                <a:solidFill>
                  <a:schemeClr val="dk1"/>
                </a:solidFill>
                <a:latin typeface="Arial"/>
                <a:ea typeface="Arial"/>
                <a:cs typeface="Arial"/>
                <a:sym typeface="Arial"/>
              </a:rPr>
              <a:t>Miscellaneous: </a:t>
            </a:r>
            <a:endParaRPr sz="2800" b="1" i="0" u="none" dirty="0">
              <a:solidFill>
                <a:srgbClr val="0000CC"/>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Arial"/>
              <a:buNone/>
            </a:pPr>
            <a:r>
              <a:rPr lang="en-US" sz="2400" b="0" i="0" u="none" dirty="0">
                <a:solidFill>
                  <a:schemeClr val="dk1"/>
                </a:solidFill>
                <a:latin typeface="Arial"/>
                <a:ea typeface="Arial"/>
                <a:cs typeface="Arial"/>
                <a:sym typeface="Arial"/>
              </a:rPr>
              <a:t>  </a:t>
            </a:r>
            <a:endParaRPr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DBBA9D43-11B4-1866-4994-B48D3A9EF4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1"/>
          <p:cNvSpPr txBox="1"/>
          <p:nvPr/>
        </p:nvSpPr>
        <p:spPr>
          <a:xfrm>
            <a:off x="5807310" y="1253613"/>
            <a:ext cx="6138883" cy="39497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dirty="0">
                <a:solidFill>
                  <a:schemeClr val="dk1"/>
                </a:solidFill>
                <a:latin typeface="Times New Roman"/>
                <a:ea typeface="Times New Roman"/>
                <a:cs typeface="Times New Roman"/>
                <a:sym typeface="Times New Roman"/>
              </a:rPr>
              <a:t>  </a:t>
            </a:r>
            <a:r>
              <a:rPr lang="en-US" sz="2400" b="0" i="0" u="none" dirty="0">
                <a:solidFill>
                  <a:schemeClr val="dk1"/>
                </a:solidFill>
                <a:latin typeface="Arial"/>
                <a:ea typeface="Arial"/>
                <a:cs typeface="Arial"/>
                <a:sym typeface="Arial"/>
              </a:rPr>
              <a:t>Stage –  </a:t>
            </a:r>
            <a:r>
              <a:rPr lang="en-US" sz="2400" b="0" i="0" u="none" dirty="0" err="1">
                <a:solidFill>
                  <a:schemeClr val="dk1"/>
                </a:solidFill>
                <a:latin typeface="Arial"/>
                <a:ea typeface="Arial"/>
                <a:cs typeface="Arial"/>
                <a:sym typeface="Arial"/>
              </a:rPr>
              <a:t>i</a:t>
            </a:r>
            <a:r>
              <a:rPr lang="en-US" sz="2400" b="0" i="0" u="none" dirty="0">
                <a:solidFill>
                  <a:schemeClr val="dk1"/>
                </a:solidFill>
                <a:latin typeface="Arial"/>
                <a:ea typeface="Arial"/>
                <a:cs typeface="Arial"/>
                <a:sym typeface="Arial"/>
              </a:rPr>
              <a:t>   :      Securing The Scene </a:t>
            </a:r>
            <a:endParaRPr sz="2400" dirty="0"/>
          </a:p>
          <a:p>
            <a:pPr marL="342900" marR="0" lvl="0" indent="-342900" algn="l"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 Stage – ii   :      Initial Assessment</a:t>
            </a:r>
            <a:endParaRPr sz="2400" dirty="0"/>
          </a:p>
          <a:p>
            <a:pPr marL="342900" marR="0" lvl="0" indent="-342900" algn="l"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 Stage – iii  :      Search And Locate</a:t>
            </a:r>
            <a:endParaRPr sz="2400" dirty="0"/>
          </a:p>
          <a:p>
            <a:pPr marL="342900" marR="0" lvl="0" indent="-342900" algn="l"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 Stage – iv  :      Gaining Access  </a:t>
            </a:r>
            <a:endParaRPr sz="2400" dirty="0"/>
          </a:p>
          <a:p>
            <a:pPr marL="342900" marR="0" lvl="0" indent="-342900" algn="l"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Arial"/>
                <a:ea typeface="Arial"/>
                <a:cs typeface="Arial"/>
                <a:sym typeface="Arial"/>
              </a:rPr>
              <a:t> Stage –  v  :       Extrication Of Victim</a:t>
            </a:r>
            <a:endParaRPr sz="2400" dirty="0"/>
          </a:p>
          <a:p>
            <a:pPr marL="342900" marR="0" lvl="0" indent="-139700" algn="l" rtl="0">
              <a:lnSpc>
                <a:spcPct val="100000"/>
              </a:lnSpc>
              <a:spcBef>
                <a:spcPts val="1600"/>
              </a:spcBef>
              <a:spcAft>
                <a:spcPts val="0"/>
              </a:spcAft>
              <a:buClr>
                <a:schemeClr val="dk1"/>
              </a:buClr>
              <a:buSzPts val="3200"/>
              <a:buFont typeface="Noto Sans Symbols"/>
              <a:buNone/>
            </a:pPr>
            <a:endParaRPr sz="32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508;p80">
            <a:extLst>
              <a:ext uri="{FF2B5EF4-FFF2-40B4-BE49-F238E27FC236}">
                <a16:creationId xmlns:a16="http://schemas.microsoft.com/office/drawing/2014/main" id="{97DF79DC-8355-6703-3B89-D696AAF3DBC1}"/>
              </a:ext>
            </a:extLst>
          </p:cNvPr>
          <p:cNvSpPr txBox="1"/>
          <p:nvPr/>
        </p:nvSpPr>
        <p:spPr>
          <a:xfrm>
            <a:off x="834231" y="1114367"/>
            <a:ext cx="5167683"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SAFETY MEASURES DURING CSSR OPERATION</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14">
            <a:extLst>
              <a:ext uri="{FF2B5EF4-FFF2-40B4-BE49-F238E27FC236}">
                <a16:creationId xmlns:a16="http://schemas.microsoft.com/office/drawing/2014/main" id="{CFCD0900-FF5D-DE79-B16E-EAB9BA5219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2"/>
          <p:cNvSpPr txBox="1"/>
          <p:nvPr/>
        </p:nvSpPr>
        <p:spPr>
          <a:xfrm>
            <a:off x="470231" y="1403965"/>
            <a:ext cx="6137047"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PHASE–IV: DE-ACTIVATION AND DE-MOBILIZATION</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0" name="Google Shape;520;p82"/>
          <p:cNvSpPr txBox="1"/>
          <p:nvPr/>
        </p:nvSpPr>
        <p:spPr>
          <a:xfrm>
            <a:off x="6194323" y="1403965"/>
            <a:ext cx="5628466" cy="45653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After completion of operation, SAR Teams are de-mobilized: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Once the SAR team has completed the task, the decision to terminate the operation will be taken by the HQ NDRF /DIG (Ops)/Unit Commandant in consultation with the concerned State/District authority.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All required clearances are taken from the concerned State/District authorities.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3"/>
          <p:cNvSpPr txBox="1"/>
          <p:nvPr/>
        </p:nvSpPr>
        <p:spPr>
          <a:xfrm>
            <a:off x="1546268" y="1527622"/>
            <a:ext cx="471873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3600" b="1" i="0" u="none" dirty="0">
                <a:solidFill>
                  <a:srgbClr val="FF0000"/>
                </a:solidFill>
                <a:latin typeface="Arial"/>
                <a:ea typeface="Arial"/>
                <a:cs typeface="Arial"/>
                <a:sym typeface="Arial"/>
              </a:rPr>
              <a:t>PHASE–IV: DE-ACTIVATION AND DE-MOBILIZATION</a:t>
            </a:r>
            <a:endParaRPr lang="en-US" dirty="0"/>
          </a:p>
        </p:txBody>
      </p:sp>
      <p:sp>
        <p:nvSpPr>
          <p:cNvPr id="526" name="Google Shape;526;p83"/>
          <p:cNvSpPr txBox="1"/>
          <p:nvPr/>
        </p:nvSpPr>
        <p:spPr>
          <a:xfrm>
            <a:off x="6264998" y="1527622"/>
            <a:ext cx="5740289" cy="2882800"/>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a:sym typeface="Arial"/>
              </a:rPr>
              <a:t>Before de-mobilization of SAR team, De-mobilization Form will be prepared by team commander. </a:t>
            </a:r>
            <a:endParaRPr sz="2400" dirty="0">
              <a:latin typeface="Open Sans"/>
            </a:endParaRPr>
          </a:p>
          <a:p>
            <a:pPr marL="514350" marR="0" lvl="0" indent="-51435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latin typeface="Open Sans"/>
                <a:sym typeface="Arial"/>
              </a:rPr>
              <a:t>Check and count all equipment at ops site for loss and damage, if any. Stores are loaded and teams move back to their respective locations.</a:t>
            </a:r>
            <a:endParaRPr sz="2400" dirty="0">
              <a:latin typeface="Open Sans"/>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84"/>
          <p:cNvSpPr txBox="1"/>
          <p:nvPr/>
        </p:nvSpPr>
        <p:spPr>
          <a:xfrm>
            <a:off x="5223849" y="1601532"/>
            <a:ext cx="6851412" cy="456531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sym typeface="Arial"/>
              </a:rPr>
              <a:t>Following instructions should be adhered during the de-mobilization stage: -</a:t>
            </a:r>
            <a:endParaRPr sz="24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sym typeface="Arial"/>
              </a:rPr>
              <a:t>After the operation is finished, Unit Commandant will demobilize all the teams as  per the planning. The teams which were inducted first should be de-inducted first and the teams which were inducted in the last should be de-inducted in the last. Unit Control Room will inform HQ NDRF about the progress of de-mobilization. </a:t>
            </a:r>
            <a:endParaRPr sz="2400" dirty="0"/>
          </a:p>
          <a:p>
            <a:pPr marL="457200" marR="0" lvl="0" indent="-457200" algn="l" rtl="0">
              <a:lnSpc>
                <a:spcPct val="100000"/>
              </a:lnSpc>
              <a:spcBef>
                <a:spcPts val="1600"/>
              </a:spcBef>
              <a:spcAft>
                <a:spcPts val="0"/>
              </a:spcAft>
              <a:buClr>
                <a:schemeClr val="dk1"/>
              </a:buClr>
              <a:buSzPts val="3200"/>
              <a:buFont typeface="Calibri"/>
              <a:buNone/>
            </a:pPr>
            <a:r>
              <a:rPr lang="en-US" sz="2400" b="0" i="0" u="none" dirty="0">
                <a:solidFill>
                  <a:schemeClr val="dk1"/>
                </a:solidFill>
                <a:latin typeface="Calibri"/>
                <a:ea typeface="Calibri"/>
                <a:cs typeface="Calibri"/>
                <a:sym typeface="Calibri"/>
              </a:rPr>
              <a:t>   </a:t>
            </a:r>
            <a:endParaRPr sz="24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525;p83"/>
          <p:cNvSpPr txBox="1"/>
          <p:nvPr/>
        </p:nvSpPr>
        <p:spPr>
          <a:xfrm>
            <a:off x="834231" y="1663975"/>
            <a:ext cx="471873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3600" b="1" i="0" u="none" dirty="0">
                <a:solidFill>
                  <a:srgbClr val="FF0000"/>
                </a:solidFill>
                <a:latin typeface="Arial"/>
                <a:ea typeface="Arial"/>
                <a:cs typeface="Arial"/>
                <a:sym typeface="Arial"/>
              </a:rPr>
              <a:t>PHASE–IV: DE-ACTIVATION AND DE-MOBILIZATION</a:t>
            </a:r>
            <a:endParaRPr lang="en-US" dirty="0"/>
          </a:p>
        </p:txBody>
      </p:sp>
      <p:pic>
        <p:nvPicPr>
          <p:cNvPr id="7"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5"/>
          <p:cNvSpPr txBox="1"/>
          <p:nvPr/>
        </p:nvSpPr>
        <p:spPr>
          <a:xfrm>
            <a:off x="1683944" y="1556713"/>
            <a:ext cx="534154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a:sym typeface="Arial"/>
              </a:rPr>
              <a:t>PHASE–IV: DE-ACTIVATION AND DE-MOBILIZATION</a:t>
            </a:r>
            <a:endParaRPr lang="en-US" sz="4000" dirty="0">
              <a:solidFill>
                <a:srgbClr val="FF0000"/>
              </a:solidFill>
              <a:latin typeface="Open Sans"/>
            </a:endParaRPr>
          </a:p>
        </p:txBody>
      </p:sp>
      <p:sp>
        <p:nvSpPr>
          <p:cNvPr id="538" name="Google Shape;538;p85"/>
          <p:cNvSpPr txBox="1"/>
          <p:nvPr/>
        </p:nvSpPr>
        <p:spPr>
          <a:xfrm>
            <a:off x="7269933" y="1429965"/>
            <a:ext cx="4451134" cy="374457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sym typeface="Arial"/>
              </a:rPr>
              <a:t>Unit Control Room will assist the teams in smooth withdrawal from operation site.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Unit Control Room will inform the HQ NDRF regarding the arrival of the teams</a:t>
            </a:r>
            <a:endParaRPr sz="28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p:nvPr/>
        </p:nvSpPr>
        <p:spPr>
          <a:xfrm>
            <a:off x="4646086" y="1340753"/>
            <a:ext cx="7545914" cy="44011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800" b="0" i="0" u="none" dirty="0">
                <a:solidFill>
                  <a:schemeClr val="dk1"/>
                </a:solidFill>
                <a:latin typeface="Open Sans" panose="020B0606030504020204"/>
                <a:sym typeface="Arial"/>
              </a:rPr>
              <a:t>The objective of this SOP is to formulate action plan for specialist response during a CSSR Operation while all safety measures are to be followed. These are as under: </a:t>
            </a:r>
            <a:endParaRPr sz="2800" dirty="0">
              <a:latin typeface="Open Sans" panose="020B0606030504020204"/>
            </a:endParaRPr>
          </a:p>
          <a:p>
            <a:pPr marL="0" marR="0" lvl="0" indent="0" algn="just" rtl="0">
              <a:lnSpc>
                <a:spcPct val="100000"/>
              </a:lnSpc>
              <a:spcBef>
                <a:spcPts val="0"/>
              </a:spcBef>
              <a:spcAft>
                <a:spcPts val="0"/>
              </a:spcAft>
              <a:buClr>
                <a:schemeClr val="dk1"/>
              </a:buClr>
              <a:buSzPts val="3200"/>
              <a:buFont typeface="Calibri"/>
              <a:buNone/>
            </a:pPr>
            <a:endParaRPr sz="2800" b="0" i="0" u="none" dirty="0">
              <a:solidFill>
                <a:schemeClr val="dk1"/>
              </a:solidFill>
              <a:latin typeface="Open Sans" panose="020B0606030504020204"/>
              <a:sym typeface="Arial"/>
            </a:endParaRPr>
          </a:p>
          <a:p>
            <a:pPr marL="0" marR="0" lvl="0" indent="-203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Guidelines for rescuers during CSSR operation. </a:t>
            </a:r>
            <a:endParaRPr sz="2800" dirty="0">
              <a:latin typeface="Open Sans" panose="020B0606030504020204"/>
            </a:endParaRPr>
          </a:p>
          <a:p>
            <a:pPr marL="0" marR="0" lvl="0" indent="0" algn="just" rtl="0">
              <a:lnSpc>
                <a:spcPct val="10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a:sym typeface="Arial"/>
            </a:endParaRPr>
          </a:p>
          <a:p>
            <a:pPr marL="0" marR="0" lvl="0" indent="-203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Reducing reaction time of the teams in responding to the CSSR operation. </a:t>
            </a:r>
            <a:endParaRPr sz="2800" dirty="0">
              <a:latin typeface="Open Sans" panose="020B0606030504020204"/>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FB9AE37-E6DC-0411-D631-7EFF548F01A9}"/>
              </a:ext>
            </a:extLst>
          </p:cNvPr>
          <p:cNvSpPr txBox="1"/>
          <p:nvPr/>
        </p:nvSpPr>
        <p:spPr>
          <a:xfrm>
            <a:off x="937039" y="1136342"/>
            <a:ext cx="3430747" cy="707886"/>
          </a:xfrm>
          <a:prstGeom prst="rect">
            <a:avLst/>
          </a:prstGeom>
          <a:noFill/>
        </p:spPr>
        <p:txBody>
          <a:bodyPr wrap="none" rtlCol="0">
            <a:spAutoFit/>
          </a:bodyPr>
          <a:lstStyle/>
          <a:p>
            <a:r>
              <a:rPr lang="en-US" sz="4000" b="1" dirty="0">
                <a:solidFill>
                  <a:srgbClr val="FF0000"/>
                </a:solidFill>
              </a:rPr>
              <a:t>OBJECTIVES</a:t>
            </a:r>
            <a:endParaRPr lang="en-IN" sz="4000" b="1" dirty="0">
              <a:solidFill>
                <a:srgbClr val="FF0000"/>
              </a:solidFill>
            </a:endParaRPr>
          </a:p>
        </p:txBody>
      </p:sp>
      <p:sp>
        <p:nvSpPr>
          <p:cNvPr id="7" name="Rectangle 6"/>
          <p:cNvSpPr/>
          <p:nvPr/>
        </p:nvSpPr>
        <p:spPr>
          <a:xfrm>
            <a:off x="937039" y="1787009"/>
            <a:ext cx="3485242" cy="1685846"/>
          </a:xfrm>
          <a:prstGeom prst="rect">
            <a:avLst/>
          </a:prstGeom>
        </p:spPr>
        <p:txBody>
          <a:bodyPr wrap="square">
            <a:spAutoFit/>
          </a:bodyPr>
          <a:lstStyle/>
          <a:p>
            <a:pPr>
              <a:lnSpc>
                <a:spcPct val="150000"/>
              </a:lnSpc>
              <a:buClr>
                <a:schemeClr val="dk2"/>
              </a:buClr>
              <a:buSzPts val="1400"/>
            </a:pPr>
            <a:r>
              <a:rPr lang="en-US" altLang="zh-CN" sz="2400" dirty="0">
                <a:latin typeface="Open Sans"/>
                <a:ea typeface="Times New Roman"/>
                <a:cs typeface="Times New Roman"/>
                <a:sym typeface="Times New Roman"/>
              </a:rPr>
              <a:t>Upon Completion of this lesson, you will be able to:</a:t>
            </a:r>
            <a:endParaRPr lang="en-US" sz="2400" dirty="0">
              <a:latin typeface="Open Sans"/>
              <a:ea typeface="Times New Roman"/>
              <a:cs typeface="Times New Roman"/>
              <a:sym typeface="Times New Roman"/>
            </a:endParaRPr>
          </a:p>
        </p:txBody>
      </p:sp>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6"/>
          <p:cNvSpPr txBox="1"/>
          <p:nvPr/>
        </p:nvSpPr>
        <p:spPr>
          <a:xfrm>
            <a:off x="595828" y="1273058"/>
            <a:ext cx="372267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a:sym typeface="Arial"/>
              </a:rPr>
              <a:t>PHSE–V: POST-OPERATIONAL ACTIVITIES</a:t>
            </a:r>
            <a:endParaRPr lang="en-US" sz="4000" dirty="0">
              <a:solidFill>
                <a:srgbClr val="FF0000"/>
              </a:solidFill>
              <a:latin typeface="Open Sans"/>
            </a:endParaRPr>
          </a:p>
        </p:txBody>
      </p:sp>
      <p:sp>
        <p:nvSpPr>
          <p:cNvPr id="544" name="Google Shape;544;p86"/>
          <p:cNvSpPr txBox="1"/>
          <p:nvPr/>
        </p:nvSpPr>
        <p:spPr>
          <a:xfrm>
            <a:off x="4834549" y="1060290"/>
            <a:ext cx="7227465" cy="522190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800" b="0" i="0" u="none" dirty="0">
                <a:solidFill>
                  <a:schemeClr val="dk1"/>
                </a:solidFill>
                <a:latin typeface="Open Sans"/>
                <a:sym typeface="Arial"/>
              </a:rPr>
              <a:t>After arrival of teams at BN HQ, following post-operational activities are carried out: </a:t>
            </a:r>
            <a:endParaRPr sz="2800" dirty="0">
              <a:latin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a:sym typeface="Arial"/>
              </a:rPr>
              <a:t>Checking of all TEAs will be done by unit ‘MOST’. </a:t>
            </a:r>
            <a:endParaRPr sz="2800" dirty="0">
              <a:latin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a:sym typeface="Arial"/>
              </a:rPr>
              <a:t>Loss &amp; damage of any TEA will be brought in the notice of unit HQ. </a:t>
            </a:r>
            <a:endParaRPr sz="2800" dirty="0">
              <a:latin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a:sym typeface="Arial"/>
              </a:rPr>
              <a:t>Medical and physical examination of all rescuers will be ensured. </a:t>
            </a:r>
            <a:endParaRPr sz="2800" dirty="0">
              <a:latin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latin typeface="Open Sans"/>
                <a:sym typeface="Arial"/>
              </a:rPr>
              <a:t>PTSD session for all rescuers will be organized at BN HQ. </a:t>
            </a:r>
            <a:endParaRPr sz="2800" dirty="0">
              <a:latin typeface="Open Sans"/>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7"/>
          <p:cNvSpPr txBox="1"/>
          <p:nvPr/>
        </p:nvSpPr>
        <p:spPr>
          <a:xfrm>
            <a:off x="834231" y="1017588"/>
            <a:ext cx="477199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a:sym typeface="Arial"/>
              </a:rPr>
              <a:t>PHASE–V: POST-OPERATIONAL ACTIVITIES</a:t>
            </a:r>
            <a:endParaRPr lang="en-US" sz="4000" dirty="0">
              <a:latin typeface="Open Sans"/>
            </a:endParaRPr>
          </a:p>
        </p:txBody>
      </p:sp>
      <p:sp>
        <p:nvSpPr>
          <p:cNvPr id="550" name="Google Shape;550;p87"/>
          <p:cNvSpPr txBox="1"/>
          <p:nvPr/>
        </p:nvSpPr>
        <p:spPr>
          <a:xfrm>
            <a:off x="5477346" y="1060290"/>
            <a:ext cx="6576589" cy="548864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sym typeface="Arial"/>
              </a:rPr>
              <a:t>De-briefing session will be conducted on following aspects:-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Summary of all activities.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Operational achievements.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Improvisations and innovations made, if any.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Problems faced during the operation</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err="1">
                <a:solidFill>
                  <a:schemeClr val="dk1"/>
                </a:solidFill>
                <a:sym typeface="Arial"/>
              </a:rPr>
              <a:t>Mis</a:t>
            </a:r>
            <a:r>
              <a:rPr lang="en-US" sz="2800" b="0" i="0" u="none" dirty="0">
                <a:solidFill>
                  <a:schemeClr val="dk1"/>
                </a:solidFill>
                <a:sym typeface="Arial"/>
              </a:rPr>
              <a:t>-happening, if any, during the entire operation.</a:t>
            </a:r>
            <a:r>
              <a:rPr lang="en-US" sz="2800" b="0" i="0" u="none" dirty="0">
                <a:solidFill>
                  <a:schemeClr val="dk1"/>
                </a:solidFill>
                <a:latin typeface="Calibri"/>
                <a:ea typeface="Calibri"/>
                <a:cs typeface="Calibri"/>
                <a:sym typeface="Calibri"/>
              </a:rPr>
              <a:t> </a:t>
            </a:r>
            <a:endParaRPr sz="2800" dirty="0"/>
          </a:p>
          <a:p>
            <a:pPr marL="0" marR="0" lvl="0" indent="0" algn="l" rtl="0">
              <a:lnSpc>
                <a:spcPct val="100000"/>
              </a:lnSpc>
              <a:spcBef>
                <a:spcPts val="0"/>
              </a:spcBef>
              <a:spcAft>
                <a:spcPts val="0"/>
              </a:spcAft>
              <a:buNone/>
            </a:pPr>
            <a:endParaRPr sz="3200" b="0" i="0" u="none" dirty="0">
              <a:solidFill>
                <a:schemeClr val="dk1"/>
              </a:solidFill>
              <a:latin typeface="Calibri"/>
              <a:ea typeface="Calibri"/>
              <a:cs typeface="Calibri"/>
              <a:sym typeface="Calibri"/>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8"/>
          <p:cNvSpPr txBox="1"/>
          <p:nvPr/>
        </p:nvSpPr>
        <p:spPr>
          <a:xfrm>
            <a:off x="1211888" y="1517802"/>
            <a:ext cx="431072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a:sym typeface="Arial"/>
              </a:rPr>
              <a:t>PHASE–V: POST-OPERATIONAL ACTIVITIES</a:t>
            </a:r>
            <a:endParaRPr lang="en-US" sz="4000" dirty="0">
              <a:latin typeface="Open Sans"/>
            </a:endParaRPr>
          </a:p>
        </p:txBody>
      </p:sp>
      <p:sp>
        <p:nvSpPr>
          <p:cNvPr id="556" name="Google Shape;556;p88"/>
          <p:cNvSpPr txBox="1"/>
          <p:nvPr/>
        </p:nvSpPr>
        <p:spPr>
          <a:xfrm>
            <a:off x="5902860" y="1445375"/>
            <a:ext cx="6106416" cy="442168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sym typeface="Arial"/>
              </a:rPr>
              <a:t>Requirement of TEAs or any other special equipment.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Adm. and logistic arrangements.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Points for improvement.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Lessons learnt during the operation. </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Feedback report. </a:t>
            </a:r>
            <a:endParaRPr sz="2800" dirty="0"/>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9"/>
          <p:cNvSpPr txBox="1"/>
          <p:nvPr/>
        </p:nvSpPr>
        <p:spPr>
          <a:xfrm>
            <a:off x="2396637" y="479938"/>
            <a:ext cx="811371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US" sz="4000" b="1" i="0" u="none" dirty="0">
                <a:solidFill>
                  <a:srgbClr val="FF0000"/>
                </a:solidFill>
                <a:latin typeface="Open Sans"/>
                <a:sym typeface="Arial"/>
              </a:rPr>
              <a:t>PHASE–V: POST-OPERATIONAL ACTIVITIES</a:t>
            </a:r>
            <a:endParaRPr lang="en-US" sz="4000" dirty="0">
              <a:latin typeface="Open Sans"/>
            </a:endParaRPr>
          </a:p>
        </p:txBody>
      </p:sp>
      <p:sp>
        <p:nvSpPr>
          <p:cNvPr id="562" name="Google Shape;562;p89"/>
          <p:cNvSpPr txBox="1"/>
          <p:nvPr/>
        </p:nvSpPr>
        <p:spPr>
          <a:xfrm>
            <a:off x="834231" y="2172521"/>
            <a:ext cx="10429568" cy="296487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3200" b="0" i="0" u="none" dirty="0">
                <a:solidFill>
                  <a:schemeClr val="dk1"/>
                </a:solidFill>
                <a:latin typeface="Arial"/>
                <a:ea typeface="Arial"/>
                <a:cs typeface="Arial"/>
                <a:sym typeface="Arial"/>
              </a:rPr>
              <a:t>Detailed report/Post-Ops Report will be sent to HQ NDRF as per the </a:t>
            </a:r>
            <a:r>
              <a:rPr lang="en-US" sz="3200" b="0" i="0" u="none" dirty="0" err="1">
                <a:solidFill>
                  <a:schemeClr val="dk1"/>
                </a:solidFill>
                <a:latin typeface="Arial"/>
                <a:ea typeface="Arial"/>
                <a:cs typeface="Arial"/>
                <a:sym typeface="Arial"/>
              </a:rPr>
              <a:t>proforma</a:t>
            </a:r>
            <a:r>
              <a:rPr lang="en-US" sz="3200" b="0" i="0" u="none" dirty="0">
                <a:solidFill>
                  <a:schemeClr val="dk1"/>
                </a:solidFill>
                <a:latin typeface="Arial"/>
                <a:ea typeface="Arial"/>
                <a:cs typeface="Arial"/>
                <a:sym typeface="Arial"/>
              </a:rPr>
              <a:t>  mentioned at Appendix-T. </a:t>
            </a:r>
            <a:endParaRPr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3200" b="0" i="0" u="none" dirty="0">
                <a:solidFill>
                  <a:schemeClr val="dk1"/>
                </a:solidFill>
                <a:latin typeface="Arial"/>
                <a:ea typeface="Arial"/>
                <a:cs typeface="Arial"/>
                <a:sym typeface="Arial"/>
              </a:rPr>
              <a:t>Case study. </a:t>
            </a:r>
            <a:endParaRPr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3200" b="0" i="0" u="none" dirty="0">
                <a:solidFill>
                  <a:schemeClr val="dk1"/>
                </a:solidFill>
                <a:latin typeface="Arial"/>
                <a:ea typeface="Arial"/>
                <a:cs typeface="Arial"/>
                <a:sym typeface="Arial"/>
              </a:rPr>
              <a:t>Data ban</a:t>
            </a:r>
            <a:endParaRPr sz="3200" b="1" i="0" u="none" dirty="0">
              <a:solidFill>
                <a:srgbClr val="0000CC"/>
              </a:solidFill>
              <a:latin typeface="Arial"/>
              <a:ea typeface="Arial"/>
              <a:cs typeface="Arial"/>
              <a:sym typeface="Arial"/>
            </a:endParaRPr>
          </a:p>
          <a:p>
            <a:pPr marL="0" marR="0" lvl="0" indent="0" algn="l" rtl="0">
              <a:lnSpc>
                <a:spcPct val="100000"/>
              </a:lnSpc>
              <a:spcBef>
                <a:spcPts val="0"/>
              </a:spcBef>
              <a:spcAft>
                <a:spcPts val="0"/>
              </a:spcAft>
              <a:buNone/>
            </a:pPr>
            <a:endParaRPr sz="3200" b="1" i="0" u="none" dirty="0">
              <a:solidFill>
                <a:srgbClr val="0000CC"/>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0"/>
          <p:cNvSpPr txBox="1"/>
          <p:nvPr/>
        </p:nvSpPr>
        <p:spPr>
          <a:xfrm>
            <a:off x="228600" y="1409438"/>
            <a:ext cx="4658483"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a:sym typeface="Arial"/>
              </a:rPr>
              <a:t>ADMINISTRATION AND LOGISTIC ARRANGEMENTS</a:t>
            </a:r>
            <a:endParaRPr lang="en-US" sz="4000" dirty="0">
              <a:solidFill>
                <a:srgbClr val="FF0000"/>
              </a:solidFill>
              <a:latin typeface="Open Sans"/>
            </a:endParaRPr>
          </a:p>
        </p:txBody>
      </p:sp>
      <p:sp>
        <p:nvSpPr>
          <p:cNvPr id="568" name="Google Shape;568;p90"/>
          <p:cNvSpPr txBox="1"/>
          <p:nvPr/>
        </p:nvSpPr>
        <p:spPr>
          <a:xfrm>
            <a:off x="5549774" y="1409438"/>
            <a:ext cx="6454013" cy="47910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2800" b="0" i="0" u="none" dirty="0">
                <a:solidFill>
                  <a:schemeClr val="dk1"/>
                </a:solidFill>
                <a:sym typeface="Arial"/>
              </a:rPr>
              <a:t>Following administrative and logistics arrangement will be ensured by the responding Battalions: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a:solidFill>
                  <a:schemeClr val="dk1"/>
                </a:solidFill>
                <a:sym typeface="Arial"/>
              </a:rPr>
              <a:t>Contingency Amount:  Each SAR team should take following amount:</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err="1">
                <a:solidFill>
                  <a:schemeClr val="dk1"/>
                </a:solidFill>
                <a:sym typeface="Arial"/>
              </a:rPr>
              <a:t>Rs</a:t>
            </a:r>
            <a:r>
              <a:rPr lang="en-US" sz="2800" b="0" i="0" u="none" dirty="0">
                <a:solidFill>
                  <a:schemeClr val="dk1"/>
                </a:solidFill>
                <a:sym typeface="Arial"/>
              </a:rPr>
              <a:t>. 10,000/- for unforeseen expenses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err="1">
                <a:solidFill>
                  <a:schemeClr val="dk1"/>
                </a:solidFill>
                <a:sym typeface="Arial"/>
              </a:rPr>
              <a:t>Rs</a:t>
            </a:r>
            <a:r>
              <a:rPr lang="en-US" sz="2800" b="0" i="0" u="none" dirty="0">
                <a:solidFill>
                  <a:schemeClr val="dk1"/>
                </a:solidFill>
                <a:sym typeface="Arial"/>
              </a:rPr>
              <a:t>. 30,000/- for fresh purchase </a:t>
            </a:r>
            <a:endParaRPr sz="2800" dirty="0"/>
          </a:p>
          <a:p>
            <a:pPr marL="0" marR="0" lvl="0" indent="-203200" algn="just" rtl="0">
              <a:lnSpc>
                <a:spcPct val="100000"/>
              </a:lnSpc>
              <a:spcBef>
                <a:spcPts val="1600"/>
              </a:spcBef>
              <a:spcAft>
                <a:spcPts val="0"/>
              </a:spcAft>
              <a:buClr>
                <a:schemeClr val="dk1"/>
              </a:buClr>
              <a:buSzPts val="3200"/>
              <a:buFont typeface="Noto Sans Symbols"/>
              <a:buChar char="✔"/>
            </a:pPr>
            <a:r>
              <a:rPr lang="en-US" sz="2800" b="0" i="0" u="none" dirty="0" err="1">
                <a:solidFill>
                  <a:schemeClr val="dk1"/>
                </a:solidFill>
                <a:sym typeface="Arial"/>
              </a:rPr>
              <a:t>Rs</a:t>
            </a:r>
            <a:r>
              <a:rPr lang="en-US" sz="2800" b="0" i="0" u="none" dirty="0">
                <a:solidFill>
                  <a:schemeClr val="dk1"/>
                </a:solidFill>
                <a:sym typeface="Arial"/>
              </a:rPr>
              <a:t>. 10,000/- for MT </a:t>
            </a:r>
            <a:endParaRPr sz="28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1"/>
          <p:cNvSpPr txBox="1"/>
          <p:nvPr/>
        </p:nvSpPr>
        <p:spPr>
          <a:xfrm>
            <a:off x="1104790" y="1433310"/>
            <a:ext cx="5078726"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a:sym typeface="Arial"/>
              </a:rPr>
              <a:t>ADMINISTRATION AND LOGISTIC ARRANGEMENTS</a:t>
            </a:r>
            <a:endParaRPr lang="en-US" sz="4000" dirty="0">
              <a:solidFill>
                <a:srgbClr val="FF0000"/>
              </a:solidFill>
              <a:latin typeface="Open Sans"/>
            </a:endParaRPr>
          </a:p>
        </p:txBody>
      </p:sp>
      <p:sp>
        <p:nvSpPr>
          <p:cNvPr id="574" name="Google Shape;574;p91"/>
          <p:cNvSpPr txBox="1"/>
          <p:nvPr/>
        </p:nvSpPr>
        <p:spPr>
          <a:xfrm>
            <a:off x="6527549" y="1433310"/>
            <a:ext cx="5564203" cy="4442201"/>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sym typeface="Arial"/>
              </a:rPr>
              <a:t>By Rail: As per requirement of SAR team: </a:t>
            </a:r>
            <a:endParaRPr sz="24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sym typeface="Arial"/>
              </a:rPr>
              <a:t>One coach per team. </a:t>
            </a:r>
            <a:endParaRPr sz="2400" dirty="0"/>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sym typeface="Arial"/>
              </a:rPr>
              <a:t>One SLR coach for two teams. </a:t>
            </a:r>
            <a:endParaRPr sz="2400" dirty="0"/>
          </a:p>
          <a:p>
            <a:pPr marL="457200" marR="0" lvl="0" indent="-254000" algn="just" rtl="0">
              <a:lnSpc>
                <a:spcPct val="100000"/>
              </a:lnSpc>
              <a:spcBef>
                <a:spcPts val="1600"/>
              </a:spcBef>
              <a:spcAft>
                <a:spcPts val="0"/>
              </a:spcAft>
              <a:buClr>
                <a:schemeClr val="dk1"/>
              </a:buClr>
              <a:buSzPts val="3200"/>
              <a:buFont typeface="Noto Sans Symbols"/>
              <a:buNone/>
            </a:pPr>
            <a:endParaRPr sz="2400" b="0" i="0" u="none" dirty="0">
              <a:solidFill>
                <a:schemeClr val="dk1"/>
              </a:solidFill>
              <a:sym typeface="Arial"/>
            </a:endParaRPr>
          </a:p>
          <a:p>
            <a:pPr marL="457200" marR="0" lvl="0" indent="-457200" algn="just" rtl="0">
              <a:lnSpc>
                <a:spcPct val="100000"/>
              </a:lnSpc>
              <a:spcBef>
                <a:spcPts val="1600"/>
              </a:spcBef>
              <a:spcAft>
                <a:spcPts val="0"/>
              </a:spcAft>
              <a:buClr>
                <a:schemeClr val="dk1"/>
              </a:buClr>
              <a:buSzPts val="3200"/>
              <a:buFont typeface="Noto Sans Symbols"/>
              <a:buChar char="▪"/>
            </a:pPr>
            <a:r>
              <a:rPr lang="en-US" sz="2400" b="0" i="0" u="none" dirty="0">
                <a:solidFill>
                  <a:schemeClr val="dk1"/>
                </a:solidFill>
                <a:sym typeface="Arial"/>
              </a:rPr>
              <a:t> By Air: As per requirement of SAR team(s).</a:t>
            </a:r>
            <a:endParaRPr sz="2400" dirty="0"/>
          </a:p>
          <a:p>
            <a:pPr marL="457200" marR="0" lvl="0" indent="-457200" algn="just" rtl="0">
              <a:lnSpc>
                <a:spcPct val="100000"/>
              </a:lnSpc>
              <a:spcBef>
                <a:spcPts val="1600"/>
              </a:spcBef>
              <a:spcAft>
                <a:spcPts val="0"/>
              </a:spcAft>
              <a:buClr>
                <a:schemeClr val="dk1"/>
              </a:buClr>
              <a:buSzPts val="3200"/>
              <a:buFont typeface="Arial"/>
              <a:buNone/>
            </a:pPr>
            <a:r>
              <a:rPr lang="en-US" sz="2400" b="0" i="0" u="none" dirty="0">
                <a:solidFill>
                  <a:schemeClr val="dk1"/>
                </a:solidFill>
                <a:sym typeface="Arial"/>
              </a:rPr>
              <a:t>Note:- Packing and load table should be prepared in advance. </a:t>
            </a:r>
            <a:endParaRPr sz="24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3"/>
          <p:cNvSpPr txBox="1"/>
          <p:nvPr/>
        </p:nvSpPr>
        <p:spPr>
          <a:xfrm>
            <a:off x="5359652" y="1184686"/>
            <a:ext cx="6694879" cy="53450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200"/>
              <a:buFont typeface="Arial"/>
              <a:buNone/>
            </a:pPr>
            <a:r>
              <a:rPr lang="en-US" sz="2400" b="1" i="0" u="none" dirty="0">
                <a:solidFill>
                  <a:schemeClr val="tx1"/>
                </a:solidFill>
                <a:sym typeface="Arial"/>
              </a:rPr>
              <a:t>Adm. Stores</a:t>
            </a:r>
            <a:r>
              <a:rPr lang="en-US" sz="2400" b="0" i="0" u="none" dirty="0">
                <a:solidFill>
                  <a:schemeClr val="tx1"/>
                </a:solidFill>
                <a:sym typeface="Arial"/>
              </a:rPr>
              <a:t>: Adm. Stores including utensils to be carried by a SAR team are mentioned as Appendix- E. </a:t>
            </a:r>
            <a:endParaRPr sz="2400" dirty="0">
              <a:solidFill>
                <a:schemeClr val="tx1"/>
              </a:solidFill>
            </a:endParaRPr>
          </a:p>
          <a:p>
            <a:pPr marL="0" marR="0" lvl="0" indent="0" algn="just" rtl="0">
              <a:lnSpc>
                <a:spcPct val="100000"/>
              </a:lnSpc>
              <a:spcBef>
                <a:spcPts val="1600"/>
              </a:spcBef>
              <a:spcAft>
                <a:spcPts val="0"/>
              </a:spcAft>
              <a:buClr>
                <a:schemeClr val="dk1"/>
              </a:buClr>
              <a:buSzPts val="3200"/>
              <a:buFont typeface="Calibri"/>
              <a:buNone/>
            </a:pPr>
            <a:endParaRPr sz="2400" b="0" i="0" u="none" dirty="0">
              <a:solidFill>
                <a:schemeClr val="tx1"/>
              </a:solidFill>
              <a:sym typeface="Arial"/>
            </a:endParaRPr>
          </a:p>
          <a:p>
            <a:pPr marL="0" marR="0" lvl="0" indent="0" algn="just" rtl="0">
              <a:lnSpc>
                <a:spcPct val="100000"/>
              </a:lnSpc>
              <a:spcBef>
                <a:spcPts val="1600"/>
              </a:spcBef>
              <a:spcAft>
                <a:spcPts val="0"/>
              </a:spcAft>
              <a:buClr>
                <a:srgbClr val="FF0000"/>
              </a:buClr>
              <a:buSzPts val="3200"/>
              <a:buFont typeface="Arial"/>
              <a:buNone/>
            </a:pPr>
            <a:r>
              <a:rPr lang="en-US" sz="2400" b="0" i="0" u="none" dirty="0">
                <a:solidFill>
                  <a:schemeClr val="tx1"/>
                </a:solidFill>
                <a:sym typeface="Arial"/>
              </a:rPr>
              <a:t>Weapons for Security: Weapons which are required to be carried by a SAR team are mentioned as Appendix- F. </a:t>
            </a:r>
            <a:endParaRPr sz="2400" dirty="0">
              <a:solidFill>
                <a:schemeClr val="tx1"/>
              </a:solidFill>
            </a:endParaRPr>
          </a:p>
          <a:p>
            <a:pPr marL="0" marR="0" lvl="0" indent="0" algn="just" rtl="0">
              <a:lnSpc>
                <a:spcPct val="100000"/>
              </a:lnSpc>
              <a:spcBef>
                <a:spcPts val="1600"/>
              </a:spcBef>
              <a:spcAft>
                <a:spcPts val="0"/>
              </a:spcAft>
              <a:buClr>
                <a:schemeClr val="dk1"/>
              </a:buClr>
              <a:buSzPts val="3200"/>
              <a:buFont typeface="Calibri"/>
              <a:buNone/>
            </a:pPr>
            <a:endParaRPr sz="2400" b="0" i="0" u="none" dirty="0">
              <a:solidFill>
                <a:schemeClr val="tx1"/>
              </a:solidFill>
              <a:sym typeface="Arial"/>
            </a:endParaRPr>
          </a:p>
          <a:p>
            <a:pPr marL="0" marR="0" lvl="0" indent="0" algn="just" rtl="0">
              <a:lnSpc>
                <a:spcPct val="100000"/>
              </a:lnSpc>
              <a:spcBef>
                <a:spcPts val="1600"/>
              </a:spcBef>
              <a:spcAft>
                <a:spcPts val="0"/>
              </a:spcAft>
              <a:buClr>
                <a:srgbClr val="FF0000"/>
              </a:buClr>
              <a:buSzPts val="3200"/>
              <a:buFont typeface="Arial"/>
              <a:buNone/>
            </a:pPr>
            <a:r>
              <a:rPr lang="en-US" sz="2400" b="1" i="0" u="none" dirty="0">
                <a:solidFill>
                  <a:schemeClr val="tx1"/>
                </a:solidFill>
                <a:sym typeface="Arial"/>
              </a:rPr>
              <a:t>Personal Belongings of Responders: </a:t>
            </a:r>
            <a:r>
              <a:rPr lang="en-US" sz="2400" b="0" i="0" u="none" dirty="0">
                <a:solidFill>
                  <a:schemeClr val="tx1"/>
                </a:solidFill>
                <a:sym typeface="Arial"/>
              </a:rPr>
              <a:t>The personal belongings which are required to be carried by the members of the SAR team are mentioned as Appendix-G</a:t>
            </a:r>
            <a:endParaRPr sz="2400" dirty="0">
              <a:solidFill>
                <a:schemeClr val="tx1"/>
              </a:solidFill>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573;p91">
            <a:extLst>
              <a:ext uri="{FF2B5EF4-FFF2-40B4-BE49-F238E27FC236}">
                <a16:creationId xmlns:a16="http://schemas.microsoft.com/office/drawing/2014/main" id="{BFC01182-433E-8896-BF67-9112A7C9EB67}"/>
              </a:ext>
            </a:extLst>
          </p:cNvPr>
          <p:cNvSpPr txBox="1"/>
          <p:nvPr/>
        </p:nvSpPr>
        <p:spPr>
          <a:xfrm>
            <a:off x="325925" y="1092796"/>
            <a:ext cx="4683659"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a:sym typeface="Arial"/>
              </a:rPr>
              <a:t>ADMINISTRATION AND LOGISTIC ARRANGEMENTS</a:t>
            </a:r>
            <a:endParaRPr lang="en-US" sz="4000" dirty="0">
              <a:solidFill>
                <a:srgbClr val="FF0000"/>
              </a:solidFill>
              <a:latin typeface="Open Sans"/>
            </a:endParaRPr>
          </a:p>
        </p:txBody>
      </p:sp>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186" y="2574170"/>
            <a:ext cx="8055190" cy="1325562"/>
          </a:xfrm>
          <a:noFill/>
        </p:spPr>
        <p:txBody>
          <a:bodyPr/>
          <a:lstStyle/>
          <a:p>
            <a:r>
              <a:rPr lang="en-US" dirty="0"/>
              <a:t>                          </a:t>
            </a:r>
            <a:r>
              <a:rPr lang="en-US" sz="4000" b="1" dirty="0">
                <a:solidFill>
                  <a:srgbClr val="FF0000"/>
                </a:solidFill>
                <a:latin typeface="Open Sans"/>
              </a:rPr>
              <a:t>REVIEW</a:t>
            </a:r>
          </a:p>
        </p:txBody>
      </p:sp>
      <p:sp>
        <p:nvSpPr>
          <p:cNvPr id="4" name="Rectangle 3"/>
          <p:cNvSpPr/>
          <p:nvPr/>
        </p:nvSpPr>
        <p:spPr>
          <a:xfrm>
            <a:off x="6274051" y="1351508"/>
            <a:ext cx="5761475" cy="4154984"/>
          </a:xfrm>
          <a:prstGeom prst="rect">
            <a:avLst/>
          </a:prstGeom>
        </p:spPr>
        <p:txBody>
          <a:bodyPr wrap="square">
            <a:spAutoFit/>
          </a:bodyPr>
          <a:lstStyle/>
          <a:p>
            <a:pPr lvl="0" algn="just">
              <a:buClr>
                <a:schemeClr val="dk1"/>
              </a:buClr>
              <a:buSzPts val="3200"/>
            </a:pPr>
            <a:r>
              <a:rPr lang="en-US" sz="2400" dirty="0">
                <a:solidFill>
                  <a:schemeClr val="dk1"/>
                </a:solidFill>
                <a:latin typeface="Open Sans"/>
              </a:rPr>
              <a:t>The objective of this SOP is to formulate action plan for specialist response during a CSSR Operation while all safety measures are to be followed. These are as under: </a:t>
            </a:r>
            <a:endParaRPr lang="en-US" sz="2400" dirty="0">
              <a:latin typeface="Open Sans"/>
            </a:endParaRPr>
          </a:p>
          <a:p>
            <a:pPr lvl="0" algn="just">
              <a:buClr>
                <a:schemeClr val="dk1"/>
              </a:buClr>
              <a:buSzPts val="3200"/>
            </a:pPr>
            <a:endParaRPr lang="en-US" sz="2400" dirty="0">
              <a:solidFill>
                <a:schemeClr val="dk1"/>
              </a:solidFill>
              <a:latin typeface="Open Sans"/>
            </a:endParaRPr>
          </a:p>
          <a:p>
            <a:pPr lvl="0" indent="-203200" algn="just">
              <a:buClr>
                <a:schemeClr val="dk1"/>
              </a:buClr>
              <a:buSzPts val="3200"/>
              <a:buFont typeface="Noto Sans Symbols"/>
              <a:buChar char="▪"/>
            </a:pPr>
            <a:r>
              <a:rPr lang="en-US" sz="2400" dirty="0">
                <a:solidFill>
                  <a:schemeClr val="dk1"/>
                </a:solidFill>
                <a:latin typeface="Open Sans"/>
              </a:rPr>
              <a:t>Guidelines for rescuers during CSSR operation. </a:t>
            </a:r>
            <a:endParaRPr lang="en-US" sz="2400" dirty="0">
              <a:latin typeface="Open Sans"/>
            </a:endParaRPr>
          </a:p>
          <a:p>
            <a:pPr lvl="0" algn="just">
              <a:buClr>
                <a:schemeClr val="dk1"/>
              </a:buClr>
              <a:buSzPts val="3200"/>
            </a:pPr>
            <a:endParaRPr lang="en-US" sz="2400" dirty="0">
              <a:solidFill>
                <a:schemeClr val="dk1"/>
              </a:solidFill>
              <a:latin typeface="Open Sans"/>
            </a:endParaRPr>
          </a:p>
          <a:p>
            <a:pPr lvl="0" indent="-203200" algn="just">
              <a:buClr>
                <a:schemeClr val="dk1"/>
              </a:buClr>
              <a:buSzPts val="3200"/>
              <a:buFont typeface="Noto Sans Symbols"/>
              <a:buChar char="▪"/>
            </a:pPr>
            <a:r>
              <a:rPr lang="en-US" sz="2400" dirty="0">
                <a:solidFill>
                  <a:schemeClr val="dk1"/>
                </a:solidFill>
                <a:latin typeface="Open Sans"/>
              </a:rPr>
              <a:t>Reducing reaction time of the teams in responding to the CSSR operation. </a:t>
            </a:r>
            <a:endParaRPr lang="en-US" sz="2400" dirty="0">
              <a:latin typeface="Open Sans"/>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9276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5331" y="1628816"/>
            <a:ext cx="6461625" cy="3785652"/>
          </a:xfrm>
          <a:prstGeom prst="rect">
            <a:avLst/>
          </a:prstGeom>
        </p:spPr>
        <p:txBody>
          <a:bodyPr wrap="square">
            <a:spAutoFit/>
          </a:bodyPr>
          <a:lstStyle/>
          <a:p>
            <a:pPr marL="571500" lvl="0" indent="-571500" algn="just">
              <a:buClr>
                <a:schemeClr val="dk1"/>
              </a:buClr>
              <a:buSzPts val="3200"/>
              <a:buFont typeface="Noto Sans Symbols"/>
              <a:buChar char="▪"/>
            </a:pPr>
            <a:r>
              <a:rPr lang="en-US" sz="2400" dirty="0">
                <a:solidFill>
                  <a:schemeClr val="dk1"/>
                </a:solidFill>
                <a:latin typeface="Open Sans"/>
              </a:rPr>
              <a:t>Coordinated and collaborative instructions during CSSR Operation. </a:t>
            </a:r>
            <a:endParaRPr lang="en-US" sz="2400" dirty="0">
              <a:latin typeface="Open Sans"/>
            </a:endParaRPr>
          </a:p>
          <a:p>
            <a:pPr marL="571500" lvl="0" indent="-368300" algn="just">
              <a:buClr>
                <a:schemeClr val="dk1"/>
              </a:buClr>
              <a:buSzPts val="3200"/>
            </a:pPr>
            <a:endParaRPr lang="en-US" sz="2400" dirty="0">
              <a:solidFill>
                <a:schemeClr val="dk1"/>
              </a:solidFill>
              <a:latin typeface="Open Sans"/>
            </a:endParaRPr>
          </a:p>
          <a:p>
            <a:pPr marL="571500" lvl="0" indent="-571500" algn="just">
              <a:buClr>
                <a:schemeClr val="dk1"/>
              </a:buClr>
              <a:buSzPts val="3200"/>
              <a:buFont typeface="Noto Sans Symbols"/>
              <a:buChar char="▪"/>
            </a:pPr>
            <a:r>
              <a:rPr lang="en-US" sz="2400" dirty="0">
                <a:solidFill>
                  <a:schemeClr val="dk1"/>
                </a:solidFill>
                <a:latin typeface="Open Sans"/>
              </a:rPr>
              <a:t>Achievement of best result by well-planned rescue operation. </a:t>
            </a:r>
            <a:endParaRPr lang="en-US" sz="2400" dirty="0">
              <a:latin typeface="Open Sans"/>
            </a:endParaRPr>
          </a:p>
          <a:p>
            <a:pPr marL="571500" lvl="0" indent="-368300" algn="just">
              <a:buClr>
                <a:schemeClr val="dk1"/>
              </a:buClr>
              <a:buSzPts val="3200"/>
            </a:pPr>
            <a:endParaRPr lang="en-US" sz="2400" dirty="0">
              <a:solidFill>
                <a:schemeClr val="dk1"/>
              </a:solidFill>
              <a:latin typeface="Open Sans"/>
            </a:endParaRPr>
          </a:p>
          <a:p>
            <a:pPr marL="571500" lvl="0" indent="-571500" algn="just">
              <a:buClr>
                <a:schemeClr val="dk1"/>
              </a:buClr>
              <a:buSzPts val="3200"/>
              <a:buFont typeface="Noto Sans Symbols"/>
              <a:buChar char="▪"/>
            </a:pPr>
            <a:r>
              <a:rPr lang="en-US" sz="2400" dirty="0">
                <a:solidFill>
                  <a:schemeClr val="dk1"/>
                </a:solidFill>
                <a:latin typeface="Open Sans"/>
              </a:rPr>
              <a:t>Establishment of </a:t>
            </a:r>
            <a:r>
              <a:rPr lang="en-US" sz="2400" dirty="0" err="1">
                <a:solidFill>
                  <a:schemeClr val="dk1"/>
                </a:solidFill>
                <a:latin typeface="Open Sans"/>
              </a:rPr>
              <a:t>BoO</a:t>
            </a:r>
            <a:r>
              <a:rPr lang="en-US" sz="2400" dirty="0">
                <a:solidFill>
                  <a:schemeClr val="dk1"/>
                </a:solidFill>
                <a:latin typeface="Open Sans"/>
              </a:rPr>
              <a:t>, CP, Communication Post, Medical Post, Staging Area based on INSARAG Guidelines &amp; Methodology. </a:t>
            </a:r>
            <a:endParaRPr lang="en-US" sz="2400" dirty="0">
              <a:latin typeface="Open Sans"/>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46496" y="2212031"/>
            <a:ext cx="2272419" cy="1325562"/>
          </a:xfrm>
          <a:noFill/>
        </p:spPr>
        <p:txBody>
          <a:bodyPr/>
          <a:lstStyle/>
          <a:p>
            <a:r>
              <a:rPr lang="en-US" dirty="0"/>
              <a:t>                          </a:t>
            </a:r>
            <a:r>
              <a:rPr lang="en-US" sz="4000" b="1" dirty="0">
                <a:solidFill>
                  <a:srgbClr val="FF0000"/>
                </a:solidFill>
                <a:latin typeface="Open Sans"/>
              </a:rPr>
              <a:t>REVIEW</a:t>
            </a:r>
          </a:p>
        </p:txBody>
      </p:sp>
      <p:pic>
        <p:nvPicPr>
          <p:cNvPr id="8" name="Picture 14">
            <a:extLst>
              <a:ext uri="{FF2B5EF4-FFF2-40B4-BE49-F238E27FC236}">
                <a16:creationId xmlns:a16="http://schemas.microsoft.com/office/drawing/2014/main" id="{CF44B7BC-78B7-9B25-083A-61DCD0AA9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926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03271" y="1017588"/>
            <a:ext cx="6174464" cy="5262979"/>
          </a:xfrm>
          <a:prstGeom prst="rect">
            <a:avLst/>
          </a:prstGeom>
        </p:spPr>
        <p:txBody>
          <a:bodyPr wrap="square">
            <a:spAutoFit/>
          </a:bodyPr>
          <a:lstStyle/>
          <a:p>
            <a:pPr marL="457200" lvl="0" indent="-457200" algn="just">
              <a:buClr>
                <a:schemeClr val="dk1"/>
              </a:buClr>
              <a:buSzPts val="3200"/>
              <a:buFont typeface="Noto Sans Symbols"/>
              <a:buChar char="▪"/>
            </a:pPr>
            <a:r>
              <a:rPr lang="en-US" sz="2400" dirty="0">
                <a:solidFill>
                  <a:schemeClr val="dk1"/>
                </a:solidFill>
                <a:latin typeface="Open Sans" panose="020B0606030504020204"/>
              </a:rPr>
              <a:t>To take immediate actions for temporary support and protection to  collapsed structures. </a:t>
            </a:r>
            <a:endParaRPr lang="en-US" sz="2400" dirty="0">
              <a:latin typeface="Open Sans" panose="020B0606030504020204"/>
            </a:endParaRPr>
          </a:p>
          <a:p>
            <a:pPr marL="457200" lvl="0" indent="-254000" algn="just">
              <a:buClr>
                <a:schemeClr val="dk1"/>
              </a:buClr>
              <a:buSzPts val="3200"/>
            </a:pPr>
            <a:endParaRPr lang="en-US" sz="2400" dirty="0">
              <a:solidFill>
                <a:schemeClr val="dk1"/>
              </a:solidFill>
              <a:latin typeface="Open Sans" panose="020B0606030504020204"/>
            </a:endParaRPr>
          </a:p>
          <a:p>
            <a:pPr marL="457200" lvl="0" indent="-457200" algn="just">
              <a:buClr>
                <a:schemeClr val="dk1"/>
              </a:buClr>
              <a:buSzPts val="3200"/>
              <a:buFont typeface="Noto Sans Symbols"/>
              <a:buChar char="▪"/>
            </a:pPr>
            <a:r>
              <a:rPr lang="en-US" sz="2400" dirty="0">
                <a:solidFill>
                  <a:schemeClr val="dk1"/>
                </a:solidFill>
                <a:latin typeface="Open Sans" panose="020B0606030504020204"/>
              </a:rPr>
              <a:t>To rescue the survivors trapped under the debris from the damaged/ collapsed structure.</a:t>
            </a:r>
            <a:endParaRPr lang="en-US" sz="2400" dirty="0">
              <a:latin typeface="Open Sans" panose="020B0606030504020204"/>
            </a:endParaRPr>
          </a:p>
          <a:p>
            <a:pPr marL="457200" lvl="0" indent="-457200" algn="just">
              <a:buClr>
                <a:schemeClr val="dk1"/>
              </a:buClr>
              <a:buSzPts val="3200"/>
            </a:pPr>
            <a:r>
              <a:rPr lang="en-US" sz="2400" dirty="0">
                <a:solidFill>
                  <a:schemeClr val="dk1"/>
                </a:solidFill>
                <a:latin typeface="Open Sans" panose="020B0606030504020204"/>
              </a:rPr>
              <a:t> </a:t>
            </a:r>
            <a:endParaRPr lang="en-US" sz="2400" dirty="0">
              <a:latin typeface="Open Sans" panose="020B0606030504020204"/>
            </a:endParaRPr>
          </a:p>
          <a:p>
            <a:pPr marL="457200" lvl="0" indent="-457200" algn="just">
              <a:buClr>
                <a:schemeClr val="dk1"/>
              </a:buClr>
              <a:buSzPts val="3200"/>
              <a:buFont typeface="Noto Sans Symbols"/>
              <a:buChar char="▪"/>
            </a:pPr>
            <a:r>
              <a:rPr lang="en-US" sz="2400" dirty="0">
                <a:solidFill>
                  <a:schemeClr val="dk1"/>
                </a:solidFill>
                <a:latin typeface="Open Sans" panose="020B0606030504020204"/>
              </a:rPr>
              <a:t>To provide First Aid to the trapped victims and to dispatch them for advance medical care. </a:t>
            </a:r>
            <a:endParaRPr lang="en-US" sz="2400" dirty="0">
              <a:latin typeface="Open Sans" panose="020B0606030504020204"/>
            </a:endParaRPr>
          </a:p>
          <a:p>
            <a:pPr marL="457200" lvl="0" indent="-457200" algn="just">
              <a:buClr>
                <a:schemeClr val="dk1"/>
              </a:buClr>
              <a:buSzPts val="3200"/>
            </a:pPr>
            <a:endParaRPr lang="en-US" sz="2400" dirty="0">
              <a:solidFill>
                <a:schemeClr val="dk1"/>
              </a:solidFill>
              <a:latin typeface="Open Sans" panose="020B0606030504020204"/>
            </a:endParaRPr>
          </a:p>
          <a:p>
            <a:pPr marL="457200" lvl="0" indent="-457200" algn="just">
              <a:buClr>
                <a:schemeClr val="dk1"/>
              </a:buClr>
              <a:buSzPts val="3200"/>
              <a:buFont typeface="Noto Sans Symbols"/>
              <a:buChar char="▪"/>
            </a:pPr>
            <a:r>
              <a:rPr lang="en-US" sz="2400" dirty="0">
                <a:solidFill>
                  <a:schemeClr val="dk1"/>
                </a:solidFill>
                <a:latin typeface="Open Sans" panose="020B0606030504020204"/>
              </a:rPr>
              <a:t>To recover, hand-over and dispose off the bodies of the deceased.</a:t>
            </a:r>
            <a:endParaRPr lang="en-US" sz="2400" dirty="0">
              <a:latin typeface="Open Sans" panose="020B0606030504020204"/>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1BF3691-F530-32DE-FB58-2F2C097BA4DC}"/>
              </a:ext>
            </a:extLst>
          </p:cNvPr>
          <p:cNvSpPr>
            <a:spLocks noGrp="1"/>
          </p:cNvSpPr>
          <p:nvPr>
            <p:ph type="title"/>
          </p:nvPr>
        </p:nvSpPr>
        <p:spPr>
          <a:xfrm>
            <a:off x="1765425" y="2286000"/>
            <a:ext cx="2399170" cy="1143000"/>
          </a:xfrm>
          <a:noFill/>
        </p:spPr>
        <p:txBody>
          <a:bodyPr/>
          <a:lstStyle/>
          <a:p>
            <a:r>
              <a:rPr lang="en-US" sz="4000" b="1" dirty="0">
                <a:latin typeface="Open Sans" panose="020B0606030504020204"/>
              </a:rPr>
              <a:t>                           </a:t>
            </a:r>
            <a:r>
              <a:rPr lang="en-US" sz="4000" b="1" dirty="0">
                <a:solidFill>
                  <a:srgbClr val="FF0000"/>
                </a:solidFill>
                <a:latin typeface="Open Sans" panose="020B0606030504020204"/>
              </a:rPr>
              <a:t>REVIEW</a:t>
            </a:r>
          </a:p>
        </p:txBody>
      </p:sp>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57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p:nvPr/>
        </p:nvSpPr>
        <p:spPr>
          <a:xfrm>
            <a:off x="4612108" y="1607434"/>
            <a:ext cx="7532489" cy="5386049"/>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Coordinated and collaborative instructions during CSSR Operation. </a:t>
            </a:r>
            <a:endParaRPr sz="2800" dirty="0">
              <a:latin typeface="Open Sans" panose="020B0606030504020204"/>
            </a:endParaRPr>
          </a:p>
          <a:p>
            <a:pPr marL="571500" marR="0" lvl="0" indent="-368300" algn="just" rtl="0">
              <a:lnSpc>
                <a:spcPct val="10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a:sym typeface="Arial"/>
            </a:endParaRPr>
          </a:p>
          <a:p>
            <a:pPr marL="571500" marR="0" lvl="0" indent="-5715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Achievement of best result by well-planned rescue operation. </a:t>
            </a:r>
            <a:endParaRPr sz="2800" dirty="0">
              <a:latin typeface="Open Sans" panose="020B0606030504020204"/>
            </a:endParaRPr>
          </a:p>
          <a:p>
            <a:pPr marL="571500" marR="0" lvl="0" indent="-368300" algn="just" rtl="0">
              <a:lnSpc>
                <a:spcPct val="10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a:sym typeface="Arial"/>
            </a:endParaRPr>
          </a:p>
          <a:p>
            <a:pPr marL="571500" marR="0" lvl="0" indent="-571500" algn="just"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Establishment of </a:t>
            </a:r>
            <a:r>
              <a:rPr lang="en-US" sz="2800" b="0" i="0" u="none" dirty="0" err="1">
                <a:solidFill>
                  <a:schemeClr val="dk1"/>
                </a:solidFill>
                <a:latin typeface="Open Sans" panose="020B0606030504020204"/>
                <a:sym typeface="Arial"/>
              </a:rPr>
              <a:t>BoO</a:t>
            </a:r>
            <a:r>
              <a:rPr lang="en-US" sz="2800" b="0" i="0" u="none" dirty="0">
                <a:solidFill>
                  <a:schemeClr val="dk1"/>
                </a:solidFill>
                <a:latin typeface="Open Sans" panose="020B0606030504020204"/>
                <a:sym typeface="Arial"/>
              </a:rPr>
              <a:t>, CP, Communication Post, Medical Post, Staging Area based on INSARAG Guidelines &amp; Methodology. </a:t>
            </a:r>
            <a:endParaRPr sz="2800" dirty="0">
              <a:latin typeface="Open Sans" panose="020B0606030504020204"/>
            </a:endParaRPr>
          </a:p>
          <a:p>
            <a:pPr marL="571500" marR="0" lvl="0" indent="-368300" algn="just" rtl="0">
              <a:lnSpc>
                <a:spcPct val="100000"/>
              </a:lnSpc>
              <a:spcBef>
                <a:spcPts val="0"/>
              </a:spcBef>
              <a:spcAft>
                <a:spcPts val="0"/>
              </a:spcAft>
              <a:buClr>
                <a:schemeClr val="dk1"/>
              </a:buClr>
              <a:buSzPts val="3200"/>
              <a:buFont typeface="Noto Sans Symbols"/>
              <a:buNone/>
            </a:pPr>
            <a:endParaRPr sz="32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2A72204-5E33-989E-BEE8-0E4CE274F419}"/>
              </a:ext>
            </a:extLst>
          </p:cNvPr>
          <p:cNvSpPr txBox="1"/>
          <p:nvPr/>
        </p:nvSpPr>
        <p:spPr>
          <a:xfrm>
            <a:off x="750322" y="1607434"/>
            <a:ext cx="3430747" cy="707886"/>
          </a:xfrm>
          <a:prstGeom prst="rect">
            <a:avLst/>
          </a:prstGeom>
          <a:noFill/>
        </p:spPr>
        <p:txBody>
          <a:bodyPr wrap="none" rtlCol="0">
            <a:spAutoFit/>
          </a:bodyPr>
          <a:lstStyle/>
          <a:p>
            <a:r>
              <a:rPr lang="en-US" sz="4000" b="1" dirty="0">
                <a:solidFill>
                  <a:srgbClr val="FF0000"/>
                </a:solidFill>
                <a:latin typeface="Open Sans" panose="020B0606030504020204"/>
              </a:rPr>
              <a:t>OBJECTIVES</a:t>
            </a:r>
            <a:endParaRPr lang="en-IN" sz="4000" b="1" dirty="0">
              <a:solidFill>
                <a:srgbClr val="FF0000"/>
              </a:solidFill>
              <a:latin typeface="Open Sans" panose="020B0606030504020204"/>
            </a:endParaRPr>
          </a:p>
        </p:txBody>
      </p:sp>
      <p:sp>
        <p:nvSpPr>
          <p:cNvPr id="6" name="Rectangle 5"/>
          <p:cNvSpPr/>
          <p:nvPr/>
        </p:nvSpPr>
        <p:spPr>
          <a:xfrm>
            <a:off x="750322" y="2315320"/>
            <a:ext cx="3485242" cy="1685846"/>
          </a:xfrm>
          <a:prstGeom prst="rect">
            <a:avLst/>
          </a:prstGeom>
        </p:spPr>
        <p:txBody>
          <a:bodyPr wrap="square">
            <a:spAutoFit/>
          </a:bodyPr>
          <a:lstStyle/>
          <a:p>
            <a:pPr>
              <a:lnSpc>
                <a:spcPct val="150000"/>
              </a:lnSpc>
              <a:buClr>
                <a:schemeClr val="dk2"/>
              </a:buClr>
              <a:buSzPts val="1400"/>
            </a:pPr>
            <a:r>
              <a:rPr lang="en-US" altLang="zh-CN" sz="2400" dirty="0">
                <a:latin typeface="Open Sans"/>
                <a:ea typeface="Times New Roman"/>
                <a:cs typeface="Times New Roman"/>
                <a:sym typeface="Times New Roman"/>
              </a:rPr>
              <a:t>Upon Completion of this lesson, you will be able to:</a:t>
            </a:r>
            <a:endParaRPr lang="en-US" sz="2400" dirty="0">
              <a:latin typeface="Open Sans"/>
              <a:ea typeface="Times New Roman"/>
              <a:cs typeface="Times New Roman"/>
              <a:sym typeface="Times New Roman"/>
            </a:endParaRPr>
          </a:p>
        </p:txBody>
      </p:sp>
      <p:pic>
        <p:nvPicPr>
          <p:cNvPr id="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4"/>
          <p:cNvSpPr txBox="1"/>
          <p:nvPr/>
        </p:nvSpPr>
        <p:spPr>
          <a:xfrm>
            <a:off x="5404918" y="1526389"/>
            <a:ext cx="6257528" cy="415494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This SOP has been prepared with the objective that all the required and correct procedures in CSSR operation should be adopted so that the entire task is completed in prescribed schedule. </a:t>
            </a: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This SOP also aims at fixation of accountability at each stage. </a:t>
            </a: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This SOP should be reviewed as and when the procedures and guidelines mentioned here become obsolete with time and as the situation demands. </a:t>
            </a:r>
            <a:endParaRPr sz="1100" dirty="0">
              <a:latin typeface="Open Sans" panose="020B0606030504020204"/>
            </a:endParaRPr>
          </a:p>
        </p:txBody>
      </p:sp>
      <p:sp>
        <p:nvSpPr>
          <p:cNvPr id="590" name="Google Shape;590;p94"/>
          <p:cNvSpPr txBox="1"/>
          <p:nvPr/>
        </p:nvSpPr>
        <p:spPr>
          <a:xfrm>
            <a:off x="1027489" y="2683252"/>
            <a:ext cx="37846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a:sym typeface="Arial"/>
              </a:rPr>
              <a:t>CONCLUSION</a:t>
            </a:r>
            <a:r>
              <a:rPr lang="en-US" sz="4000" b="1" i="0" u="none" dirty="0">
                <a:solidFill>
                  <a:srgbClr val="C00000"/>
                </a:solidFill>
                <a:latin typeface="Open Sans" panose="020B0606030504020204"/>
                <a:sym typeface="Arial"/>
              </a:rPr>
              <a:t>:</a:t>
            </a:r>
            <a:endParaRPr lang="en-US" b="1" dirty="0">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5"/>
          <p:cNvSpPr txBox="1"/>
          <p:nvPr/>
        </p:nvSpPr>
        <p:spPr>
          <a:xfrm>
            <a:off x="6357043" y="1651801"/>
            <a:ext cx="5834957" cy="2677616"/>
          </a:xfrm>
          <a:prstGeom prst="rect">
            <a:avLst/>
          </a:prstGeom>
          <a:noFill/>
          <a:ln>
            <a:noFill/>
          </a:ln>
        </p:spPr>
        <p:txBody>
          <a:bodyPr spcFirstLastPara="1" wrap="square" lIns="91425" tIns="45700" rIns="91425" bIns="45700" anchor="t" anchorCtr="0">
            <a:spAutoFit/>
          </a:bodyPr>
          <a:lstStyle/>
          <a:p>
            <a:pPr marL="457200" marR="0" lvl="0" indent="-457200" rtl="0">
              <a:lnSpc>
                <a:spcPct val="100000"/>
              </a:lnSpc>
              <a:spcBef>
                <a:spcPts val="0"/>
              </a:spcBef>
              <a:spcAft>
                <a:spcPts val="0"/>
              </a:spcAft>
              <a:buClr>
                <a:schemeClr val="dk1"/>
              </a:buClr>
              <a:buSzPts val="3200"/>
              <a:buFont typeface="Noto Sans Symbols"/>
              <a:buChar char="▪"/>
            </a:pPr>
            <a:r>
              <a:rPr lang="en-US" sz="2800" b="0" i="0" u="none" dirty="0">
                <a:solidFill>
                  <a:schemeClr val="dk1"/>
                </a:solidFill>
                <a:latin typeface="Open Sans" panose="020B0606030504020204"/>
                <a:sym typeface="Arial"/>
              </a:rPr>
              <a:t>THE SOP IS NOT INTENDED TO BE EXHAUSTIVE/FINAL AND IS SUBJECT TO MODIFICATION FROM TIME TO TIME AS PER THE REQUIREMENT/EXIGENCIES</a:t>
            </a:r>
            <a:endParaRPr lang="en-US" sz="1200" dirty="0">
              <a:latin typeface="Open Sans" panose="020B0606030504020204"/>
            </a:endParaRPr>
          </a:p>
        </p:txBody>
      </p:sp>
      <p:sp>
        <p:nvSpPr>
          <p:cNvPr id="596" name="Google Shape;596;p95"/>
          <p:cNvSpPr txBox="1"/>
          <p:nvPr/>
        </p:nvSpPr>
        <p:spPr>
          <a:xfrm>
            <a:off x="1599223" y="1651801"/>
            <a:ext cx="34417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US" sz="4000" b="1" i="0" u="none" dirty="0">
                <a:solidFill>
                  <a:srgbClr val="FF0000"/>
                </a:solidFill>
                <a:latin typeface="Open Sans" panose="020B0606030504020204"/>
                <a:sym typeface="Arial"/>
              </a:rPr>
              <a:t>DISCLAIMER</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7114" y="1295400"/>
            <a:ext cx="11277600" cy="4572000"/>
          </a:xfrm>
          <a:noFill/>
        </p:spPr>
        <p:txBody>
          <a:bodyPr>
            <a:noAutofit/>
          </a:bodyPr>
          <a:lstStyle/>
          <a:p>
            <a:pPr marL="0" indent="0" algn="just">
              <a:lnSpc>
                <a:spcPct val="120000"/>
              </a:lnSpc>
              <a:buNone/>
            </a:pPr>
            <a:endParaRPr lang="en-IN" sz="2400" dirty="0">
              <a:latin typeface="Times New Roman" panose="02020603050405020304" pitchFamily="18" charset="0"/>
              <a:cs typeface="Times New Roman" pitchFamily="18" charset="0"/>
            </a:endParaRPr>
          </a:p>
          <a:p>
            <a:pPr marL="0" indent="0">
              <a:buNone/>
            </a:pPr>
            <a:endParaRPr lang="en-IN" sz="2400" dirty="0">
              <a:latin typeface="Times New Roman" panose="02020603050405020304" pitchFamily="18" charset="0"/>
              <a:cs typeface="Times New Roman" pitchFamily="18" charset="0"/>
            </a:endParaRPr>
          </a:p>
        </p:txBody>
      </p:sp>
      <p:pic>
        <p:nvPicPr>
          <p:cNvPr id="2052" name="Picture 4">
            <a:extLst>
              <a:ext uri="{FF2B5EF4-FFF2-40B4-BE49-F238E27FC236}">
                <a16:creationId xmlns:a16="http://schemas.microsoft.com/office/drawing/2014/main" id="{8AB95D1E-C0A3-C480-BE48-65B52956F2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1" r="23999"/>
          <a:stretch/>
        </p:blipFill>
        <p:spPr bwMode="auto">
          <a:xfrm>
            <a:off x="10903507" y="106088"/>
            <a:ext cx="1188719" cy="9905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TextBox 2">
            <a:extLst>
              <a:ext uri="{FF2B5EF4-FFF2-40B4-BE49-F238E27FC236}">
                <a16:creationId xmlns:a16="http://schemas.microsoft.com/office/drawing/2014/main" id="{24A97AC3-5577-1BA9-1D6E-472D4E982D4C}"/>
              </a:ext>
            </a:extLst>
          </p:cNvPr>
          <p:cNvSpPr txBox="1"/>
          <p:nvPr/>
        </p:nvSpPr>
        <p:spPr>
          <a:xfrm>
            <a:off x="1024200" y="764704"/>
            <a:ext cx="9793088" cy="3231654"/>
          </a:xfrm>
          <a:prstGeom prst="rect">
            <a:avLst/>
          </a:prstGeom>
          <a:solidFill>
            <a:schemeClr val="bg1"/>
          </a:solidFill>
        </p:spPr>
        <p:txBody>
          <a:bodyPr wrap="square">
            <a:spAutoFit/>
          </a:bodyPr>
          <a:lstStyle/>
          <a:p>
            <a:pPr algn="ctr">
              <a:buNone/>
            </a:pPr>
            <a:endParaRPr lang="en-GB" sz="3600" dirty="0">
              <a:latin typeface="Times New Roman" pitchFamily="18" charset="0"/>
              <a:cs typeface="Times New Roman" pitchFamily="18" charset="0"/>
            </a:endParaRPr>
          </a:p>
          <a:p>
            <a:pPr algn="ctr">
              <a:buFont typeface="Wingdings" panose="05000000000000000000" pitchFamily="2" charset="2"/>
              <a:buChar char="ü"/>
            </a:pPr>
            <a:endParaRPr lang="en-GB" sz="3600" dirty="0">
              <a:latin typeface="Times New Roman" pitchFamily="18" charset="0"/>
              <a:cs typeface="Times New Roman" pitchFamily="18" charset="0"/>
            </a:endParaRPr>
          </a:p>
          <a:p>
            <a:pPr marL="272654" indent="-272654" algn="ctr">
              <a:buNone/>
            </a:pPr>
            <a:r>
              <a:rPr lang="en-IN" sz="6000" b="1" dirty="0">
                <a:latin typeface="Cambria" panose="02040503050406030204" pitchFamily="18" charset="0"/>
                <a:ea typeface="Cambria" panose="02040503050406030204" pitchFamily="18" charset="0"/>
                <a:cs typeface="+mj-cs"/>
              </a:rPr>
              <a:t>         </a:t>
            </a:r>
          </a:p>
          <a:p>
            <a:pPr marL="272654" indent="-272654" algn="ctr">
              <a:buNone/>
            </a:pPr>
            <a:r>
              <a:rPr lang="en-IN" sz="7200" b="1" dirty="0">
                <a:latin typeface="Cambria" panose="02040503050406030204" pitchFamily="18" charset="0"/>
                <a:ea typeface="Cambria" panose="02040503050406030204" pitchFamily="18" charset="0"/>
                <a:cs typeface="+mj-cs"/>
              </a:rPr>
              <a:t>   </a:t>
            </a:r>
            <a:r>
              <a:rPr lang="en-IN" sz="4000" b="1" dirty="0">
                <a:solidFill>
                  <a:srgbClr val="FF0000"/>
                </a:solidFill>
                <a:latin typeface="Open Sans" panose="020B0606030504020204"/>
                <a:ea typeface="Cambria" panose="02040503050406030204" pitchFamily="18" charset="0"/>
                <a:cs typeface="+mj-cs"/>
              </a:rPr>
              <a:t>ANY</a:t>
            </a:r>
            <a:r>
              <a:rPr lang="en-IN" sz="4400" b="1" dirty="0">
                <a:solidFill>
                  <a:srgbClr val="FF0000"/>
                </a:solidFill>
                <a:latin typeface="Open Sans" panose="020B0606030504020204"/>
                <a:ea typeface="Cambria" panose="02040503050406030204" pitchFamily="18" charset="0"/>
                <a:cs typeface="+mj-cs"/>
              </a:rPr>
              <a:t> QUESTIONS ?</a:t>
            </a:r>
            <a:endParaRPr lang="en-GB" sz="3200" dirty="0">
              <a:solidFill>
                <a:srgbClr val="FF0000"/>
              </a:solidFill>
              <a:latin typeface="Open Sans" panose="020B0606030504020204"/>
              <a:cs typeface="Times New Roman" pitchFamily="18" charset="0"/>
            </a:endParaRPr>
          </a:p>
        </p:txBody>
      </p:sp>
      <p:pic>
        <p:nvPicPr>
          <p:cNvPr id="2" name="Picture 1">
            <a:extLst>
              <a:ext uri="{FF2B5EF4-FFF2-40B4-BE49-F238E27FC236}">
                <a16:creationId xmlns:a16="http://schemas.microsoft.com/office/drawing/2014/main" id="{F09EF5DB-B721-2546-788C-0E20E89591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024200" cy="101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972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F28B13-441F-33C2-292A-2878F51B5EA4}"/>
              </a:ext>
            </a:extLst>
          </p:cNvPr>
          <p:cNvSpPr/>
          <p:nvPr/>
        </p:nvSpPr>
        <p:spPr>
          <a:xfrm>
            <a:off x="76730" y="1"/>
            <a:ext cx="12038542" cy="678127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FF41259A-2928-0FF1-C72F-7D952D69E7A9}"/>
              </a:ext>
            </a:extLst>
          </p:cNvPr>
          <p:cNvSpPr>
            <a:spLocks noChangeAspect="1" noChangeArrowheads="1"/>
          </p:cNvSpPr>
          <p:nvPr/>
        </p:nvSpPr>
        <p:spPr bwMode="auto">
          <a:xfrm>
            <a:off x="5943866" y="3276866"/>
            <a:ext cx="304271" cy="304271"/>
          </a:xfrm>
          <a:prstGeom prst="rect">
            <a:avLst/>
          </a:prstGeom>
          <a:noFill/>
        </p:spPr>
        <p:txBody>
          <a:bodyPr lIns="91440" tIns="45720" rIns="91440" bIns="45720"/>
          <a:lstStyle/>
          <a:p>
            <a:pPr>
              <a:defRPr/>
            </a:pPr>
            <a:endParaRPr lang="en-IN"/>
          </a:p>
        </p:txBody>
      </p:sp>
      <p:sp>
        <p:nvSpPr>
          <p:cNvPr id="41988" name="Slide Number Placeholder 1">
            <a:extLst>
              <a:ext uri="{FF2B5EF4-FFF2-40B4-BE49-F238E27FC236}">
                <a16:creationId xmlns:a16="http://schemas.microsoft.com/office/drawing/2014/main" id="{2EB5B3EE-81D5-5577-D6C0-BBD34030A357}"/>
              </a:ext>
            </a:extLst>
          </p:cNvPr>
          <p:cNvSpPr>
            <a:spLocks noGrp="1" noChangeArrowheads="1"/>
          </p:cNvSpPr>
          <p:nvPr>
            <p:ph type="sldNum" sz="quarter" idx="12"/>
          </p:nvPr>
        </p:nvSpPr>
        <p:spPr>
          <a:xfrm>
            <a:off x="8386864" y="6171685"/>
            <a:ext cx="350736" cy="369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C68094-55DD-467D-B369-CAD2E9358855}" type="slidenum">
              <a:rPr lang="en-IN" altLang="en-US"/>
              <a:pPr/>
              <a:t>83</a:t>
            </a:fld>
            <a:endParaRPr lang="en-IN" altLang="en-US"/>
          </a:p>
        </p:txBody>
      </p:sp>
      <p:sp>
        <p:nvSpPr>
          <p:cNvPr id="41989" name="Rounded Rectangle">
            <a:extLst>
              <a:ext uri="{FF2B5EF4-FFF2-40B4-BE49-F238E27FC236}">
                <a16:creationId xmlns:a16="http://schemas.microsoft.com/office/drawing/2014/main" id="{AD713CBE-8AD7-FE3B-6E37-1DC30690EC4D}"/>
              </a:ext>
            </a:extLst>
          </p:cNvPr>
          <p:cNvSpPr>
            <a:spLocks noChangeArrowheads="1"/>
          </p:cNvSpPr>
          <p:nvPr/>
        </p:nvSpPr>
        <p:spPr bwMode="auto">
          <a:xfrm>
            <a:off x="4217459" y="145521"/>
            <a:ext cx="6805084" cy="6395495"/>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3" tIns="39143" rIns="39143" bIns="39143"/>
          <a:lstStyle/>
          <a:p>
            <a:endParaRPr lang="en-US" altLang="en-US" sz="3000">
              <a:latin typeface="Open Sans" panose="020B0606030504020204" pitchFamily="34" charset="0"/>
            </a:endParaRPr>
          </a:p>
        </p:txBody>
      </p:sp>
      <p:sp>
        <p:nvSpPr>
          <p:cNvPr id="41990" name="Duties of…">
            <a:extLst>
              <a:ext uri="{FF2B5EF4-FFF2-40B4-BE49-F238E27FC236}">
                <a16:creationId xmlns:a16="http://schemas.microsoft.com/office/drawing/2014/main" id="{2FADE5B6-846A-D7BA-CDD1-B5D45D76C939}"/>
              </a:ext>
            </a:extLst>
          </p:cNvPr>
          <p:cNvSpPr txBox="1">
            <a:spLocks noChangeArrowheads="1"/>
          </p:cNvSpPr>
          <p:nvPr/>
        </p:nvSpPr>
        <p:spPr bwMode="auto">
          <a:xfrm>
            <a:off x="339990" y="3230563"/>
            <a:ext cx="3724010" cy="69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3" tIns="39143" rIns="39143" bIns="39143">
            <a:spAutoFit/>
          </a:bodyPr>
          <a:lstStyle/>
          <a:p>
            <a:pPr algn="ctr"/>
            <a:r>
              <a:rPr lang="en-US" altLang="en-US" sz="4000" b="1">
                <a:latin typeface="Open Sans" panose="020B0606030504020204" pitchFamily="34" charset="0"/>
              </a:rPr>
              <a:t>THANK YOU </a:t>
            </a:r>
            <a:r>
              <a:rPr lang="en-US" altLang="en-US" sz="4000">
                <a:latin typeface="Open Sans" panose="020B0606030504020204" pitchFamily="34" charset="0"/>
              </a:rPr>
              <a:t> </a:t>
            </a:r>
          </a:p>
        </p:txBody>
      </p:sp>
      <p:pic>
        <p:nvPicPr>
          <p:cNvPr id="41991" name="Picture 2" descr="A logo with a lion and a triangle&#10;&#10;AI-generated content may be incorrect.">
            <a:extLst>
              <a:ext uri="{FF2B5EF4-FFF2-40B4-BE49-F238E27FC236}">
                <a16:creationId xmlns:a16="http://schemas.microsoft.com/office/drawing/2014/main" id="{A0286AB0-808E-AC7F-4451-5CE75BA99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866" y="515938"/>
            <a:ext cx="4876271" cy="553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3">
            <a:extLst>
              <a:ext uri="{FF2B5EF4-FFF2-40B4-BE49-F238E27FC236}">
                <a16:creationId xmlns:a16="http://schemas.microsoft.com/office/drawing/2014/main" id="{766AEAC0-28B3-C00F-A551-A64CBB66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440782" cy="146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6">
            <a:extLst>
              <a:ext uri="{FF2B5EF4-FFF2-40B4-BE49-F238E27FC236}">
                <a16:creationId xmlns:a16="http://schemas.microsoft.com/office/drawing/2014/main" id="{9121B418-99E1-30C4-6520-077EEEF61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7491" y="6615"/>
            <a:ext cx="1387739"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5"/>
          <p:cNvSpPr txBox="1"/>
          <p:nvPr/>
        </p:nvSpPr>
        <p:spPr>
          <a:xfrm>
            <a:off x="4918340" y="1517733"/>
            <a:ext cx="7088461" cy="415494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To take immediate actions for temporary support and protection to  collapsed structures. </a:t>
            </a:r>
            <a:endParaRPr sz="2400" dirty="0">
              <a:latin typeface="Open Sans" panose="020B0606030504020204"/>
            </a:endParaRPr>
          </a:p>
          <a:p>
            <a:pPr marL="457200" marR="0" lvl="0" indent="-254000" algn="just" rtl="0">
              <a:lnSpc>
                <a:spcPct val="100000"/>
              </a:lnSpc>
              <a:spcBef>
                <a:spcPts val="0"/>
              </a:spcBef>
              <a:spcAft>
                <a:spcPts val="0"/>
              </a:spcAft>
              <a:buClr>
                <a:schemeClr val="dk1"/>
              </a:buClr>
              <a:buSzPts val="3200"/>
              <a:buFont typeface="Noto Sans Symbols"/>
              <a:buNone/>
            </a:pPr>
            <a:endParaRPr sz="24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To rescue the survivors trapped under the debris from the damaged/ collapsed structure.</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Arial"/>
              <a:buNone/>
            </a:pPr>
            <a:r>
              <a:rPr lang="en-US" sz="2400" b="0" i="0" u="none" dirty="0">
                <a:solidFill>
                  <a:schemeClr val="dk1"/>
                </a:solidFill>
                <a:latin typeface="Open Sans" panose="020B0606030504020204"/>
                <a:sym typeface="Arial"/>
              </a:rPr>
              <a:t> </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To provide First Aid to the trapped victims and to dispatch them for advance medical care. </a:t>
            </a:r>
            <a:endParaRPr sz="24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Calibri"/>
              <a:buNone/>
            </a:pPr>
            <a:endParaRPr sz="24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en-US" sz="2400" b="0" i="0" u="none" dirty="0">
                <a:solidFill>
                  <a:schemeClr val="dk1"/>
                </a:solidFill>
                <a:latin typeface="Open Sans" panose="020B0606030504020204"/>
                <a:sym typeface="Arial"/>
              </a:rPr>
              <a:t>To recover, hand-over and dispose off the bodies of the deceased.</a:t>
            </a:r>
            <a:endParaRPr sz="2400" dirty="0">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401473B-EE6B-DFB7-7A19-81F5C778E3E3}"/>
              </a:ext>
            </a:extLst>
          </p:cNvPr>
          <p:cNvSpPr txBox="1"/>
          <p:nvPr/>
        </p:nvSpPr>
        <p:spPr>
          <a:xfrm>
            <a:off x="1083363" y="1517733"/>
            <a:ext cx="3430747" cy="707886"/>
          </a:xfrm>
          <a:prstGeom prst="rect">
            <a:avLst/>
          </a:prstGeom>
          <a:noFill/>
        </p:spPr>
        <p:txBody>
          <a:bodyPr wrap="none" rtlCol="0">
            <a:spAutoFit/>
          </a:bodyPr>
          <a:lstStyle/>
          <a:p>
            <a:r>
              <a:rPr lang="en-US" sz="4000" b="1" dirty="0">
                <a:solidFill>
                  <a:srgbClr val="FF0000"/>
                </a:solidFill>
                <a:latin typeface="Open Sans" panose="020B0606030504020204"/>
              </a:rPr>
              <a:t>OBJECTIVES</a:t>
            </a:r>
            <a:endParaRPr lang="en-IN" sz="4000" b="1" dirty="0">
              <a:solidFill>
                <a:srgbClr val="FF0000"/>
              </a:solidFill>
              <a:latin typeface="Open Sans" panose="020B0606030504020204"/>
            </a:endParaRPr>
          </a:p>
        </p:txBody>
      </p:sp>
      <p:sp>
        <p:nvSpPr>
          <p:cNvPr id="7" name="Rectangle 6"/>
          <p:cNvSpPr/>
          <p:nvPr/>
        </p:nvSpPr>
        <p:spPr>
          <a:xfrm>
            <a:off x="937039" y="2071094"/>
            <a:ext cx="3485242" cy="1685846"/>
          </a:xfrm>
          <a:prstGeom prst="rect">
            <a:avLst/>
          </a:prstGeom>
        </p:spPr>
        <p:txBody>
          <a:bodyPr wrap="square">
            <a:spAutoFit/>
          </a:bodyPr>
          <a:lstStyle/>
          <a:p>
            <a:pPr>
              <a:lnSpc>
                <a:spcPct val="150000"/>
              </a:lnSpc>
              <a:buClr>
                <a:schemeClr val="dk2"/>
              </a:buClr>
              <a:buSzPts val="1400"/>
            </a:pPr>
            <a:r>
              <a:rPr lang="en-US" altLang="zh-CN" sz="2400" dirty="0">
                <a:latin typeface="Open Sans"/>
                <a:ea typeface="Times New Roman"/>
                <a:cs typeface="Times New Roman"/>
                <a:sym typeface="Times New Roman"/>
              </a:rPr>
              <a:t>Upon Completion of this lesson, you will be able to:</a:t>
            </a:r>
            <a:endParaRPr lang="en-US" sz="2400" dirty="0">
              <a:latin typeface="Open Sans"/>
              <a:ea typeface="Times New Roman"/>
              <a:cs typeface="Times New Roman"/>
              <a:sym typeface="Times New Roman"/>
            </a:endParaRPr>
          </a:p>
        </p:txBody>
      </p:sp>
      <p:pic>
        <p:nvPicPr>
          <p:cNvPr id="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4852</Words>
  <Application>Microsoft Office PowerPoint</Application>
  <PresentationFormat>Widescreen</PresentationFormat>
  <Paragraphs>390</Paragraphs>
  <Slides>83</Slides>
  <Notes>78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83</vt:i4>
      </vt:variant>
    </vt:vector>
  </HeadingPairs>
  <TitlesOfParts>
    <vt:vector size="95" baseType="lpstr">
      <vt:lpstr>Arial</vt:lpstr>
      <vt:lpstr>Arial Black</vt:lpstr>
      <vt:lpstr>Arial Rounded</vt:lpstr>
      <vt:lpstr>Calibri</vt:lpstr>
      <vt:lpstr>Cambria</vt:lpstr>
      <vt:lpstr>Noto Sans Symbols</vt:lpstr>
      <vt:lpstr>Open Sans</vt:lpstr>
      <vt:lpstr>Open Sans Semibold</vt:lpstr>
      <vt:lpstr>Times New Roman</vt:lpstr>
      <vt:lpstr>Wingdings</vt:lpstr>
      <vt:lpstr>1_Office Theme</vt:lpstr>
      <vt:lpstr>Office Theme</vt:lpstr>
      <vt:lpstr>PowerPoint Presentation</vt:lpstr>
      <vt:lpstr>PowerPoint Presentation</vt:lpstr>
      <vt:lpstr>PowerPoint Presentation</vt:lpstr>
      <vt:lpstr>The aim of this SOP is to lay down guidelines for NDRF teams for responding in CSSR operations.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REVIEW</vt:lpstr>
      <vt:lpstr>                          REVIEW</vt:lpstr>
      <vt:lpstr>                           REVIEW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NDRF ACADEMY</cp:lastModifiedBy>
  <cp:revision>24</cp:revision>
  <dcterms:modified xsi:type="dcterms:W3CDTF">2025-12-31T12:30:59Z</dcterms:modified>
</cp:coreProperties>
</file>