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1188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C7EC5B-6E6E-4357-9751-4C2AC40EA231}" v="1" dt="2026-01-07T12:28:31.14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RF ACADEMY" userId="4cebfd5606abfb1b" providerId="LiveId" clId="{0E945188-966B-4235-8D1D-55F65228EBDE}"/>
    <pc:docChg chg="addSld delSld modSld delMainMaster">
      <pc:chgData name="NDRF ACADEMY" userId="4cebfd5606abfb1b" providerId="LiveId" clId="{0E945188-966B-4235-8D1D-55F65228EBDE}" dt="2026-01-07T12:28:31.101" v="2"/>
      <pc:docMkLst>
        <pc:docMk/>
      </pc:docMkLst>
      <pc:sldChg chg="del">
        <pc:chgData name="NDRF ACADEMY" userId="4cebfd5606abfb1b" providerId="LiveId" clId="{0E945188-966B-4235-8D1D-55F65228EBDE}" dt="2026-01-07T12:28:22.451" v="0" actId="47"/>
        <pc:sldMkLst>
          <pc:docMk/>
          <pc:sldMk cId="0" sldId="276"/>
        </pc:sldMkLst>
      </pc:sldChg>
      <pc:sldChg chg="del">
        <pc:chgData name="NDRF ACADEMY" userId="4cebfd5606abfb1b" providerId="LiveId" clId="{0E945188-966B-4235-8D1D-55F65228EBDE}" dt="2026-01-07T12:28:24.025" v="1" actId="47"/>
        <pc:sldMkLst>
          <pc:docMk/>
          <pc:sldMk cId="873541971" sldId="277"/>
        </pc:sldMkLst>
      </pc:sldChg>
      <pc:sldChg chg="add">
        <pc:chgData name="NDRF ACADEMY" userId="4cebfd5606abfb1b" providerId="LiveId" clId="{0E945188-966B-4235-8D1D-55F65228EBDE}" dt="2026-01-07T12:28:31.101" v="2"/>
        <pc:sldMkLst>
          <pc:docMk/>
          <pc:sldMk cId="1708063356" sldId="1188"/>
        </pc:sldMkLst>
      </pc:sldChg>
      <pc:sldMasterChg chg="del delSldLayout">
        <pc:chgData name="NDRF ACADEMY" userId="4cebfd5606abfb1b" providerId="LiveId" clId="{0E945188-966B-4235-8D1D-55F65228EBDE}" dt="2026-01-07T12:28:24.025" v="1" actId="47"/>
        <pc:sldMasterMkLst>
          <pc:docMk/>
          <pc:sldMasterMk cId="3305135023" sldId="2147483655"/>
        </pc:sldMasterMkLst>
        <pc:sldLayoutChg chg="del">
          <pc:chgData name="NDRF ACADEMY" userId="4cebfd5606abfb1b" providerId="LiveId" clId="{0E945188-966B-4235-8D1D-55F65228EBDE}" dt="2026-01-07T12:28:24.025" v="1" actId="47"/>
          <pc:sldLayoutMkLst>
            <pc:docMk/>
            <pc:sldMasterMk cId="3305135023" sldId="2147483655"/>
            <pc:sldLayoutMk cId="3909303347" sldId="2147483656"/>
          </pc:sldLayoutMkLst>
        </pc:sldLayoutChg>
        <pc:sldLayoutChg chg="del">
          <pc:chgData name="NDRF ACADEMY" userId="4cebfd5606abfb1b" providerId="LiveId" clId="{0E945188-966B-4235-8D1D-55F65228EBDE}" dt="2026-01-07T12:28:24.025" v="1" actId="47"/>
          <pc:sldLayoutMkLst>
            <pc:docMk/>
            <pc:sldMasterMk cId="3305135023" sldId="2147483655"/>
            <pc:sldLayoutMk cId="4080893455" sldId="2147483657"/>
          </pc:sldLayoutMkLst>
        </pc:sldLayoutChg>
        <pc:sldLayoutChg chg="del">
          <pc:chgData name="NDRF ACADEMY" userId="4cebfd5606abfb1b" providerId="LiveId" clId="{0E945188-966B-4235-8D1D-55F65228EBDE}" dt="2026-01-07T12:28:24.025" v="1" actId="47"/>
          <pc:sldLayoutMkLst>
            <pc:docMk/>
            <pc:sldMasterMk cId="3305135023" sldId="2147483655"/>
            <pc:sldLayoutMk cId="1061712014" sldId="2147483658"/>
          </pc:sldLayoutMkLst>
        </pc:sldLayoutChg>
        <pc:sldLayoutChg chg="del">
          <pc:chgData name="NDRF ACADEMY" userId="4cebfd5606abfb1b" providerId="LiveId" clId="{0E945188-966B-4235-8D1D-55F65228EBDE}" dt="2026-01-07T12:28:24.025" v="1" actId="47"/>
          <pc:sldLayoutMkLst>
            <pc:docMk/>
            <pc:sldMasterMk cId="3305135023" sldId="2147483655"/>
            <pc:sldLayoutMk cId="1257876208" sldId="2147483659"/>
          </pc:sldLayoutMkLst>
        </pc:sldLayoutChg>
        <pc:sldLayoutChg chg="del">
          <pc:chgData name="NDRF ACADEMY" userId="4cebfd5606abfb1b" providerId="LiveId" clId="{0E945188-966B-4235-8D1D-55F65228EBDE}" dt="2026-01-07T12:28:24.025" v="1" actId="47"/>
          <pc:sldLayoutMkLst>
            <pc:docMk/>
            <pc:sldMasterMk cId="3305135023" sldId="2147483655"/>
            <pc:sldLayoutMk cId="1752212524" sldId="2147483660"/>
          </pc:sldLayoutMkLst>
        </pc:sldLayoutChg>
        <pc:sldLayoutChg chg="del">
          <pc:chgData name="NDRF ACADEMY" userId="4cebfd5606abfb1b" providerId="LiveId" clId="{0E945188-966B-4235-8D1D-55F65228EBDE}" dt="2026-01-07T12:28:24.025" v="1" actId="47"/>
          <pc:sldLayoutMkLst>
            <pc:docMk/>
            <pc:sldMasterMk cId="3305135023" sldId="2147483655"/>
            <pc:sldLayoutMk cId="348535361" sldId="2147483661"/>
          </pc:sldLayoutMkLst>
        </pc:sldLayoutChg>
        <pc:sldLayoutChg chg="del">
          <pc:chgData name="NDRF ACADEMY" userId="4cebfd5606abfb1b" providerId="LiveId" clId="{0E945188-966B-4235-8D1D-55F65228EBDE}" dt="2026-01-07T12:28:24.025" v="1" actId="47"/>
          <pc:sldLayoutMkLst>
            <pc:docMk/>
            <pc:sldMasterMk cId="3305135023" sldId="2147483655"/>
            <pc:sldLayoutMk cId="4116215682" sldId="2147483662"/>
          </pc:sldLayoutMkLst>
        </pc:sldLayoutChg>
        <pc:sldLayoutChg chg="del">
          <pc:chgData name="NDRF ACADEMY" userId="4cebfd5606abfb1b" providerId="LiveId" clId="{0E945188-966B-4235-8D1D-55F65228EBDE}" dt="2026-01-07T12:28:24.025" v="1" actId="47"/>
          <pc:sldLayoutMkLst>
            <pc:docMk/>
            <pc:sldMasterMk cId="3305135023" sldId="2147483655"/>
            <pc:sldLayoutMk cId="4246287613" sldId="2147483663"/>
          </pc:sldLayoutMkLst>
        </pc:sldLayoutChg>
        <pc:sldLayoutChg chg="del">
          <pc:chgData name="NDRF ACADEMY" userId="4cebfd5606abfb1b" providerId="LiveId" clId="{0E945188-966B-4235-8D1D-55F65228EBDE}" dt="2026-01-07T12:28:24.025" v="1" actId="47"/>
          <pc:sldLayoutMkLst>
            <pc:docMk/>
            <pc:sldMasterMk cId="3305135023" sldId="2147483655"/>
            <pc:sldLayoutMk cId="1553030268" sldId="2147483664"/>
          </pc:sldLayoutMkLst>
        </pc:sldLayoutChg>
        <pc:sldLayoutChg chg="del">
          <pc:chgData name="NDRF ACADEMY" userId="4cebfd5606abfb1b" providerId="LiveId" clId="{0E945188-966B-4235-8D1D-55F65228EBDE}" dt="2026-01-07T12:28:24.025" v="1" actId="47"/>
          <pc:sldLayoutMkLst>
            <pc:docMk/>
            <pc:sldMasterMk cId="3305135023" sldId="2147483655"/>
            <pc:sldLayoutMk cId="787282264" sldId="2147483665"/>
          </pc:sldLayoutMkLst>
        </pc:sldLayoutChg>
        <pc:sldLayoutChg chg="del">
          <pc:chgData name="NDRF ACADEMY" userId="4cebfd5606abfb1b" providerId="LiveId" clId="{0E945188-966B-4235-8D1D-55F65228EBDE}" dt="2026-01-07T12:28:24.025" v="1" actId="47"/>
          <pc:sldLayoutMkLst>
            <pc:docMk/>
            <pc:sldMasterMk cId="3305135023" sldId="2147483655"/>
            <pc:sldLayoutMk cId="997069011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32334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39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19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15 -"/>
          <p:cNvSpPr txBox="1"/>
          <p:nvPr/>
        </p:nvSpPr>
        <p:spPr>
          <a:xfrm>
            <a:off x="214511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56333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</p:spPr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54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woman-with-pain-heart.jpg" descr="woman-with-pain-heart.jpg"/>
          <p:cNvPicPr>
            <a:picLocks noChangeAspect="1"/>
          </p:cNvPicPr>
          <p:nvPr/>
        </p:nvPicPr>
        <p:blipFill>
          <a:blip r:embed="rId2"/>
          <a:srcRect l="8317" t="22949"/>
          <a:stretch>
            <a:fillRect/>
          </a:stretch>
        </p:blipFill>
        <p:spPr>
          <a:xfrm>
            <a:off x="-51678" y="0"/>
            <a:ext cx="24487356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-1" y="0"/>
            <a:ext cx="24384001" cy="13716001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-4620059" y="3791289"/>
            <a:ext cx="18100223" cy="3520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15…"/>
          <p:cNvSpPr txBox="1"/>
          <p:nvPr/>
        </p:nvSpPr>
        <p:spPr>
          <a:xfrm>
            <a:off x="1200259" y="4083123"/>
            <a:ext cx="10849310" cy="293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9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LESSON 15</a:t>
            </a:r>
          </a:p>
          <a:p>
            <a:pPr defTabSz="2438400">
              <a:lnSpc>
                <a:spcPct val="90000"/>
              </a:lnSpc>
              <a:defRPr sz="5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Cardiovascular Emergencies and Abdominal Distress </a:t>
            </a:r>
          </a:p>
        </p:txBody>
      </p:sp>
      <p:grpSp>
        <p:nvGrpSpPr>
          <p:cNvPr id="92" name="Group"/>
          <p:cNvGrpSpPr/>
          <p:nvPr/>
        </p:nvGrpSpPr>
        <p:grpSpPr>
          <a:xfrm>
            <a:off x="-1" y="11193859"/>
            <a:ext cx="24434801" cy="2522141"/>
            <a:chOff x="0" y="0"/>
            <a:chExt cx="24434800" cy="2522140"/>
          </a:xfrm>
        </p:grpSpPr>
        <p:sp>
          <p:nvSpPr>
            <p:cNvPr id="87" name="Shape"/>
            <p:cNvSpPr/>
            <p:nvPr/>
          </p:nvSpPr>
          <p:spPr>
            <a:xfrm flipH="1">
              <a:off x="0" y="0"/>
              <a:ext cx="24434801" cy="252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934" y="0"/>
                  </a:lnTo>
                  <a:lnTo>
                    <a:pt x="19328" y="7094"/>
                  </a:lnTo>
                  <a:lnTo>
                    <a:pt x="187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pic>
          <p:nvPicPr>
            <p:cNvPr id="88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816" y="317422"/>
              <a:ext cx="6604001" cy="1937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1" name="Group"/>
            <p:cNvGrpSpPr/>
            <p:nvPr/>
          </p:nvGrpSpPr>
          <p:grpSpPr>
            <a:xfrm>
              <a:off x="10512114" y="268426"/>
              <a:ext cx="4318001" cy="2008830"/>
              <a:chOff x="0" y="0"/>
              <a:chExt cx="4318000" cy="2008829"/>
            </a:xfrm>
          </p:grpSpPr>
          <p:pic>
            <p:nvPicPr>
              <p:cNvPr id="89" name="NDMA India.png" descr="NDMA India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1439"/>
                <a:ext cx="1764513" cy="17645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" name="NDRF India.jpeg" descr="NDRF India.jpe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9170" y="0"/>
                <a:ext cx="2008830" cy="20088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95" name="Group"/>
          <p:cNvGrpSpPr/>
          <p:nvPr/>
        </p:nvGrpSpPr>
        <p:grpSpPr>
          <a:xfrm>
            <a:off x="21539200" y="12813338"/>
            <a:ext cx="2209800" cy="1270001"/>
            <a:chOff x="30361" y="0"/>
            <a:chExt cx="2209800" cy="1270000"/>
          </a:xfrm>
        </p:grpSpPr>
        <p:sp>
          <p:nvSpPr>
            <p:cNvPr id="93" name="PPT 15 - 1"/>
            <p:cNvSpPr/>
            <p:nvPr/>
          </p:nvSpPr>
          <p:spPr>
            <a:xfrm>
              <a:off x="970161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15 - 1</a:t>
              </a:r>
            </a:p>
          </p:txBody>
        </p:sp>
        <p:sp>
          <p:nvSpPr>
            <p:cNvPr id="94" name="Rectangle"/>
            <p:cNvSpPr/>
            <p:nvPr/>
          </p:nvSpPr>
          <p:spPr>
            <a:xfrm>
              <a:off x="30361" y="699461"/>
              <a:ext cx="1879601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Photo Credit: Freepik"/>
          <p:cNvSpPr txBox="1"/>
          <p:nvPr/>
        </p:nvSpPr>
        <p:spPr>
          <a:xfrm rot="16200000">
            <a:off x="-755687" y="9482513"/>
            <a:ext cx="2404593" cy="461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6"/>
          <a:srcRect t="12599" b="19178"/>
          <a:stretch>
            <a:fillRect/>
          </a:stretch>
        </p:blipFill>
        <p:spPr>
          <a:xfrm>
            <a:off x="16574627" y="0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89814" y="11391825"/>
            <a:ext cx="9681287" cy="11766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ongestive Heart Failure"/>
          <p:cNvSpPr txBox="1"/>
          <p:nvPr/>
        </p:nvSpPr>
        <p:spPr>
          <a:xfrm>
            <a:off x="1077422" y="98912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Congestive Heart Failure</a:t>
            </a:r>
          </a:p>
        </p:txBody>
      </p:sp>
      <p:sp>
        <p:nvSpPr>
          <p:cNvPr id="195" name="Shortness of breath, made worse by lying flat…"/>
          <p:cNvSpPr txBox="1"/>
          <p:nvPr/>
        </p:nvSpPr>
        <p:spPr>
          <a:xfrm>
            <a:off x="10755006" y="5392783"/>
            <a:ext cx="11741058" cy="585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Shortness of breath, made worse by lying flat</a:t>
            </a:r>
          </a:p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Rapid heart rate</a:t>
            </a:r>
          </a:p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Anxiety</a:t>
            </a:r>
          </a:p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Increased respiratory rate</a:t>
            </a:r>
          </a:p>
        </p:txBody>
      </p:sp>
      <p:sp>
        <p:nvSpPr>
          <p:cNvPr id="19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9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8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19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01" name="Signs and symptoms"/>
          <p:cNvSpPr txBox="1"/>
          <p:nvPr/>
        </p:nvSpPr>
        <p:spPr>
          <a:xfrm>
            <a:off x="1077422" y="3796529"/>
            <a:ext cx="6463768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202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Normal to high blood pressure…"/>
          <p:cNvSpPr txBox="1"/>
          <p:nvPr/>
        </p:nvSpPr>
        <p:spPr>
          <a:xfrm>
            <a:off x="10721595" y="5392783"/>
            <a:ext cx="12803811" cy="5020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Normal to high blood pressure</a:t>
            </a:r>
          </a:p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Jugular vein distension</a:t>
            </a:r>
          </a:p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Swollen ankles</a:t>
            </a:r>
          </a:p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Cyanosis</a:t>
            </a:r>
          </a:p>
        </p:txBody>
      </p:sp>
      <p:sp>
        <p:nvSpPr>
          <p:cNvPr id="20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0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7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20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10" name="Cont."/>
          <p:cNvSpPr txBox="1"/>
          <p:nvPr/>
        </p:nvSpPr>
        <p:spPr>
          <a:xfrm>
            <a:off x="7960740" y="3967979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sp>
        <p:nvSpPr>
          <p:cNvPr id="211" name="Congestive Heart Failure"/>
          <p:cNvSpPr txBox="1"/>
          <p:nvPr/>
        </p:nvSpPr>
        <p:spPr>
          <a:xfrm>
            <a:off x="1077422" y="989120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Congestive Heart Failure</a:t>
            </a:r>
          </a:p>
        </p:txBody>
      </p:sp>
      <p:sp>
        <p:nvSpPr>
          <p:cNvPr id="212" name="Signs and symptoms"/>
          <p:cNvSpPr txBox="1"/>
          <p:nvPr/>
        </p:nvSpPr>
        <p:spPr>
          <a:xfrm>
            <a:off x="1077422" y="3796529"/>
            <a:ext cx="6463768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213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"/>
          <p:cNvSpPr/>
          <p:nvPr/>
        </p:nvSpPr>
        <p:spPr>
          <a:xfrm>
            <a:off x="8706482" y="0"/>
            <a:ext cx="1567751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1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8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21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0" name="Hypertension"/>
          <p:cNvSpPr txBox="1"/>
          <p:nvPr/>
        </p:nvSpPr>
        <p:spPr>
          <a:xfrm>
            <a:off x="1077422" y="989120"/>
            <a:ext cx="7403905" cy="132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7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Hypertension</a:t>
            </a:r>
          </a:p>
        </p:txBody>
      </p:sp>
      <p:sp>
        <p:nvSpPr>
          <p:cNvPr id="221" name="Blood pressure that remains consistently above the normal values."/>
          <p:cNvSpPr txBox="1"/>
          <p:nvPr/>
        </p:nvSpPr>
        <p:spPr>
          <a:xfrm>
            <a:off x="9858055" y="5260096"/>
            <a:ext cx="13204284" cy="3352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 dirty="0"/>
              <a:t>Blood pressure that remains consistently above the normal values.</a:t>
            </a:r>
          </a:p>
        </p:txBody>
      </p:sp>
      <p:sp>
        <p:nvSpPr>
          <p:cNvPr id="222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Hypertension"/>
          <p:cNvSpPr txBox="1"/>
          <p:nvPr/>
        </p:nvSpPr>
        <p:spPr>
          <a:xfrm>
            <a:off x="1077422" y="1622166"/>
            <a:ext cx="744913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Hypertension</a:t>
            </a:r>
          </a:p>
        </p:txBody>
      </p:sp>
      <p:sp>
        <p:nvSpPr>
          <p:cNvPr id="226" name="Headache…"/>
          <p:cNvSpPr txBox="1"/>
          <p:nvPr/>
        </p:nvSpPr>
        <p:spPr>
          <a:xfrm>
            <a:off x="9684610" y="5392783"/>
            <a:ext cx="14158388" cy="543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Headache 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Feeling of sickness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Anxiety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Ringing of the ears</a:t>
            </a:r>
          </a:p>
        </p:txBody>
      </p:sp>
      <p:sp>
        <p:nvSpPr>
          <p:cNvPr id="22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2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29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23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32" name="Signs and symptoms"/>
          <p:cNvSpPr txBox="1"/>
          <p:nvPr/>
        </p:nvSpPr>
        <p:spPr>
          <a:xfrm>
            <a:off x="1077422" y="3796529"/>
            <a:ext cx="6463768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233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7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23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0" name="Hypertension"/>
          <p:cNvSpPr txBox="1"/>
          <p:nvPr/>
        </p:nvSpPr>
        <p:spPr>
          <a:xfrm>
            <a:off x="1077422" y="1463905"/>
            <a:ext cx="7449138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Hypertension</a:t>
            </a:r>
          </a:p>
        </p:txBody>
      </p:sp>
      <p:sp>
        <p:nvSpPr>
          <p:cNvPr id="241" name="“Seeing stars”…"/>
          <p:cNvSpPr txBox="1"/>
          <p:nvPr/>
        </p:nvSpPr>
        <p:spPr>
          <a:xfrm>
            <a:off x="9684610" y="5392783"/>
            <a:ext cx="13932473" cy="637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“Seeing stars”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Nosebleed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Diastolic blood pressure above 90 mmHg. 	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Tingling in the face or extremities</a:t>
            </a:r>
          </a:p>
        </p:txBody>
      </p:sp>
      <p:sp>
        <p:nvSpPr>
          <p:cNvPr id="242" name="Cont."/>
          <p:cNvSpPr txBox="1"/>
          <p:nvPr/>
        </p:nvSpPr>
        <p:spPr>
          <a:xfrm>
            <a:off x="7981450" y="3967979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sp>
        <p:nvSpPr>
          <p:cNvPr id="243" name="Signs and symptoms"/>
          <p:cNvSpPr txBox="1"/>
          <p:nvPr/>
        </p:nvSpPr>
        <p:spPr>
          <a:xfrm>
            <a:off x="1077422" y="3796529"/>
            <a:ext cx="6463768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244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"/>
          <p:cNvSpPr/>
          <p:nvPr/>
        </p:nvSpPr>
        <p:spPr>
          <a:xfrm>
            <a:off x="8706482" y="0"/>
            <a:ext cx="1567751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7" name="Abdominal Distress"/>
          <p:cNvSpPr txBox="1"/>
          <p:nvPr/>
        </p:nvSpPr>
        <p:spPr>
          <a:xfrm>
            <a:off x="1077422" y="989120"/>
            <a:ext cx="7403905" cy="2259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67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Abdominal Distress</a:t>
            </a:r>
          </a:p>
        </p:txBody>
      </p:sp>
      <p:sp>
        <p:nvSpPr>
          <p:cNvPr id="248" name="Sharp, severe abdominal pain."/>
          <p:cNvSpPr txBox="1"/>
          <p:nvPr/>
        </p:nvSpPr>
        <p:spPr>
          <a:xfrm>
            <a:off x="9858055" y="5260096"/>
            <a:ext cx="13463703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Sharp, severe abdominal pain.</a:t>
            </a:r>
          </a:p>
        </p:txBody>
      </p:sp>
      <p:sp>
        <p:nvSpPr>
          <p:cNvPr id="249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5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2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25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55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582685" y="7916932"/>
            <a:ext cx="9691689" cy="4662488"/>
          </a:xfrm>
          <a:prstGeom prst="rect">
            <a:avLst/>
          </a:prstGeom>
        </p:spPr>
        <p:txBody>
          <a:bodyPr lIns="50355" tIns="50355" rIns="50355" bIns="50355" anchor="t"/>
          <a:lstStyle/>
          <a:p>
            <a:pPr algn="ctr" defTabSz="1042987">
              <a:spcBef>
                <a:spcPts val="1200"/>
              </a:spcBef>
              <a:defRPr sz="3200" b="1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 defTabSz="1042987">
              <a:spcBef>
                <a:spcPts val="1200"/>
              </a:spcBef>
              <a:defRPr sz="3200" b="1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ounded Rectangle"/>
          <p:cNvSpPr/>
          <p:nvPr/>
        </p:nvSpPr>
        <p:spPr>
          <a:xfrm>
            <a:off x="8708933" y="-29078"/>
            <a:ext cx="15777229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58" name="Acute appendicitis…"/>
          <p:cNvSpPr txBox="1"/>
          <p:nvPr/>
        </p:nvSpPr>
        <p:spPr>
          <a:xfrm>
            <a:off x="10598887" y="4233664"/>
            <a:ext cx="12927897" cy="7376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Acute appendicitis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Perforated ulcer 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Intestinal obstruction</a:t>
            </a:r>
          </a:p>
        </p:txBody>
      </p:sp>
      <p:sp>
        <p:nvSpPr>
          <p:cNvPr id="25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6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1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26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64" name="Causes of Abdominal Distress"/>
          <p:cNvSpPr txBox="1"/>
          <p:nvPr/>
        </p:nvSpPr>
        <p:spPr>
          <a:xfrm>
            <a:off x="1077422" y="989120"/>
            <a:ext cx="7449138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Causes of Abdominal Distress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ounded Rectangle"/>
          <p:cNvSpPr/>
          <p:nvPr/>
        </p:nvSpPr>
        <p:spPr>
          <a:xfrm>
            <a:off x="8708933" y="-29078"/>
            <a:ext cx="15777229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7" name="Ectopic pregnancy or other gynecological emergencies…"/>
          <p:cNvSpPr txBox="1"/>
          <p:nvPr/>
        </p:nvSpPr>
        <p:spPr>
          <a:xfrm>
            <a:off x="10598887" y="4360664"/>
            <a:ext cx="12927897" cy="7376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Ectopic pregnancy or other gynecological emergencies</a:t>
            </a:r>
            <a:endParaRPr lang="en-US" dirty="0"/>
          </a:p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609600" indent="-609600" algn="just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Closed abdominal trauma (ruptures, </a:t>
            </a:r>
            <a:r>
              <a:rPr dirty="0" err="1"/>
              <a:t>haemorrhages</a:t>
            </a:r>
            <a:r>
              <a:rPr dirty="0"/>
              <a:t>)</a:t>
            </a:r>
          </a:p>
        </p:txBody>
      </p:sp>
      <p:sp>
        <p:nvSpPr>
          <p:cNvPr id="26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6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0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27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73" name="Causes of Abdominal Distress"/>
          <p:cNvSpPr txBox="1"/>
          <p:nvPr/>
        </p:nvSpPr>
        <p:spPr>
          <a:xfrm>
            <a:off x="1077422" y="1727676"/>
            <a:ext cx="7449138" cy="36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Causes of Abdominal Distress</a:t>
            </a:r>
          </a:p>
        </p:txBody>
      </p:sp>
      <p:sp>
        <p:nvSpPr>
          <p:cNvPr id="274" name="Cont."/>
          <p:cNvSpPr txBox="1"/>
          <p:nvPr/>
        </p:nvSpPr>
        <p:spPr>
          <a:xfrm>
            <a:off x="1165629" y="5202421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Abdominal Distress"/>
          <p:cNvSpPr txBox="1"/>
          <p:nvPr/>
        </p:nvSpPr>
        <p:spPr>
          <a:xfrm>
            <a:off x="1077422" y="1323229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Abdominal Distress</a:t>
            </a:r>
          </a:p>
        </p:txBody>
      </p:sp>
      <p:sp>
        <p:nvSpPr>
          <p:cNvPr id="277" name="Abdominal pain, local or diffuse…"/>
          <p:cNvSpPr txBox="1"/>
          <p:nvPr/>
        </p:nvSpPr>
        <p:spPr>
          <a:xfrm>
            <a:off x="9705595" y="5392783"/>
            <a:ext cx="13926340" cy="3991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Abdominal pain, local or diffuse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Colicky pain (cramps that occur in waves)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Abdominal tenderness, local or diffuse</a:t>
            </a:r>
          </a:p>
        </p:txBody>
      </p:sp>
      <p:sp>
        <p:nvSpPr>
          <p:cNvPr id="27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7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0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28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83" name="Signs and symptoms"/>
          <p:cNvSpPr txBox="1"/>
          <p:nvPr/>
        </p:nvSpPr>
        <p:spPr>
          <a:xfrm>
            <a:off x="1077422" y="3796529"/>
            <a:ext cx="6463768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284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Abdominal Distress"/>
          <p:cNvSpPr txBox="1"/>
          <p:nvPr/>
        </p:nvSpPr>
        <p:spPr>
          <a:xfrm>
            <a:off x="1077422" y="1393567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Abdominal Distress</a:t>
            </a:r>
          </a:p>
        </p:txBody>
      </p:sp>
      <p:sp>
        <p:nvSpPr>
          <p:cNvPr id="287" name="Anxiety, reluctance to move…"/>
          <p:cNvSpPr txBox="1"/>
          <p:nvPr/>
        </p:nvSpPr>
        <p:spPr>
          <a:xfrm>
            <a:off x="9705595" y="5392783"/>
            <a:ext cx="13926340" cy="543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Anxiety, reluctance to move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Loss of appetite, nausea, vomiting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Fever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Rigid, tense, or distended abdomen</a:t>
            </a:r>
          </a:p>
        </p:txBody>
      </p:sp>
      <p:sp>
        <p:nvSpPr>
          <p:cNvPr id="288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8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0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29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93" name="Signs and symptoms"/>
          <p:cNvSpPr txBox="1"/>
          <p:nvPr/>
        </p:nvSpPr>
        <p:spPr>
          <a:xfrm>
            <a:off x="1077422" y="3796529"/>
            <a:ext cx="6463768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294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95" name="Cont."/>
          <p:cNvSpPr txBox="1"/>
          <p:nvPr/>
        </p:nvSpPr>
        <p:spPr>
          <a:xfrm>
            <a:off x="7960740" y="3967979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077422" y="98912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OBJECTIVES</a:t>
            </a:r>
          </a:p>
        </p:txBody>
      </p:sp>
      <p:sp>
        <p:nvSpPr>
          <p:cNvPr id="106" name="Define a medical emergency.…"/>
          <p:cNvSpPr txBox="1"/>
          <p:nvPr/>
        </p:nvSpPr>
        <p:spPr>
          <a:xfrm>
            <a:off x="11659744" y="5952384"/>
            <a:ext cx="12068230" cy="410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just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Define a medical emergency.</a:t>
            </a:r>
          </a:p>
          <a:p>
            <a:pPr lvl="1" indent="0" algn="just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Define myocardial infarction, list nine signs and symptoms, and list eight steps for pre-hospital treatment.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9958192" y="5677901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958192" y="7569124"/>
            <a:ext cx="1219201" cy="1681958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Abdominal Distress"/>
          <p:cNvSpPr txBox="1"/>
          <p:nvPr/>
        </p:nvSpPr>
        <p:spPr>
          <a:xfrm>
            <a:off x="1077422" y="1710089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Abdominal Distress</a:t>
            </a:r>
          </a:p>
        </p:txBody>
      </p:sp>
      <p:sp>
        <p:nvSpPr>
          <p:cNvPr id="298" name="Signs of shock…"/>
          <p:cNvSpPr txBox="1"/>
          <p:nvPr/>
        </p:nvSpPr>
        <p:spPr>
          <a:xfrm>
            <a:off x="9705595" y="5392783"/>
            <a:ext cx="13926340" cy="493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Signs of shock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Vomiting blood, bright red or dark brown, resembling coffee grounds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t>Blood in stool, bright red or tarry black</a:t>
            </a:r>
          </a:p>
        </p:txBody>
      </p:sp>
      <p:sp>
        <p:nvSpPr>
          <p:cNvPr id="2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1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3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304" name="Signs and symptoms"/>
          <p:cNvSpPr txBox="1"/>
          <p:nvPr/>
        </p:nvSpPr>
        <p:spPr>
          <a:xfrm>
            <a:off x="1077422" y="3796529"/>
            <a:ext cx="6463768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Signs and symptoms</a:t>
            </a:r>
          </a:p>
        </p:txBody>
      </p:sp>
      <p:sp>
        <p:nvSpPr>
          <p:cNvPr id="305" name="Line"/>
          <p:cNvSpPr/>
          <p:nvPr/>
        </p:nvSpPr>
        <p:spPr>
          <a:xfrm>
            <a:off x="8041486" y="4794724"/>
            <a:ext cx="15577229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06" name="Cont."/>
          <p:cNvSpPr txBox="1"/>
          <p:nvPr/>
        </p:nvSpPr>
        <p:spPr>
          <a:xfrm>
            <a:off x="7960740" y="3967979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Cont.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21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1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11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19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become familiar with:</a:t>
            </a:r>
          </a:p>
        </p:txBody>
      </p:sp>
      <p:sp>
        <p:nvSpPr>
          <p:cNvPr id="120" name="OBJECTIVES"/>
          <p:cNvSpPr txBox="1"/>
          <p:nvPr/>
        </p:nvSpPr>
        <p:spPr>
          <a:xfrm>
            <a:off x="1077422" y="98912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OBJECTIVES</a:t>
            </a:r>
          </a:p>
        </p:txBody>
      </p:sp>
      <p:sp>
        <p:nvSpPr>
          <p:cNvPr id="121" name="Define angina pectoris, list six signs and symptoms, and describe pre-hospital treatment.…"/>
          <p:cNvSpPr txBox="1"/>
          <p:nvPr/>
        </p:nvSpPr>
        <p:spPr>
          <a:xfrm>
            <a:off x="11659744" y="5014577"/>
            <a:ext cx="11555214" cy="532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Define angina pectoris, list six signs and symptoms, and describe pre-hospital treatment.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Define congestive heart failure, list eight signs and symptoms, and four steps for pre-hospital treatment.</a:t>
            </a:r>
          </a:p>
        </p:txBody>
      </p:sp>
      <p:grpSp>
        <p:nvGrpSpPr>
          <p:cNvPr id="124" name="Group"/>
          <p:cNvGrpSpPr/>
          <p:nvPr/>
        </p:nvGrpSpPr>
        <p:grpSpPr>
          <a:xfrm>
            <a:off x="9958192" y="4769194"/>
            <a:ext cx="1219201" cy="1681958"/>
            <a:chOff x="0" y="115975"/>
            <a:chExt cx="1219200" cy="1681957"/>
          </a:xfrm>
        </p:grpSpPr>
        <p:sp>
          <p:nvSpPr>
            <p:cNvPr id="122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3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27" name="Group"/>
          <p:cNvGrpSpPr/>
          <p:nvPr/>
        </p:nvGrpSpPr>
        <p:grpSpPr>
          <a:xfrm>
            <a:off x="9958192" y="8054479"/>
            <a:ext cx="1219201" cy="1681958"/>
            <a:chOff x="0" y="1159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3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1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13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971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34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become familiar with:</a:t>
            </a:r>
          </a:p>
        </p:txBody>
      </p:sp>
      <p:sp>
        <p:nvSpPr>
          <p:cNvPr id="135" name="OBJECTIVES"/>
          <p:cNvSpPr txBox="1"/>
          <p:nvPr/>
        </p:nvSpPr>
        <p:spPr>
          <a:xfrm>
            <a:off x="1077422" y="98912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OBJECTIVES</a:t>
            </a:r>
          </a:p>
        </p:txBody>
      </p:sp>
      <p:sp>
        <p:nvSpPr>
          <p:cNvPr id="136" name="Define hypertension, list five signs and symptoms and five steps for pre-hospital treatment.…"/>
          <p:cNvSpPr txBox="1"/>
          <p:nvPr/>
        </p:nvSpPr>
        <p:spPr>
          <a:xfrm>
            <a:off x="11532744" y="5673282"/>
            <a:ext cx="11821625" cy="532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Define hypertension, list five signs and symptoms and five steps for pre-hospital treatment.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ten signs and symptoms of  abdominal pain and list five steps for pre-hospital treatment.</a:t>
            </a:r>
          </a:p>
        </p:txBody>
      </p:sp>
      <p:grpSp>
        <p:nvGrpSpPr>
          <p:cNvPr id="139" name="Group"/>
          <p:cNvGrpSpPr/>
          <p:nvPr/>
        </p:nvGrpSpPr>
        <p:grpSpPr>
          <a:xfrm>
            <a:off x="9831192" y="5402499"/>
            <a:ext cx="1219201" cy="1681958"/>
            <a:chOff x="0" y="115975"/>
            <a:chExt cx="1219200" cy="1681957"/>
          </a:xfrm>
        </p:grpSpPr>
        <p:sp>
          <p:nvSpPr>
            <p:cNvPr id="13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42" name="Group"/>
          <p:cNvGrpSpPr/>
          <p:nvPr/>
        </p:nvGrpSpPr>
        <p:grpSpPr>
          <a:xfrm>
            <a:off x="9831192" y="8724577"/>
            <a:ext cx="1219201" cy="1681958"/>
            <a:chOff x="0" y="115975"/>
            <a:chExt cx="1219200" cy="1681957"/>
          </a:xfrm>
        </p:grpSpPr>
        <p:sp>
          <p:nvSpPr>
            <p:cNvPr id="14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6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4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7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14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098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50" name="Medical Emergency"/>
          <p:cNvSpPr txBox="1"/>
          <p:nvPr/>
        </p:nvSpPr>
        <p:spPr>
          <a:xfrm>
            <a:off x="1077422" y="1903520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Medical Emergency</a:t>
            </a:r>
          </a:p>
        </p:txBody>
      </p:sp>
      <p:sp>
        <p:nvSpPr>
          <p:cNvPr id="151" name="A critical state caused by a wide variety of illnesses whose cause does not include trauma to       the patient."/>
          <p:cNvSpPr txBox="1"/>
          <p:nvPr/>
        </p:nvSpPr>
        <p:spPr>
          <a:xfrm>
            <a:off x="9858055" y="5260096"/>
            <a:ext cx="13345247" cy="4352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 dirty="0"/>
              <a:t>A critical state caused by a wide variety of illnesses whose cause does not include trauma to       the patient.</a:t>
            </a:r>
          </a:p>
        </p:txBody>
      </p:sp>
      <p:sp>
        <p:nvSpPr>
          <p:cNvPr id="152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"/>
          <p:cNvSpPr/>
          <p:nvPr/>
        </p:nvSpPr>
        <p:spPr>
          <a:xfrm>
            <a:off x="11739676" y="-29078"/>
            <a:ext cx="12746486" cy="13888444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5" name="Myocardial infarction…"/>
          <p:cNvSpPr txBox="1"/>
          <p:nvPr/>
        </p:nvSpPr>
        <p:spPr>
          <a:xfrm>
            <a:off x="12703774" y="4467207"/>
            <a:ext cx="11390486" cy="8109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Myocardial infarction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Angina pectoris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Congestive heart failure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Cerebral vascular accident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t>Hypertension</a:t>
            </a:r>
          </a:p>
        </p:txBody>
      </p:sp>
      <p:sp>
        <p:nvSpPr>
          <p:cNvPr id="156" name="Most Common Cardiovascular  Medical Emergencies"/>
          <p:cNvSpPr txBox="1"/>
          <p:nvPr/>
        </p:nvSpPr>
        <p:spPr>
          <a:xfrm>
            <a:off x="1077422" y="1903520"/>
            <a:ext cx="8866229" cy="476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Most Common Cardiovascular </a:t>
            </a:r>
            <a:br>
              <a:rPr dirty="0"/>
            </a:br>
            <a:r>
              <a:rPr dirty="0"/>
              <a:t>Medical Emergencies</a:t>
            </a:r>
          </a:p>
        </p:txBody>
      </p:sp>
      <p:sp>
        <p:nvSpPr>
          <p:cNvPr id="15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5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9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16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4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65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6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167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68" name="Myocardial Infarction"/>
          <p:cNvSpPr txBox="1"/>
          <p:nvPr/>
        </p:nvSpPr>
        <p:spPr>
          <a:xfrm>
            <a:off x="1077422" y="1463905"/>
            <a:ext cx="6516689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Myocardial Infarction</a:t>
            </a:r>
          </a:p>
        </p:txBody>
      </p:sp>
      <p:sp>
        <p:nvSpPr>
          <p:cNvPr id="169" name="Literally meaning “death of…"/>
          <p:cNvSpPr txBox="1"/>
          <p:nvPr/>
        </p:nvSpPr>
        <p:spPr>
          <a:xfrm>
            <a:off x="9858055" y="5260096"/>
            <a:ext cx="12942703" cy="4352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just"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/>
              <a:t>Literally meaning “death of </a:t>
            </a:r>
          </a:p>
          <a:p>
            <a:pPr algn="just"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dirty="0"/>
              <a:t>the heart,” when blood to part of the heart is blocked off or greatly reduced, that part dies.</a:t>
            </a:r>
          </a:p>
        </p:txBody>
      </p:sp>
      <p:sp>
        <p:nvSpPr>
          <p:cNvPr id="170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06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4" name="Chest pain"/>
          <p:cNvSpPr txBox="1"/>
          <p:nvPr/>
        </p:nvSpPr>
        <p:spPr>
          <a:xfrm>
            <a:off x="9858055" y="5260096"/>
            <a:ext cx="12942703" cy="1101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 dirty="0"/>
              <a:t>Chest pain</a:t>
            </a:r>
          </a:p>
        </p:txBody>
      </p:sp>
      <p:sp>
        <p:nvSpPr>
          <p:cNvPr id="175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7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8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17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06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81" name="Angina Pectoris"/>
          <p:cNvSpPr txBox="1"/>
          <p:nvPr/>
        </p:nvSpPr>
        <p:spPr>
          <a:xfrm>
            <a:off x="1077422" y="1798012"/>
            <a:ext cx="5326032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Angina Pectoris</a:t>
            </a: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4" name="Congestive Heart Failure"/>
          <p:cNvSpPr txBox="1"/>
          <p:nvPr/>
        </p:nvSpPr>
        <p:spPr>
          <a:xfrm>
            <a:off x="1077422" y="1622166"/>
            <a:ext cx="6516689" cy="339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Congestive Heart Failure</a:t>
            </a:r>
          </a:p>
        </p:txBody>
      </p:sp>
      <p:sp>
        <p:nvSpPr>
          <p:cNvPr id="185" name="A condition of excessive fluid build-up in the lungs and/or other organs due to inadequate pumping of the heart."/>
          <p:cNvSpPr txBox="1"/>
          <p:nvPr/>
        </p:nvSpPr>
        <p:spPr>
          <a:xfrm>
            <a:off x="9858055" y="5260096"/>
            <a:ext cx="12942703" cy="4352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 dirty="0"/>
              <a:t>A condition of excessive fluid build-up in the lungs and/or other organs due to inadequate pumping of the heart. </a:t>
            </a:r>
          </a:p>
        </p:txBody>
      </p:sp>
      <p:sp>
        <p:nvSpPr>
          <p:cNvPr id="186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8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89" name="PPT 15 -"/>
          <p:cNvSpPr txBox="1"/>
          <p:nvPr/>
        </p:nvSpPr>
        <p:spPr>
          <a:xfrm>
            <a:off x="21438461" y="12813338"/>
            <a:ext cx="1623878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15 -</a:t>
            </a:r>
          </a:p>
        </p:txBody>
      </p:sp>
      <p:sp>
        <p:nvSpPr>
          <p:cNvPr id="19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06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92" name="Body"/>
          <p:cNvSpPr txBox="1">
            <a:spLocks noGrp="1"/>
          </p:cNvSpPr>
          <p:nvPr>
            <p:ph type="body" sz="quarter" idx="4294967295"/>
          </p:nvPr>
        </p:nvSpPr>
        <p:spPr>
          <a:xfrm>
            <a:off x="649507" y="7749877"/>
            <a:ext cx="9691689" cy="4662488"/>
          </a:xfrm>
          <a:prstGeom prst="rect">
            <a:avLst/>
          </a:prstGeom>
        </p:spPr>
        <p:txBody>
          <a:bodyPr lIns="50355" tIns="50355" rIns="50355" bIns="50355" anchor="t"/>
          <a:lstStyle>
            <a:lvl1pPr defTabSz="1042987">
              <a:spcBef>
                <a:spcPts val="1200"/>
              </a:spcBef>
              <a:defRPr sz="3200" b="1" i="0">
                <a:solidFill>
                  <a:srgbClr val="004A8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	</a:t>
            </a: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" y="86430"/>
            <a:ext cx="2159001" cy="1189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24" y="111202"/>
            <a:ext cx="1833282" cy="1301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636</Words>
  <Application>Microsoft Office PowerPoint</Application>
  <PresentationFormat>Custom</PresentationFormat>
  <Paragraphs>160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HelveticaNeueLT Std Lt</vt:lpstr>
      <vt:lpstr>Open Sans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NDRF HQ</dc:creator>
  <cp:lastModifiedBy>NDRF HQ</cp:lastModifiedBy>
  <cp:revision>3</cp:revision>
  <dcterms:modified xsi:type="dcterms:W3CDTF">2026-01-30T12:15:42Z</dcterms:modified>
</cp:coreProperties>
</file>