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368" r:id="rId5"/>
    <p:sldId id="382" r:id="rId6"/>
    <p:sldId id="383" r:id="rId7"/>
    <p:sldId id="384" r:id="rId8"/>
    <p:sldId id="385" r:id="rId9"/>
    <p:sldId id="118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35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709D-678A-4FA4-B8B4-CEAE54200056}" type="datetime5">
              <a:rPr lang="en-US" smtClean="0"/>
              <a:t>17-Jan-26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144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21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291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US" sz="6600" dirty="0"/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Triage and Multiple Casualty Incidents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grpSp>
        <p:nvGrpSpPr>
          <p:cNvPr id="7" name="Group"/>
          <p:cNvGrpSpPr/>
          <p:nvPr/>
        </p:nvGrpSpPr>
        <p:grpSpPr>
          <a:xfrm>
            <a:off x="21506279" y="12813338"/>
            <a:ext cx="1945444" cy="902664"/>
            <a:chOff x="-32921" y="0"/>
            <a:chExt cx="1945444" cy="902662"/>
          </a:xfrm>
        </p:grpSpPr>
        <p:sp>
          <p:nvSpPr>
            <p:cNvPr id="8" name="PPT 2 - 1"/>
            <p:cNvSpPr txBox="1"/>
            <p:nvPr/>
          </p:nvSpPr>
          <p:spPr>
            <a:xfrm>
              <a:off x="-32921" y="0"/>
              <a:ext cx="194544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21 - 1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5E649C-9E11-A9FB-152C-904C19827F95}"/>
              </a:ext>
            </a:extLst>
          </p:cNvPr>
          <p:cNvSpPr txBox="1"/>
          <p:nvPr/>
        </p:nvSpPr>
        <p:spPr>
          <a:xfrm>
            <a:off x="4324865" y="7972656"/>
            <a:ext cx="862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Kamlesh Dhoundiyal, </a:t>
            </a:r>
            <a:r>
              <a:rPr lang="en-IN" sz="2800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2I</a:t>
            </a:r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7" name="Define Incident Command System.…">
            <a:extLst>
              <a:ext uri="{FF2B5EF4-FFF2-40B4-BE49-F238E27FC236}">
                <a16:creationId xmlns:a16="http://schemas.microsoft.com/office/drawing/2014/main" id="{CA0426B4-BBBC-1983-FCAE-1068A157A4BC}"/>
              </a:ext>
            </a:extLst>
          </p:cNvPr>
          <p:cNvSpPr txBox="1"/>
          <p:nvPr/>
        </p:nvSpPr>
        <p:spPr>
          <a:xfrm>
            <a:off x="11659744" y="5444384"/>
            <a:ext cx="11941596" cy="510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Incident Command System.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five functions of the EMS sector of the Incident Command System.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triage.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16E0EC65-7678-104A-DEBC-6D29A59B68CA}"/>
              </a:ext>
            </a:extLst>
          </p:cNvPr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33E230A2-5D24-D222-2F8B-6BB5E03B65FC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F6969028-5E47-5A15-172D-E1ACFC547CF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28E63DBF-6F68-CC2E-8506-49BEC42AC125}"/>
              </a:ext>
            </a:extLst>
          </p:cNvPr>
          <p:cNvGrpSpPr/>
          <p:nvPr/>
        </p:nvGrpSpPr>
        <p:grpSpPr>
          <a:xfrm>
            <a:off x="9958192" y="6893909"/>
            <a:ext cx="1219201" cy="1681958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10EC201F-5EAC-2E43-C9E7-A9F7A8B7188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2391C33F-C6C1-089C-65DD-99E52DF5CC4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7818E238-66A8-10A1-F83E-F77485A45F6C}"/>
              </a:ext>
            </a:extLst>
          </p:cNvPr>
          <p:cNvGrpSpPr/>
          <p:nvPr/>
        </p:nvGrpSpPr>
        <p:grpSpPr>
          <a:xfrm>
            <a:off x="10021691" y="8778143"/>
            <a:ext cx="1219201" cy="1681959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453A7E2E-DDE7-113F-2587-4B5DE545878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C65D8024-38EE-2360-274B-30E1763F819D}"/>
                </a:ext>
              </a:extLst>
            </p:cNvPr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List the four categories of triage with their associated colours and briefly explain each category.…">
            <a:extLst>
              <a:ext uri="{FF2B5EF4-FFF2-40B4-BE49-F238E27FC236}">
                <a16:creationId xmlns:a16="http://schemas.microsoft.com/office/drawing/2014/main" id="{C33C8F29-8617-362A-EB9F-CB98F7ABF80F}"/>
              </a:ext>
            </a:extLst>
          </p:cNvPr>
          <p:cNvSpPr txBox="1"/>
          <p:nvPr/>
        </p:nvSpPr>
        <p:spPr>
          <a:xfrm>
            <a:off x="11659744" y="4760577"/>
            <a:ext cx="11840325" cy="758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four categories of triage with their associated </a:t>
            </a:r>
            <a:r>
              <a:rPr dirty="0" err="1"/>
              <a:t>colours</a:t>
            </a:r>
            <a:r>
              <a:rPr dirty="0"/>
              <a:t> and briefly explain each category.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three benchmarks of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S.T.A.R.T. system of triage.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Correctly triage a simulated multiple casualty incident.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D80A14F-9EF8-AE64-C8D3-1BE0229AACFE}"/>
              </a:ext>
            </a:extLst>
          </p:cNvPr>
          <p:cNvGrpSpPr/>
          <p:nvPr/>
        </p:nvGrpSpPr>
        <p:grpSpPr>
          <a:xfrm>
            <a:off x="9958192" y="4931520"/>
            <a:ext cx="1219201" cy="1681958"/>
            <a:chOff x="0" y="1413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FEFDC30-FE3F-93A9-66BA-1426EF47108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4">
              <a:extLst>
                <a:ext uri="{FF2B5EF4-FFF2-40B4-BE49-F238E27FC236}">
                  <a16:creationId xmlns:a16="http://schemas.microsoft.com/office/drawing/2014/main" id="{669538F6-FD0D-7805-E943-DEBC44A2E434}"/>
                </a:ext>
              </a:extLst>
            </p:cNvPr>
            <p:cNvSpPr txBox="1"/>
            <p:nvPr/>
          </p:nvSpPr>
          <p:spPr>
            <a:xfrm>
              <a:off x="2491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773AD70E-86C6-E043-FE9C-C59540D22866}"/>
              </a:ext>
            </a:extLst>
          </p:cNvPr>
          <p:cNvGrpSpPr/>
          <p:nvPr/>
        </p:nvGrpSpPr>
        <p:grpSpPr>
          <a:xfrm>
            <a:off x="9958192" y="7845549"/>
            <a:ext cx="1219201" cy="1681958"/>
            <a:chOff x="0" y="1413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A98E548C-8A77-C049-5F12-ACEB324B10E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79FA7066-9746-83F8-E943-BFEE31C576EC}"/>
                </a:ext>
              </a:extLst>
            </p:cNvPr>
            <p:cNvSpPr txBox="1"/>
            <p:nvPr/>
          </p:nvSpPr>
          <p:spPr>
            <a:xfrm>
              <a:off x="2618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362B86E0-9848-516E-83DE-D4FD4307B6AB}"/>
              </a:ext>
            </a:extLst>
          </p:cNvPr>
          <p:cNvGrpSpPr/>
          <p:nvPr/>
        </p:nvGrpSpPr>
        <p:grpSpPr>
          <a:xfrm>
            <a:off x="10008991" y="10042469"/>
            <a:ext cx="1219201" cy="1681958"/>
            <a:chOff x="0" y="141375"/>
            <a:chExt cx="1219200" cy="1681957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8492F565-D12A-A559-A011-BDD35F64108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6">
              <a:extLst>
                <a:ext uri="{FF2B5EF4-FFF2-40B4-BE49-F238E27FC236}">
                  <a16:creationId xmlns:a16="http://schemas.microsoft.com/office/drawing/2014/main" id="{0162AFF5-17E4-D338-5306-D9219EAC67EE}"/>
                </a:ext>
              </a:extLst>
            </p:cNvPr>
            <p:cNvSpPr txBox="1"/>
            <p:nvPr/>
          </p:nvSpPr>
          <p:spPr>
            <a:xfrm>
              <a:off x="2491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61FD432-2429-9235-9D35-B5DDEBCC3662}"/>
              </a:ext>
            </a:extLst>
          </p:cNvPr>
          <p:cNvSpPr txBox="1"/>
          <p:nvPr/>
        </p:nvSpPr>
        <p:spPr>
          <a:xfrm>
            <a:off x="1077422" y="2587024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Incident Command System (ICS)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4432758-A216-8827-C512-99F77C0D675F}"/>
              </a:ext>
            </a:extLst>
          </p:cNvPr>
          <p:cNvSpPr txBox="1"/>
          <p:nvPr/>
        </p:nvSpPr>
        <p:spPr>
          <a:xfrm>
            <a:off x="9858055" y="6858000"/>
            <a:ext cx="13274901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 flexible system for managing people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42239959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ABE99-D514-A8B5-DAE5-0335C0614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D41721A5-74FE-8887-4F9B-52431E6AD50F}"/>
              </a:ext>
            </a:extLst>
          </p:cNvPr>
          <p:cNvSpPr txBox="1"/>
          <p:nvPr/>
        </p:nvSpPr>
        <p:spPr>
          <a:xfrm>
            <a:off x="1077422" y="2587024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Incident Command System (ICS)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65FE5-CCB5-7631-C6B7-9C6FE3975BE9}"/>
              </a:ext>
            </a:extLst>
          </p:cNvPr>
          <p:cNvGrpSpPr/>
          <p:nvPr/>
        </p:nvGrpSpPr>
        <p:grpSpPr>
          <a:xfrm>
            <a:off x="6577655" y="2194559"/>
            <a:ext cx="17135785" cy="10389603"/>
            <a:chOff x="6577655" y="1131837"/>
            <a:chExt cx="16837435" cy="11452326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AE353C13-19AB-FF6E-6251-38518D10FC5E}"/>
                </a:ext>
              </a:extLst>
            </p:cNvPr>
            <p:cNvSpPr/>
            <p:nvPr/>
          </p:nvSpPr>
          <p:spPr>
            <a:xfrm>
              <a:off x="6577655" y="1131837"/>
              <a:ext cx="16837435" cy="11452326"/>
            </a:xfrm>
            <a:prstGeom prst="roundRect">
              <a:avLst>
                <a:gd name="adj" fmla="val 2470"/>
              </a:avLst>
            </a:prstGeom>
            <a:solidFill>
              <a:srgbClr val="EAEAEA">
                <a:alpha val="50000"/>
              </a:srgbClr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46AE8B3F-1D8E-FEFE-7677-C6E2A48D6A9D}"/>
                </a:ext>
              </a:extLst>
            </p:cNvPr>
            <p:cNvSpPr/>
            <p:nvPr/>
          </p:nvSpPr>
          <p:spPr>
            <a:xfrm>
              <a:off x="11237498" y="3616486"/>
              <a:ext cx="11276566" cy="6193265"/>
            </a:xfrm>
            <a:prstGeom prst="roundRect">
              <a:avLst>
                <a:gd name="adj" fmla="val 3060"/>
              </a:avLst>
            </a:prstGeom>
            <a:solidFill>
              <a:schemeClr val="accent1">
                <a:alpha val="40000"/>
              </a:schemeClr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13D592A6-671B-0BB7-CA51-7B1FF14C0205}"/>
                </a:ext>
              </a:extLst>
            </p:cNvPr>
            <p:cNvSpPr/>
            <p:nvPr/>
          </p:nvSpPr>
          <p:spPr>
            <a:xfrm>
              <a:off x="16911865" y="10118735"/>
              <a:ext cx="5491046" cy="2185936"/>
            </a:xfrm>
            <a:prstGeom prst="roundRect">
              <a:avLst>
                <a:gd name="adj" fmla="val 3863"/>
              </a:avLst>
            </a:prstGeom>
            <a:solidFill>
              <a:srgbClr val="FFFFFF"/>
            </a:solidFill>
            <a:ln w="63500">
              <a:solidFill>
                <a:srgbClr val="1F4E80"/>
              </a:solidFill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5671B088-CD9D-E65F-01D0-37729E5DDD21}"/>
                </a:ext>
              </a:extLst>
            </p:cNvPr>
            <p:cNvGrpSpPr/>
            <p:nvPr/>
          </p:nvGrpSpPr>
          <p:grpSpPr>
            <a:xfrm>
              <a:off x="11376006" y="10819807"/>
              <a:ext cx="1270001" cy="1266129"/>
              <a:chOff x="0" y="0"/>
              <a:chExt cx="1270000" cy="1266128"/>
            </a:xfrm>
          </p:grpSpPr>
          <p:sp>
            <p:nvSpPr>
              <p:cNvPr id="35" name="Plus">
                <a:extLst>
                  <a:ext uri="{FF2B5EF4-FFF2-40B4-BE49-F238E27FC236}">
                    <a16:creationId xmlns:a16="http://schemas.microsoft.com/office/drawing/2014/main" id="{091E6558-C502-96BE-590F-BC34AD2A0142}"/>
                  </a:ext>
                </a:extLst>
              </p:cNvPr>
              <p:cNvSpPr/>
              <p:nvPr/>
            </p:nvSpPr>
            <p:spPr>
              <a:xfrm>
                <a:off x="273940" y="230381"/>
                <a:ext cx="753096" cy="805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16200" y="0"/>
                    </a:lnTo>
                    <a:lnTo>
                      <a:pt x="16200" y="6085"/>
                    </a:lnTo>
                    <a:lnTo>
                      <a:pt x="21600" y="6085"/>
                    </a:lnTo>
                    <a:lnTo>
                      <a:pt x="21600" y="15515"/>
                    </a:lnTo>
                    <a:lnTo>
                      <a:pt x="16200" y="15515"/>
                    </a:lnTo>
                    <a:lnTo>
                      <a:pt x="16200" y="21600"/>
                    </a:lnTo>
                    <a:lnTo>
                      <a:pt x="5400" y="21600"/>
                    </a:lnTo>
                    <a:lnTo>
                      <a:pt x="5400" y="15515"/>
                    </a:lnTo>
                    <a:lnTo>
                      <a:pt x="0" y="15515"/>
                    </a:lnTo>
                    <a:lnTo>
                      <a:pt x="0" y="6085"/>
                    </a:lnTo>
                    <a:lnTo>
                      <a:pt x="5400" y="6085"/>
                    </a:lnTo>
                    <a:lnTo>
                      <a:pt x="540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17960" dir="2700000" rotWithShape="0">
                  <a:srgbClr val="999999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sz="2300"/>
                </a:pPr>
                <a:endParaRPr/>
              </a:p>
            </p:txBody>
          </p:sp>
          <p:sp>
            <p:nvSpPr>
              <p:cNvPr id="36" name="H">
                <a:extLst>
                  <a:ext uri="{FF2B5EF4-FFF2-40B4-BE49-F238E27FC236}">
                    <a16:creationId xmlns:a16="http://schemas.microsoft.com/office/drawing/2014/main" id="{F5788E9C-0FFE-D157-F01B-5BF2EC4AB84E}"/>
                  </a:ext>
                </a:extLst>
              </p:cNvPr>
              <p:cNvSpPr txBox="1"/>
              <p:nvPr/>
            </p:nvSpPr>
            <p:spPr>
              <a:xfrm>
                <a:off x="495172" y="394633"/>
                <a:ext cx="417806" cy="578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defTabSz="914400">
                  <a:defRPr sz="2600" b="1"/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37" name="Circle">
                <a:extLst>
                  <a:ext uri="{FF2B5EF4-FFF2-40B4-BE49-F238E27FC236}">
                    <a16:creationId xmlns:a16="http://schemas.microsoft.com/office/drawing/2014/main" id="{92C397DF-E56A-C367-305B-68379A4B2614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1266129"/>
              </a:xfrm>
              <a:prstGeom prst="ellips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sz="2300"/>
                </a:pPr>
                <a:endParaRPr/>
              </a:p>
            </p:txBody>
          </p:sp>
        </p:grpSp>
        <p:pic>
          <p:nvPicPr>
            <p:cNvPr id="9" name="image.png" descr="image.png">
              <a:extLst>
                <a:ext uri="{FF2B5EF4-FFF2-40B4-BE49-F238E27FC236}">
                  <a16:creationId xmlns:a16="http://schemas.microsoft.com/office/drawing/2014/main" id="{679FDA32-0040-F2EE-9FB3-7D8115C69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62" t="8176" r="470" b="870"/>
            <a:stretch>
              <a:fillRect/>
            </a:stretch>
          </p:blipFill>
          <p:spPr>
            <a:xfrm>
              <a:off x="7319319" y="5900628"/>
              <a:ext cx="2763181" cy="97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9" extrusionOk="0">
                  <a:moveTo>
                    <a:pt x="9971" y="0"/>
                  </a:moveTo>
                  <a:cubicBezTo>
                    <a:pt x="9729" y="-1"/>
                    <a:pt x="9422" y="76"/>
                    <a:pt x="8761" y="246"/>
                  </a:cubicBezTo>
                  <a:cubicBezTo>
                    <a:pt x="7816" y="490"/>
                    <a:pt x="7615" y="665"/>
                    <a:pt x="7644" y="1187"/>
                  </a:cubicBezTo>
                  <a:cubicBezTo>
                    <a:pt x="7675" y="1721"/>
                    <a:pt x="7470" y="1846"/>
                    <a:pt x="6354" y="2013"/>
                  </a:cubicBezTo>
                  <a:cubicBezTo>
                    <a:pt x="5072" y="2204"/>
                    <a:pt x="4999" y="2267"/>
                    <a:pt x="4164" y="3893"/>
                  </a:cubicBezTo>
                  <a:cubicBezTo>
                    <a:pt x="3689" y="4817"/>
                    <a:pt x="3264" y="5742"/>
                    <a:pt x="3221" y="5940"/>
                  </a:cubicBezTo>
                  <a:cubicBezTo>
                    <a:pt x="3178" y="6139"/>
                    <a:pt x="2544" y="6426"/>
                    <a:pt x="1813" y="6582"/>
                  </a:cubicBezTo>
                  <a:cubicBezTo>
                    <a:pt x="681" y="6823"/>
                    <a:pt x="465" y="6974"/>
                    <a:pt x="336" y="7654"/>
                  </a:cubicBezTo>
                  <a:cubicBezTo>
                    <a:pt x="136" y="8718"/>
                    <a:pt x="14" y="9940"/>
                    <a:pt x="1" y="10975"/>
                  </a:cubicBezTo>
                  <a:cubicBezTo>
                    <a:pt x="-3" y="11320"/>
                    <a:pt x="6" y="11642"/>
                    <a:pt x="26" y="11933"/>
                  </a:cubicBezTo>
                  <a:cubicBezTo>
                    <a:pt x="94" y="12897"/>
                    <a:pt x="174" y="13064"/>
                    <a:pt x="544" y="13058"/>
                  </a:cubicBezTo>
                  <a:cubicBezTo>
                    <a:pt x="784" y="13054"/>
                    <a:pt x="1296" y="13198"/>
                    <a:pt x="1679" y="13374"/>
                  </a:cubicBezTo>
                  <a:cubicBezTo>
                    <a:pt x="2332" y="13674"/>
                    <a:pt x="2397" y="13814"/>
                    <a:pt x="2712" y="15571"/>
                  </a:cubicBezTo>
                  <a:cubicBezTo>
                    <a:pt x="2977" y="17046"/>
                    <a:pt x="3127" y="17470"/>
                    <a:pt x="3410" y="17504"/>
                  </a:cubicBezTo>
                  <a:cubicBezTo>
                    <a:pt x="4199" y="17600"/>
                    <a:pt x="4482" y="17364"/>
                    <a:pt x="4766" y="16397"/>
                  </a:cubicBezTo>
                  <a:cubicBezTo>
                    <a:pt x="4964" y="15722"/>
                    <a:pt x="5149" y="15455"/>
                    <a:pt x="5324" y="15606"/>
                  </a:cubicBezTo>
                  <a:cubicBezTo>
                    <a:pt x="5468" y="15731"/>
                    <a:pt x="6590" y="16129"/>
                    <a:pt x="7818" y="16485"/>
                  </a:cubicBezTo>
                  <a:cubicBezTo>
                    <a:pt x="12572" y="17863"/>
                    <a:pt x="12353" y="17751"/>
                    <a:pt x="12353" y="18901"/>
                  </a:cubicBezTo>
                  <a:cubicBezTo>
                    <a:pt x="12353" y="19237"/>
                    <a:pt x="12546" y="20027"/>
                    <a:pt x="12784" y="20659"/>
                  </a:cubicBezTo>
                  <a:lnTo>
                    <a:pt x="13141" y="21599"/>
                  </a:lnTo>
                  <a:cubicBezTo>
                    <a:pt x="14685" y="21357"/>
                    <a:pt x="14959" y="20817"/>
                    <a:pt x="15207" y="19455"/>
                  </a:cubicBezTo>
                  <a:cubicBezTo>
                    <a:pt x="15463" y="18050"/>
                    <a:pt x="16012" y="17721"/>
                    <a:pt x="17202" y="18260"/>
                  </a:cubicBezTo>
                  <a:cubicBezTo>
                    <a:pt x="17924" y="18587"/>
                    <a:pt x="18238" y="18556"/>
                    <a:pt x="18753" y="18093"/>
                  </a:cubicBezTo>
                  <a:cubicBezTo>
                    <a:pt x="19107" y="17773"/>
                    <a:pt x="19619" y="17384"/>
                    <a:pt x="19888" y="17232"/>
                  </a:cubicBezTo>
                  <a:cubicBezTo>
                    <a:pt x="20156" y="17080"/>
                    <a:pt x="20500" y="16713"/>
                    <a:pt x="20651" y="16415"/>
                  </a:cubicBezTo>
                  <a:cubicBezTo>
                    <a:pt x="20802" y="16116"/>
                    <a:pt x="21017" y="15870"/>
                    <a:pt x="21126" y="15870"/>
                  </a:cubicBezTo>
                  <a:cubicBezTo>
                    <a:pt x="21376" y="15870"/>
                    <a:pt x="21517" y="15553"/>
                    <a:pt x="21597" y="14183"/>
                  </a:cubicBezTo>
                  <a:cubicBezTo>
                    <a:pt x="21556" y="13921"/>
                    <a:pt x="21506" y="13731"/>
                    <a:pt x="21423" y="13585"/>
                  </a:cubicBezTo>
                  <a:cubicBezTo>
                    <a:pt x="21230" y="13243"/>
                    <a:pt x="21144" y="12668"/>
                    <a:pt x="21144" y="11705"/>
                  </a:cubicBezTo>
                  <a:cubicBezTo>
                    <a:pt x="21144" y="10626"/>
                    <a:pt x="21071" y="10227"/>
                    <a:pt x="20828" y="9965"/>
                  </a:cubicBezTo>
                  <a:cubicBezTo>
                    <a:pt x="20544" y="9659"/>
                    <a:pt x="18058" y="8751"/>
                    <a:pt x="15924" y="8164"/>
                  </a:cubicBezTo>
                  <a:cubicBezTo>
                    <a:pt x="15151" y="7951"/>
                    <a:pt x="15019" y="7737"/>
                    <a:pt x="13718" y="4789"/>
                  </a:cubicBezTo>
                  <a:cubicBezTo>
                    <a:pt x="12503" y="2036"/>
                    <a:pt x="12280" y="1683"/>
                    <a:pt x="11916" y="1890"/>
                  </a:cubicBezTo>
                  <a:cubicBezTo>
                    <a:pt x="11577" y="2082"/>
                    <a:pt x="11482" y="1977"/>
                    <a:pt x="11423" y="1327"/>
                  </a:cubicBezTo>
                  <a:cubicBezTo>
                    <a:pt x="11370" y="751"/>
                    <a:pt x="11190" y="456"/>
                    <a:pt x="10771" y="264"/>
                  </a:cubicBezTo>
                  <a:cubicBezTo>
                    <a:pt x="10388" y="88"/>
                    <a:pt x="10213" y="2"/>
                    <a:pt x="9971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0" name="Collection Area…">
              <a:extLst>
                <a:ext uri="{FF2B5EF4-FFF2-40B4-BE49-F238E27FC236}">
                  <a16:creationId xmlns:a16="http://schemas.microsoft.com/office/drawing/2014/main" id="{EAA95C01-50B1-B2CD-A1BD-5881D4A49D2A}"/>
                </a:ext>
              </a:extLst>
            </p:cNvPr>
            <p:cNvSpPr txBox="1"/>
            <p:nvPr/>
          </p:nvSpPr>
          <p:spPr>
            <a:xfrm>
              <a:off x="19162396" y="10509274"/>
              <a:ext cx="3074933" cy="15322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89235" tIns="89235" rIns="89235" bIns="89235">
              <a:normAutofit/>
            </a:bodyPr>
            <a:lstStyle/>
            <a:p>
              <a:pPr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30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Collection Area</a:t>
              </a:r>
            </a:p>
            <a:p>
              <a:pPr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30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for the Walking Wounded</a:t>
              </a:r>
            </a:p>
          </p:txBody>
        </p:sp>
        <p:sp>
          <p:nvSpPr>
            <p:cNvPr id="11" name="Logistics…">
              <a:extLst>
                <a:ext uri="{FF2B5EF4-FFF2-40B4-BE49-F238E27FC236}">
                  <a16:creationId xmlns:a16="http://schemas.microsoft.com/office/drawing/2014/main" id="{D4170D07-23D0-A915-5238-F0111761D181}"/>
                </a:ext>
              </a:extLst>
            </p:cNvPr>
            <p:cNvSpPr txBox="1"/>
            <p:nvPr/>
          </p:nvSpPr>
          <p:spPr>
            <a:xfrm>
              <a:off x="13447207" y="9996742"/>
              <a:ext cx="2852239" cy="11157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89235" tIns="89235" rIns="89235" bIns="89235">
              <a:normAutofit/>
            </a:bodyPr>
            <a:lstStyle/>
            <a:p>
              <a:pPr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30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Logistics</a:t>
              </a:r>
            </a:p>
            <a:p>
              <a:pPr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30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and Staging</a:t>
              </a:r>
            </a:p>
          </p:txBody>
        </p:sp>
        <p:sp>
          <p:nvSpPr>
            <p:cNvPr id="12" name="Transportation">
              <a:extLst>
                <a:ext uri="{FF2B5EF4-FFF2-40B4-BE49-F238E27FC236}">
                  <a16:creationId xmlns:a16="http://schemas.microsoft.com/office/drawing/2014/main" id="{7DA07419-491D-9E0D-8E75-A500E86E8B87}"/>
                </a:ext>
              </a:extLst>
            </p:cNvPr>
            <p:cNvSpPr txBox="1"/>
            <p:nvPr/>
          </p:nvSpPr>
          <p:spPr>
            <a:xfrm>
              <a:off x="7236662" y="9963998"/>
              <a:ext cx="2928494" cy="699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89235" tIns="89235" rIns="89235" bIns="89235">
              <a:normAutofit/>
            </a:bodyPr>
            <a:lstStyle>
              <a:lvl1pPr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30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Transportation</a:t>
              </a:r>
            </a:p>
          </p:txBody>
        </p:sp>
        <p:sp>
          <p:nvSpPr>
            <p:cNvPr id="13" name="Security and Access Control">
              <a:extLst>
                <a:ext uri="{FF2B5EF4-FFF2-40B4-BE49-F238E27FC236}">
                  <a16:creationId xmlns:a16="http://schemas.microsoft.com/office/drawing/2014/main" id="{E0E07B7D-FF54-534E-D6E5-369FC9F52BDD}"/>
                </a:ext>
              </a:extLst>
            </p:cNvPr>
            <p:cNvSpPr txBox="1"/>
            <p:nvPr/>
          </p:nvSpPr>
          <p:spPr>
            <a:xfrm>
              <a:off x="7283869" y="4616770"/>
              <a:ext cx="3471038" cy="11157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89235" tIns="89235" rIns="89235" bIns="89235">
              <a:normAutofit/>
            </a:bodyPr>
            <a:lstStyle>
              <a:lvl1pPr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30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Security and Access Control</a:t>
              </a:r>
            </a:p>
          </p:txBody>
        </p: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B962B3EB-CFD1-232B-CA4D-B875F8FC1554}"/>
                </a:ext>
              </a:extLst>
            </p:cNvPr>
            <p:cNvGrpSpPr/>
            <p:nvPr/>
          </p:nvGrpSpPr>
          <p:grpSpPr>
            <a:xfrm>
              <a:off x="11413546" y="2322682"/>
              <a:ext cx="3743601" cy="950284"/>
              <a:chOff x="0" y="0"/>
              <a:chExt cx="3743600" cy="950282"/>
            </a:xfrm>
          </p:grpSpPr>
          <p:sp>
            <p:nvSpPr>
              <p:cNvPr id="33" name="Rounded Rectangle">
                <a:extLst>
                  <a:ext uri="{FF2B5EF4-FFF2-40B4-BE49-F238E27FC236}">
                    <a16:creationId xmlns:a16="http://schemas.microsoft.com/office/drawing/2014/main" id="{CC13C7CA-C237-3072-D1E8-77460753BF50}"/>
                  </a:ext>
                </a:extLst>
              </p:cNvPr>
              <p:cNvSpPr/>
              <p:nvPr/>
            </p:nvSpPr>
            <p:spPr>
              <a:xfrm>
                <a:off x="0" y="0"/>
                <a:ext cx="3743601" cy="950283"/>
              </a:xfrm>
              <a:prstGeom prst="roundRect">
                <a:avLst>
                  <a:gd name="adj" fmla="val 11290"/>
                </a:avLst>
              </a:prstGeom>
              <a:noFill/>
              <a:ln w="50800" cap="flat">
                <a:solidFill>
                  <a:srgbClr val="1F4E80"/>
                </a:solidFill>
                <a:prstDash val="solid"/>
                <a:round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Command Post">
                <a:extLst>
                  <a:ext uri="{FF2B5EF4-FFF2-40B4-BE49-F238E27FC236}">
                    <a16:creationId xmlns:a16="http://schemas.microsoft.com/office/drawing/2014/main" id="{355C555A-E87F-5CC4-66F5-6AC9D74C741D}"/>
                  </a:ext>
                </a:extLst>
              </p:cNvPr>
              <p:cNvSpPr txBox="1"/>
              <p:nvPr/>
            </p:nvSpPr>
            <p:spPr>
              <a:xfrm>
                <a:off x="374067" y="125555"/>
                <a:ext cx="2995466" cy="6991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89235" tIns="89235" rIns="89235" bIns="89235" numCol="1" anchor="t">
                <a:normAutofit/>
              </a:bodyPr>
              <a:lstStyle>
                <a:lvl1pPr defTabSz="1896340">
                  <a:lnSpc>
                    <a:spcPct val="80000"/>
                  </a:lnSpc>
                  <a:tabLst>
                    <a:tab pos="2286000" algn="l"/>
                    <a:tab pos="3644900" algn="l"/>
                    <a:tab pos="5029200" algn="l"/>
                    <a:tab pos="6388100" algn="l"/>
                  </a:tabLst>
                  <a:defRPr sz="3000"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r>
                  <a:t>Command Post</a:t>
                </a:r>
              </a:p>
            </p:txBody>
          </p:sp>
        </p:grpSp>
        <p:sp>
          <p:nvSpPr>
            <p:cNvPr id="15" name="Outer Perimeter">
              <a:extLst>
                <a:ext uri="{FF2B5EF4-FFF2-40B4-BE49-F238E27FC236}">
                  <a16:creationId xmlns:a16="http://schemas.microsoft.com/office/drawing/2014/main" id="{25707B3B-7F91-1CBC-73A5-AAEAAB777BA2}"/>
                </a:ext>
              </a:extLst>
            </p:cNvPr>
            <p:cNvSpPr txBox="1"/>
            <p:nvPr/>
          </p:nvSpPr>
          <p:spPr>
            <a:xfrm>
              <a:off x="19191213" y="1271992"/>
              <a:ext cx="4040264" cy="7626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89235" tIns="89235" rIns="89235" bIns="89235">
              <a:normAutofit/>
            </a:bodyPr>
            <a:lstStyle>
              <a:lvl1pPr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3400" cap="all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dirty="0"/>
                <a:t>Outer Perimeter</a:t>
              </a:r>
            </a:p>
          </p:txBody>
        </p:sp>
        <p:sp>
          <p:nvSpPr>
            <p:cNvPr id="16" name="Inner Perimeter">
              <a:extLst>
                <a:ext uri="{FF2B5EF4-FFF2-40B4-BE49-F238E27FC236}">
                  <a16:creationId xmlns:a16="http://schemas.microsoft.com/office/drawing/2014/main" id="{DD85665C-FB67-3ACC-D25C-E472D4F5E74F}"/>
                </a:ext>
              </a:extLst>
            </p:cNvPr>
            <p:cNvSpPr txBox="1"/>
            <p:nvPr/>
          </p:nvSpPr>
          <p:spPr>
            <a:xfrm>
              <a:off x="18379197" y="3747797"/>
              <a:ext cx="3943700" cy="7626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89235" tIns="89235" rIns="89235" bIns="89235">
              <a:normAutofit lnSpcReduction="10000"/>
            </a:bodyPr>
            <a:lstStyle>
              <a:lvl1pPr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3400" cap="all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Inner Perimeter</a:t>
              </a:r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0C0BBE90-BDD0-94E8-6A53-4D348531CCBF}"/>
                </a:ext>
              </a:extLst>
            </p:cNvPr>
            <p:cNvSpPr/>
            <p:nvPr/>
          </p:nvSpPr>
          <p:spPr>
            <a:xfrm flipV="1">
              <a:off x="16623763" y="6082785"/>
              <a:ext cx="2225194" cy="589319"/>
            </a:xfrm>
            <a:prstGeom prst="line">
              <a:avLst/>
            </a:prstGeom>
            <a:ln w="38100">
              <a:solidFill>
                <a:srgbClr val="000000"/>
              </a:solidFill>
              <a:headEnd type="triangle"/>
              <a:tailEnd type="triangle"/>
            </a:ln>
          </p:spPr>
          <p:txBody>
            <a:bodyPr lIns="45719" rIns="45719"/>
            <a:lstStyle/>
            <a:p>
              <a:pPr defTabSz="914400">
                <a:defRPr sz="2100"/>
              </a:pPr>
              <a:endParaRPr/>
            </a:p>
          </p:txBody>
        </p:sp>
        <p:pic>
          <p:nvPicPr>
            <p:cNvPr id="18" name="177538-OXB3DF-426.jpg" descr="177538-OXB3DF-426.jpg">
              <a:extLst>
                <a:ext uri="{FF2B5EF4-FFF2-40B4-BE49-F238E27FC236}">
                  <a16:creationId xmlns:a16="http://schemas.microsoft.com/office/drawing/2014/main" id="{DA44AA6F-80B3-469E-D720-8DCCF2B36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766" t="38950" r="39057" b="41049"/>
            <a:stretch>
              <a:fillRect/>
            </a:stretch>
          </p:blipFill>
          <p:spPr>
            <a:xfrm>
              <a:off x="7233062" y="10846119"/>
              <a:ext cx="2935694" cy="127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0" extrusionOk="0">
                  <a:moveTo>
                    <a:pt x="397" y="0"/>
                  </a:moveTo>
                  <a:lnTo>
                    <a:pt x="295" y="303"/>
                  </a:lnTo>
                  <a:cubicBezTo>
                    <a:pt x="183" y="632"/>
                    <a:pt x="156" y="1443"/>
                    <a:pt x="245" y="1826"/>
                  </a:cubicBezTo>
                  <a:cubicBezTo>
                    <a:pt x="302" y="2072"/>
                    <a:pt x="325" y="17761"/>
                    <a:pt x="269" y="17971"/>
                  </a:cubicBezTo>
                  <a:cubicBezTo>
                    <a:pt x="251" y="18036"/>
                    <a:pt x="185" y="18086"/>
                    <a:pt x="120" y="18086"/>
                  </a:cubicBezTo>
                  <a:cubicBezTo>
                    <a:pt x="20" y="18086"/>
                    <a:pt x="0" y="18145"/>
                    <a:pt x="0" y="18429"/>
                  </a:cubicBezTo>
                  <a:lnTo>
                    <a:pt x="0" y="18766"/>
                  </a:lnTo>
                  <a:lnTo>
                    <a:pt x="733" y="18766"/>
                  </a:lnTo>
                  <a:lnTo>
                    <a:pt x="1469" y="18766"/>
                  </a:lnTo>
                  <a:lnTo>
                    <a:pt x="1586" y="19373"/>
                  </a:lnTo>
                  <a:cubicBezTo>
                    <a:pt x="1782" y="20398"/>
                    <a:pt x="2146" y="21158"/>
                    <a:pt x="2596" y="21489"/>
                  </a:cubicBezTo>
                  <a:cubicBezTo>
                    <a:pt x="2663" y="21538"/>
                    <a:pt x="3246" y="21568"/>
                    <a:pt x="3892" y="21556"/>
                  </a:cubicBezTo>
                  <a:cubicBezTo>
                    <a:pt x="5024" y="21535"/>
                    <a:pt x="5076" y="21523"/>
                    <a:pt x="5288" y="21266"/>
                  </a:cubicBezTo>
                  <a:cubicBezTo>
                    <a:pt x="5409" y="21119"/>
                    <a:pt x="5557" y="20896"/>
                    <a:pt x="5618" y="20768"/>
                  </a:cubicBezTo>
                  <a:lnTo>
                    <a:pt x="5729" y="20538"/>
                  </a:lnTo>
                  <a:lnTo>
                    <a:pt x="5840" y="20768"/>
                  </a:lnTo>
                  <a:cubicBezTo>
                    <a:pt x="5901" y="20896"/>
                    <a:pt x="6049" y="21119"/>
                    <a:pt x="6170" y="21266"/>
                  </a:cubicBezTo>
                  <a:cubicBezTo>
                    <a:pt x="6380" y="21521"/>
                    <a:pt x="6443" y="21535"/>
                    <a:pt x="7534" y="21569"/>
                  </a:cubicBezTo>
                  <a:cubicBezTo>
                    <a:pt x="8509" y="21600"/>
                    <a:pt x="8715" y="21581"/>
                    <a:pt x="8944" y="21414"/>
                  </a:cubicBezTo>
                  <a:cubicBezTo>
                    <a:pt x="9312" y="21147"/>
                    <a:pt x="9655" y="20421"/>
                    <a:pt x="9846" y="19494"/>
                  </a:cubicBezTo>
                  <a:lnTo>
                    <a:pt x="9995" y="18766"/>
                  </a:lnTo>
                  <a:lnTo>
                    <a:pt x="11461" y="18766"/>
                  </a:lnTo>
                  <a:lnTo>
                    <a:pt x="12930" y="18766"/>
                  </a:lnTo>
                  <a:lnTo>
                    <a:pt x="13085" y="19507"/>
                  </a:lnTo>
                  <a:cubicBezTo>
                    <a:pt x="13253" y="20304"/>
                    <a:pt x="13486" y="20861"/>
                    <a:pt x="13820" y="21273"/>
                  </a:cubicBezTo>
                  <a:cubicBezTo>
                    <a:pt x="14017" y="21515"/>
                    <a:pt x="14089" y="21536"/>
                    <a:pt x="14889" y="21536"/>
                  </a:cubicBezTo>
                  <a:cubicBezTo>
                    <a:pt x="15723" y="21536"/>
                    <a:pt x="15752" y="21526"/>
                    <a:pt x="15990" y="21232"/>
                  </a:cubicBezTo>
                  <a:cubicBezTo>
                    <a:pt x="16125" y="21067"/>
                    <a:pt x="16320" y="20727"/>
                    <a:pt x="16425" y="20478"/>
                  </a:cubicBezTo>
                  <a:lnTo>
                    <a:pt x="16615" y="20026"/>
                  </a:lnTo>
                  <a:lnTo>
                    <a:pt x="16860" y="20579"/>
                  </a:lnTo>
                  <a:cubicBezTo>
                    <a:pt x="17231" y="21422"/>
                    <a:pt x="17478" y="21590"/>
                    <a:pt x="18338" y="21590"/>
                  </a:cubicBezTo>
                  <a:cubicBezTo>
                    <a:pt x="19111" y="21590"/>
                    <a:pt x="19317" y="21485"/>
                    <a:pt x="19649" y="20923"/>
                  </a:cubicBezTo>
                  <a:cubicBezTo>
                    <a:pt x="19916" y="20469"/>
                    <a:pt x="20127" y="19782"/>
                    <a:pt x="20230" y="19016"/>
                  </a:cubicBezTo>
                  <a:lnTo>
                    <a:pt x="20314" y="18369"/>
                  </a:lnTo>
                  <a:lnTo>
                    <a:pt x="20919" y="18342"/>
                  </a:lnTo>
                  <a:cubicBezTo>
                    <a:pt x="21327" y="18320"/>
                    <a:pt x="21536" y="18259"/>
                    <a:pt x="21561" y="18167"/>
                  </a:cubicBezTo>
                  <a:cubicBezTo>
                    <a:pt x="21582" y="18091"/>
                    <a:pt x="21599" y="17555"/>
                    <a:pt x="21599" y="16974"/>
                  </a:cubicBezTo>
                  <a:cubicBezTo>
                    <a:pt x="21600" y="15941"/>
                    <a:pt x="21597" y="15910"/>
                    <a:pt x="21453" y="15619"/>
                  </a:cubicBezTo>
                  <a:lnTo>
                    <a:pt x="21304" y="15323"/>
                  </a:lnTo>
                  <a:lnTo>
                    <a:pt x="21304" y="13382"/>
                  </a:lnTo>
                  <a:cubicBezTo>
                    <a:pt x="21304" y="12312"/>
                    <a:pt x="21284" y="11305"/>
                    <a:pt x="21258" y="11145"/>
                  </a:cubicBezTo>
                  <a:cubicBezTo>
                    <a:pt x="21198" y="10785"/>
                    <a:pt x="21150" y="10730"/>
                    <a:pt x="20087" y="9892"/>
                  </a:cubicBezTo>
                  <a:lnTo>
                    <a:pt x="19225" y="9218"/>
                  </a:lnTo>
                  <a:lnTo>
                    <a:pt x="18992" y="8335"/>
                  </a:lnTo>
                  <a:cubicBezTo>
                    <a:pt x="18831" y="7735"/>
                    <a:pt x="18777" y="7441"/>
                    <a:pt x="18819" y="7405"/>
                  </a:cubicBezTo>
                  <a:cubicBezTo>
                    <a:pt x="18854" y="7377"/>
                    <a:pt x="19034" y="7341"/>
                    <a:pt x="19222" y="7325"/>
                  </a:cubicBezTo>
                  <a:lnTo>
                    <a:pt x="19567" y="7291"/>
                  </a:lnTo>
                  <a:lnTo>
                    <a:pt x="19582" y="5984"/>
                  </a:lnTo>
                  <a:lnTo>
                    <a:pt x="19593" y="4670"/>
                  </a:lnTo>
                  <a:lnTo>
                    <a:pt x="18822" y="4656"/>
                  </a:lnTo>
                  <a:cubicBezTo>
                    <a:pt x="18126" y="4643"/>
                    <a:pt x="18043" y="4621"/>
                    <a:pt x="17976" y="4427"/>
                  </a:cubicBezTo>
                  <a:cubicBezTo>
                    <a:pt x="17862" y="4098"/>
                    <a:pt x="17709" y="3962"/>
                    <a:pt x="17462" y="3962"/>
                  </a:cubicBezTo>
                  <a:cubicBezTo>
                    <a:pt x="17267" y="3962"/>
                    <a:pt x="17230" y="3924"/>
                    <a:pt x="17190" y="3679"/>
                  </a:cubicBezTo>
                  <a:cubicBezTo>
                    <a:pt x="17131" y="3322"/>
                    <a:pt x="17041" y="3319"/>
                    <a:pt x="16609" y="3679"/>
                  </a:cubicBezTo>
                  <a:cubicBezTo>
                    <a:pt x="16289" y="3946"/>
                    <a:pt x="16214" y="3964"/>
                    <a:pt x="15491" y="3935"/>
                  </a:cubicBezTo>
                  <a:lnTo>
                    <a:pt x="14717" y="3901"/>
                  </a:lnTo>
                  <a:lnTo>
                    <a:pt x="14702" y="3585"/>
                  </a:lnTo>
                  <a:cubicBezTo>
                    <a:pt x="14681" y="3155"/>
                    <a:pt x="14770" y="2945"/>
                    <a:pt x="14971" y="2945"/>
                  </a:cubicBezTo>
                  <a:lnTo>
                    <a:pt x="15140" y="2945"/>
                  </a:lnTo>
                  <a:lnTo>
                    <a:pt x="15123" y="2291"/>
                  </a:lnTo>
                  <a:lnTo>
                    <a:pt x="15108" y="1644"/>
                  </a:lnTo>
                  <a:lnTo>
                    <a:pt x="14912" y="1584"/>
                  </a:lnTo>
                  <a:lnTo>
                    <a:pt x="14717" y="1530"/>
                  </a:lnTo>
                  <a:lnTo>
                    <a:pt x="14702" y="910"/>
                  </a:lnTo>
                  <a:cubicBezTo>
                    <a:pt x="14694" y="570"/>
                    <a:pt x="14664" y="228"/>
                    <a:pt x="14635" y="148"/>
                  </a:cubicBezTo>
                  <a:cubicBezTo>
                    <a:pt x="14593" y="32"/>
                    <a:pt x="13194" y="0"/>
                    <a:pt x="7490" y="0"/>
                  </a:cubicBezTo>
                  <a:lnTo>
                    <a:pt x="397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5576591C-133E-7630-BA6B-3C91A52F3972}"/>
                </a:ext>
              </a:extLst>
            </p:cNvPr>
            <p:cNvGrpSpPr/>
            <p:nvPr/>
          </p:nvGrpSpPr>
          <p:grpSpPr>
            <a:xfrm>
              <a:off x="15588028" y="2322682"/>
              <a:ext cx="3743601" cy="950284"/>
              <a:chOff x="0" y="0"/>
              <a:chExt cx="3743600" cy="950282"/>
            </a:xfrm>
          </p:grpSpPr>
          <p:sp>
            <p:nvSpPr>
              <p:cNvPr id="31" name="Comm.">
                <a:extLst>
                  <a:ext uri="{FF2B5EF4-FFF2-40B4-BE49-F238E27FC236}">
                    <a16:creationId xmlns:a16="http://schemas.microsoft.com/office/drawing/2014/main" id="{5A0C725E-727E-C8B4-C85A-ED75260DA895}"/>
                  </a:ext>
                </a:extLst>
              </p:cNvPr>
              <p:cNvSpPr txBox="1"/>
              <p:nvPr/>
            </p:nvSpPr>
            <p:spPr>
              <a:xfrm>
                <a:off x="1122487" y="125555"/>
                <a:ext cx="1498627" cy="6991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89235" tIns="89235" rIns="89235" bIns="89235" numCol="1" anchor="t">
                <a:normAutofit/>
              </a:bodyPr>
              <a:lstStyle>
                <a:lvl1pPr defTabSz="1896340">
                  <a:lnSpc>
                    <a:spcPct val="80000"/>
                  </a:lnSpc>
                  <a:tabLst>
                    <a:tab pos="2286000" algn="l"/>
                    <a:tab pos="3644900" algn="l"/>
                    <a:tab pos="5029200" algn="l"/>
                    <a:tab pos="6388100" algn="l"/>
                  </a:tabLst>
                  <a:defRPr sz="3000"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lvl1pPr>
              </a:lstStyle>
              <a:p>
                <a:r>
                  <a:t>Comm.</a:t>
                </a:r>
              </a:p>
            </p:txBody>
          </p:sp>
          <p:sp>
            <p:nvSpPr>
              <p:cNvPr id="32" name="Rounded Rectangle">
                <a:extLst>
                  <a:ext uri="{FF2B5EF4-FFF2-40B4-BE49-F238E27FC236}">
                    <a16:creationId xmlns:a16="http://schemas.microsoft.com/office/drawing/2014/main" id="{0498357E-76A3-BA5A-4F96-248184E856EE}"/>
                  </a:ext>
                </a:extLst>
              </p:cNvPr>
              <p:cNvSpPr/>
              <p:nvPr/>
            </p:nvSpPr>
            <p:spPr>
              <a:xfrm>
                <a:off x="0" y="0"/>
                <a:ext cx="3743601" cy="950283"/>
              </a:xfrm>
              <a:prstGeom prst="roundRect">
                <a:avLst>
                  <a:gd name="adj" fmla="val 11290"/>
                </a:avLst>
              </a:prstGeom>
              <a:noFill/>
              <a:ln w="50800" cap="flat">
                <a:solidFill>
                  <a:srgbClr val="1F4E80"/>
                </a:solidFill>
                <a:prstDash val="solid"/>
                <a:round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0" name="Group">
              <a:extLst>
                <a:ext uri="{FF2B5EF4-FFF2-40B4-BE49-F238E27FC236}">
                  <a16:creationId xmlns:a16="http://schemas.microsoft.com/office/drawing/2014/main" id="{993C9719-9065-004D-7367-B64B71F629DC}"/>
                </a:ext>
              </a:extLst>
            </p:cNvPr>
            <p:cNvGrpSpPr/>
            <p:nvPr/>
          </p:nvGrpSpPr>
          <p:grpSpPr>
            <a:xfrm>
              <a:off x="18996299" y="4735684"/>
              <a:ext cx="3018816" cy="2871064"/>
              <a:chOff x="77677" y="0"/>
              <a:chExt cx="3018815" cy="2871063"/>
            </a:xfrm>
          </p:grpSpPr>
          <p:sp>
            <p:nvSpPr>
              <p:cNvPr id="29" name="Star">
                <a:extLst>
                  <a:ext uri="{FF2B5EF4-FFF2-40B4-BE49-F238E27FC236}">
                    <a16:creationId xmlns:a16="http://schemas.microsoft.com/office/drawing/2014/main" id="{3A8AC85A-6B79-47A0-84EA-83011A0E8A1A}"/>
                  </a:ext>
                </a:extLst>
              </p:cNvPr>
              <p:cNvSpPr/>
              <p:nvPr/>
            </p:nvSpPr>
            <p:spPr>
              <a:xfrm>
                <a:off x="77677" y="0"/>
                <a:ext cx="3018816" cy="2871064"/>
              </a:xfrm>
              <a:prstGeom prst="star5">
                <a:avLst>
                  <a:gd name="adj" fmla="val 40169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 w="63500" cap="flat">
                <a:solidFill>
                  <a:srgbClr val="1F4E80"/>
                </a:solidFill>
                <a:prstDash val="solid"/>
                <a:round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Incident Area…">
                <a:extLst>
                  <a:ext uri="{FF2B5EF4-FFF2-40B4-BE49-F238E27FC236}">
                    <a16:creationId xmlns:a16="http://schemas.microsoft.com/office/drawing/2014/main" id="{9D161FD2-777A-158E-1BC4-D395762EAAD7}"/>
                  </a:ext>
                </a:extLst>
              </p:cNvPr>
              <p:cNvSpPr txBox="1"/>
              <p:nvPr/>
            </p:nvSpPr>
            <p:spPr>
              <a:xfrm>
                <a:off x="495678" y="825049"/>
                <a:ext cx="2182813" cy="1707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9235" tIns="89235" rIns="89235" bIns="89235" numCol="1" anchor="t">
                <a:normAutofit/>
              </a:bodyPr>
              <a:lstStyle/>
              <a:p>
                <a:pPr algn="ctr" defTabSz="1896340">
                  <a:lnSpc>
                    <a:spcPct val="90000"/>
                  </a:lnSpc>
                  <a:tabLst>
                    <a:tab pos="2286000" algn="l"/>
                    <a:tab pos="3644900" algn="l"/>
                    <a:tab pos="5029200" algn="l"/>
                    <a:tab pos="6388100" algn="l"/>
                  </a:tabLst>
                  <a:defRPr sz="3200"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r>
                  <a:t>Incident Area</a:t>
                </a:r>
              </a:p>
              <a:p>
                <a:pPr algn="ctr" defTabSz="1896340">
                  <a:lnSpc>
                    <a:spcPct val="90000"/>
                  </a:lnSpc>
                  <a:tabLst>
                    <a:tab pos="2286000" algn="l"/>
                    <a:tab pos="3644900" algn="l"/>
                    <a:tab pos="5029200" algn="l"/>
                    <a:tab pos="6388100" algn="l"/>
                  </a:tabLst>
                  <a:defRPr sz="3200"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r>
                  <a:t>(Triage)</a:t>
                </a:r>
              </a:p>
            </p:txBody>
          </p:sp>
        </p:grp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9DA16F94-1409-69F5-97CD-F70D825328AC}"/>
                </a:ext>
              </a:extLst>
            </p:cNvPr>
            <p:cNvGrpSpPr/>
            <p:nvPr/>
          </p:nvGrpSpPr>
          <p:grpSpPr>
            <a:xfrm>
              <a:off x="11608927" y="6917604"/>
              <a:ext cx="5910112" cy="2562343"/>
              <a:chOff x="0" y="0"/>
              <a:chExt cx="5910110" cy="2562342"/>
            </a:xfrm>
          </p:grpSpPr>
          <p:sp>
            <p:nvSpPr>
              <p:cNvPr id="26" name="Rounded Rectangle">
                <a:extLst>
                  <a:ext uri="{FF2B5EF4-FFF2-40B4-BE49-F238E27FC236}">
                    <a16:creationId xmlns:a16="http://schemas.microsoft.com/office/drawing/2014/main" id="{D0520DC1-F7FD-FBF1-AE6E-E53DA83DCF6E}"/>
                  </a:ext>
                </a:extLst>
              </p:cNvPr>
              <p:cNvSpPr/>
              <p:nvPr/>
            </p:nvSpPr>
            <p:spPr>
              <a:xfrm>
                <a:off x="0" y="0"/>
                <a:ext cx="5910111" cy="2562343"/>
              </a:xfrm>
              <a:prstGeom prst="roundRect">
                <a:avLst>
                  <a:gd name="adj" fmla="val 3863"/>
                </a:avLst>
              </a:prstGeom>
              <a:solidFill>
                <a:srgbClr val="FFFFFF"/>
              </a:solidFill>
              <a:ln w="63500" cap="flat">
                <a:solidFill>
                  <a:srgbClr val="1F4E80"/>
                </a:solidFill>
                <a:prstDash val="solid"/>
                <a:round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pic>
            <p:nvPicPr>
              <p:cNvPr id="27" name="image.png" descr="image.png">
                <a:extLst>
                  <a:ext uri="{FF2B5EF4-FFF2-40B4-BE49-F238E27FC236}">
                    <a16:creationId xmlns:a16="http://schemas.microsoft.com/office/drawing/2014/main" id="{5777FB78-F6D6-710F-39E7-406E9EFB4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7028" t="3549" r="8310" b="2092"/>
              <a:stretch>
                <a:fillRect/>
              </a:stretch>
            </p:blipFill>
            <p:spPr>
              <a:xfrm>
                <a:off x="303939" y="341460"/>
                <a:ext cx="1879241" cy="1879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20595" extrusionOk="0">
                    <a:moveTo>
                      <a:pt x="9839" y="0"/>
                    </a:moveTo>
                    <a:cubicBezTo>
                      <a:pt x="7321" y="0"/>
                      <a:pt x="4804" y="1007"/>
                      <a:pt x="2882" y="3018"/>
                    </a:cubicBezTo>
                    <a:cubicBezTo>
                      <a:pt x="-961" y="7040"/>
                      <a:pt x="-961" y="13557"/>
                      <a:pt x="2882" y="17578"/>
                    </a:cubicBezTo>
                    <a:cubicBezTo>
                      <a:pt x="6725" y="21600"/>
                      <a:pt x="12953" y="21600"/>
                      <a:pt x="16796" y="17578"/>
                    </a:cubicBezTo>
                    <a:cubicBezTo>
                      <a:pt x="20639" y="13557"/>
                      <a:pt x="20639" y="7040"/>
                      <a:pt x="16796" y="3018"/>
                    </a:cubicBezTo>
                    <a:cubicBezTo>
                      <a:pt x="14874" y="1007"/>
                      <a:pt x="12357" y="0"/>
                      <a:pt x="9839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sp>
            <p:nvSpPr>
              <p:cNvPr id="28" name="Collection and Treatment Area…">
                <a:extLst>
                  <a:ext uri="{FF2B5EF4-FFF2-40B4-BE49-F238E27FC236}">
                    <a16:creationId xmlns:a16="http://schemas.microsoft.com/office/drawing/2014/main" id="{1077EBAD-FC94-750E-DCBB-EA38071196F5}"/>
                  </a:ext>
                </a:extLst>
              </p:cNvPr>
              <p:cNvSpPr txBox="1"/>
              <p:nvPr/>
            </p:nvSpPr>
            <p:spPr>
              <a:xfrm>
                <a:off x="2343084" y="463010"/>
                <a:ext cx="3471038" cy="1636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9235" tIns="89235" rIns="89235" bIns="89235" numCol="1" anchor="t">
                <a:normAutofit/>
              </a:bodyPr>
              <a:lstStyle/>
              <a:p>
                <a:pPr defTabSz="1896340">
                  <a:lnSpc>
                    <a:spcPct val="90000"/>
                  </a:lnSpc>
                  <a:tabLst>
                    <a:tab pos="2286000" algn="l"/>
                    <a:tab pos="3644900" algn="l"/>
                    <a:tab pos="5029200" algn="l"/>
                    <a:tab pos="6388100" algn="l"/>
                  </a:tabLst>
                  <a:defRPr sz="3000"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r>
                  <a:t>Collection and Treatment Area</a:t>
                </a:r>
              </a:p>
              <a:p>
                <a:pPr defTabSz="1896340">
                  <a:lnSpc>
                    <a:spcPct val="90000"/>
                  </a:lnSpc>
                  <a:tabLst>
                    <a:tab pos="2286000" algn="l"/>
                    <a:tab pos="3644900" algn="l"/>
                    <a:tab pos="5029200" algn="l"/>
                    <a:tab pos="6388100" algn="l"/>
                  </a:tabLst>
                  <a:defRPr sz="3000"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r>
                  <a:t>for the Wounded</a:t>
                </a:r>
              </a:p>
            </p:txBody>
          </p:sp>
        </p:grpSp>
        <p:pic>
          <p:nvPicPr>
            <p:cNvPr id="22" name="image.png" descr="image.png">
              <a:extLst>
                <a:ext uri="{FF2B5EF4-FFF2-40B4-BE49-F238E27FC236}">
                  <a16:creationId xmlns:a16="http://schemas.microsoft.com/office/drawing/2014/main" id="{331A1DF4-B4C9-A217-B4FA-199B79AAD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62" t="8176" r="470" b="870"/>
            <a:stretch>
              <a:fillRect/>
            </a:stretch>
          </p:blipFill>
          <p:spPr>
            <a:xfrm>
              <a:off x="13491736" y="11259320"/>
              <a:ext cx="2763181" cy="97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9" extrusionOk="0">
                  <a:moveTo>
                    <a:pt x="9971" y="0"/>
                  </a:moveTo>
                  <a:cubicBezTo>
                    <a:pt x="9729" y="-1"/>
                    <a:pt x="9422" y="76"/>
                    <a:pt x="8761" y="246"/>
                  </a:cubicBezTo>
                  <a:cubicBezTo>
                    <a:pt x="7816" y="490"/>
                    <a:pt x="7615" y="665"/>
                    <a:pt x="7644" y="1187"/>
                  </a:cubicBezTo>
                  <a:cubicBezTo>
                    <a:pt x="7675" y="1721"/>
                    <a:pt x="7470" y="1846"/>
                    <a:pt x="6354" y="2013"/>
                  </a:cubicBezTo>
                  <a:cubicBezTo>
                    <a:pt x="5072" y="2204"/>
                    <a:pt x="4999" y="2267"/>
                    <a:pt x="4164" y="3893"/>
                  </a:cubicBezTo>
                  <a:cubicBezTo>
                    <a:pt x="3689" y="4817"/>
                    <a:pt x="3264" y="5742"/>
                    <a:pt x="3221" y="5940"/>
                  </a:cubicBezTo>
                  <a:cubicBezTo>
                    <a:pt x="3178" y="6139"/>
                    <a:pt x="2544" y="6426"/>
                    <a:pt x="1813" y="6582"/>
                  </a:cubicBezTo>
                  <a:cubicBezTo>
                    <a:pt x="681" y="6823"/>
                    <a:pt x="465" y="6974"/>
                    <a:pt x="336" y="7654"/>
                  </a:cubicBezTo>
                  <a:cubicBezTo>
                    <a:pt x="136" y="8718"/>
                    <a:pt x="14" y="9940"/>
                    <a:pt x="1" y="10975"/>
                  </a:cubicBezTo>
                  <a:cubicBezTo>
                    <a:pt x="-3" y="11320"/>
                    <a:pt x="6" y="11642"/>
                    <a:pt x="26" y="11933"/>
                  </a:cubicBezTo>
                  <a:cubicBezTo>
                    <a:pt x="94" y="12897"/>
                    <a:pt x="174" y="13064"/>
                    <a:pt x="544" y="13058"/>
                  </a:cubicBezTo>
                  <a:cubicBezTo>
                    <a:pt x="784" y="13054"/>
                    <a:pt x="1296" y="13198"/>
                    <a:pt x="1679" y="13374"/>
                  </a:cubicBezTo>
                  <a:cubicBezTo>
                    <a:pt x="2332" y="13674"/>
                    <a:pt x="2397" y="13814"/>
                    <a:pt x="2712" y="15571"/>
                  </a:cubicBezTo>
                  <a:cubicBezTo>
                    <a:pt x="2977" y="17046"/>
                    <a:pt x="3127" y="17470"/>
                    <a:pt x="3410" y="17504"/>
                  </a:cubicBezTo>
                  <a:cubicBezTo>
                    <a:pt x="4199" y="17600"/>
                    <a:pt x="4482" y="17364"/>
                    <a:pt x="4766" y="16397"/>
                  </a:cubicBezTo>
                  <a:cubicBezTo>
                    <a:pt x="4964" y="15722"/>
                    <a:pt x="5149" y="15455"/>
                    <a:pt x="5324" y="15606"/>
                  </a:cubicBezTo>
                  <a:cubicBezTo>
                    <a:pt x="5468" y="15731"/>
                    <a:pt x="6590" y="16129"/>
                    <a:pt x="7818" y="16485"/>
                  </a:cubicBezTo>
                  <a:cubicBezTo>
                    <a:pt x="12572" y="17863"/>
                    <a:pt x="12353" y="17751"/>
                    <a:pt x="12353" y="18901"/>
                  </a:cubicBezTo>
                  <a:cubicBezTo>
                    <a:pt x="12353" y="19237"/>
                    <a:pt x="12546" y="20027"/>
                    <a:pt x="12784" y="20659"/>
                  </a:cubicBezTo>
                  <a:lnTo>
                    <a:pt x="13141" y="21599"/>
                  </a:lnTo>
                  <a:cubicBezTo>
                    <a:pt x="14685" y="21357"/>
                    <a:pt x="14959" y="20817"/>
                    <a:pt x="15207" y="19455"/>
                  </a:cubicBezTo>
                  <a:cubicBezTo>
                    <a:pt x="15463" y="18050"/>
                    <a:pt x="16012" y="17721"/>
                    <a:pt x="17202" y="18260"/>
                  </a:cubicBezTo>
                  <a:cubicBezTo>
                    <a:pt x="17924" y="18587"/>
                    <a:pt x="18238" y="18556"/>
                    <a:pt x="18753" y="18093"/>
                  </a:cubicBezTo>
                  <a:cubicBezTo>
                    <a:pt x="19107" y="17773"/>
                    <a:pt x="19619" y="17384"/>
                    <a:pt x="19888" y="17232"/>
                  </a:cubicBezTo>
                  <a:cubicBezTo>
                    <a:pt x="20156" y="17080"/>
                    <a:pt x="20500" y="16713"/>
                    <a:pt x="20651" y="16415"/>
                  </a:cubicBezTo>
                  <a:cubicBezTo>
                    <a:pt x="20802" y="16116"/>
                    <a:pt x="21017" y="15870"/>
                    <a:pt x="21126" y="15870"/>
                  </a:cubicBezTo>
                  <a:cubicBezTo>
                    <a:pt x="21376" y="15870"/>
                    <a:pt x="21517" y="15553"/>
                    <a:pt x="21597" y="14183"/>
                  </a:cubicBezTo>
                  <a:cubicBezTo>
                    <a:pt x="21556" y="13921"/>
                    <a:pt x="21506" y="13731"/>
                    <a:pt x="21423" y="13585"/>
                  </a:cubicBezTo>
                  <a:cubicBezTo>
                    <a:pt x="21230" y="13243"/>
                    <a:pt x="21144" y="12668"/>
                    <a:pt x="21144" y="11705"/>
                  </a:cubicBezTo>
                  <a:cubicBezTo>
                    <a:pt x="21144" y="10626"/>
                    <a:pt x="21071" y="10227"/>
                    <a:pt x="20828" y="9965"/>
                  </a:cubicBezTo>
                  <a:cubicBezTo>
                    <a:pt x="20544" y="9659"/>
                    <a:pt x="18058" y="8751"/>
                    <a:pt x="15924" y="8164"/>
                  </a:cubicBezTo>
                  <a:cubicBezTo>
                    <a:pt x="15151" y="7951"/>
                    <a:pt x="15019" y="7737"/>
                    <a:pt x="13718" y="4789"/>
                  </a:cubicBezTo>
                  <a:cubicBezTo>
                    <a:pt x="12503" y="2036"/>
                    <a:pt x="12280" y="1683"/>
                    <a:pt x="11916" y="1890"/>
                  </a:cubicBezTo>
                  <a:cubicBezTo>
                    <a:pt x="11577" y="2082"/>
                    <a:pt x="11482" y="1977"/>
                    <a:pt x="11423" y="1327"/>
                  </a:cubicBezTo>
                  <a:cubicBezTo>
                    <a:pt x="11370" y="751"/>
                    <a:pt x="11190" y="456"/>
                    <a:pt x="10771" y="264"/>
                  </a:cubicBezTo>
                  <a:cubicBezTo>
                    <a:pt x="10388" y="88"/>
                    <a:pt x="10213" y="2"/>
                    <a:pt x="9971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grpSp>
          <p:nvGrpSpPr>
            <p:cNvPr id="23" name="Group">
              <a:extLst>
                <a:ext uri="{FF2B5EF4-FFF2-40B4-BE49-F238E27FC236}">
                  <a16:creationId xmlns:a16="http://schemas.microsoft.com/office/drawing/2014/main" id="{115DA5C5-F21B-C892-7458-787D43A2581D}"/>
                </a:ext>
              </a:extLst>
            </p:cNvPr>
            <p:cNvGrpSpPr/>
            <p:nvPr/>
          </p:nvGrpSpPr>
          <p:grpSpPr>
            <a:xfrm>
              <a:off x="17208504" y="10348095"/>
              <a:ext cx="1752948" cy="1778033"/>
              <a:chOff x="24258" y="0"/>
              <a:chExt cx="1752946" cy="1778032"/>
            </a:xfrm>
          </p:grpSpPr>
          <p:sp>
            <p:nvSpPr>
              <p:cNvPr id="24" name="Oval">
                <a:extLst>
                  <a:ext uri="{FF2B5EF4-FFF2-40B4-BE49-F238E27FC236}">
                    <a16:creationId xmlns:a16="http://schemas.microsoft.com/office/drawing/2014/main" id="{62BBE5B5-E299-C7C5-E3BD-0C0DE12CACC7}"/>
                  </a:ext>
                </a:extLst>
              </p:cNvPr>
              <p:cNvSpPr/>
              <p:nvPr/>
            </p:nvSpPr>
            <p:spPr>
              <a:xfrm>
                <a:off x="24258" y="16"/>
                <a:ext cx="1752948" cy="17780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pic>
            <p:nvPicPr>
              <p:cNvPr id="25" name="image.png" descr="image.png">
                <a:extLst>
                  <a:ext uri="{FF2B5EF4-FFF2-40B4-BE49-F238E27FC236}">
                    <a16:creationId xmlns:a16="http://schemas.microsoft.com/office/drawing/2014/main" id="{86B5060D-F578-7C73-FF2B-C397B7571980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rcRect t="1368" r="9" b="7684"/>
              <a:stretch>
                <a:fillRect/>
              </a:stretch>
            </p:blipFill>
            <p:spPr>
              <a:xfrm>
                <a:off x="136618" y="0"/>
                <a:ext cx="1528273" cy="1778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95" extrusionOk="0">
                    <a:moveTo>
                      <a:pt x="10455" y="0"/>
                    </a:moveTo>
                    <a:cubicBezTo>
                      <a:pt x="7285" y="0"/>
                      <a:pt x="4118" y="1005"/>
                      <a:pt x="1700" y="3016"/>
                    </a:cubicBezTo>
                    <a:cubicBezTo>
                      <a:pt x="1041" y="3563"/>
                      <a:pt x="479" y="4158"/>
                      <a:pt x="0" y="4785"/>
                    </a:cubicBezTo>
                    <a:lnTo>
                      <a:pt x="0" y="15809"/>
                    </a:lnTo>
                    <a:cubicBezTo>
                      <a:pt x="479" y="16436"/>
                      <a:pt x="1041" y="17031"/>
                      <a:pt x="1700" y="17579"/>
                    </a:cubicBezTo>
                    <a:cubicBezTo>
                      <a:pt x="6537" y="21600"/>
                      <a:pt x="14379" y="21600"/>
                      <a:pt x="19216" y="17579"/>
                    </a:cubicBezTo>
                    <a:cubicBezTo>
                      <a:pt x="20226" y="16739"/>
                      <a:pt x="21012" y="15787"/>
                      <a:pt x="21600" y="14775"/>
                    </a:cubicBezTo>
                    <a:lnTo>
                      <a:pt x="21600" y="5820"/>
                    </a:lnTo>
                    <a:cubicBezTo>
                      <a:pt x="21012" y="4807"/>
                      <a:pt x="20226" y="3855"/>
                      <a:pt x="19216" y="3016"/>
                    </a:cubicBezTo>
                    <a:cubicBezTo>
                      <a:pt x="16797" y="1005"/>
                      <a:pt x="13625" y="0"/>
                      <a:pt x="10455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21586102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FDDF5-C9A7-6E01-2970-A7854C34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A5B741B0-8C83-7B9C-2FDE-1B95ADCBA45E}"/>
              </a:ext>
            </a:extLst>
          </p:cNvPr>
          <p:cNvSpPr txBox="1"/>
          <p:nvPr/>
        </p:nvSpPr>
        <p:spPr>
          <a:xfrm>
            <a:off x="1077422" y="2587024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Triage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2DCC455E-9A47-B60C-846A-889656767D31}"/>
              </a:ext>
            </a:extLst>
          </p:cNvPr>
          <p:cNvSpPr txBox="1"/>
          <p:nvPr/>
        </p:nvSpPr>
        <p:spPr>
          <a:xfrm>
            <a:off x="9858055" y="6858000"/>
            <a:ext cx="13274901" cy="32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The process of sorting patients to determine the order in which they will receive care.</a:t>
            </a:r>
          </a:p>
        </p:txBody>
      </p:sp>
    </p:spTree>
    <p:extLst>
      <p:ext uri="{BB962C8B-B14F-4D97-AF65-F5344CB8AC3E}">
        <p14:creationId xmlns:p14="http://schemas.microsoft.com/office/powerpoint/2010/main" val="30650963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>
            <a:extLst>
              <a:ext uri="{FF2B5EF4-FFF2-40B4-BE49-F238E27FC236}">
                <a16:creationId xmlns:a16="http://schemas.microsoft.com/office/drawing/2014/main" id="{BCD6DB17-E097-6D3E-81C3-69B691FD947A}"/>
              </a:ext>
            </a:extLst>
          </p:cNvPr>
          <p:cNvSpPr/>
          <p:nvPr/>
        </p:nvSpPr>
        <p:spPr>
          <a:xfrm>
            <a:off x="1141903" y="3230831"/>
            <a:ext cx="10668001" cy="4318001"/>
          </a:xfrm>
          <a:prstGeom prst="roundRect">
            <a:avLst>
              <a:gd name="adj" fmla="val 2941"/>
            </a:avLst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1AEC9FDC-A7A3-F6D8-2C8E-5BE9A0DD9416}"/>
              </a:ext>
            </a:extLst>
          </p:cNvPr>
          <p:cNvSpPr/>
          <p:nvPr/>
        </p:nvSpPr>
        <p:spPr>
          <a:xfrm>
            <a:off x="12574810" y="3340221"/>
            <a:ext cx="10668001" cy="4318001"/>
          </a:xfrm>
          <a:prstGeom prst="roundRect">
            <a:avLst>
              <a:gd name="adj" fmla="val 2941"/>
            </a:avLst>
          </a:prstGeom>
          <a:solidFill>
            <a:srgbClr val="FDCC0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START Categories">
            <a:extLst>
              <a:ext uri="{FF2B5EF4-FFF2-40B4-BE49-F238E27FC236}">
                <a16:creationId xmlns:a16="http://schemas.microsoft.com/office/drawing/2014/main" id="{C9B45A30-C9CE-0354-13BC-34FD976F87AF}"/>
              </a:ext>
            </a:extLst>
          </p:cNvPr>
          <p:cNvSpPr txBox="1"/>
          <p:nvPr/>
        </p:nvSpPr>
        <p:spPr>
          <a:xfrm>
            <a:off x="7735836" y="815487"/>
            <a:ext cx="891232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START Categories</a:t>
            </a:r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0AF7943B-85B8-B193-278E-40A372C74239}"/>
              </a:ext>
            </a:extLst>
          </p:cNvPr>
          <p:cNvSpPr/>
          <p:nvPr/>
        </p:nvSpPr>
        <p:spPr>
          <a:xfrm>
            <a:off x="1141904" y="8221560"/>
            <a:ext cx="10668001" cy="4318001"/>
          </a:xfrm>
          <a:prstGeom prst="roundRect">
            <a:avLst>
              <a:gd name="adj" fmla="val 2941"/>
            </a:avLst>
          </a:prstGeom>
          <a:solidFill>
            <a:srgbClr val="25994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886300AB-D5BF-5FFF-0CF4-778DB1404E1E}"/>
              </a:ext>
            </a:extLst>
          </p:cNvPr>
          <p:cNvSpPr/>
          <p:nvPr/>
        </p:nvSpPr>
        <p:spPr>
          <a:xfrm>
            <a:off x="12574810" y="8221560"/>
            <a:ext cx="10668001" cy="4318001"/>
          </a:xfrm>
          <a:prstGeom prst="roundRect">
            <a:avLst>
              <a:gd name="adj" fmla="val 2941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AE322986-E393-841B-AE28-75D1E04A25DC}"/>
              </a:ext>
            </a:extLst>
          </p:cNvPr>
          <p:cNvSpPr/>
          <p:nvPr/>
        </p:nvSpPr>
        <p:spPr>
          <a:xfrm>
            <a:off x="1141904" y="4367688"/>
            <a:ext cx="10668001" cy="3290534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723CDB3-6711-C8B1-BB84-92E73F48F8CB}"/>
              </a:ext>
            </a:extLst>
          </p:cNvPr>
          <p:cNvSpPr/>
          <p:nvPr/>
        </p:nvSpPr>
        <p:spPr>
          <a:xfrm>
            <a:off x="12574810" y="4367688"/>
            <a:ext cx="10668001" cy="3290534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46A0DEDE-95B9-9130-9A3F-AF2F8E71D127}"/>
              </a:ext>
            </a:extLst>
          </p:cNvPr>
          <p:cNvSpPr/>
          <p:nvPr/>
        </p:nvSpPr>
        <p:spPr>
          <a:xfrm>
            <a:off x="1141904" y="9249027"/>
            <a:ext cx="10668001" cy="3290533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73C7A2C7-58B3-EAC3-F67A-AD6C3D4E61DE}"/>
              </a:ext>
            </a:extLst>
          </p:cNvPr>
          <p:cNvSpPr/>
          <p:nvPr/>
        </p:nvSpPr>
        <p:spPr>
          <a:xfrm>
            <a:off x="12574810" y="9249027"/>
            <a:ext cx="10668001" cy="3290533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" name="Priority 1 (RED)…">
            <a:extLst>
              <a:ext uri="{FF2B5EF4-FFF2-40B4-BE49-F238E27FC236}">
                <a16:creationId xmlns:a16="http://schemas.microsoft.com/office/drawing/2014/main" id="{2541FFD4-E282-C633-53F4-C1CC947B468C}"/>
              </a:ext>
            </a:extLst>
          </p:cNvPr>
          <p:cNvSpPr txBox="1"/>
          <p:nvPr/>
        </p:nvSpPr>
        <p:spPr>
          <a:xfrm>
            <a:off x="1527884" y="4990804"/>
            <a:ext cx="9896042" cy="20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 b="1">
                <a:solidFill>
                  <a:srgbClr val="3338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Priority 1 (RED)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highest priority or immediate</a:t>
            </a:r>
          </a:p>
        </p:txBody>
      </p:sp>
      <p:sp>
        <p:nvSpPr>
          <p:cNvPr id="12" name="Priority 2 (YELLOW)…">
            <a:extLst>
              <a:ext uri="{FF2B5EF4-FFF2-40B4-BE49-F238E27FC236}">
                <a16:creationId xmlns:a16="http://schemas.microsoft.com/office/drawing/2014/main" id="{5E199032-B711-0B4D-D4E7-CD2413F06805}"/>
              </a:ext>
            </a:extLst>
          </p:cNvPr>
          <p:cNvSpPr txBox="1"/>
          <p:nvPr/>
        </p:nvSpPr>
        <p:spPr>
          <a:xfrm>
            <a:off x="13495231" y="4990804"/>
            <a:ext cx="8827159" cy="20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 b="1">
                <a:solidFill>
                  <a:srgbClr val="3338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Priority 2 (YELLOW)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second priority or delayed</a:t>
            </a:r>
          </a:p>
        </p:txBody>
      </p:sp>
      <p:sp>
        <p:nvSpPr>
          <p:cNvPr id="13" name="Priority 3 (GREEN)…">
            <a:extLst>
              <a:ext uri="{FF2B5EF4-FFF2-40B4-BE49-F238E27FC236}">
                <a16:creationId xmlns:a16="http://schemas.microsoft.com/office/drawing/2014/main" id="{FD14EBA7-0768-11FA-A515-7D5B52CAC401}"/>
              </a:ext>
            </a:extLst>
          </p:cNvPr>
          <p:cNvSpPr txBox="1"/>
          <p:nvPr/>
        </p:nvSpPr>
        <p:spPr>
          <a:xfrm>
            <a:off x="2462152" y="9876209"/>
            <a:ext cx="8027505" cy="20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 b="1">
                <a:solidFill>
                  <a:srgbClr val="3338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Priority 3 (GREEN)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lowest priority or minor</a:t>
            </a:r>
          </a:p>
        </p:txBody>
      </p:sp>
      <p:sp>
        <p:nvSpPr>
          <p:cNvPr id="14" name="Priority 0 (BLACK)…">
            <a:extLst>
              <a:ext uri="{FF2B5EF4-FFF2-40B4-BE49-F238E27FC236}">
                <a16:creationId xmlns:a16="http://schemas.microsoft.com/office/drawing/2014/main" id="{B4BB23DD-94D1-BEB5-1B82-E80D2B11515A}"/>
              </a:ext>
            </a:extLst>
          </p:cNvPr>
          <p:cNvSpPr txBox="1"/>
          <p:nvPr/>
        </p:nvSpPr>
        <p:spPr>
          <a:xfrm>
            <a:off x="14164214" y="9954494"/>
            <a:ext cx="7489194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 b="1">
                <a:solidFill>
                  <a:srgbClr val="3338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Priority 0 (BLACK)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dead; no care required</a:t>
            </a:r>
          </a:p>
        </p:txBody>
      </p:sp>
      <p:sp>
        <p:nvSpPr>
          <p:cNvPr id="15" name="Priority 1 (RED)">
            <a:extLst>
              <a:ext uri="{FF2B5EF4-FFF2-40B4-BE49-F238E27FC236}">
                <a16:creationId xmlns:a16="http://schemas.microsoft.com/office/drawing/2014/main" id="{3D510198-92DF-D3F9-BB71-3B774E1CD28F}"/>
              </a:ext>
            </a:extLst>
          </p:cNvPr>
          <p:cNvSpPr txBox="1"/>
          <p:nvPr/>
        </p:nvSpPr>
        <p:spPr>
          <a:xfrm>
            <a:off x="1509486" y="3560192"/>
            <a:ext cx="3256895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3000" cap="all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Priority 1 (RED)</a:t>
            </a:r>
          </a:p>
        </p:txBody>
      </p:sp>
      <p:sp>
        <p:nvSpPr>
          <p:cNvPr id="16" name="Priority 2 (YELLOW)">
            <a:extLst>
              <a:ext uri="{FF2B5EF4-FFF2-40B4-BE49-F238E27FC236}">
                <a16:creationId xmlns:a16="http://schemas.microsoft.com/office/drawing/2014/main" id="{A1A4426B-5F61-3A84-3BF5-F29A2B05BB43}"/>
              </a:ext>
            </a:extLst>
          </p:cNvPr>
          <p:cNvSpPr txBox="1"/>
          <p:nvPr/>
        </p:nvSpPr>
        <p:spPr>
          <a:xfrm>
            <a:off x="12967718" y="3560192"/>
            <a:ext cx="4021127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3000" cap="all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Priority 2 (YELLOW)</a:t>
            </a:r>
          </a:p>
        </p:txBody>
      </p:sp>
      <p:sp>
        <p:nvSpPr>
          <p:cNvPr id="17" name="Priority 3 (GREEN)">
            <a:extLst>
              <a:ext uri="{FF2B5EF4-FFF2-40B4-BE49-F238E27FC236}">
                <a16:creationId xmlns:a16="http://schemas.microsoft.com/office/drawing/2014/main" id="{D8E89098-CBED-FC48-2FC8-4EA4FABA2974}"/>
              </a:ext>
            </a:extLst>
          </p:cNvPr>
          <p:cNvSpPr txBox="1"/>
          <p:nvPr/>
        </p:nvSpPr>
        <p:spPr>
          <a:xfrm>
            <a:off x="1524326" y="8414095"/>
            <a:ext cx="3764956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3000" cap="all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Priority 3 (GREEN)</a:t>
            </a:r>
          </a:p>
        </p:txBody>
      </p:sp>
      <p:sp>
        <p:nvSpPr>
          <p:cNvPr id="18" name="Priority 0 (BLACK)">
            <a:extLst>
              <a:ext uri="{FF2B5EF4-FFF2-40B4-BE49-F238E27FC236}">
                <a16:creationId xmlns:a16="http://schemas.microsoft.com/office/drawing/2014/main" id="{FA3F24DE-FA0B-91FD-1E27-5739F1B8D9EA}"/>
              </a:ext>
            </a:extLst>
          </p:cNvPr>
          <p:cNvSpPr txBox="1"/>
          <p:nvPr/>
        </p:nvSpPr>
        <p:spPr>
          <a:xfrm>
            <a:off x="13022480" y="8414095"/>
            <a:ext cx="3708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3000" cap="all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Priority 0 (BLACK)</a:t>
            </a:r>
          </a:p>
        </p:txBody>
      </p:sp>
    </p:spTree>
    <p:extLst>
      <p:ext uri="{BB962C8B-B14F-4D97-AF65-F5344CB8AC3E}">
        <p14:creationId xmlns:p14="http://schemas.microsoft.com/office/powerpoint/2010/main" val="8363595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.T.A.R.T.…">
            <a:extLst>
              <a:ext uri="{FF2B5EF4-FFF2-40B4-BE49-F238E27FC236}">
                <a16:creationId xmlns:a16="http://schemas.microsoft.com/office/drawing/2014/main" id="{397A2E03-54F8-F7BC-36CD-236ECDADB7FD}"/>
              </a:ext>
            </a:extLst>
          </p:cNvPr>
          <p:cNvSpPr txBox="1"/>
          <p:nvPr/>
        </p:nvSpPr>
        <p:spPr>
          <a:xfrm>
            <a:off x="1151164" y="3061760"/>
            <a:ext cx="6290171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S.T.A.R.T. </a:t>
            </a:r>
          </a:p>
          <a:p>
            <a: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Flowchart</a:t>
            </a:r>
          </a:p>
        </p:txBody>
      </p:sp>
      <p:pic>
        <p:nvPicPr>
          <p:cNvPr id="3" name="LS21-START Flowchart.png" descr="LS21-START Flowchart.png">
            <a:extLst>
              <a:ext uri="{FF2B5EF4-FFF2-40B4-BE49-F238E27FC236}">
                <a16:creationId xmlns:a16="http://schemas.microsoft.com/office/drawing/2014/main" id="{4F162521-A8F8-4D0B-E95D-83BB78C90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44" t="5312" r="17763" b="4069"/>
          <a:stretch>
            <a:fillRect/>
          </a:stretch>
        </p:blipFill>
        <p:spPr>
          <a:xfrm>
            <a:off x="7896080" y="288589"/>
            <a:ext cx="15336756" cy="131388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32305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9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269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Aatish Panwar</cp:lastModifiedBy>
  <cp:revision>59</cp:revision>
  <dcterms:modified xsi:type="dcterms:W3CDTF">2026-01-17T15:18:08Z</dcterms:modified>
</cp:coreProperties>
</file>