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304" r:id="rId2"/>
    <p:sldId id="305" r:id="rId3"/>
    <p:sldId id="396" r:id="rId4"/>
    <p:sldId id="398" r:id="rId5"/>
    <p:sldId id="399" r:id="rId6"/>
    <p:sldId id="400" r:id="rId7"/>
    <p:sldId id="407" r:id="rId8"/>
    <p:sldId id="401" r:id="rId9"/>
    <p:sldId id="402" r:id="rId10"/>
    <p:sldId id="408" r:id="rId11"/>
    <p:sldId id="414" r:id="rId12"/>
    <p:sldId id="409" r:id="rId13"/>
    <p:sldId id="410" r:id="rId14"/>
    <p:sldId id="415" r:id="rId15"/>
    <p:sldId id="416" r:id="rId16"/>
    <p:sldId id="417" r:id="rId17"/>
    <p:sldId id="418" r:id="rId18"/>
    <p:sldId id="420" r:id="rId19"/>
    <p:sldId id="421" r:id="rId20"/>
    <p:sldId id="422" r:id="rId21"/>
    <p:sldId id="423" r:id="rId22"/>
    <p:sldId id="411" r:id="rId23"/>
    <p:sldId id="424" r:id="rId24"/>
    <p:sldId id="403" r:id="rId25"/>
    <p:sldId id="406" r:id="rId26"/>
    <p:sldId id="1188"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46" d="100"/>
          <a:sy n="46" d="100"/>
        </p:scale>
        <p:origin x="1092" y="4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F79D4E-5DAF-4A3A-B611-9401B2E67F8D}" type="datetimeFigureOut">
              <a:rPr lang="en-IN" smtClean="0"/>
              <a:t>07-01-2026</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070C26-0F2C-4A6A-9CA9-8F2348C132F4}" type="slidenum">
              <a:rPr lang="en-IN" smtClean="0"/>
              <a:t>‹#›</a:t>
            </a:fld>
            <a:endParaRPr lang="en-IN"/>
          </a:p>
        </p:txBody>
      </p:sp>
    </p:spTree>
    <p:extLst>
      <p:ext uri="{BB962C8B-B14F-4D97-AF65-F5344CB8AC3E}">
        <p14:creationId xmlns:p14="http://schemas.microsoft.com/office/powerpoint/2010/main" val="3035854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47406B23-44A3-2F24-B23B-59995C202F6C}"/>
              </a:ext>
            </a:extLst>
          </p:cNvPr>
          <p:cNvSpPr>
            <a:spLocks noGrp="1" noRot="1" noChangeAspect="1" noChangeArrowheads="1" noTextEdit="1"/>
          </p:cNvSpPr>
          <p:nvPr>
            <p:ph type="sldImg"/>
          </p:nvPr>
        </p:nvSpPr>
        <p:spPr>
          <a:ln/>
        </p:spPr>
      </p:sp>
      <p:sp>
        <p:nvSpPr>
          <p:cNvPr id="5123" name="Notes Placeholder 2">
            <a:extLst>
              <a:ext uri="{FF2B5EF4-FFF2-40B4-BE49-F238E27FC236}">
                <a16:creationId xmlns:a16="http://schemas.microsoft.com/office/drawing/2014/main" id="{C06FF52D-84BE-3C35-36B3-9896EBE14F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p>
        </p:txBody>
      </p:sp>
    </p:spTree>
    <p:extLst>
      <p:ext uri="{BB962C8B-B14F-4D97-AF65-F5344CB8AC3E}">
        <p14:creationId xmlns:p14="http://schemas.microsoft.com/office/powerpoint/2010/main" val="427287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01">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D697B8F7-CBA3-86B0-8AF3-4CAEE6DA9836}"/>
              </a:ext>
            </a:extLst>
          </p:cNvPr>
          <p:cNvSpPr txBox="1">
            <a:spLocks noGrp="1"/>
          </p:cNvSpPr>
          <p:nvPr>
            <p:ph type="sldNum" sz="quarter" idx="10"/>
          </p:nvPr>
        </p:nvSpPr>
        <p:spPr>
          <a:xfrm>
            <a:off x="11406188" y="6407150"/>
            <a:ext cx="484187" cy="450850"/>
          </a:xfrm>
        </p:spPr>
        <p:txBody>
          <a:bodyPr lIns="78283" tIns="78283" rIns="78283" bIns="78283" anchor="t"/>
          <a:lstStyle>
            <a:lvl1pPr algn="ctr">
              <a:spcBef>
                <a:spcPts val="300"/>
              </a:spcBef>
              <a:defRPr sz="1500" b="1">
                <a:solidFill>
                  <a:srgbClr val="E46C0A"/>
                </a:solidFill>
                <a:latin typeface="Open Sans"/>
                <a:ea typeface="Open Sans"/>
                <a:cs typeface="Open Sans"/>
                <a:sym typeface="Open Sans"/>
              </a:defRPr>
            </a:lvl1pPr>
          </a:lstStyle>
          <a:p>
            <a:pPr>
              <a:defRPr/>
            </a:pPr>
            <a:r>
              <a:rPr lang="en-IN"/>
              <a:t>1</a:t>
            </a:r>
          </a:p>
        </p:txBody>
      </p:sp>
    </p:spTree>
    <p:extLst>
      <p:ext uri="{BB962C8B-B14F-4D97-AF65-F5344CB8AC3E}">
        <p14:creationId xmlns:p14="http://schemas.microsoft.com/office/powerpoint/2010/main" val="47108915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1/7/2026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a:extLst>
              <a:ext uri="{FF2B5EF4-FFF2-40B4-BE49-F238E27FC236}">
                <a16:creationId xmlns:a16="http://schemas.microsoft.com/office/drawing/2014/main" id="{3A2F3605-2EF2-B9FD-8C9B-9A9341F23DDC}"/>
              </a:ext>
            </a:extLst>
          </p:cNvPr>
          <p:cNvSpPr>
            <a:spLocks noChangeArrowheads="1"/>
          </p:cNvSpPr>
          <p:nvPr/>
        </p:nvSpPr>
        <p:spPr bwMode="auto">
          <a:xfrm>
            <a:off x="506413" y="6769100"/>
            <a:ext cx="1908175"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83" name="Shape">
            <a:extLst>
              <a:ext uri="{FF2B5EF4-FFF2-40B4-BE49-F238E27FC236}">
                <a16:creationId xmlns:a16="http://schemas.microsoft.com/office/drawing/2014/main" id="{BF13ABBD-304C-029D-1935-EB603BFC21F8}"/>
              </a:ext>
            </a:extLst>
          </p:cNvPr>
          <p:cNvSpPr/>
          <p:nvPr/>
        </p:nvSpPr>
        <p:spPr>
          <a:xfrm>
            <a:off x="0" y="1939925"/>
            <a:ext cx="6834188" cy="2463800"/>
          </a:xfrm>
          <a:custGeom>
            <a:avLst/>
            <a:gdLst/>
            <a:ahLst/>
            <a:cxnLst>
              <a:cxn ang="0">
                <a:pos x="wd2" y="hd2"/>
              </a:cxn>
              <a:cxn ang="5400000">
                <a:pos x="wd2" y="hd2"/>
              </a:cxn>
              <a:cxn ang="10800000">
                <a:pos x="wd2" y="hd2"/>
              </a:cxn>
              <a:cxn ang="16200000">
                <a:pos x="wd2" y="hd2"/>
              </a:cxn>
            </a:cxnLst>
            <a:rect l="0" t="0" r="r" b="b"/>
            <a:pathLst>
              <a:path w="21600" h="21600" extrusionOk="0">
                <a:moveTo>
                  <a:pt x="3" y="0"/>
                </a:moveTo>
                <a:lnTo>
                  <a:pt x="21600" y="0"/>
                </a:lnTo>
                <a:lnTo>
                  <a:pt x="19937" y="21600"/>
                </a:lnTo>
                <a:lnTo>
                  <a:pt x="0" y="21600"/>
                </a:lnTo>
                <a:lnTo>
                  <a:pt x="3" y="0"/>
                </a:lnTo>
                <a:close/>
              </a:path>
            </a:pathLst>
          </a:custGeom>
          <a:solidFill>
            <a:schemeClr val="accent6">
              <a:alpha val="90000"/>
            </a:schemeClr>
          </a:solidFill>
          <a:ln w="12700">
            <a:miter lim="400000"/>
          </a:ln>
        </p:spPr>
        <p:txBody>
          <a:bodyPr lIns="39142" tIns="39142" rIns="39142" bIns="39142"/>
          <a:lstStyle/>
          <a:p>
            <a:pPr>
              <a:defRPr/>
            </a:pPr>
            <a:endParaRPr/>
          </a:p>
        </p:txBody>
      </p:sp>
      <p:sp>
        <p:nvSpPr>
          <p:cNvPr id="84" name="LESSON 2…">
            <a:extLst>
              <a:ext uri="{FF2B5EF4-FFF2-40B4-BE49-F238E27FC236}">
                <a16:creationId xmlns:a16="http://schemas.microsoft.com/office/drawing/2014/main" id="{3BDD128E-630E-1A17-BB7F-F657441B4EC7}"/>
              </a:ext>
            </a:extLst>
          </p:cNvPr>
          <p:cNvSpPr txBox="1"/>
          <p:nvPr/>
        </p:nvSpPr>
        <p:spPr>
          <a:xfrm>
            <a:off x="508000" y="2352675"/>
            <a:ext cx="5191125" cy="1925708"/>
          </a:xfrm>
          <a:prstGeom prst="rect">
            <a:avLst/>
          </a:prstGeom>
          <a:ln w="12700">
            <a:miter lim="400000"/>
          </a:ln>
        </p:spPr>
        <p:txBody>
          <a:bodyPr lIns="39142" tIns="39142" rIns="39142" bIns="39142">
            <a:spAutoFit/>
          </a:bodyPr>
          <a:lstStyle/>
          <a:p>
            <a:pPr defTabSz="1219200">
              <a:defRPr sz="6400" b="1">
                <a:solidFill>
                  <a:srgbClr val="FFFFFF"/>
                </a:solidFill>
                <a:latin typeface="Open Sans"/>
                <a:ea typeface="Open Sans"/>
                <a:cs typeface="Open Sans"/>
                <a:sym typeface="Open Sans"/>
              </a:defRPr>
            </a:pPr>
            <a:r>
              <a:rPr lang="en-US" sz="4000" b="1" dirty="0">
                <a:latin typeface="Times New Roman" panose="02020603050405020304" pitchFamily="18" charset="0"/>
                <a:cs typeface="Times New Roman" panose="02020603050405020304" pitchFamily="18" charset="0"/>
              </a:rPr>
              <a:t>CASE STUDY</a:t>
            </a:r>
            <a:br>
              <a:rPr lang="en-US" sz="4000" b="1"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HIROSHIMA &amp; NAGASAKI</a:t>
            </a:r>
            <a:endParaRPr lang="en-IN" sz="3600" cap="all" dirty="0">
              <a:latin typeface="Open Sans"/>
              <a:ea typeface="Open Sans"/>
              <a:cs typeface="Open Sans"/>
              <a:sym typeface="Open Sans"/>
            </a:endParaRPr>
          </a:p>
        </p:txBody>
      </p:sp>
      <p:sp>
        <p:nvSpPr>
          <p:cNvPr id="85" name="Shape">
            <a:extLst>
              <a:ext uri="{FF2B5EF4-FFF2-40B4-BE49-F238E27FC236}">
                <a16:creationId xmlns:a16="http://schemas.microsoft.com/office/drawing/2014/main" id="{80626194-34A2-C283-12B8-46DFDCB8CB35}"/>
              </a:ext>
            </a:extLst>
          </p:cNvPr>
          <p:cNvSpPr/>
          <p:nvPr/>
        </p:nvSpPr>
        <p:spPr>
          <a:xfrm flipH="1">
            <a:off x="-28575" y="-28575"/>
            <a:ext cx="12249150" cy="12604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chemeClr val="accent6">
              <a:lumMod val="40000"/>
              <a:lumOff val="60000"/>
            </a:schemeClr>
          </a:solidFill>
          <a:ln w="12700" cap="flat">
            <a:noFill/>
            <a:miter lim="400000"/>
          </a:ln>
          <a:effectLst/>
        </p:spPr>
        <p:txBody>
          <a:bodyPr lIns="39142" tIns="39142" rIns="39142" bIns="39142"/>
          <a:lstStyle/>
          <a:p>
            <a:pPr>
              <a:defRPr/>
            </a:pPr>
            <a:endParaRPr/>
          </a:p>
        </p:txBody>
      </p:sp>
      <p:sp>
        <p:nvSpPr>
          <p:cNvPr id="4" name="Rectangle: Rounded Corners 3">
            <a:extLst>
              <a:ext uri="{FF2B5EF4-FFF2-40B4-BE49-F238E27FC236}">
                <a16:creationId xmlns:a16="http://schemas.microsoft.com/office/drawing/2014/main" id="{3BB23D2D-2A42-FB58-A0A7-C42C6E39AE02}"/>
              </a:ext>
            </a:extLst>
          </p:cNvPr>
          <p:cNvSpPr/>
          <p:nvPr/>
        </p:nvSpPr>
        <p:spPr>
          <a:xfrm>
            <a:off x="2415669" y="315962"/>
            <a:ext cx="8117213" cy="598236"/>
          </a:xfrm>
          <a:prstGeom prst="roundRect">
            <a:avLst/>
          </a:prstGeom>
          <a:solidFill>
            <a:srgbClr val="FFFFFF"/>
          </a:solidFill>
          <a:ln w="25400" cap="flat">
            <a:solidFill>
              <a:schemeClr val="accent1"/>
            </a:solidFill>
            <a:prstDash val="solid"/>
            <a:round/>
          </a:ln>
          <a:effectLst>
            <a:outerShdw blurRad="101600" dist="12700" dir="2700000" rotWithShape="0">
              <a:srgbClr val="000000"/>
            </a:outerShdw>
          </a:effectLst>
          <a:sp3d/>
        </p:spPr>
        <p:style>
          <a:lnRef idx="0">
            <a:scrgbClr r="0" g="0" b="0"/>
          </a:lnRef>
          <a:fillRef idx="0">
            <a:scrgbClr r="0" g="0" b="0"/>
          </a:fillRef>
          <a:effectRef idx="0">
            <a:scrgbClr r="0" g="0" b="0"/>
          </a:effectRef>
          <a:fontRef idx="none"/>
        </p:style>
        <p:txBody>
          <a:bodyPr spcFirstLastPara="1" lIns="39142" tIns="39142" rIns="39142" bIns="39142" spcCol="38100">
            <a:spAutoFit/>
          </a:bodyPr>
          <a:lstStyle/>
          <a:p>
            <a:pPr algn="ctr">
              <a:defRPr/>
            </a:pPr>
            <a:r>
              <a:rPr lang="en-US" sz="3000" dirty="0">
                <a:solidFill>
                  <a:srgbClr val="C00000"/>
                </a:solidFill>
                <a:latin typeface="Arial Black" panose="020B0A04020102020204" pitchFamily="34" charset="0"/>
              </a:rPr>
              <a:t>CBRN Module: CAPF</a:t>
            </a:r>
            <a:endParaRPr lang="en-IN" sz="3000" dirty="0">
              <a:solidFill>
                <a:srgbClr val="C00000"/>
              </a:solidFill>
              <a:latin typeface="Arial Black" panose="020B0A04020102020204" pitchFamily="34" charset="0"/>
              <a:sym typeface="Arial"/>
            </a:endParaRPr>
          </a:p>
        </p:txBody>
      </p:sp>
      <p:sp>
        <p:nvSpPr>
          <p:cNvPr id="4103" name="AutoShape 2" descr="32.4 The Disaster Management Cycle - Population Health for Nurses | OpenStax">
            <a:extLst>
              <a:ext uri="{FF2B5EF4-FFF2-40B4-BE49-F238E27FC236}">
                <a16:creationId xmlns:a16="http://schemas.microsoft.com/office/drawing/2014/main" id="{28478B18-2C86-1538-5E55-5CA8B1A8BA1B}"/>
              </a:ext>
            </a:extLst>
          </p:cNvPr>
          <p:cNvSpPr>
            <a:spLocks noChangeAspect="1" noChangeArrowheads="1"/>
          </p:cNvSpPr>
          <p:nvPr/>
        </p:nvSpPr>
        <p:spPr bwMode="auto">
          <a:xfrm>
            <a:off x="6019800" y="33528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IN" altLang="en-US" sz="1800"/>
          </a:p>
        </p:txBody>
      </p:sp>
      <p:pic>
        <p:nvPicPr>
          <p:cNvPr id="4104" name="Picture 9">
            <a:extLst>
              <a:ext uri="{FF2B5EF4-FFF2-40B4-BE49-F238E27FC236}">
                <a16:creationId xmlns:a16="http://schemas.microsoft.com/office/drawing/2014/main" id="{DCAF4121-788D-2D05-16C2-AC1A441EFC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9325" y="2554288"/>
            <a:ext cx="1336675"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7">
            <a:extLst>
              <a:ext uri="{FF2B5EF4-FFF2-40B4-BE49-F238E27FC236}">
                <a16:creationId xmlns:a16="http://schemas.microsoft.com/office/drawing/2014/main" id="{C540FF45-796E-AFBA-2F3A-EB9299FAA6DC}"/>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150" y="39688"/>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0">
            <a:extLst>
              <a:ext uri="{FF2B5EF4-FFF2-40B4-BE49-F238E27FC236}">
                <a16:creationId xmlns:a16="http://schemas.microsoft.com/office/drawing/2014/main" id="{5D9CF2E8-E61F-D5F0-56DD-847B71019201}"/>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93438" y="30163"/>
            <a:ext cx="1079500"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
            <a:extLst>
              <a:ext uri="{FF2B5EF4-FFF2-40B4-BE49-F238E27FC236}">
                <a16:creationId xmlns:a16="http://schemas.microsoft.com/office/drawing/2014/main" id="{E1B7FBB4-BF44-266C-AE6E-3D032B961D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27875" y="1789113"/>
            <a:ext cx="4405313" cy="44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F4E3430-3BF2-51DE-DA78-E4AFF5E77FF3}"/>
              </a:ext>
            </a:extLst>
          </p:cNvPr>
          <p:cNvSpPr txBox="1"/>
          <p:nvPr/>
        </p:nvSpPr>
        <p:spPr>
          <a:xfrm>
            <a:off x="1662309" y="4404360"/>
            <a:ext cx="4867445" cy="369332"/>
          </a:xfrm>
          <a:prstGeom prst="rect">
            <a:avLst/>
          </a:prstGeom>
          <a:noFill/>
        </p:spPr>
        <p:txBody>
          <a:bodyPr wrap="square">
            <a:spAutoFit/>
          </a:bodyPr>
          <a:lstStyle/>
          <a:p>
            <a:r>
              <a:rPr lang="en-IN" b="1" dirty="0">
                <a:effectLst/>
                <a:latin typeface="Verdana" panose="020B0604030504040204" pitchFamily="34" charset="0"/>
                <a:ea typeface="Verdana" panose="020B0604030504040204" pitchFamily="34" charset="0"/>
                <a:cs typeface="Mangal" panose="02040503050203030202" pitchFamily="18" charset="0"/>
              </a:rPr>
              <a:t>Presented by:- Pavan Dev Gaur, 2IC</a:t>
            </a:r>
            <a:endParaRPr lang="en-US" b="1" dirty="0">
              <a:latin typeface="Verdana" panose="020B0604030504040204" pitchFamily="34" charset="0"/>
              <a:ea typeface="Verdana" panose="020B0604030504040204" pitchFamily="34" charset="0"/>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40989-FC7A-D073-5633-649877336273}"/>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D387E17F-1D23-E4A8-F849-5EB2CCE2C764}"/>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defRPr/>
            </a:pPr>
            <a:endParaRPr dirty="0"/>
          </a:p>
        </p:txBody>
      </p:sp>
      <p:sp>
        <p:nvSpPr>
          <p:cNvPr id="7171"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072C750B-B690-A5D7-7EBD-422B6168136F}"/>
              </a:ext>
            </a:extLst>
          </p:cNvPr>
          <p:cNvSpPr txBox="1">
            <a:spLocks noChangeArrowheads="1"/>
          </p:cNvSpPr>
          <p:nvPr/>
        </p:nvSpPr>
        <p:spPr bwMode="auto">
          <a:xfrm>
            <a:off x="4369594" y="1279707"/>
            <a:ext cx="753745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spAutoFit/>
          </a:bodyPr>
          <a:lstStyle>
            <a:lvl1pPr defTabSz="1895475">
              <a:lnSpc>
                <a:spcPct val="90000"/>
              </a:lnSpc>
              <a:spcBef>
                <a:spcPts val="1000"/>
              </a:spcBef>
              <a:buFont typeface="Arial" panose="020B0604020202020204" pitchFamily="34" charset="0"/>
              <a:buChar char="•"/>
              <a:tabLst>
                <a:tab pos="2286000" algn="l"/>
                <a:tab pos="3644900" algn="l"/>
                <a:tab pos="5029200" algn="l"/>
                <a:tab pos="6388100" algn="l"/>
              </a:tabLst>
              <a:defRPr sz="2800">
                <a:solidFill>
                  <a:schemeClr val="tx1"/>
                </a:solidFill>
                <a:latin typeface="Calibri" panose="020F0502020204030204" pitchFamily="34" charset="0"/>
              </a:defRPr>
            </a:lvl1pPr>
            <a:lvl2pPr marL="742950" indent="-28575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400">
                <a:solidFill>
                  <a:schemeClr val="tx1"/>
                </a:solidFill>
                <a:latin typeface="Calibri" panose="020F0502020204030204" pitchFamily="34" charset="0"/>
              </a:defRPr>
            </a:lvl2pPr>
            <a:lvl3pPr marL="11430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000">
                <a:solidFill>
                  <a:schemeClr val="tx1"/>
                </a:solidFill>
                <a:latin typeface="Calibri" panose="020F0502020204030204" pitchFamily="34" charset="0"/>
              </a:defRPr>
            </a:lvl3pPr>
            <a:lvl4pPr marL="16002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4pPr>
            <a:lvl5pPr marL="20574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5pPr>
            <a:lvl6pPr marL="25146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6pPr>
            <a:lvl7pPr marL="29718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7pPr>
            <a:lvl8pPr marL="34290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8pPr>
            <a:lvl9pPr marL="38862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9pPr>
          </a:lstStyle>
          <a:p>
            <a:pPr>
              <a:lnSpc>
                <a:spcPct val="100000"/>
              </a:lnSpc>
              <a:buNone/>
              <a:defRPr/>
            </a:pPr>
            <a:r>
              <a:rPr lang="en-US" altLang="en-US" dirty="0">
                <a:latin typeface="Open Sans" panose="020B0606030504020204"/>
                <a:cs typeface="Open Sans" panose="020B0606030504020204" pitchFamily="34" charset="0"/>
                <a:sym typeface="Open Sans Semibold" panose="020B0706030804020204" pitchFamily="34" charset="0"/>
              </a:rPr>
              <a:t> </a:t>
            </a:r>
            <a:r>
              <a:rPr lang="en-US" altLang="en-US" dirty="0">
                <a:latin typeface="Open Sans" panose="020B0606030504020204"/>
                <a:cs typeface="Times New Roman" panose="02020603050405020304" pitchFamily="18" charset="0"/>
              </a:rPr>
              <a:t>Nicknamed 'Fat Man‘ Bomb was dropped by parachute</a:t>
            </a:r>
          </a:p>
          <a:p>
            <a:pPr>
              <a:lnSpc>
                <a:spcPct val="100000"/>
              </a:lnSpc>
              <a:buNone/>
              <a:defRPr/>
            </a:pPr>
            <a:r>
              <a:rPr lang="en-US" altLang="en-US" dirty="0">
                <a:latin typeface="Open Sans" panose="020B0606030504020204"/>
                <a:cs typeface="Times New Roman" panose="02020603050405020304" pitchFamily="18" charset="0"/>
              </a:rPr>
              <a:t>at 1102 hours on 9 August 1945 by an American B29 bomber from the Pacific island of Tinian.</a:t>
            </a:r>
          </a:p>
          <a:p>
            <a:pPr>
              <a:lnSpc>
                <a:spcPct val="100000"/>
              </a:lnSpc>
              <a:buNone/>
              <a:defRPr/>
            </a:pPr>
            <a:r>
              <a:rPr lang="en-US" altLang="en-US" dirty="0">
                <a:latin typeface="Open Sans" panose="020B0606030504020204"/>
                <a:cs typeface="Times New Roman" panose="02020603050405020304" pitchFamily="18" charset="0"/>
              </a:rPr>
              <a:t>  The aircraft's first target was the city of Kokura, now part of Kitakyushu, but as it was covered by heavy cloud the aircraft was diverted to its second target, Nagasaki.</a:t>
            </a:r>
          </a:p>
        </p:txBody>
      </p:sp>
      <p:sp>
        <p:nvSpPr>
          <p:cNvPr id="7172" name="PPT 2 -">
            <a:extLst>
              <a:ext uri="{FF2B5EF4-FFF2-40B4-BE49-F238E27FC236}">
                <a16:creationId xmlns:a16="http://schemas.microsoft.com/office/drawing/2014/main" id="{F068D2DF-DD67-C34F-0A78-0CCAEB2C7C5E}"/>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57E9E3C6-AB24-FF5D-8529-8F17E76004F3}"/>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5CF68EEC-38E0-7390-2909-8EBE47A03514}"/>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10</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F836B6D7-A36F-6A81-231B-68CA35D9B5FC}"/>
              </a:ext>
            </a:extLst>
          </p:cNvPr>
          <p:cNvSpPr txBox="1"/>
          <p:nvPr/>
        </p:nvSpPr>
        <p:spPr>
          <a:xfrm>
            <a:off x="371475" y="1406525"/>
            <a:ext cx="3556000" cy="756157"/>
          </a:xfrm>
          <a:prstGeom prst="rect">
            <a:avLst/>
          </a:prstGeom>
          <a:ln w="12700">
            <a:miter lim="400000"/>
          </a:ln>
        </p:spPr>
        <p:txBody>
          <a:bodyPr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ctr">
              <a:lnSpc>
                <a:spcPct val="100000"/>
              </a:lnSpc>
              <a:defRPr/>
            </a:pPr>
            <a:r>
              <a:rPr lang="en-IN" altLang="en-US" sz="4400" dirty="0"/>
              <a:t>NAGASAKI</a:t>
            </a:r>
            <a:endParaRPr lang="en-US" sz="4400" dirty="0"/>
          </a:p>
        </p:txBody>
      </p:sp>
      <p:pic>
        <p:nvPicPr>
          <p:cNvPr id="7176" name="Picture 1">
            <a:extLst>
              <a:ext uri="{FF2B5EF4-FFF2-40B4-BE49-F238E27FC236}">
                <a16:creationId xmlns:a16="http://schemas.microsoft.com/office/drawing/2014/main" id="{58447062-6078-C00A-AB8A-EE619EBFB29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6F196EA7-DD41-7108-8625-80C0F6490BB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747923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40989-FC7A-D073-5633-649877336273}"/>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D387E17F-1D23-E4A8-F849-5EB2CCE2C764}"/>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defRPr/>
            </a:pPr>
            <a:endParaRPr dirty="0"/>
          </a:p>
        </p:txBody>
      </p:sp>
      <p:sp>
        <p:nvSpPr>
          <p:cNvPr id="7171"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072C750B-B690-A5D7-7EBD-422B6168136F}"/>
              </a:ext>
            </a:extLst>
          </p:cNvPr>
          <p:cNvSpPr txBox="1">
            <a:spLocks noChangeArrowheads="1"/>
          </p:cNvSpPr>
          <p:nvPr/>
        </p:nvSpPr>
        <p:spPr bwMode="auto">
          <a:xfrm>
            <a:off x="4369594" y="1279707"/>
            <a:ext cx="7537450" cy="4057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spAutoFit/>
          </a:bodyPr>
          <a:lstStyle>
            <a:lvl1pPr defTabSz="1895475">
              <a:lnSpc>
                <a:spcPct val="90000"/>
              </a:lnSpc>
              <a:spcBef>
                <a:spcPts val="1000"/>
              </a:spcBef>
              <a:buFont typeface="Arial" panose="020B0604020202020204" pitchFamily="34" charset="0"/>
              <a:buChar char="•"/>
              <a:tabLst>
                <a:tab pos="2286000" algn="l"/>
                <a:tab pos="3644900" algn="l"/>
                <a:tab pos="5029200" algn="l"/>
                <a:tab pos="6388100" algn="l"/>
              </a:tabLst>
              <a:defRPr sz="2800">
                <a:solidFill>
                  <a:schemeClr val="tx1"/>
                </a:solidFill>
                <a:latin typeface="Calibri" panose="020F0502020204030204" pitchFamily="34" charset="0"/>
              </a:defRPr>
            </a:lvl1pPr>
            <a:lvl2pPr marL="742950" indent="-28575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400">
                <a:solidFill>
                  <a:schemeClr val="tx1"/>
                </a:solidFill>
                <a:latin typeface="Calibri" panose="020F0502020204030204" pitchFamily="34" charset="0"/>
              </a:defRPr>
            </a:lvl2pPr>
            <a:lvl3pPr marL="11430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000">
                <a:solidFill>
                  <a:schemeClr val="tx1"/>
                </a:solidFill>
                <a:latin typeface="Calibri" panose="020F0502020204030204" pitchFamily="34" charset="0"/>
              </a:defRPr>
            </a:lvl3pPr>
            <a:lvl4pPr marL="16002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4pPr>
            <a:lvl5pPr marL="20574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5pPr>
            <a:lvl6pPr marL="25146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6pPr>
            <a:lvl7pPr marL="29718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7pPr>
            <a:lvl8pPr marL="34290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8pPr>
            <a:lvl9pPr marL="38862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9pPr>
          </a:lstStyle>
          <a:p>
            <a:pPr>
              <a:lnSpc>
                <a:spcPct val="100000"/>
              </a:lnSpc>
            </a:pPr>
            <a:r>
              <a:rPr lang="en-US" altLang="en-US" dirty="0">
                <a:latin typeface="Open Sans" panose="020B0606030504020204"/>
                <a:cs typeface="Open Sans" panose="020B0606030504020204" pitchFamily="34" charset="0"/>
                <a:sym typeface="Open Sans Semibold" panose="020B0706030804020204" pitchFamily="34" charset="0"/>
              </a:rPr>
              <a:t> </a:t>
            </a:r>
            <a:r>
              <a:rPr lang="en-US" altLang="en-US" dirty="0">
                <a:latin typeface="Open Sans" panose="020B0606030504020204"/>
              </a:rPr>
              <a:t>Among the 270,000 people present when the bomb was dropped, about 2,500 were </a:t>
            </a:r>
            <a:r>
              <a:rPr lang="en-US" altLang="en-US" dirty="0" err="1">
                <a:latin typeface="Open Sans" panose="020B0606030504020204"/>
              </a:rPr>
              <a:t>labour</a:t>
            </a:r>
            <a:r>
              <a:rPr lang="en-US" altLang="en-US" dirty="0">
                <a:latin typeface="Open Sans" panose="020B0606030504020204"/>
              </a:rPr>
              <a:t> conscripts from Korea and 350 were prisoners-of-war. </a:t>
            </a:r>
          </a:p>
          <a:p>
            <a:pPr>
              <a:lnSpc>
                <a:spcPct val="100000"/>
              </a:lnSpc>
            </a:pPr>
            <a:r>
              <a:rPr lang="en-US" altLang="en-US" dirty="0">
                <a:latin typeface="Open Sans" panose="020B0606030504020204"/>
              </a:rPr>
              <a:t>About 73,884 were killed and 74,909 injured, with the affected survivors suffering the same long-term catastrophic results of radiation and mental trauma as at Hiroshima.</a:t>
            </a:r>
          </a:p>
        </p:txBody>
      </p:sp>
      <p:sp>
        <p:nvSpPr>
          <p:cNvPr id="7172" name="PPT 2 -">
            <a:extLst>
              <a:ext uri="{FF2B5EF4-FFF2-40B4-BE49-F238E27FC236}">
                <a16:creationId xmlns:a16="http://schemas.microsoft.com/office/drawing/2014/main" id="{F068D2DF-DD67-C34F-0A78-0CCAEB2C7C5E}"/>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57E9E3C6-AB24-FF5D-8529-8F17E76004F3}"/>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5CF68EEC-38E0-7390-2909-8EBE47A03514}"/>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11</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F836B6D7-A36F-6A81-231B-68CA35D9B5FC}"/>
              </a:ext>
            </a:extLst>
          </p:cNvPr>
          <p:cNvSpPr txBox="1"/>
          <p:nvPr/>
        </p:nvSpPr>
        <p:spPr>
          <a:xfrm>
            <a:off x="371475" y="1406525"/>
            <a:ext cx="3556000" cy="756157"/>
          </a:xfrm>
          <a:prstGeom prst="rect">
            <a:avLst/>
          </a:prstGeom>
          <a:ln w="12700">
            <a:miter lim="400000"/>
          </a:ln>
        </p:spPr>
        <p:txBody>
          <a:bodyPr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ctr">
              <a:lnSpc>
                <a:spcPct val="100000"/>
              </a:lnSpc>
              <a:defRPr/>
            </a:pPr>
            <a:r>
              <a:rPr lang="en-IN" altLang="en-US" sz="4400" dirty="0"/>
              <a:t>NAGASAKI</a:t>
            </a:r>
            <a:endParaRPr lang="en-US" sz="4400" dirty="0"/>
          </a:p>
        </p:txBody>
      </p:sp>
      <p:pic>
        <p:nvPicPr>
          <p:cNvPr id="7176" name="Picture 1">
            <a:extLst>
              <a:ext uri="{FF2B5EF4-FFF2-40B4-BE49-F238E27FC236}">
                <a16:creationId xmlns:a16="http://schemas.microsoft.com/office/drawing/2014/main" id="{58447062-6078-C00A-AB8A-EE619EBFB29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6F196EA7-DD41-7108-8625-80C0F6490BB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719898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40989-FC7A-D073-5633-649877336273}"/>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D387E17F-1D23-E4A8-F849-5EB2CCE2C764}"/>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defRPr/>
            </a:pPr>
            <a:endParaRPr dirty="0"/>
          </a:p>
        </p:txBody>
      </p:sp>
      <p:sp>
        <p:nvSpPr>
          <p:cNvPr id="7171"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072C750B-B690-A5D7-7EBD-422B6168136F}"/>
              </a:ext>
            </a:extLst>
          </p:cNvPr>
          <p:cNvSpPr txBox="1">
            <a:spLocks noChangeArrowheads="1"/>
          </p:cNvSpPr>
          <p:nvPr/>
        </p:nvSpPr>
        <p:spPr bwMode="auto">
          <a:xfrm>
            <a:off x="4369594" y="1279707"/>
            <a:ext cx="7537450" cy="3667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spAutoFit/>
          </a:bodyPr>
          <a:lstStyle>
            <a:lvl1pPr defTabSz="1895475">
              <a:lnSpc>
                <a:spcPct val="90000"/>
              </a:lnSpc>
              <a:spcBef>
                <a:spcPts val="1000"/>
              </a:spcBef>
              <a:buFont typeface="Arial" panose="020B0604020202020204" pitchFamily="34" charset="0"/>
              <a:buChar char="•"/>
              <a:tabLst>
                <a:tab pos="2286000" algn="l"/>
                <a:tab pos="3644900" algn="l"/>
                <a:tab pos="5029200" algn="l"/>
                <a:tab pos="6388100" algn="l"/>
              </a:tabLst>
              <a:defRPr sz="2800">
                <a:solidFill>
                  <a:schemeClr val="tx1"/>
                </a:solidFill>
                <a:latin typeface="Calibri" panose="020F0502020204030204" pitchFamily="34" charset="0"/>
              </a:defRPr>
            </a:lvl1pPr>
            <a:lvl2pPr marL="742950" indent="-28575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400">
                <a:solidFill>
                  <a:schemeClr val="tx1"/>
                </a:solidFill>
                <a:latin typeface="Calibri" panose="020F0502020204030204" pitchFamily="34" charset="0"/>
              </a:defRPr>
            </a:lvl2pPr>
            <a:lvl3pPr marL="11430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000">
                <a:solidFill>
                  <a:schemeClr val="tx1"/>
                </a:solidFill>
                <a:latin typeface="Calibri" panose="020F0502020204030204" pitchFamily="34" charset="0"/>
              </a:defRPr>
            </a:lvl3pPr>
            <a:lvl4pPr marL="16002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4pPr>
            <a:lvl5pPr marL="20574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5pPr>
            <a:lvl6pPr marL="25146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6pPr>
            <a:lvl7pPr marL="29718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7pPr>
            <a:lvl8pPr marL="34290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8pPr>
            <a:lvl9pPr marL="38862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9pPr>
          </a:lstStyle>
          <a:p>
            <a:pPr>
              <a:lnSpc>
                <a:spcPct val="150000"/>
              </a:lnSpc>
            </a:pPr>
            <a:r>
              <a:rPr lang="en-US" altLang="en-US" dirty="0">
                <a:latin typeface="Open Sans" panose="020B0606030504020204"/>
                <a:cs typeface="Open Sans" panose="020B0606030504020204" pitchFamily="34" charset="0"/>
                <a:sym typeface="Open Sans Semibold" panose="020B0706030804020204" pitchFamily="34" charset="0"/>
              </a:rPr>
              <a:t> </a:t>
            </a:r>
            <a:r>
              <a:rPr lang="en-US" altLang="en-US" dirty="0">
                <a:latin typeface="Open Sans" panose="020B0606030504020204"/>
              </a:rPr>
              <a:t>The devastation of Hiroshima and Nagasaki resulted in three main types of effects:</a:t>
            </a:r>
          </a:p>
          <a:p>
            <a:pPr>
              <a:lnSpc>
                <a:spcPct val="150000"/>
              </a:lnSpc>
            </a:pPr>
            <a:r>
              <a:rPr lang="en-US" altLang="en-US" dirty="0">
                <a:latin typeface="Open Sans" panose="020B0606030504020204"/>
              </a:rPr>
              <a:t>a) Blast. </a:t>
            </a:r>
          </a:p>
          <a:p>
            <a:pPr>
              <a:lnSpc>
                <a:spcPct val="150000"/>
              </a:lnSpc>
            </a:pPr>
            <a:r>
              <a:rPr lang="en-US" altLang="en-US" dirty="0">
                <a:latin typeface="Open Sans" panose="020B0606030504020204"/>
              </a:rPr>
              <a:t>b) Thermal Radiation.</a:t>
            </a:r>
          </a:p>
          <a:p>
            <a:pPr>
              <a:lnSpc>
                <a:spcPct val="150000"/>
              </a:lnSpc>
            </a:pPr>
            <a:r>
              <a:rPr lang="en-US" altLang="en-US" dirty="0">
                <a:latin typeface="Open Sans" panose="020B0606030504020204"/>
              </a:rPr>
              <a:t>c)  Nuclear Radiation.</a:t>
            </a:r>
          </a:p>
        </p:txBody>
      </p:sp>
      <p:sp>
        <p:nvSpPr>
          <p:cNvPr id="7172" name="PPT 2 -">
            <a:extLst>
              <a:ext uri="{FF2B5EF4-FFF2-40B4-BE49-F238E27FC236}">
                <a16:creationId xmlns:a16="http://schemas.microsoft.com/office/drawing/2014/main" id="{F068D2DF-DD67-C34F-0A78-0CCAEB2C7C5E}"/>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57E9E3C6-AB24-FF5D-8529-8F17E76004F3}"/>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5CF68EEC-38E0-7390-2909-8EBE47A03514}"/>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12</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F836B6D7-A36F-6A81-231B-68CA35D9B5FC}"/>
              </a:ext>
            </a:extLst>
          </p:cNvPr>
          <p:cNvSpPr txBox="1"/>
          <p:nvPr/>
        </p:nvSpPr>
        <p:spPr>
          <a:xfrm>
            <a:off x="371475" y="1406525"/>
            <a:ext cx="3556000" cy="756157"/>
          </a:xfrm>
          <a:prstGeom prst="rect">
            <a:avLst/>
          </a:prstGeom>
          <a:ln w="12700">
            <a:miter lim="400000"/>
          </a:ln>
        </p:spPr>
        <p:txBody>
          <a:bodyPr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ctr">
              <a:lnSpc>
                <a:spcPct val="100000"/>
              </a:lnSpc>
              <a:defRPr/>
            </a:pPr>
            <a:r>
              <a:rPr lang="en-IN" altLang="en-US" sz="4400" dirty="0"/>
              <a:t>Effect</a:t>
            </a:r>
            <a:r>
              <a:rPr lang="en-IN" altLang="en-US" sz="4000" dirty="0"/>
              <a:t> </a:t>
            </a:r>
            <a:endParaRPr lang="en-US" sz="4400" dirty="0"/>
          </a:p>
        </p:txBody>
      </p:sp>
      <p:pic>
        <p:nvPicPr>
          <p:cNvPr id="7176" name="Picture 1">
            <a:extLst>
              <a:ext uri="{FF2B5EF4-FFF2-40B4-BE49-F238E27FC236}">
                <a16:creationId xmlns:a16="http://schemas.microsoft.com/office/drawing/2014/main" id="{58447062-6078-C00A-AB8A-EE619EBFB29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6F196EA7-DD41-7108-8625-80C0F6490BB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235625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40989-FC7A-D073-5633-649877336273}"/>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D387E17F-1D23-E4A8-F849-5EB2CCE2C764}"/>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defRPr/>
            </a:pPr>
            <a:endParaRPr dirty="0"/>
          </a:p>
        </p:txBody>
      </p:sp>
      <p:sp>
        <p:nvSpPr>
          <p:cNvPr id="7172" name="PPT 2 -">
            <a:extLst>
              <a:ext uri="{FF2B5EF4-FFF2-40B4-BE49-F238E27FC236}">
                <a16:creationId xmlns:a16="http://schemas.microsoft.com/office/drawing/2014/main" id="{F068D2DF-DD67-C34F-0A78-0CCAEB2C7C5E}"/>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57E9E3C6-AB24-FF5D-8529-8F17E76004F3}"/>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5CF68EEC-38E0-7390-2909-8EBE47A03514}"/>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13</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pic>
        <p:nvPicPr>
          <p:cNvPr id="7176" name="Picture 1">
            <a:extLst>
              <a:ext uri="{FF2B5EF4-FFF2-40B4-BE49-F238E27FC236}">
                <a16:creationId xmlns:a16="http://schemas.microsoft.com/office/drawing/2014/main" id="{58447062-6078-C00A-AB8A-EE619EBFB29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6F196EA7-DD41-7108-8625-80C0F6490BB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3563" y="523448"/>
            <a:ext cx="9144000" cy="604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880506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40989-FC7A-D073-5633-649877336273}"/>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D387E17F-1D23-E4A8-F849-5EB2CCE2C764}"/>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defRPr/>
            </a:pPr>
            <a:endParaRPr dirty="0"/>
          </a:p>
        </p:txBody>
      </p:sp>
      <p:sp>
        <p:nvSpPr>
          <p:cNvPr id="7172" name="PPT 2 -">
            <a:extLst>
              <a:ext uri="{FF2B5EF4-FFF2-40B4-BE49-F238E27FC236}">
                <a16:creationId xmlns:a16="http://schemas.microsoft.com/office/drawing/2014/main" id="{F068D2DF-DD67-C34F-0A78-0CCAEB2C7C5E}"/>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57E9E3C6-AB24-FF5D-8529-8F17E76004F3}"/>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5CF68EEC-38E0-7390-2909-8EBE47A03514}"/>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14</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pic>
        <p:nvPicPr>
          <p:cNvPr id="7176" name="Picture 1">
            <a:extLst>
              <a:ext uri="{FF2B5EF4-FFF2-40B4-BE49-F238E27FC236}">
                <a16:creationId xmlns:a16="http://schemas.microsoft.com/office/drawing/2014/main" id="{58447062-6078-C00A-AB8A-EE619EBFB29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6F196EA7-DD41-7108-8625-80C0F6490BB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9348" y="1165223"/>
            <a:ext cx="4218730" cy="5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1165224"/>
            <a:ext cx="4522478" cy="5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102618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40989-FC7A-D073-5633-649877336273}"/>
            </a:ext>
          </a:extLst>
        </p:cNvPr>
        <p:cNvGrpSpPr/>
        <p:nvPr/>
      </p:nvGrpSpPr>
      <p:grpSpPr>
        <a:xfrm>
          <a:off x="0" y="0"/>
          <a:ext cx="0" cy="0"/>
          <a:chOff x="0" y="0"/>
          <a:chExt cx="0" cy="0"/>
        </a:xfrm>
      </p:grpSpPr>
      <p:sp>
        <p:nvSpPr>
          <p:cNvPr id="7172" name="PPT 2 -">
            <a:extLst>
              <a:ext uri="{FF2B5EF4-FFF2-40B4-BE49-F238E27FC236}">
                <a16:creationId xmlns:a16="http://schemas.microsoft.com/office/drawing/2014/main" id="{F068D2DF-DD67-C34F-0A78-0CCAEB2C7C5E}"/>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57E9E3C6-AB24-FF5D-8529-8F17E76004F3}"/>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5CF68EEC-38E0-7390-2909-8EBE47A03514}"/>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15</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pic>
        <p:nvPicPr>
          <p:cNvPr id="7176" name="Picture 1">
            <a:extLst>
              <a:ext uri="{FF2B5EF4-FFF2-40B4-BE49-F238E27FC236}">
                <a16:creationId xmlns:a16="http://schemas.microsoft.com/office/drawing/2014/main" id="{58447062-6078-C00A-AB8A-EE619EBFB29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6F196EA7-DD41-7108-8625-80C0F6490BB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048969"/>
            <a:ext cx="9486900" cy="5358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510501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40989-FC7A-D073-5633-649877336273}"/>
            </a:ext>
          </a:extLst>
        </p:cNvPr>
        <p:cNvGrpSpPr/>
        <p:nvPr/>
      </p:nvGrpSpPr>
      <p:grpSpPr>
        <a:xfrm>
          <a:off x="0" y="0"/>
          <a:ext cx="0" cy="0"/>
          <a:chOff x="0" y="0"/>
          <a:chExt cx="0" cy="0"/>
        </a:xfrm>
      </p:grpSpPr>
      <p:sp>
        <p:nvSpPr>
          <p:cNvPr id="7172" name="PPT 2 -">
            <a:extLst>
              <a:ext uri="{FF2B5EF4-FFF2-40B4-BE49-F238E27FC236}">
                <a16:creationId xmlns:a16="http://schemas.microsoft.com/office/drawing/2014/main" id="{F068D2DF-DD67-C34F-0A78-0CCAEB2C7C5E}"/>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57E9E3C6-AB24-FF5D-8529-8F17E76004F3}"/>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5CF68EEC-38E0-7390-2909-8EBE47A03514}"/>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16</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pic>
        <p:nvPicPr>
          <p:cNvPr id="7176" name="Picture 1">
            <a:extLst>
              <a:ext uri="{FF2B5EF4-FFF2-40B4-BE49-F238E27FC236}">
                <a16:creationId xmlns:a16="http://schemas.microsoft.com/office/drawing/2014/main" id="{58447062-6078-C00A-AB8A-EE619EBFB29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6F196EA7-DD41-7108-8625-80C0F6490BB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7097" y="1233488"/>
            <a:ext cx="4279118"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3558" y="1233488"/>
            <a:ext cx="4726442"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22763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40989-FC7A-D073-5633-649877336273}"/>
            </a:ext>
          </a:extLst>
        </p:cNvPr>
        <p:cNvGrpSpPr/>
        <p:nvPr/>
      </p:nvGrpSpPr>
      <p:grpSpPr>
        <a:xfrm>
          <a:off x="0" y="0"/>
          <a:ext cx="0" cy="0"/>
          <a:chOff x="0" y="0"/>
          <a:chExt cx="0" cy="0"/>
        </a:xfrm>
      </p:grpSpPr>
      <p:sp>
        <p:nvSpPr>
          <p:cNvPr id="7172" name="PPT 2 -">
            <a:extLst>
              <a:ext uri="{FF2B5EF4-FFF2-40B4-BE49-F238E27FC236}">
                <a16:creationId xmlns:a16="http://schemas.microsoft.com/office/drawing/2014/main" id="{F068D2DF-DD67-C34F-0A78-0CCAEB2C7C5E}"/>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57E9E3C6-AB24-FF5D-8529-8F17E76004F3}"/>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5CF68EEC-38E0-7390-2909-8EBE47A03514}"/>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17</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pic>
        <p:nvPicPr>
          <p:cNvPr id="7176" name="Picture 1">
            <a:extLst>
              <a:ext uri="{FF2B5EF4-FFF2-40B4-BE49-F238E27FC236}">
                <a16:creationId xmlns:a16="http://schemas.microsoft.com/office/drawing/2014/main" id="{58447062-6078-C00A-AB8A-EE619EBFB29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6F196EA7-DD41-7108-8625-80C0F6490BB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t="12500" b="12500"/>
          <a:stretch>
            <a:fillRect/>
          </a:stretch>
        </p:blipFill>
        <p:spPr bwMode="auto">
          <a:xfrm>
            <a:off x="2149231" y="1068523"/>
            <a:ext cx="8874369" cy="5338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398787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40989-FC7A-D073-5633-649877336273}"/>
            </a:ext>
          </a:extLst>
        </p:cNvPr>
        <p:cNvGrpSpPr/>
        <p:nvPr/>
      </p:nvGrpSpPr>
      <p:grpSpPr>
        <a:xfrm>
          <a:off x="0" y="0"/>
          <a:ext cx="0" cy="0"/>
          <a:chOff x="0" y="0"/>
          <a:chExt cx="0" cy="0"/>
        </a:xfrm>
      </p:grpSpPr>
      <p:sp>
        <p:nvSpPr>
          <p:cNvPr id="7172" name="PPT 2 -">
            <a:extLst>
              <a:ext uri="{FF2B5EF4-FFF2-40B4-BE49-F238E27FC236}">
                <a16:creationId xmlns:a16="http://schemas.microsoft.com/office/drawing/2014/main" id="{F068D2DF-DD67-C34F-0A78-0CCAEB2C7C5E}"/>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57E9E3C6-AB24-FF5D-8529-8F17E76004F3}"/>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5CF68EEC-38E0-7390-2909-8EBE47A03514}"/>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18</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pic>
        <p:nvPicPr>
          <p:cNvPr id="7176" name="Picture 1">
            <a:extLst>
              <a:ext uri="{FF2B5EF4-FFF2-40B4-BE49-F238E27FC236}">
                <a16:creationId xmlns:a16="http://schemas.microsoft.com/office/drawing/2014/main" id="{58447062-6078-C00A-AB8A-EE619EBFB29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6F196EA7-DD41-7108-8625-80C0F6490BB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5724" y="1233488"/>
            <a:ext cx="3141785" cy="4760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12622" b="4983"/>
          <a:stretch/>
        </p:blipFill>
        <p:spPr bwMode="auto">
          <a:xfrm>
            <a:off x="4870938" y="1292468"/>
            <a:ext cx="6894025" cy="4701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511550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40989-FC7A-D073-5633-649877336273}"/>
            </a:ext>
          </a:extLst>
        </p:cNvPr>
        <p:cNvGrpSpPr/>
        <p:nvPr/>
      </p:nvGrpSpPr>
      <p:grpSpPr>
        <a:xfrm>
          <a:off x="0" y="0"/>
          <a:ext cx="0" cy="0"/>
          <a:chOff x="0" y="0"/>
          <a:chExt cx="0" cy="0"/>
        </a:xfrm>
      </p:grpSpPr>
      <p:sp>
        <p:nvSpPr>
          <p:cNvPr id="7172" name="PPT 2 -">
            <a:extLst>
              <a:ext uri="{FF2B5EF4-FFF2-40B4-BE49-F238E27FC236}">
                <a16:creationId xmlns:a16="http://schemas.microsoft.com/office/drawing/2014/main" id="{F068D2DF-DD67-C34F-0A78-0CCAEB2C7C5E}"/>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57E9E3C6-AB24-FF5D-8529-8F17E76004F3}"/>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5CF68EEC-38E0-7390-2909-8EBE47A03514}"/>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19</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pic>
        <p:nvPicPr>
          <p:cNvPr id="7176" name="Picture 1">
            <a:extLst>
              <a:ext uri="{FF2B5EF4-FFF2-40B4-BE49-F238E27FC236}">
                <a16:creationId xmlns:a16="http://schemas.microsoft.com/office/drawing/2014/main" id="{58447062-6078-C00A-AB8A-EE619EBFB29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6F196EA7-DD41-7108-8625-80C0F6490BB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9576" y="848018"/>
            <a:ext cx="9344024" cy="5559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282791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Upon completing this lesson, you will be able to:">
            <a:extLst>
              <a:ext uri="{FF2B5EF4-FFF2-40B4-BE49-F238E27FC236}">
                <a16:creationId xmlns:a16="http://schemas.microsoft.com/office/drawing/2014/main" id="{A5FBE620-7BE3-92C3-A3E9-BF1F4B96DB93}"/>
              </a:ext>
            </a:extLst>
          </p:cNvPr>
          <p:cNvSpPr txBox="1">
            <a:spLocks noChangeArrowheads="1"/>
          </p:cNvSpPr>
          <p:nvPr/>
        </p:nvSpPr>
        <p:spPr bwMode="auto">
          <a:xfrm>
            <a:off x="288925" y="1352550"/>
            <a:ext cx="3814763" cy="3878263"/>
          </a:xfrm>
          <a:prstGeom prst="rect">
            <a:avLst/>
          </a:pr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4618" tIns="44618" rIns="44618" bIns="44618"/>
          <a:lstStyle>
            <a:lvl1pPr defTabSz="1895475">
              <a:lnSpc>
                <a:spcPct val="90000"/>
              </a:lnSpc>
              <a:spcBef>
                <a:spcPts val="1000"/>
              </a:spcBef>
              <a:buFont typeface="Arial" panose="020B0604020202020204" pitchFamily="34" charset="0"/>
              <a:buChar char="•"/>
              <a:tabLst>
                <a:tab pos="2286000" algn="l"/>
                <a:tab pos="3644900" algn="l"/>
                <a:tab pos="5029200" algn="l"/>
                <a:tab pos="6388100" algn="l"/>
              </a:tabLst>
              <a:defRPr sz="2800">
                <a:solidFill>
                  <a:schemeClr val="tx1"/>
                </a:solidFill>
                <a:latin typeface="Calibri" panose="020F0502020204030204" pitchFamily="34" charset="0"/>
              </a:defRPr>
            </a:lvl1pPr>
            <a:lvl2pPr marL="685800" indent="45720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400">
                <a:solidFill>
                  <a:schemeClr val="tx1"/>
                </a:solidFill>
                <a:latin typeface="Calibri" panose="020F0502020204030204" pitchFamily="34" charset="0"/>
              </a:defRPr>
            </a:lvl2pPr>
            <a:lvl3pPr marL="1143000" indent="91440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000">
                <a:solidFill>
                  <a:schemeClr val="tx1"/>
                </a:solidFill>
                <a:latin typeface="Calibri" panose="020F0502020204030204" pitchFamily="34" charset="0"/>
              </a:defRPr>
            </a:lvl3pPr>
            <a:lvl4pPr marL="1600200" indent="1371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4pPr>
            <a:lvl5pPr marL="2057400" indent="18288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5pPr>
            <a:lvl6pPr marL="2514600" indent="18288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6pPr>
            <a:lvl7pPr marL="2971800" indent="18288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7pPr>
            <a:lvl8pPr marL="3429000" indent="18288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8pPr>
            <a:lvl9pPr marL="3886200" indent="18288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9pPr>
          </a:lstStyle>
          <a:p>
            <a:pPr>
              <a:lnSpc>
                <a:spcPct val="100000"/>
              </a:lnSpc>
              <a:spcBef>
                <a:spcPts val="2100"/>
              </a:spcBef>
              <a:buFontTx/>
              <a:buNone/>
            </a:pPr>
            <a:r>
              <a:rPr lang="en-US" altLang="en-US" sz="2400">
                <a:solidFill>
                  <a:srgbClr val="000000"/>
                </a:solidFill>
                <a:latin typeface="Open Sans" panose="020B0606030504020204" pitchFamily="34" charset="0"/>
                <a:cs typeface="Open Sans" panose="020B0606030504020204" pitchFamily="34" charset="0"/>
                <a:sym typeface="Open Sans" panose="020B0606030504020204" pitchFamily="34" charset="0"/>
              </a:rPr>
              <a:t>Upon completing this lesson, you will be able to:</a:t>
            </a:r>
          </a:p>
        </p:txBody>
      </p:sp>
      <p:sp>
        <p:nvSpPr>
          <p:cNvPr id="6147" name="OBJECTIVES">
            <a:extLst>
              <a:ext uri="{FF2B5EF4-FFF2-40B4-BE49-F238E27FC236}">
                <a16:creationId xmlns:a16="http://schemas.microsoft.com/office/drawing/2014/main" id="{07583870-BA09-0B93-D3D8-EE9553F27325}"/>
              </a:ext>
            </a:extLst>
          </p:cNvPr>
          <p:cNvSpPr txBox="1">
            <a:spLocks noChangeArrowheads="1"/>
          </p:cNvSpPr>
          <p:nvPr/>
        </p:nvSpPr>
        <p:spPr bwMode="auto">
          <a:xfrm>
            <a:off x="4330700" y="393700"/>
            <a:ext cx="2695575"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189547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189547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1895475">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189547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189547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189547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189547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189547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189547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600" b="1">
                <a:solidFill>
                  <a:srgbClr val="C00000"/>
                </a:solidFill>
                <a:latin typeface="Open Sans" panose="020B0606030504020204" pitchFamily="34" charset="0"/>
                <a:cs typeface="Open Sans" panose="020B0606030504020204" pitchFamily="34" charset="0"/>
                <a:sym typeface="Open Sans" panose="020B0606030504020204" pitchFamily="34" charset="0"/>
              </a:rPr>
              <a:t>OBJECTIVES</a:t>
            </a:r>
          </a:p>
        </p:txBody>
      </p:sp>
      <p:sp>
        <p:nvSpPr>
          <p:cNvPr id="6148" name="Slide Number">
            <a:extLst>
              <a:ext uri="{FF2B5EF4-FFF2-40B4-BE49-F238E27FC236}">
                <a16:creationId xmlns:a16="http://schemas.microsoft.com/office/drawing/2014/main" id="{45AF9D8A-AB82-A1AC-65C9-9018D9A03294}"/>
              </a:ext>
            </a:extLst>
          </p:cNvPr>
          <p:cNvSpPr>
            <a:spLocks noGrp="1" noChangeArrowheads="1"/>
          </p:cNvSpPr>
          <p:nvPr>
            <p:ph type="sldNum" sz="quarter" idx="10"/>
          </p:nvPr>
        </p:nvSpPr>
        <p:spPr bwMode="auto">
          <a:xfrm>
            <a:off x="11460163" y="6407150"/>
            <a:ext cx="193675" cy="338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C5AEF8F9-6E22-4F11-AAF0-1E6A6F641DC0}"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2</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6149" name="List two steps to treat a closed wound.…">
            <a:extLst>
              <a:ext uri="{FF2B5EF4-FFF2-40B4-BE49-F238E27FC236}">
                <a16:creationId xmlns:a16="http://schemas.microsoft.com/office/drawing/2014/main" id="{B8747A0F-CCFF-13B3-49D2-340E4B6DF0DF}"/>
              </a:ext>
            </a:extLst>
          </p:cNvPr>
          <p:cNvSpPr txBox="1">
            <a:spLocks noChangeArrowheads="1"/>
          </p:cNvSpPr>
          <p:nvPr/>
        </p:nvSpPr>
        <p:spPr bwMode="auto">
          <a:xfrm>
            <a:off x="6128237" y="1871663"/>
            <a:ext cx="5331925" cy="3403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39142" tIns="39142" rIns="39142" bIns="39142">
            <a:spAutoFit/>
          </a:bodyPr>
          <a:lstStyle>
            <a:lvl1pPr marL="342900" indent="-342900" defTabSz="947738">
              <a:lnSpc>
                <a:spcPct val="90000"/>
              </a:lnSpc>
              <a:spcBef>
                <a:spcPts val="1000"/>
              </a:spcBef>
              <a:buFont typeface="Arial" panose="020B0604020202020204" pitchFamily="34" charset="0"/>
              <a:buChar char="•"/>
              <a:tabLst>
                <a:tab pos="1143000" algn="l"/>
                <a:tab pos="1822450" algn="l"/>
                <a:tab pos="2514600" algn="l"/>
                <a:tab pos="3194050" algn="l"/>
              </a:tabLst>
              <a:defRPr sz="2800">
                <a:solidFill>
                  <a:schemeClr val="tx1"/>
                </a:solidFill>
                <a:latin typeface="Calibri" panose="020F0502020204030204" pitchFamily="34" charset="0"/>
              </a:defRPr>
            </a:lvl1pPr>
            <a:lvl2pPr defTabSz="947738">
              <a:lnSpc>
                <a:spcPct val="90000"/>
              </a:lnSpc>
              <a:spcBef>
                <a:spcPts val="500"/>
              </a:spcBef>
              <a:buFont typeface="Arial" panose="020B0604020202020204" pitchFamily="34" charset="0"/>
              <a:buChar char="•"/>
              <a:tabLst>
                <a:tab pos="1143000" algn="l"/>
                <a:tab pos="1822450" algn="l"/>
                <a:tab pos="2514600" algn="l"/>
                <a:tab pos="3194050" algn="l"/>
              </a:tabLst>
              <a:defRPr sz="2400">
                <a:solidFill>
                  <a:schemeClr val="tx1"/>
                </a:solidFill>
                <a:latin typeface="Calibri" panose="020F0502020204030204" pitchFamily="34" charset="0"/>
              </a:defRPr>
            </a:lvl2pPr>
            <a:lvl3pPr marL="1143000" indent="-228600" defTabSz="947738">
              <a:lnSpc>
                <a:spcPct val="90000"/>
              </a:lnSpc>
              <a:spcBef>
                <a:spcPts val="500"/>
              </a:spcBef>
              <a:buFont typeface="Arial" panose="020B0604020202020204" pitchFamily="34" charset="0"/>
              <a:buChar char="•"/>
              <a:tabLst>
                <a:tab pos="1143000" algn="l"/>
                <a:tab pos="1822450" algn="l"/>
                <a:tab pos="2514600" algn="l"/>
                <a:tab pos="3194050" algn="l"/>
              </a:tabLst>
              <a:defRPr sz="2000">
                <a:solidFill>
                  <a:schemeClr val="tx1"/>
                </a:solidFill>
                <a:latin typeface="Calibri" panose="020F0502020204030204" pitchFamily="34" charset="0"/>
              </a:defRPr>
            </a:lvl3pPr>
            <a:lvl4pPr marL="1600200" indent="-228600" defTabSz="947738">
              <a:lnSpc>
                <a:spcPct val="90000"/>
              </a:lnSpc>
              <a:spcBef>
                <a:spcPts val="500"/>
              </a:spcBef>
              <a:buFont typeface="Arial" panose="020B0604020202020204" pitchFamily="34" charset="0"/>
              <a:buChar char="•"/>
              <a:tabLst>
                <a:tab pos="1143000" algn="l"/>
                <a:tab pos="1822450" algn="l"/>
                <a:tab pos="2514600" algn="l"/>
                <a:tab pos="3194050" algn="l"/>
              </a:tabLst>
              <a:defRPr>
                <a:solidFill>
                  <a:schemeClr val="tx1"/>
                </a:solidFill>
                <a:latin typeface="Calibri" panose="020F0502020204030204" pitchFamily="34" charset="0"/>
              </a:defRPr>
            </a:lvl4pPr>
            <a:lvl5pPr marL="2057400" indent="-228600" defTabSz="947738">
              <a:lnSpc>
                <a:spcPct val="90000"/>
              </a:lnSpc>
              <a:spcBef>
                <a:spcPts val="500"/>
              </a:spcBef>
              <a:buFont typeface="Arial" panose="020B0604020202020204" pitchFamily="34" charset="0"/>
              <a:buChar char="•"/>
              <a:tabLst>
                <a:tab pos="1143000" algn="l"/>
                <a:tab pos="1822450" algn="l"/>
                <a:tab pos="2514600" algn="l"/>
                <a:tab pos="3194050" algn="l"/>
              </a:tabLst>
              <a:defRPr>
                <a:solidFill>
                  <a:schemeClr val="tx1"/>
                </a:solidFill>
                <a:latin typeface="Calibri" panose="020F0502020204030204" pitchFamily="34" charset="0"/>
              </a:defRPr>
            </a:lvl5pPr>
            <a:lvl6pPr marL="2514600" indent="-228600" defTabSz="947738" eaLnBrk="0" fontAlgn="base" hangingPunct="0">
              <a:lnSpc>
                <a:spcPct val="90000"/>
              </a:lnSpc>
              <a:spcBef>
                <a:spcPts val="500"/>
              </a:spcBef>
              <a:spcAft>
                <a:spcPct val="0"/>
              </a:spcAft>
              <a:buFont typeface="Arial" panose="020B0604020202020204" pitchFamily="34" charset="0"/>
              <a:buChar char="•"/>
              <a:tabLst>
                <a:tab pos="1143000" algn="l"/>
                <a:tab pos="1822450" algn="l"/>
                <a:tab pos="2514600" algn="l"/>
                <a:tab pos="3194050" algn="l"/>
              </a:tabLst>
              <a:defRPr>
                <a:solidFill>
                  <a:schemeClr val="tx1"/>
                </a:solidFill>
                <a:latin typeface="Calibri" panose="020F0502020204030204" pitchFamily="34" charset="0"/>
              </a:defRPr>
            </a:lvl6pPr>
            <a:lvl7pPr marL="2971800" indent="-228600" defTabSz="947738" eaLnBrk="0" fontAlgn="base" hangingPunct="0">
              <a:lnSpc>
                <a:spcPct val="90000"/>
              </a:lnSpc>
              <a:spcBef>
                <a:spcPts val="500"/>
              </a:spcBef>
              <a:spcAft>
                <a:spcPct val="0"/>
              </a:spcAft>
              <a:buFont typeface="Arial" panose="020B0604020202020204" pitchFamily="34" charset="0"/>
              <a:buChar char="•"/>
              <a:tabLst>
                <a:tab pos="1143000" algn="l"/>
                <a:tab pos="1822450" algn="l"/>
                <a:tab pos="2514600" algn="l"/>
                <a:tab pos="3194050" algn="l"/>
              </a:tabLst>
              <a:defRPr>
                <a:solidFill>
                  <a:schemeClr val="tx1"/>
                </a:solidFill>
                <a:latin typeface="Calibri" panose="020F0502020204030204" pitchFamily="34" charset="0"/>
              </a:defRPr>
            </a:lvl7pPr>
            <a:lvl8pPr marL="3429000" indent="-228600" defTabSz="947738" eaLnBrk="0" fontAlgn="base" hangingPunct="0">
              <a:lnSpc>
                <a:spcPct val="90000"/>
              </a:lnSpc>
              <a:spcBef>
                <a:spcPts val="500"/>
              </a:spcBef>
              <a:spcAft>
                <a:spcPct val="0"/>
              </a:spcAft>
              <a:buFont typeface="Arial" panose="020B0604020202020204" pitchFamily="34" charset="0"/>
              <a:buChar char="•"/>
              <a:tabLst>
                <a:tab pos="1143000" algn="l"/>
                <a:tab pos="1822450" algn="l"/>
                <a:tab pos="2514600" algn="l"/>
                <a:tab pos="3194050" algn="l"/>
              </a:tabLst>
              <a:defRPr>
                <a:solidFill>
                  <a:schemeClr val="tx1"/>
                </a:solidFill>
                <a:latin typeface="Calibri" panose="020F0502020204030204" pitchFamily="34" charset="0"/>
              </a:defRPr>
            </a:lvl8pPr>
            <a:lvl9pPr marL="3886200" indent="-228600" defTabSz="947738" eaLnBrk="0" fontAlgn="base" hangingPunct="0">
              <a:lnSpc>
                <a:spcPct val="90000"/>
              </a:lnSpc>
              <a:spcBef>
                <a:spcPts val="500"/>
              </a:spcBef>
              <a:spcAft>
                <a:spcPct val="0"/>
              </a:spcAft>
              <a:buFont typeface="Arial" panose="020B0604020202020204" pitchFamily="34" charset="0"/>
              <a:buChar char="•"/>
              <a:tabLst>
                <a:tab pos="1143000" algn="l"/>
                <a:tab pos="1822450" algn="l"/>
                <a:tab pos="2514600" algn="l"/>
                <a:tab pos="3194050" algn="l"/>
              </a:tabLst>
              <a:defRPr>
                <a:solidFill>
                  <a:schemeClr val="tx1"/>
                </a:solidFill>
                <a:latin typeface="Calibri" panose="020F0502020204030204" pitchFamily="34" charset="0"/>
              </a:defRPr>
            </a:lvl9pPr>
          </a:lstStyle>
          <a:p>
            <a:pPr marL="0" indent="0">
              <a:lnSpc>
                <a:spcPct val="200000"/>
              </a:lnSpc>
              <a:spcBef>
                <a:spcPct val="0"/>
              </a:spcBef>
              <a:buNone/>
            </a:pPr>
            <a:r>
              <a:rPr lang="en-US" altLang="en-US" sz="2700" dirty="0"/>
              <a:t>know about Hiroshima </a:t>
            </a:r>
            <a:br>
              <a:rPr lang="en-US" altLang="en-US" sz="2700" dirty="0"/>
            </a:br>
            <a:r>
              <a:rPr lang="en-US" altLang="en-US" sz="2700" dirty="0"/>
              <a:t>know about Nagasaki</a:t>
            </a:r>
            <a:br>
              <a:rPr lang="en-US" altLang="en-US" sz="2700" dirty="0"/>
            </a:br>
            <a:r>
              <a:rPr lang="en-US" altLang="en-US" sz="2700" dirty="0"/>
              <a:t>Effects of atomic bombs  </a:t>
            </a:r>
            <a:br>
              <a:rPr lang="en-US" altLang="en-US" sz="2700" dirty="0"/>
            </a:br>
            <a:r>
              <a:rPr lang="en-US" altLang="en-US" sz="2700" dirty="0"/>
              <a:t>Review</a:t>
            </a:r>
            <a:endParaRPr lang="en-IN" altLang="en-US" sz="2700" dirty="0"/>
          </a:p>
        </p:txBody>
      </p:sp>
      <p:grpSp>
        <p:nvGrpSpPr>
          <p:cNvPr id="6150" name="Group">
            <a:extLst>
              <a:ext uri="{FF2B5EF4-FFF2-40B4-BE49-F238E27FC236}">
                <a16:creationId xmlns:a16="http://schemas.microsoft.com/office/drawing/2014/main" id="{E0D2C459-C99F-CE34-03A7-9EDFE5388882}"/>
              </a:ext>
            </a:extLst>
          </p:cNvPr>
          <p:cNvGrpSpPr>
            <a:grpSpLocks/>
          </p:cNvGrpSpPr>
          <p:nvPr/>
        </p:nvGrpSpPr>
        <p:grpSpPr bwMode="auto">
          <a:xfrm>
            <a:off x="5116513" y="2001838"/>
            <a:ext cx="609600" cy="841375"/>
            <a:chOff x="0" y="115975"/>
            <a:chExt cx="1219200" cy="1681957"/>
          </a:xfrm>
        </p:grpSpPr>
        <p:sp>
          <p:nvSpPr>
            <p:cNvPr id="6160" name="Circle">
              <a:extLst>
                <a:ext uri="{FF2B5EF4-FFF2-40B4-BE49-F238E27FC236}">
                  <a16:creationId xmlns:a16="http://schemas.microsoft.com/office/drawing/2014/main" id="{BFEFED60-F19B-83B2-C56B-5AEEE11D9BB2}"/>
                </a:ext>
              </a:extLst>
            </p:cNvPr>
            <p:cNvSpPr>
              <a:spLocks noChangeArrowheads="1"/>
            </p:cNvSpPr>
            <p:nvPr/>
          </p:nvSpPr>
          <p:spPr bwMode="auto">
            <a:xfrm>
              <a:off x="0" y="265245"/>
              <a:ext cx="1219200" cy="1219201"/>
            </a:xfrm>
            <a:prstGeom prst="ellipse">
              <a:avLst/>
            </a:prstGeom>
            <a:solidFill>
              <a:srgbClr val="DDDDD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6161" name="1">
              <a:extLst>
                <a:ext uri="{FF2B5EF4-FFF2-40B4-BE49-F238E27FC236}">
                  <a16:creationId xmlns:a16="http://schemas.microsoft.com/office/drawing/2014/main" id="{11AC985F-14ED-F169-BBD1-6D34C5BD3A0D}"/>
                </a:ext>
              </a:extLst>
            </p:cNvPr>
            <p:cNvSpPr txBox="1">
              <a:spLocks noChangeArrowheads="1"/>
            </p:cNvSpPr>
            <p:nvPr/>
          </p:nvSpPr>
          <p:spPr bwMode="auto">
            <a:xfrm>
              <a:off x="261804" y="115975"/>
              <a:ext cx="822592" cy="168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600" i="1">
                  <a:solidFill>
                    <a:srgbClr val="C00000"/>
                  </a:solidFill>
                  <a:latin typeface="Open Sans" panose="020B0606030504020204" pitchFamily="34" charset="0"/>
                  <a:cs typeface="Open Sans" panose="020B0606030504020204" pitchFamily="34" charset="0"/>
                  <a:sym typeface="Open Sans" panose="020B0606030504020204" pitchFamily="34" charset="0"/>
                </a:rPr>
                <a:t>1</a:t>
              </a:r>
            </a:p>
          </p:txBody>
        </p:sp>
      </p:grpSp>
      <p:grpSp>
        <p:nvGrpSpPr>
          <p:cNvPr id="6151" name="Group">
            <a:extLst>
              <a:ext uri="{FF2B5EF4-FFF2-40B4-BE49-F238E27FC236}">
                <a16:creationId xmlns:a16="http://schemas.microsoft.com/office/drawing/2014/main" id="{20F86CA4-E555-2C56-06E5-00A652334CAF}"/>
              </a:ext>
            </a:extLst>
          </p:cNvPr>
          <p:cNvGrpSpPr>
            <a:grpSpLocks/>
          </p:cNvGrpSpPr>
          <p:nvPr/>
        </p:nvGrpSpPr>
        <p:grpSpPr bwMode="auto">
          <a:xfrm>
            <a:off x="5116513" y="3009106"/>
            <a:ext cx="609600" cy="839787"/>
            <a:chOff x="0" y="265244"/>
            <a:chExt cx="1219200" cy="1681957"/>
          </a:xfrm>
        </p:grpSpPr>
        <p:sp>
          <p:nvSpPr>
            <p:cNvPr id="6158" name="Circle">
              <a:extLst>
                <a:ext uri="{FF2B5EF4-FFF2-40B4-BE49-F238E27FC236}">
                  <a16:creationId xmlns:a16="http://schemas.microsoft.com/office/drawing/2014/main" id="{46440D3F-BE77-8B69-CC09-E88079149D27}"/>
                </a:ext>
              </a:extLst>
            </p:cNvPr>
            <p:cNvSpPr>
              <a:spLocks noChangeArrowheads="1"/>
            </p:cNvSpPr>
            <p:nvPr/>
          </p:nvSpPr>
          <p:spPr bwMode="auto">
            <a:xfrm>
              <a:off x="0" y="265245"/>
              <a:ext cx="1219200" cy="1219201"/>
            </a:xfrm>
            <a:prstGeom prst="ellipse">
              <a:avLst/>
            </a:prstGeom>
            <a:solidFill>
              <a:srgbClr val="DDDDD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6159" name="2">
              <a:extLst>
                <a:ext uri="{FF2B5EF4-FFF2-40B4-BE49-F238E27FC236}">
                  <a16:creationId xmlns:a16="http://schemas.microsoft.com/office/drawing/2014/main" id="{C4C3632B-7569-1165-24FC-E27B43269399}"/>
                </a:ext>
              </a:extLst>
            </p:cNvPr>
            <p:cNvSpPr txBox="1">
              <a:spLocks noChangeArrowheads="1"/>
            </p:cNvSpPr>
            <p:nvPr/>
          </p:nvSpPr>
          <p:spPr bwMode="auto">
            <a:xfrm>
              <a:off x="237730" y="265244"/>
              <a:ext cx="822592" cy="1681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600" i="1" dirty="0">
                  <a:solidFill>
                    <a:srgbClr val="C00000"/>
                  </a:solidFill>
                  <a:latin typeface="Open Sans" panose="020B0606030504020204" pitchFamily="34" charset="0"/>
                  <a:cs typeface="Open Sans" panose="020B0606030504020204" pitchFamily="34" charset="0"/>
                  <a:sym typeface="Open Sans" panose="020B0606030504020204" pitchFamily="34" charset="0"/>
                </a:rPr>
                <a:t>2</a:t>
              </a:r>
            </a:p>
          </p:txBody>
        </p:sp>
      </p:grpSp>
      <p:grpSp>
        <p:nvGrpSpPr>
          <p:cNvPr id="6152" name="Group">
            <a:extLst>
              <a:ext uri="{FF2B5EF4-FFF2-40B4-BE49-F238E27FC236}">
                <a16:creationId xmlns:a16="http://schemas.microsoft.com/office/drawing/2014/main" id="{0615D5AE-2432-80B4-BDBE-61BB1ABA5E01}"/>
              </a:ext>
            </a:extLst>
          </p:cNvPr>
          <p:cNvGrpSpPr>
            <a:grpSpLocks/>
          </p:cNvGrpSpPr>
          <p:nvPr/>
        </p:nvGrpSpPr>
        <p:grpSpPr bwMode="auto">
          <a:xfrm>
            <a:off x="5162487" y="3845685"/>
            <a:ext cx="609600" cy="841375"/>
            <a:chOff x="0" y="141375"/>
            <a:chExt cx="1219200" cy="1681957"/>
          </a:xfrm>
        </p:grpSpPr>
        <p:sp>
          <p:nvSpPr>
            <p:cNvPr id="6156" name="Circle">
              <a:extLst>
                <a:ext uri="{FF2B5EF4-FFF2-40B4-BE49-F238E27FC236}">
                  <a16:creationId xmlns:a16="http://schemas.microsoft.com/office/drawing/2014/main" id="{FCF35733-60FC-93CD-7307-C2285669E419}"/>
                </a:ext>
              </a:extLst>
            </p:cNvPr>
            <p:cNvSpPr>
              <a:spLocks noChangeArrowheads="1"/>
            </p:cNvSpPr>
            <p:nvPr/>
          </p:nvSpPr>
          <p:spPr bwMode="auto">
            <a:xfrm>
              <a:off x="0" y="265245"/>
              <a:ext cx="1219200" cy="1219201"/>
            </a:xfrm>
            <a:prstGeom prst="ellipse">
              <a:avLst/>
            </a:prstGeom>
            <a:solidFill>
              <a:srgbClr val="DDDDD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6157" name="3">
              <a:extLst>
                <a:ext uri="{FF2B5EF4-FFF2-40B4-BE49-F238E27FC236}">
                  <a16:creationId xmlns:a16="http://schemas.microsoft.com/office/drawing/2014/main" id="{FDCF21D6-2804-6A30-078A-A7B3411F73B0}"/>
                </a:ext>
              </a:extLst>
            </p:cNvPr>
            <p:cNvSpPr txBox="1">
              <a:spLocks noChangeArrowheads="1"/>
            </p:cNvSpPr>
            <p:nvPr/>
          </p:nvSpPr>
          <p:spPr bwMode="auto">
            <a:xfrm>
              <a:off x="287204" y="141375"/>
              <a:ext cx="822592" cy="168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600" i="1" dirty="0">
                  <a:solidFill>
                    <a:srgbClr val="C00000"/>
                  </a:solidFill>
                  <a:latin typeface="Open Sans" panose="020B0606030504020204" pitchFamily="34" charset="0"/>
                  <a:cs typeface="Open Sans" panose="020B0606030504020204" pitchFamily="34" charset="0"/>
                  <a:sym typeface="Open Sans" panose="020B0606030504020204" pitchFamily="34" charset="0"/>
                </a:rPr>
                <a:t>3</a:t>
              </a:r>
            </a:p>
          </p:txBody>
        </p:sp>
      </p:grpSp>
      <p:pic>
        <p:nvPicPr>
          <p:cNvPr id="2" name="Picture 1">
            <a:extLst>
              <a:ext uri="{FF2B5EF4-FFF2-40B4-BE49-F238E27FC236}">
                <a16:creationId xmlns:a16="http://schemas.microsoft.com/office/drawing/2014/main" id="{72E74A82-DCD4-FA30-EC83-08DE74C40BF5}"/>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19304"/>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3FF837AE-12EE-6DA2-8040-138CDF093EDF}"/>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9779"/>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
            <a:extLst>
              <a:ext uri="{FF2B5EF4-FFF2-40B4-BE49-F238E27FC236}">
                <a16:creationId xmlns:a16="http://schemas.microsoft.com/office/drawing/2014/main" id="{0615D5AE-2432-80B4-BDBE-61BB1ABA5E01}"/>
              </a:ext>
            </a:extLst>
          </p:cNvPr>
          <p:cNvGrpSpPr>
            <a:grpSpLocks/>
          </p:cNvGrpSpPr>
          <p:nvPr/>
        </p:nvGrpSpPr>
        <p:grpSpPr bwMode="auto">
          <a:xfrm>
            <a:off x="5173834" y="4637338"/>
            <a:ext cx="609600" cy="841375"/>
            <a:chOff x="0" y="141375"/>
            <a:chExt cx="1219200" cy="1681957"/>
          </a:xfrm>
        </p:grpSpPr>
        <p:sp>
          <p:nvSpPr>
            <p:cNvPr id="18" name="Circle">
              <a:extLst>
                <a:ext uri="{FF2B5EF4-FFF2-40B4-BE49-F238E27FC236}">
                  <a16:creationId xmlns:a16="http://schemas.microsoft.com/office/drawing/2014/main" id="{FCF35733-60FC-93CD-7307-C2285669E419}"/>
                </a:ext>
              </a:extLst>
            </p:cNvPr>
            <p:cNvSpPr>
              <a:spLocks noChangeArrowheads="1"/>
            </p:cNvSpPr>
            <p:nvPr/>
          </p:nvSpPr>
          <p:spPr bwMode="auto">
            <a:xfrm>
              <a:off x="0" y="265245"/>
              <a:ext cx="1219200" cy="1219201"/>
            </a:xfrm>
            <a:prstGeom prst="ellipse">
              <a:avLst/>
            </a:prstGeom>
            <a:solidFill>
              <a:srgbClr val="DDDDD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19" name="3">
              <a:extLst>
                <a:ext uri="{FF2B5EF4-FFF2-40B4-BE49-F238E27FC236}">
                  <a16:creationId xmlns:a16="http://schemas.microsoft.com/office/drawing/2014/main" id="{FDCF21D6-2804-6A30-078A-A7B3411F73B0}"/>
                </a:ext>
              </a:extLst>
            </p:cNvPr>
            <p:cNvSpPr txBox="1">
              <a:spLocks noChangeArrowheads="1"/>
            </p:cNvSpPr>
            <p:nvPr/>
          </p:nvSpPr>
          <p:spPr bwMode="auto">
            <a:xfrm>
              <a:off x="287204" y="141375"/>
              <a:ext cx="822592" cy="168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600" i="1" dirty="0">
                  <a:solidFill>
                    <a:srgbClr val="C00000"/>
                  </a:solidFill>
                  <a:latin typeface="Open Sans" panose="020B0606030504020204" pitchFamily="34" charset="0"/>
                  <a:cs typeface="Open Sans" panose="020B0606030504020204" pitchFamily="34" charset="0"/>
                  <a:sym typeface="Open Sans" panose="020B0606030504020204" pitchFamily="34" charset="0"/>
                </a:rPr>
                <a:t>4</a:t>
              </a:r>
            </a:p>
          </p:txBody>
        </p:sp>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40989-FC7A-D073-5633-649877336273}"/>
            </a:ext>
          </a:extLst>
        </p:cNvPr>
        <p:cNvGrpSpPr/>
        <p:nvPr/>
      </p:nvGrpSpPr>
      <p:grpSpPr>
        <a:xfrm>
          <a:off x="0" y="0"/>
          <a:ext cx="0" cy="0"/>
          <a:chOff x="0" y="0"/>
          <a:chExt cx="0" cy="0"/>
        </a:xfrm>
      </p:grpSpPr>
      <p:sp>
        <p:nvSpPr>
          <p:cNvPr id="7172" name="PPT 2 -">
            <a:extLst>
              <a:ext uri="{FF2B5EF4-FFF2-40B4-BE49-F238E27FC236}">
                <a16:creationId xmlns:a16="http://schemas.microsoft.com/office/drawing/2014/main" id="{F068D2DF-DD67-C34F-0A78-0CCAEB2C7C5E}"/>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57E9E3C6-AB24-FF5D-8529-8F17E76004F3}"/>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5CF68EEC-38E0-7390-2909-8EBE47A03514}"/>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20</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pic>
        <p:nvPicPr>
          <p:cNvPr id="7176" name="Picture 1">
            <a:extLst>
              <a:ext uri="{FF2B5EF4-FFF2-40B4-BE49-F238E27FC236}">
                <a16:creationId xmlns:a16="http://schemas.microsoft.com/office/drawing/2014/main" id="{58447062-6078-C00A-AB8A-EE619EBFB29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6F196EA7-DD41-7108-8625-80C0F6490BB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9575" y="939221"/>
            <a:ext cx="9390185" cy="5227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016013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40989-FC7A-D073-5633-649877336273}"/>
            </a:ext>
          </a:extLst>
        </p:cNvPr>
        <p:cNvGrpSpPr/>
        <p:nvPr/>
      </p:nvGrpSpPr>
      <p:grpSpPr>
        <a:xfrm>
          <a:off x="0" y="0"/>
          <a:ext cx="0" cy="0"/>
          <a:chOff x="0" y="0"/>
          <a:chExt cx="0" cy="0"/>
        </a:xfrm>
      </p:grpSpPr>
      <p:sp>
        <p:nvSpPr>
          <p:cNvPr id="7172" name="PPT 2 -">
            <a:extLst>
              <a:ext uri="{FF2B5EF4-FFF2-40B4-BE49-F238E27FC236}">
                <a16:creationId xmlns:a16="http://schemas.microsoft.com/office/drawing/2014/main" id="{F068D2DF-DD67-C34F-0A78-0CCAEB2C7C5E}"/>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57E9E3C6-AB24-FF5D-8529-8F17E76004F3}"/>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5CF68EEC-38E0-7390-2909-8EBE47A03514}"/>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21</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pic>
        <p:nvPicPr>
          <p:cNvPr id="7176" name="Picture 1">
            <a:extLst>
              <a:ext uri="{FF2B5EF4-FFF2-40B4-BE49-F238E27FC236}">
                <a16:creationId xmlns:a16="http://schemas.microsoft.com/office/drawing/2014/main" id="{58447062-6078-C00A-AB8A-EE619EBFB29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6F196EA7-DD41-7108-8625-80C0F6490BB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4300" y="1273175"/>
            <a:ext cx="9855200" cy="531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9212434"/>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40989-FC7A-D073-5633-649877336273}"/>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D387E17F-1D23-E4A8-F849-5EB2CCE2C764}"/>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defRPr/>
            </a:pPr>
            <a:endParaRPr dirty="0"/>
          </a:p>
        </p:txBody>
      </p:sp>
      <p:sp>
        <p:nvSpPr>
          <p:cNvPr id="7172" name="PPT 2 -">
            <a:extLst>
              <a:ext uri="{FF2B5EF4-FFF2-40B4-BE49-F238E27FC236}">
                <a16:creationId xmlns:a16="http://schemas.microsoft.com/office/drawing/2014/main" id="{F068D2DF-DD67-C34F-0A78-0CCAEB2C7C5E}"/>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57E9E3C6-AB24-FF5D-8529-8F17E76004F3}"/>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5CF68EEC-38E0-7390-2909-8EBE47A03514}"/>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22</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F836B6D7-A36F-6A81-231B-68CA35D9B5FC}"/>
              </a:ext>
            </a:extLst>
          </p:cNvPr>
          <p:cNvSpPr txBox="1"/>
          <p:nvPr/>
        </p:nvSpPr>
        <p:spPr>
          <a:xfrm>
            <a:off x="371475" y="1406525"/>
            <a:ext cx="3556000" cy="1925708"/>
          </a:xfrm>
          <a:prstGeom prst="rect">
            <a:avLst/>
          </a:prstGeom>
          <a:ln w="12700">
            <a:miter lim="400000"/>
          </a:ln>
        </p:spPr>
        <p:txBody>
          <a:bodyPr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ctr">
              <a:lnSpc>
                <a:spcPct val="100000"/>
              </a:lnSpc>
              <a:defRPr/>
            </a:pPr>
            <a:r>
              <a:rPr lang="en-US" altLang="en-US" sz="4000" dirty="0"/>
              <a:t>Victim of the Atom Bomb Explosion</a:t>
            </a:r>
            <a:endParaRPr lang="en-US" sz="4000" dirty="0"/>
          </a:p>
        </p:txBody>
      </p:sp>
      <p:pic>
        <p:nvPicPr>
          <p:cNvPr id="7176" name="Picture 1">
            <a:extLst>
              <a:ext uri="{FF2B5EF4-FFF2-40B4-BE49-F238E27FC236}">
                <a16:creationId xmlns:a16="http://schemas.microsoft.com/office/drawing/2014/main" id="{58447062-6078-C00A-AB8A-EE619EBFB29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6F196EA7-DD41-7108-8625-80C0F6490BB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NAGASAKIVICTI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6858" y="1503485"/>
            <a:ext cx="7502921" cy="418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340439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40989-FC7A-D073-5633-649877336273}"/>
            </a:ext>
          </a:extLst>
        </p:cNvPr>
        <p:cNvGrpSpPr/>
        <p:nvPr/>
      </p:nvGrpSpPr>
      <p:grpSpPr>
        <a:xfrm>
          <a:off x="0" y="0"/>
          <a:ext cx="0" cy="0"/>
          <a:chOff x="0" y="0"/>
          <a:chExt cx="0" cy="0"/>
        </a:xfrm>
      </p:grpSpPr>
      <p:sp>
        <p:nvSpPr>
          <p:cNvPr id="7172" name="PPT 2 -">
            <a:extLst>
              <a:ext uri="{FF2B5EF4-FFF2-40B4-BE49-F238E27FC236}">
                <a16:creationId xmlns:a16="http://schemas.microsoft.com/office/drawing/2014/main" id="{F068D2DF-DD67-C34F-0A78-0CCAEB2C7C5E}"/>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57E9E3C6-AB24-FF5D-8529-8F17E76004F3}"/>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5CF68EEC-38E0-7390-2909-8EBE47A03514}"/>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23</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pic>
        <p:nvPicPr>
          <p:cNvPr id="7176" name="Picture 1">
            <a:extLst>
              <a:ext uri="{FF2B5EF4-FFF2-40B4-BE49-F238E27FC236}">
                <a16:creationId xmlns:a16="http://schemas.microsoft.com/office/drawing/2014/main" id="{58447062-6078-C00A-AB8A-EE619EBFB29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6F196EA7-DD41-7108-8625-80C0F6490BB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613400" y="1481436"/>
            <a:ext cx="6096000" cy="3244991"/>
          </a:xfrm>
          <a:prstGeom prst="rect">
            <a:avLst/>
          </a:prstGeom>
        </p:spPr>
        <p:txBody>
          <a:bodyPr>
            <a:spAutoFit/>
          </a:bodyPr>
          <a:lstStyle/>
          <a:p>
            <a:pPr algn="just">
              <a:lnSpc>
                <a:spcPct val="150000"/>
              </a:lnSpc>
            </a:pPr>
            <a:r>
              <a:rPr lang="en-US" altLang="en-US" sz="2800" dirty="0">
                <a:latin typeface="Open Sans" panose="020B0606030504020204"/>
              </a:rPr>
              <a:t>A dense column of smoke rises more than 60,000 feet into the air over the Japanese port of Nagasaki, the result of an atomic bomb, the second ever used in warfare, dropped</a:t>
            </a:r>
            <a:endParaRPr lang="en-US" sz="2800" dirty="0">
              <a:latin typeface="Open Sans" panose="020B0606030504020204"/>
            </a:endParaRPr>
          </a:p>
        </p:txBody>
      </p:sp>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227993" y="1481436"/>
            <a:ext cx="3530794" cy="4766964"/>
          </a:xfrm>
          <a:prstGeom prst="rect">
            <a:avLst/>
          </a:prstGeom>
        </p:spPr>
      </p:pic>
    </p:spTree>
    <p:extLst>
      <p:ext uri="{BB962C8B-B14F-4D97-AF65-F5344CB8AC3E}">
        <p14:creationId xmlns:p14="http://schemas.microsoft.com/office/powerpoint/2010/main" val="1215891344"/>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104D3-157E-7A06-D415-8EB887BD35EE}"/>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22A2839C-5AF2-D1FA-04E5-901436670042}"/>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defRPr/>
            </a:pPr>
            <a:endParaRPr dirty="0"/>
          </a:p>
        </p:txBody>
      </p:sp>
      <p:sp>
        <p:nvSpPr>
          <p:cNvPr id="7171"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1EA28669-9CC6-93DA-94A1-A82DF6A8C531}"/>
              </a:ext>
            </a:extLst>
          </p:cNvPr>
          <p:cNvSpPr txBox="1">
            <a:spLocks noChangeArrowheads="1"/>
          </p:cNvSpPr>
          <p:nvPr/>
        </p:nvSpPr>
        <p:spPr bwMode="auto">
          <a:xfrm>
            <a:off x="4283075" y="1679512"/>
            <a:ext cx="7537450" cy="2913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spAutoFit/>
          </a:bodyPr>
          <a:lstStyle>
            <a:lvl1pPr defTabSz="1895475">
              <a:lnSpc>
                <a:spcPct val="90000"/>
              </a:lnSpc>
              <a:spcBef>
                <a:spcPts val="1000"/>
              </a:spcBef>
              <a:buFont typeface="Arial" panose="020B0604020202020204" pitchFamily="34" charset="0"/>
              <a:buChar char="•"/>
              <a:tabLst>
                <a:tab pos="2286000" algn="l"/>
                <a:tab pos="3644900" algn="l"/>
                <a:tab pos="5029200" algn="l"/>
                <a:tab pos="6388100" algn="l"/>
              </a:tabLst>
              <a:defRPr sz="2800">
                <a:solidFill>
                  <a:schemeClr val="tx1"/>
                </a:solidFill>
                <a:latin typeface="Calibri" panose="020F0502020204030204" pitchFamily="34" charset="0"/>
              </a:defRPr>
            </a:lvl1pPr>
            <a:lvl2pPr marL="742950" indent="-28575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400">
                <a:solidFill>
                  <a:schemeClr val="tx1"/>
                </a:solidFill>
                <a:latin typeface="Calibri" panose="020F0502020204030204" pitchFamily="34" charset="0"/>
              </a:defRPr>
            </a:lvl2pPr>
            <a:lvl3pPr marL="11430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000">
                <a:solidFill>
                  <a:schemeClr val="tx1"/>
                </a:solidFill>
                <a:latin typeface="Calibri" panose="020F0502020204030204" pitchFamily="34" charset="0"/>
              </a:defRPr>
            </a:lvl3pPr>
            <a:lvl4pPr marL="16002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4pPr>
            <a:lvl5pPr marL="20574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5pPr>
            <a:lvl6pPr marL="25146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6pPr>
            <a:lvl7pPr marL="29718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7pPr>
            <a:lvl8pPr marL="34290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8pPr>
            <a:lvl9pPr marL="38862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9pPr>
          </a:lstStyle>
          <a:p>
            <a:pPr>
              <a:lnSpc>
                <a:spcPct val="150000"/>
              </a:lnSpc>
              <a:spcBef>
                <a:spcPct val="0"/>
              </a:spcBef>
              <a:buNone/>
            </a:pPr>
            <a:r>
              <a:rPr lang="en-US" altLang="en-US" sz="3000" dirty="0">
                <a:latin typeface="Open Sans" panose="020B0606030504020204" pitchFamily="34" charset="0"/>
                <a:cs typeface="Times New Roman" panose="02020603050405020304" pitchFamily="18" charset="0"/>
                <a:sym typeface="Open Sans Semibold" panose="020B0706030804020204" pitchFamily="34" charset="0"/>
              </a:rPr>
              <a:t>   </a:t>
            </a:r>
            <a:r>
              <a:rPr lang="en-US" altLang="en-US" sz="3200" dirty="0">
                <a:latin typeface="Times New Roman" panose="02020603050405020304" pitchFamily="18" charset="0"/>
                <a:cs typeface="Times New Roman" panose="02020603050405020304" pitchFamily="18" charset="0"/>
              </a:rPr>
              <a:t>1. </a:t>
            </a:r>
            <a:r>
              <a:rPr lang="en-US" altLang="en-US" dirty="0">
                <a:latin typeface="Times New Roman" panose="02020603050405020304" pitchFamily="18" charset="0"/>
                <a:cs typeface="Times New Roman" panose="02020603050405020304" pitchFamily="18" charset="0"/>
              </a:rPr>
              <a:t>know about Hiroshima </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   2. know about Nagasaki</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   3. Effects of atomic bombs</a:t>
            </a:r>
          </a:p>
          <a:p>
            <a:pPr>
              <a:lnSpc>
                <a:spcPct val="100000"/>
              </a:lnSpc>
              <a:spcBef>
                <a:spcPct val="0"/>
              </a:spcBef>
              <a:buNone/>
            </a:pPr>
            <a:r>
              <a:rPr lang="en-US" altLang="en-US" sz="5400"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4</a:t>
            </a:r>
            <a:r>
              <a:rPr lang="en-US" altLang="en-US" sz="3200"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Conclusion</a:t>
            </a:r>
            <a:endParaRPr lang="en-US" altLang="en-US" sz="3000" dirty="0">
              <a:latin typeface="Open Sans" panose="020B0606030504020204" pitchFamily="34" charset="0"/>
              <a:cs typeface="Open Sans" panose="020B0606030504020204" pitchFamily="34" charset="0"/>
              <a:sym typeface="Open Sans Semibold" panose="020B0706030804020204" pitchFamily="34" charset="0"/>
            </a:endParaRPr>
          </a:p>
        </p:txBody>
      </p:sp>
      <p:sp>
        <p:nvSpPr>
          <p:cNvPr id="7172" name="PPT 2 -">
            <a:extLst>
              <a:ext uri="{FF2B5EF4-FFF2-40B4-BE49-F238E27FC236}">
                <a16:creationId xmlns:a16="http://schemas.microsoft.com/office/drawing/2014/main" id="{BF5057BA-868D-B3A3-6061-69CAF172BF33}"/>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0DFA8B8F-40B0-E3A0-D25F-B3C990C98822}"/>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9D5CFCDA-57C9-553A-D58B-3601F443ADA2}"/>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24</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6B16B128-3DFC-EF2D-8C37-B9FF30B3EB69}"/>
              </a:ext>
            </a:extLst>
          </p:cNvPr>
          <p:cNvSpPr txBox="1"/>
          <p:nvPr/>
        </p:nvSpPr>
        <p:spPr>
          <a:xfrm>
            <a:off x="228601" y="1406525"/>
            <a:ext cx="3698874" cy="1002378"/>
          </a:xfrm>
          <a:prstGeom prst="rect">
            <a:avLst/>
          </a:prstGeom>
          <a:ln w="12700">
            <a:miter lim="400000"/>
          </a:ln>
        </p:spPr>
        <p:txBody>
          <a:bodyPr wrap="square"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ctr">
              <a:lnSpc>
                <a:spcPct val="150000"/>
              </a:lnSpc>
              <a:spcBef>
                <a:spcPct val="0"/>
              </a:spcBef>
            </a:pPr>
            <a:r>
              <a:rPr lang="en-US" altLang="en-US" sz="4000" dirty="0">
                <a:solidFill>
                  <a:srgbClr val="FF0000"/>
                </a:solidFill>
                <a:cs typeface="Times New Roman" panose="02020603050405020304" pitchFamily="18" charset="0"/>
              </a:rPr>
              <a:t>REVIEW</a:t>
            </a:r>
          </a:p>
        </p:txBody>
      </p:sp>
      <p:pic>
        <p:nvPicPr>
          <p:cNvPr id="7176" name="Picture 1">
            <a:extLst>
              <a:ext uri="{FF2B5EF4-FFF2-40B4-BE49-F238E27FC236}">
                <a16:creationId xmlns:a16="http://schemas.microsoft.com/office/drawing/2014/main" id="{F50F0C51-591C-5346-A075-38D6DAD29AC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EB64ACCD-A1EE-4B73-C589-F5C9A5937C20}"/>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1928250"/>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CF5B6-AB08-8F47-46A4-4C51A5F1A9FC}"/>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DC97D82B-19BE-A40F-ADA6-56173B8DFEA0}"/>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defRPr/>
            </a:pPr>
            <a:endParaRPr dirty="0"/>
          </a:p>
        </p:txBody>
      </p:sp>
      <p:sp>
        <p:nvSpPr>
          <p:cNvPr id="7171"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FFAADB68-BB3B-7B3B-15F7-7F073D665549}"/>
              </a:ext>
            </a:extLst>
          </p:cNvPr>
          <p:cNvSpPr txBox="1">
            <a:spLocks noChangeArrowheads="1"/>
          </p:cNvSpPr>
          <p:nvPr/>
        </p:nvSpPr>
        <p:spPr bwMode="auto">
          <a:xfrm>
            <a:off x="2454910" y="2349261"/>
            <a:ext cx="7537450" cy="1066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spAutoFit/>
          </a:bodyPr>
          <a:lstStyle>
            <a:lvl1pPr defTabSz="1895475">
              <a:lnSpc>
                <a:spcPct val="90000"/>
              </a:lnSpc>
              <a:spcBef>
                <a:spcPts val="1000"/>
              </a:spcBef>
              <a:buFont typeface="Arial" panose="020B0604020202020204" pitchFamily="34" charset="0"/>
              <a:buChar char="•"/>
              <a:tabLst>
                <a:tab pos="2286000" algn="l"/>
                <a:tab pos="3644900" algn="l"/>
                <a:tab pos="5029200" algn="l"/>
                <a:tab pos="6388100" algn="l"/>
              </a:tabLst>
              <a:defRPr sz="2800">
                <a:solidFill>
                  <a:schemeClr val="tx1"/>
                </a:solidFill>
                <a:latin typeface="Calibri" panose="020F0502020204030204" pitchFamily="34" charset="0"/>
              </a:defRPr>
            </a:lvl1pPr>
            <a:lvl2pPr marL="742950" indent="-28575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400">
                <a:solidFill>
                  <a:schemeClr val="tx1"/>
                </a:solidFill>
                <a:latin typeface="Calibri" panose="020F0502020204030204" pitchFamily="34" charset="0"/>
              </a:defRPr>
            </a:lvl2pPr>
            <a:lvl3pPr marL="11430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000">
                <a:solidFill>
                  <a:schemeClr val="tx1"/>
                </a:solidFill>
                <a:latin typeface="Calibri" panose="020F0502020204030204" pitchFamily="34" charset="0"/>
              </a:defRPr>
            </a:lvl3pPr>
            <a:lvl4pPr marL="16002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4pPr>
            <a:lvl5pPr marL="20574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5pPr>
            <a:lvl6pPr marL="25146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6pPr>
            <a:lvl7pPr marL="29718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7pPr>
            <a:lvl8pPr marL="34290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8pPr>
            <a:lvl9pPr marL="38862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9pPr>
          </a:lstStyle>
          <a:p>
            <a:pPr algn="just">
              <a:lnSpc>
                <a:spcPct val="110000"/>
              </a:lnSpc>
              <a:buFontTx/>
              <a:buNone/>
            </a:pPr>
            <a:r>
              <a:rPr lang="en-US" altLang="en-US" sz="6000" dirty="0">
                <a:solidFill>
                  <a:srgbClr val="FF0000"/>
                </a:solidFill>
                <a:latin typeface="Open Sans" panose="020B0606030504020204" pitchFamily="34" charset="0"/>
                <a:cs typeface="Open Sans" panose="020B0606030504020204" pitchFamily="34" charset="0"/>
                <a:sym typeface="Open Sans Semibold" panose="020B0706030804020204" pitchFamily="34" charset="0"/>
              </a:rPr>
              <a:t>ANY QUESTION ? </a:t>
            </a:r>
          </a:p>
        </p:txBody>
      </p:sp>
      <p:sp>
        <p:nvSpPr>
          <p:cNvPr id="7172" name="PPT 2 -">
            <a:extLst>
              <a:ext uri="{FF2B5EF4-FFF2-40B4-BE49-F238E27FC236}">
                <a16:creationId xmlns:a16="http://schemas.microsoft.com/office/drawing/2014/main" id="{3ECC25D5-913D-23C0-5BA0-AAE581F38B9B}"/>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EE937C52-2F08-41D2-C65E-3D38A6A071CD}"/>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8F347DDE-1C8D-4D35-65CD-37A5892EF3D7}"/>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25</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pic>
        <p:nvPicPr>
          <p:cNvPr id="7176" name="Picture 1">
            <a:extLst>
              <a:ext uri="{FF2B5EF4-FFF2-40B4-BE49-F238E27FC236}">
                <a16:creationId xmlns:a16="http://schemas.microsoft.com/office/drawing/2014/main" id="{F2FA8DB6-98BD-C0D1-F61F-0F123EE8E324}"/>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F9084790-2248-D594-A926-C7D0A3F73553}"/>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4635530"/>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0"/>
            <a:ext cx="12039600" cy="67818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3600">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sz="3600"/>
          </a:p>
        </p:txBody>
      </p:sp>
      <p:sp>
        <p:nvSpPr>
          <p:cNvPr id="2" name="Slide Number Placeholder 1">
            <a:extLst>
              <a:ext uri="{FF2B5EF4-FFF2-40B4-BE49-F238E27FC236}">
                <a16:creationId xmlns:a16="http://schemas.microsoft.com/office/drawing/2014/main" id="{1FD6900A-37B1-25E8-DEA8-CD370440BD42}"/>
              </a:ext>
            </a:extLst>
          </p:cNvPr>
          <p:cNvSpPr>
            <a:spLocks noGrp="1"/>
          </p:cNvSpPr>
          <p:nvPr>
            <p:ph type="sldNum" sz="quarter" idx="12"/>
          </p:nvPr>
        </p:nvSpPr>
        <p:spPr>
          <a:xfrm>
            <a:off x="11418701" y="6368536"/>
            <a:ext cx="350736" cy="369331"/>
          </a:xfrm>
        </p:spPr>
        <p:txBody>
          <a:bodyPr/>
          <a:lstStyle/>
          <a:p>
            <a:fld id="{2BB1E14F-796C-409E-9B94-89634ADD74DA}" type="slidenum">
              <a:rPr lang="en-IN" smtClean="0"/>
              <a:t>26</a:t>
            </a:fld>
            <a:endParaRPr lang="en-IN"/>
          </a:p>
        </p:txBody>
      </p:sp>
      <p:sp>
        <p:nvSpPr>
          <p:cNvPr id="5" name="Rounded Rectangle">
            <a:extLst>
              <a:ext uri="{FF2B5EF4-FFF2-40B4-BE49-F238E27FC236}">
                <a16:creationId xmlns:a16="http://schemas.microsoft.com/office/drawing/2014/main" id="{84E5656A-9707-D91F-731E-B05F3A2105A5}"/>
              </a:ext>
            </a:extLst>
          </p:cNvPr>
          <p:cNvSpPr/>
          <p:nvPr/>
        </p:nvSpPr>
        <p:spPr>
          <a:xfrm>
            <a:off x="4217365" y="145669"/>
            <a:ext cx="6805306" cy="6261862"/>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6" name="Duties of…">
            <a:extLst>
              <a:ext uri="{FF2B5EF4-FFF2-40B4-BE49-F238E27FC236}">
                <a16:creationId xmlns:a16="http://schemas.microsoft.com/office/drawing/2014/main" id="{848F74B0-1F3A-240E-68E6-62D0EC9F3863}"/>
              </a:ext>
            </a:extLst>
          </p:cNvPr>
          <p:cNvSpPr txBox="1"/>
          <p:nvPr/>
        </p:nvSpPr>
        <p:spPr>
          <a:xfrm>
            <a:off x="339568" y="3230215"/>
            <a:ext cx="3724569" cy="6946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142" tIns="39142" rIns="39142" bIns="39142">
            <a:spAutoFit/>
          </a:bodyPr>
          <a:lstStyle/>
          <a:p>
            <a:pPr algn="ctr"/>
            <a:r>
              <a:rPr lang="en-US" sz="4000" b="1" dirty="0">
                <a:latin typeface="Open sans"/>
              </a:rPr>
              <a:t>THANK YOU </a:t>
            </a:r>
            <a:r>
              <a:rPr lang="en-US" sz="4000" dirty="0">
                <a:latin typeface="Open sans"/>
              </a:rPr>
              <a:t> </a:t>
            </a:r>
          </a:p>
        </p:txBody>
      </p:sp>
      <p:pic>
        <p:nvPicPr>
          <p:cNvPr id="4" name="Picture 3">
            <a:extLst>
              <a:ext uri="{FF2B5EF4-FFF2-40B4-BE49-F238E27FC236}">
                <a16:creationId xmlns:a16="http://schemas.microsoft.com/office/drawing/2014/main" id="{C545DFA0-FA40-1268-9BDA-EE87700A3D9C}"/>
              </a:ext>
            </a:extLst>
          </p:cNvPr>
          <p:cNvPicPr>
            <a:picLocks noChangeAspect="1"/>
          </p:cNvPicPr>
          <p:nvPr/>
        </p:nvPicPr>
        <p:blipFill>
          <a:blip r:embed="rId2"/>
          <a:stretch>
            <a:fillRect/>
          </a:stretch>
        </p:blipFill>
        <p:spPr>
          <a:xfrm>
            <a:off x="2" y="0"/>
            <a:ext cx="2440349" cy="1463018"/>
          </a:xfrm>
          <a:prstGeom prst="rect">
            <a:avLst/>
          </a:prstGeom>
          <a:noFill/>
          <a:ln>
            <a:noFill/>
          </a:ln>
        </p:spPr>
      </p:pic>
      <p:pic>
        <p:nvPicPr>
          <p:cNvPr id="7" name="Picture 6">
            <a:extLst>
              <a:ext uri="{FF2B5EF4-FFF2-40B4-BE49-F238E27FC236}">
                <a16:creationId xmlns:a16="http://schemas.microsoft.com/office/drawing/2014/main" id="{F775644E-1651-5CBA-BB13-D20A48592C3F}"/>
              </a:ext>
            </a:extLst>
          </p:cNvPr>
          <p:cNvPicPr>
            <a:picLocks noChangeAspect="1"/>
          </p:cNvPicPr>
          <p:nvPr/>
        </p:nvPicPr>
        <p:blipFill>
          <a:blip r:embed="rId3"/>
          <a:stretch>
            <a:fillRect/>
          </a:stretch>
        </p:blipFill>
        <p:spPr>
          <a:xfrm>
            <a:off x="10817618" y="6620"/>
            <a:ext cx="1387082" cy="1227775"/>
          </a:xfrm>
          <a:prstGeom prst="rect">
            <a:avLst/>
          </a:prstGeom>
          <a:noFill/>
          <a:ln>
            <a:noFill/>
          </a:ln>
        </p:spPr>
      </p:pic>
      <p:pic>
        <p:nvPicPr>
          <p:cNvPr id="8" name="Picture 7">
            <a:extLst>
              <a:ext uri="{FF2B5EF4-FFF2-40B4-BE49-F238E27FC236}">
                <a16:creationId xmlns:a16="http://schemas.microsoft.com/office/drawing/2014/main" id="{B34CA96A-DBE4-90D4-F8B7-34DFA0DBB891}"/>
              </a:ext>
            </a:extLst>
          </p:cNvPr>
          <p:cNvPicPr>
            <a:picLocks noChangeAspect="1"/>
          </p:cNvPicPr>
          <p:nvPr/>
        </p:nvPicPr>
        <p:blipFill>
          <a:blip r:embed="rId3"/>
          <a:stretch>
            <a:fillRect/>
          </a:stretch>
        </p:blipFill>
        <p:spPr>
          <a:xfrm>
            <a:off x="4517493" y="633032"/>
            <a:ext cx="5739388" cy="5349050"/>
          </a:xfrm>
          <a:prstGeom prst="rect">
            <a:avLst/>
          </a:prstGeom>
          <a:noFill/>
          <a:ln>
            <a:noFill/>
          </a:ln>
        </p:spPr>
      </p:pic>
    </p:spTree>
    <p:extLst>
      <p:ext uri="{BB962C8B-B14F-4D97-AF65-F5344CB8AC3E}">
        <p14:creationId xmlns:p14="http://schemas.microsoft.com/office/powerpoint/2010/main" val="1708063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a:extLst>
              <a:ext uri="{FF2B5EF4-FFF2-40B4-BE49-F238E27FC236}">
                <a16:creationId xmlns:a16="http://schemas.microsoft.com/office/drawing/2014/main" id="{48B11DDC-1034-71E4-0D44-64BD7E6ADDAE}"/>
              </a:ext>
            </a:extLst>
          </p:cNvPr>
          <p:cNvSpPr/>
          <p:nvPr/>
        </p:nvSpPr>
        <p:spPr>
          <a:xfrm>
            <a:off x="4084638" y="0"/>
            <a:ext cx="8107362" cy="6858000"/>
          </a:xfrm>
          <a:prstGeom prst="rect">
            <a:avLst/>
          </a:prstGeom>
          <a:solidFill>
            <a:schemeClr val="bg1"/>
          </a:solidFill>
          <a:ln w="12700">
            <a:miter lim="400000"/>
          </a:ln>
        </p:spPr>
        <p:txBody>
          <a:bodyPr lIns="39142" tIns="39142" rIns="39142" bIns="39142"/>
          <a:lstStyle/>
          <a:p>
            <a:pPr>
              <a:defRPr/>
            </a:pPr>
            <a:endParaRPr dirty="0"/>
          </a:p>
        </p:txBody>
      </p:sp>
      <p:sp>
        <p:nvSpPr>
          <p:cNvPr id="7172" name="PPT 2 -">
            <a:extLst>
              <a:ext uri="{FF2B5EF4-FFF2-40B4-BE49-F238E27FC236}">
                <a16:creationId xmlns:a16="http://schemas.microsoft.com/office/drawing/2014/main" id="{BFBB40CB-2FED-3E91-84BB-B579493A11C2}"/>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43C76640-739E-23BE-BC58-6122AE332FEC}"/>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4248FC03-EA3E-CD87-5CB2-DDD253182604}"/>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3</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pic>
        <p:nvPicPr>
          <p:cNvPr id="7176" name="Picture 1">
            <a:extLst>
              <a:ext uri="{FF2B5EF4-FFF2-40B4-BE49-F238E27FC236}">
                <a16:creationId xmlns:a16="http://schemas.microsoft.com/office/drawing/2014/main" id="{4BBA5F64-41EF-C7D7-51D4-AD035C5F21F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B561DD93-863B-2CB5-43AB-3534A74425B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
          <p:cNvSpPr txBox="1">
            <a:spLocks noChangeArrowheads="1"/>
          </p:cNvSpPr>
          <p:nvPr/>
        </p:nvSpPr>
        <p:spPr>
          <a:xfrm>
            <a:off x="609600" y="900113"/>
            <a:ext cx="109728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en-US" sz="6000" b="1" dirty="0">
                <a:latin typeface="Open Sans" panose="020B0606030504020204"/>
              </a:rPr>
              <a:t>6</a:t>
            </a:r>
            <a:r>
              <a:rPr lang="en-US" altLang="en-US" sz="6000" b="1" baseline="30000" dirty="0">
                <a:latin typeface="Open Sans" panose="020B0606030504020204"/>
              </a:rPr>
              <a:t>th</a:t>
            </a:r>
            <a:r>
              <a:rPr lang="en-US" altLang="en-US" sz="6000" b="1" dirty="0">
                <a:latin typeface="Open Sans" panose="020B0606030504020204"/>
              </a:rPr>
              <a:t> AUGUST 1945</a:t>
            </a:r>
          </a:p>
        </p:txBody>
      </p:sp>
      <p:sp>
        <p:nvSpPr>
          <p:cNvPr id="14" name="Rectangle 5"/>
          <p:cNvSpPr>
            <a:spLocks noRot="1" noChangeArrowheads="1"/>
          </p:cNvSpPr>
          <p:nvPr/>
        </p:nvSpPr>
        <p:spPr bwMode="auto">
          <a:xfrm>
            <a:off x="1905000" y="4054475"/>
            <a:ext cx="8385175" cy="1431925"/>
          </a:xfrm>
          <a:prstGeom prst="rect">
            <a:avLst/>
          </a:prstGeom>
          <a:noFill/>
          <a:ln>
            <a:noFill/>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US" altLang="en-US" sz="6600" dirty="0">
                <a:solidFill>
                  <a:srgbClr val="C32E05"/>
                </a:solidFill>
                <a:latin typeface="Open Sans" panose="020B0606030504020204"/>
              </a:rPr>
              <a:t>HIROSHIMA</a:t>
            </a:r>
          </a:p>
        </p:txBody>
      </p:sp>
      <p:sp>
        <p:nvSpPr>
          <p:cNvPr id="15" name="Text Box 6"/>
          <p:cNvSpPr txBox="1">
            <a:spLocks noChangeArrowheads="1"/>
          </p:cNvSpPr>
          <p:nvPr/>
        </p:nvSpPr>
        <p:spPr bwMode="auto">
          <a:xfrm>
            <a:off x="2895600" y="2911475"/>
            <a:ext cx="6477000" cy="1006475"/>
          </a:xfrm>
          <a:prstGeom prst="rect">
            <a:avLst/>
          </a:prstGeom>
          <a:noFill/>
          <a:ln>
            <a:noFill/>
          </a:ln>
          <a:effectLst/>
        </p:spPr>
        <p:txBody>
          <a:bodyPr>
            <a:spAutoFit/>
          </a:bodyPr>
          <a:lstStyle/>
          <a:p>
            <a:pPr algn="ctr" eaLnBrk="1" hangingPunct="1">
              <a:defRPr/>
            </a:pPr>
            <a:r>
              <a:rPr lang="en-US" sz="6000" dirty="0">
                <a:solidFill>
                  <a:srgbClr val="C32E05"/>
                </a:solidFill>
                <a:effectLst>
                  <a:outerShdw blurRad="38100" dist="38100" dir="2700000" algn="tl">
                    <a:srgbClr val="C0C0C0"/>
                  </a:outerShdw>
                </a:effectLst>
                <a:latin typeface="Open Sans" panose="020B0606030504020204"/>
              </a:rPr>
              <a:t>08:15 MORNING</a:t>
            </a:r>
            <a:endParaRPr lang="en-US" sz="6000" dirty="0">
              <a:latin typeface="Open Sans" panose="020B0606030504020204"/>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iterate type="wd">
                                    <p:tmPct val="10000"/>
                                  </p:iterate>
                                  <p:childTnLst>
                                    <p:set>
                                      <p:cBhvr>
                                        <p:cTn id="6" dur="1" fill="hold">
                                          <p:stCondLst>
                                            <p:cond delay="0"/>
                                          </p:stCondLst>
                                        </p:cTn>
                                        <p:tgtEl>
                                          <p:spTgt spid="13"/>
                                        </p:tgtEl>
                                        <p:attrNameLst>
                                          <p:attrName>style.visibility</p:attrName>
                                        </p:attrNameLst>
                                      </p:cBhvr>
                                      <p:to>
                                        <p:strVal val="visible"/>
                                      </p:to>
                                    </p:set>
                                    <p:animEffect transition="in" filter="fade">
                                      <p:cBhvr>
                                        <p:cTn id="7" dur="1153" decel="100000"/>
                                        <p:tgtEl>
                                          <p:spTgt spid="13"/>
                                        </p:tgtEl>
                                      </p:cBhvr>
                                    </p:animEffect>
                                    <p:animScale>
                                      <p:cBhvr>
                                        <p:cTn id="8" dur="1153" decel="100000"/>
                                        <p:tgtEl>
                                          <p:spTgt spid="13"/>
                                        </p:tgtEl>
                                      </p:cBhvr>
                                      <p:from x="10000" y="10000"/>
                                      <p:to x="200000" y="450000"/>
                                    </p:animScale>
                                    <p:animScale>
                                      <p:cBhvr>
                                        <p:cTn id="9" dur="1847" accel="100000" fill="hold">
                                          <p:stCondLst>
                                            <p:cond delay="1153"/>
                                          </p:stCondLst>
                                        </p:cTn>
                                        <p:tgtEl>
                                          <p:spTgt spid="13"/>
                                        </p:tgtEl>
                                      </p:cBhvr>
                                      <p:from x="200000" y="450000"/>
                                      <p:to x="100000" y="100000"/>
                                    </p:animScale>
                                    <p:set>
                                      <p:cBhvr>
                                        <p:cTn id="10" dur="1153" fill="hold"/>
                                        <p:tgtEl>
                                          <p:spTgt spid="13"/>
                                        </p:tgtEl>
                                        <p:attrNameLst>
                                          <p:attrName>ppt_x</p:attrName>
                                        </p:attrNameLst>
                                      </p:cBhvr>
                                      <p:to>
                                        <p:strVal val="(0.5)"/>
                                      </p:to>
                                    </p:set>
                                    <p:anim from="(0.5)" to="(#ppt_x)" calcmode="lin" valueType="num">
                                      <p:cBhvr>
                                        <p:cTn id="11" dur="1847" accel="100000" fill="hold">
                                          <p:stCondLst>
                                            <p:cond delay="1153"/>
                                          </p:stCondLst>
                                        </p:cTn>
                                        <p:tgtEl>
                                          <p:spTgt spid="13"/>
                                        </p:tgtEl>
                                        <p:attrNameLst>
                                          <p:attrName>ppt_x</p:attrName>
                                        </p:attrNameLst>
                                      </p:cBhvr>
                                    </p:anim>
                                    <p:set>
                                      <p:cBhvr>
                                        <p:cTn id="12" dur="1153" fill="hold"/>
                                        <p:tgtEl>
                                          <p:spTgt spid="13"/>
                                        </p:tgtEl>
                                        <p:attrNameLst>
                                          <p:attrName>ppt_y</p:attrName>
                                        </p:attrNameLst>
                                      </p:cBhvr>
                                      <p:to>
                                        <p:strVal val="(#ppt_y+0.4)"/>
                                      </p:to>
                                    </p:set>
                                    <p:anim from="(#ppt_y+0.4)" to="(#ppt_y)" calcmode="lin" valueType="num">
                                      <p:cBhvr>
                                        <p:cTn id="13" dur="1847" accel="100000" fill="hold">
                                          <p:stCondLst>
                                            <p:cond delay="1153"/>
                                          </p:stCondLst>
                                        </p:cTn>
                                        <p:tgtEl>
                                          <p:spTgt spid="13"/>
                                        </p:tgtEl>
                                        <p:attrNameLst>
                                          <p:attrName>ppt_y</p:attrName>
                                        </p:attrNameLst>
                                      </p:cBhvr>
                                    </p:anim>
                                  </p:childTnLst>
                                </p:cTn>
                              </p:par>
                            </p:childTnLst>
                          </p:cTn>
                        </p:par>
                        <p:par>
                          <p:cTn id="14" fill="hold">
                            <p:stCondLst>
                              <p:cond delay="3600"/>
                            </p:stCondLst>
                            <p:childTnLst>
                              <p:par>
                                <p:cTn id="15" presetID="2" presetClass="entr" presetSubtype="4"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par>
                          <p:cTn id="19" fill="hold">
                            <p:stCondLst>
                              <p:cond delay="4100"/>
                            </p:stCondLst>
                            <p:childTnLst>
                              <p:par>
                                <p:cTn id="20" presetID="6" presetClass="emph" presetSubtype="0" fill="hold" nodeType="afterEffect">
                                  <p:stCondLst>
                                    <p:cond delay="0"/>
                                  </p:stCondLst>
                                  <p:childTnLst>
                                    <p:animScale>
                                      <p:cBhvr>
                                        <p:cTn id="21" dur="2000" fill="hold"/>
                                        <p:tgtEl>
                                          <p:spTgt spid="1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13847-E128-763D-9C61-4318B95F425A}"/>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49784393-68BC-5AB4-9B14-C5D2686AA361}"/>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defRPr/>
            </a:pPr>
            <a:endParaRPr lang="en-US" altLang="en-US" dirty="0"/>
          </a:p>
          <a:p>
            <a:pPr>
              <a:defRPr/>
            </a:pPr>
            <a:endParaRPr lang="en-US" altLang="en-US" dirty="0"/>
          </a:p>
          <a:p>
            <a:pPr>
              <a:defRPr/>
            </a:pPr>
            <a:endParaRPr lang="en-US" altLang="en-US" dirty="0"/>
          </a:p>
          <a:p>
            <a:pPr>
              <a:defRPr/>
            </a:pPr>
            <a:endParaRPr lang="en-US" altLang="en-US" dirty="0"/>
          </a:p>
          <a:p>
            <a:pPr>
              <a:defRPr/>
            </a:pPr>
            <a:endParaRPr lang="en-US" altLang="en-US" dirty="0"/>
          </a:p>
          <a:p>
            <a:pPr>
              <a:defRPr/>
            </a:pPr>
            <a:endParaRPr lang="en-US" altLang="en-US" dirty="0"/>
          </a:p>
          <a:p>
            <a:pPr>
              <a:defRPr/>
            </a:pPr>
            <a:endParaRPr lang="en-US" altLang="en-US" dirty="0"/>
          </a:p>
          <a:p>
            <a:pPr>
              <a:defRPr/>
            </a:pPr>
            <a:endParaRPr lang="en-US" altLang="en-US" dirty="0"/>
          </a:p>
          <a:p>
            <a:pPr>
              <a:defRPr/>
            </a:pPr>
            <a:endParaRPr lang="en-US" altLang="en-US" dirty="0"/>
          </a:p>
          <a:p>
            <a:pPr>
              <a:defRPr/>
            </a:pPr>
            <a:endParaRPr lang="en-US" altLang="en-US" dirty="0"/>
          </a:p>
          <a:p>
            <a:pPr>
              <a:defRPr/>
            </a:pPr>
            <a:endParaRPr lang="en-US" altLang="en-US" dirty="0"/>
          </a:p>
          <a:p>
            <a:pPr>
              <a:defRPr/>
            </a:pPr>
            <a:endParaRPr lang="en-US" altLang="en-US" dirty="0"/>
          </a:p>
          <a:p>
            <a:pPr>
              <a:defRPr/>
            </a:pPr>
            <a:endParaRPr lang="en-US" altLang="en-US" dirty="0"/>
          </a:p>
          <a:p>
            <a:pPr>
              <a:defRPr/>
            </a:pPr>
            <a:endParaRPr lang="en-US" altLang="en-US" dirty="0"/>
          </a:p>
          <a:p>
            <a:pPr>
              <a:defRPr/>
            </a:pPr>
            <a:endParaRPr lang="en-US" altLang="en-US" dirty="0"/>
          </a:p>
          <a:p>
            <a:pPr>
              <a:defRPr/>
            </a:pPr>
            <a:endParaRPr lang="en-US" altLang="en-US" dirty="0"/>
          </a:p>
          <a:p>
            <a:pPr>
              <a:defRPr/>
            </a:pPr>
            <a:endParaRPr lang="en-US" altLang="en-US" dirty="0"/>
          </a:p>
          <a:p>
            <a:pPr>
              <a:defRPr/>
            </a:pPr>
            <a:endParaRPr lang="en-US" altLang="en-US" dirty="0"/>
          </a:p>
          <a:p>
            <a:pPr>
              <a:defRPr/>
            </a:pPr>
            <a:endParaRPr lang="en-US" altLang="en-US" dirty="0"/>
          </a:p>
          <a:p>
            <a:pPr>
              <a:defRPr/>
            </a:pPr>
            <a:endParaRPr lang="en-US" altLang="en-US" dirty="0"/>
          </a:p>
          <a:p>
            <a:pPr>
              <a:defRPr/>
            </a:pPr>
            <a:endParaRPr lang="en-US" altLang="en-US" dirty="0"/>
          </a:p>
          <a:p>
            <a:pPr>
              <a:defRPr/>
            </a:pPr>
            <a:endParaRPr lang="en-US" altLang="en-US" dirty="0"/>
          </a:p>
          <a:p>
            <a:pPr>
              <a:defRPr/>
            </a:pPr>
            <a:r>
              <a:rPr lang="en-US" altLang="en-US" dirty="0"/>
              <a:t>				</a:t>
            </a:r>
            <a:r>
              <a:rPr lang="en-US" altLang="en-US" sz="2400" dirty="0">
                <a:latin typeface="Open Sans" panose="020B0606030504020204"/>
              </a:rPr>
              <a:t>First nuclear weapon in the world, </a:t>
            </a:r>
            <a:br>
              <a:rPr lang="en-US" altLang="en-US" sz="2400" dirty="0">
                <a:latin typeface="Open Sans" panose="020B0606030504020204"/>
              </a:rPr>
            </a:br>
            <a:endParaRPr sz="2400" dirty="0">
              <a:latin typeface="Open Sans" panose="020B0606030504020204"/>
            </a:endParaRPr>
          </a:p>
        </p:txBody>
      </p:sp>
      <p:sp>
        <p:nvSpPr>
          <p:cNvPr id="7171"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5815B3C7-48FB-8339-AE79-ADA2A6852721}"/>
              </a:ext>
            </a:extLst>
          </p:cNvPr>
          <p:cNvSpPr txBox="1">
            <a:spLocks noChangeArrowheads="1"/>
          </p:cNvSpPr>
          <p:nvPr/>
        </p:nvSpPr>
        <p:spPr bwMode="auto">
          <a:xfrm>
            <a:off x="4369594" y="610394"/>
            <a:ext cx="7537450" cy="3535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spAutoFit/>
          </a:bodyPr>
          <a:lstStyle>
            <a:lvl1pPr defTabSz="1895475">
              <a:lnSpc>
                <a:spcPct val="90000"/>
              </a:lnSpc>
              <a:spcBef>
                <a:spcPts val="1000"/>
              </a:spcBef>
              <a:buFont typeface="Arial" panose="020B0604020202020204" pitchFamily="34" charset="0"/>
              <a:buChar char="•"/>
              <a:tabLst>
                <a:tab pos="2286000" algn="l"/>
                <a:tab pos="3644900" algn="l"/>
                <a:tab pos="5029200" algn="l"/>
                <a:tab pos="6388100" algn="l"/>
              </a:tabLst>
              <a:defRPr sz="2800">
                <a:solidFill>
                  <a:schemeClr val="tx1"/>
                </a:solidFill>
                <a:latin typeface="Calibri" panose="020F0502020204030204" pitchFamily="34" charset="0"/>
              </a:defRPr>
            </a:lvl1pPr>
            <a:lvl2pPr marL="742950" indent="-28575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400">
                <a:solidFill>
                  <a:schemeClr val="tx1"/>
                </a:solidFill>
                <a:latin typeface="Calibri" panose="020F0502020204030204" pitchFamily="34" charset="0"/>
              </a:defRPr>
            </a:lvl2pPr>
            <a:lvl3pPr marL="11430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000">
                <a:solidFill>
                  <a:schemeClr val="tx1"/>
                </a:solidFill>
                <a:latin typeface="Calibri" panose="020F0502020204030204" pitchFamily="34" charset="0"/>
              </a:defRPr>
            </a:lvl3pPr>
            <a:lvl4pPr marL="16002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4pPr>
            <a:lvl5pPr marL="20574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5pPr>
            <a:lvl6pPr marL="25146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6pPr>
            <a:lvl7pPr marL="29718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7pPr>
            <a:lvl8pPr marL="34290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8pPr>
            <a:lvl9pPr marL="38862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9pPr>
          </a:lstStyle>
          <a:p>
            <a:r>
              <a:rPr lang="en-US" altLang="en-US" b="1" dirty="0">
                <a:latin typeface="OPEN SANS" panose="020B0606030504020204"/>
              </a:rPr>
              <a:t>Name           	   : Little Boy</a:t>
            </a:r>
          </a:p>
          <a:p>
            <a:r>
              <a:rPr lang="en-US" altLang="en-US" b="1" dirty="0">
                <a:latin typeface="OPEN SANS" panose="020B0606030504020204"/>
              </a:rPr>
              <a:t>Type            	   : Uranium gun-type fission</a:t>
            </a:r>
          </a:p>
          <a:p>
            <a:r>
              <a:rPr lang="en-US" altLang="en-US" b="1" dirty="0">
                <a:latin typeface="OPEN SANS" panose="020B0606030504020204"/>
              </a:rPr>
              <a:t>Weight                     : 4400 kg</a:t>
            </a:r>
          </a:p>
          <a:p>
            <a:r>
              <a:rPr lang="en-US" altLang="en-US" b="1" dirty="0">
                <a:latin typeface="OPEN SANS" panose="020B0606030504020204"/>
              </a:rPr>
              <a:t>Length         	   : 10 </a:t>
            </a:r>
            <a:r>
              <a:rPr lang="en-US" altLang="en-US" b="1" dirty="0" err="1">
                <a:latin typeface="OPEN SANS" panose="020B0606030504020204"/>
              </a:rPr>
              <a:t>ft</a:t>
            </a:r>
            <a:r>
              <a:rPr lang="en-US" altLang="en-US" b="1" dirty="0">
                <a:latin typeface="OPEN SANS" panose="020B0606030504020204"/>
              </a:rPr>
              <a:t>, 6 in (3.2m)</a:t>
            </a:r>
          </a:p>
          <a:p>
            <a:r>
              <a:rPr lang="en-US" altLang="en-US" b="1" dirty="0">
                <a:latin typeface="OPEN SANS" panose="020B0606030504020204"/>
              </a:rPr>
              <a:t>Diameter                 : 29 in (0.737m)</a:t>
            </a:r>
          </a:p>
          <a:p>
            <a:r>
              <a:rPr lang="en-US" altLang="en-US" b="1" dirty="0">
                <a:latin typeface="OPEN SANS" panose="020B0606030504020204"/>
              </a:rPr>
              <a:t>Explosive yield      :15 k tons of TNT </a:t>
            </a:r>
          </a:p>
          <a:p>
            <a:r>
              <a:rPr lang="en-US" altLang="en-US" b="1" dirty="0">
                <a:latin typeface="OPEN SANS" panose="020B0606030504020204"/>
              </a:rPr>
              <a:t>Casualty                       : 80 thousand </a:t>
            </a:r>
            <a:r>
              <a:rPr lang="en-US" altLang="en-US" b="1" dirty="0" err="1">
                <a:latin typeface="OPEN SANS" panose="020B0606030504020204"/>
              </a:rPr>
              <a:t>appx</a:t>
            </a:r>
            <a:r>
              <a:rPr lang="en-US" altLang="en-US" b="1" dirty="0">
                <a:latin typeface="OPEN SANS" panose="020B0606030504020204"/>
              </a:rPr>
              <a:t>            </a:t>
            </a:r>
            <a:r>
              <a:rPr lang="en-US" altLang="en-US" b="1" dirty="0"/>
              <a:t>      </a:t>
            </a:r>
          </a:p>
        </p:txBody>
      </p:sp>
      <p:sp>
        <p:nvSpPr>
          <p:cNvPr id="7172" name="PPT 2 -">
            <a:extLst>
              <a:ext uri="{FF2B5EF4-FFF2-40B4-BE49-F238E27FC236}">
                <a16:creationId xmlns:a16="http://schemas.microsoft.com/office/drawing/2014/main" id="{D670C375-0947-898E-4271-C0D911466305}"/>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763580D4-9F5C-36E1-171B-398F6A9925C8}"/>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05BE3817-6896-6166-2379-6714B3EFE231}"/>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4</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F5C0B3DA-2C74-795B-0BD8-7EAB5EBCC4A4}"/>
              </a:ext>
            </a:extLst>
          </p:cNvPr>
          <p:cNvSpPr txBox="1"/>
          <p:nvPr/>
        </p:nvSpPr>
        <p:spPr>
          <a:xfrm>
            <a:off x="371475" y="1406525"/>
            <a:ext cx="3556000" cy="694602"/>
          </a:xfrm>
          <a:prstGeom prst="rect">
            <a:avLst/>
          </a:prstGeom>
          <a:ln w="12700">
            <a:miter lim="400000"/>
          </a:ln>
        </p:spPr>
        <p:txBody>
          <a:bodyPr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defRPr/>
            </a:pPr>
            <a:r>
              <a:rPr lang="en-US" altLang="en-US" sz="4000" dirty="0"/>
              <a:t>Hiroshima</a:t>
            </a:r>
            <a:endParaRPr lang="en-US" sz="4000" dirty="0"/>
          </a:p>
        </p:txBody>
      </p:sp>
      <p:pic>
        <p:nvPicPr>
          <p:cNvPr id="7176" name="Picture 1">
            <a:extLst>
              <a:ext uri="{FF2B5EF4-FFF2-40B4-BE49-F238E27FC236}">
                <a16:creationId xmlns:a16="http://schemas.microsoft.com/office/drawing/2014/main" id="{D93C85E8-0EE4-D440-F2FE-DD0EC0FDB2C0}"/>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2647DADB-6858-46DB-89E9-2918EAB4F6C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Little boy atomic bom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63844" y="4255721"/>
            <a:ext cx="27432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450614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40989-FC7A-D073-5633-649877336273}"/>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D387E17F-1D23-E4A8-F849-5EB2CCE2C764}"/>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defRPr/>
            </a:pPr>
            <a:endParaRPr dirty="0"/>
          </a:p>
        </p:txBody>
      </p:sp>
      <p:sp>
        <p:nvSpPr>
          <p:cNvPr id="7171"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072C750B-B690-A5D7-7EBD-422B6168136F}"/>
              </a:ext>
            </a:extLst>
          </p:cNvPr>
          <p:cNvSpPr txBox="1">
            <a:spLocks noChangeArrowheads="1"/>
          </p:cNvSpPr>
          <p:nvPr/>
        </p:nvSpPr>
        <p:spPr bwMode="auto">
          <a:xfrm>
            <a:off x="4369594" y="1279707"/>
            <a:ext cx="7537450" cy="50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spAutoFit/>
          </a:bodyPr>
          <a:lstStyle>
            <a:lvl1pPr defTabSz="1895475">
              <a:lnSpc>
                <a:spcPct val="90000"/>
              </a:lnSpc>
              <a:spcBef>
                <a:spcPts val="1000"/>
              </a:spcBef>
              <a:buFont typeface="Arial" panose="020B0604020202020204" pitchFamily="34" charset="0"/>
              <a:buChar char="•"/>
              <a:tabLst>
                <a:tab pos="2286000" algn="l"/>
                <a:tab pos="3644900" algn="l"/>
                <a:tab pos="5029200" algn="l"/>
                <a:tab pos="6388100" algn="l"/>
              </a:tabLst>
              <a:defRPr sz="2800">
                <a:solidFill>
                  <a:schemeClr val="tx1"/>
                </a:solidFill>
                <a:latin typeface="Calibri" panose="020F0502020204030204" pitchFamily="34" charset="0"/>
              </a:defRPr>
            </a:lvl1pPr>
            <a:lvl2pPr marL="742950" indent="-28575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400">
                <a:solidFill>
                  <a:schemeClr val="tx1"/>
                </a:solidFill>
                <a:latin typeface="Calibri" panose="020F0502020204030204" pitchFamily="34" charset="0"/>
              </a:defRPr>
            </a:lvl2pPr>
            <a:lvl3pPr marL="11430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000">
                <a:solidFill>
                  <a:schemeClr val="tx1"/>
                </a:solidFill>
                <a:latin typeface="Calibri" panose="020F0502020204030204" pitchFamily="34" charset="0"/>
              </a:defRPr>
            </a:lvl3pPr>
            <a:lvl4pPr marL="16002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4pPr>
            <a:lvl5pPr marL="20574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5pPr>
            <a:lvl6pPr marL="25146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6pPr>
            <a:lvl7pPr marL="29718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7pPr>
            <a:lvl8pPr marL="34290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8pPr>
            <a:lvl9pPr marL="38862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9pPr>
          </a:lstStyle>
          <a:p>
            <a:pPr>
              <a:lnSpc>
                <a:spcPct val="150000"/>
              </a:lnSpc>
            </a:pPr>
            <a:r>
              <a:rPr lang="en-US" altLang="en-US" dirty="0">
                <a:latin typeface="Open Sans" panose="020B0606030504020204"/>
                <a:cs typeface="Open Sans" panose="020B0606030504020204" pitchFamily="34" charset="0"/>
                <a:sym typeface="Open Sans Semibold" panose="020B0706030804020204" pitchFamily="34" charset="0"/>
              </a:rPr>
              <a:t> </a:t>
            </a:r>
            <a:r>
              <a:rPr lang="en-IN" altLang="en-US" dirty="0">
                <a:latin typeface="Open Sans" panose="020B0606030504020204"/>
              </a:rPr>
              <a:t>The nuclear bomb was detonated at the height of 580 </a:t>
            </a:r>
            <a:r>
              <a:rPr lang="en-IN" altLang="en-US" dirty="0" err="1">
                <a:latin typeface="Open Sans" panose="020B0606030504020204"/>
              </a:rPr>
              <a:t>mtr</a:t>
            </a:r>
            <a:r>
              <a:rPr lang="en-IN" altLang="en-US" dirty="0">
                <a:latin typeface="Open Sans" panose="020B0606030504020204"/>
              </a:rPr>
              <a:t> above a hospital.</a:t>
            </a:r>
          </a:p>
          <a:p>
            <a:pPr>
              <a:lnSpc>
                <a:spcPct val="150000"/>
              </a:lnSpc>
            </a:pPr>
            <a:r>
              <a:rPr lang="en-IN" altLang="en-US" dirty="0">
                <a:latin typeface="Open Sans" panose="020B0606030504020204"/>
              </a:rPr>
              <a:t>5 </a:t>
            </a:r>
            <a:r>
              <a:rPr lang="en-IN" altLang="en-US" dirty="0" err="1">
                <a:latin typeface="Open Sans" panose="020B0606030504020204"/>
              </a:rPr>
              <a:t>sq</a:t>
            </a:r>
            <a:r>
              <a:rPr lang="en-IN" altLang="en-US" dirty="0">
                <a:latin typeface="Open Sans" panose="020B0606030504020204"/>
              </a:rPr>
              <a:t> mile area completely converted into an ash and destroyed 76,000 buildings.</a:t>
            </a:r>
          </a:p>
          <a:p>
            <a:pPr>
              <a:lnSpc>
                <a:spcPct val="150000"/>
              </a:lnSpc>
            </a:pPr>
            <a:r>
              <a:rPr lang="en-IN" altLang="en-US" dirty="0">
                <a:latin typeface="Open Sans" panose="020B0606030504020204"/>
              </a:rPr>
              <a:t>Blast waves-5 km (50%)</a:t>
            </a:r>
          </a:p>
          <a:p>
            <a:pPr>
              <a:lnSpc>
                <a:spcPct val="150000"/>
              </a:lnSpc>
            </a:pPr>
            <a:r>
              <a:rPr lang="en-IN" altLang="en-US" dirty="0">
                <a:latin typeface="Open Sans" panose="020B0606030504020204"/>
              </a:rPr>
              <a:t>Thermal rays- 4 km (35%)</a:t>
            </a:r>
          </a:p>
          <a:p>
            <a:pPr>
              <a:lnSpc>
                <a:spcPct val="150000"/>
              </a:lnSpc>
            </a:pPr>
            <a:r>
              <a:rPr lang="en-IN" altLang="en-US" dirty="0">
                <a:latin typeface="Open Sans" panose="020B0606030504020204"/>
              </a:rPr>
              <a:t>Radiation- 2.5 km (15%)</a:t>
            </a:r>
          </a:p>
        </p:txBody>
      </p:sp>
      <p:sp>
        <p:nvSpPr>
          <p:cNvPr id="7172" name="PPT 2 -">
            <a:extLst>
              <a:ext uri="{FF2B5EF4-FFF2-40B4-BE49-F238E27FC236}">
                <a16:creationId xmlns:a16="http://schemas.microsoft.com/office/drawing/2014/main" id="{F068D2DF-DD67-C34F-0A78-0CCAEB2C7C5E}"/>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57E9E3C6-AB24-FF5D-8529-8F17E76004F3}"/>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5CF68EEC-38E0-7390-2909-8EBE47A03514}"/>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5</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F836B6D7-A36F-6A81-231B-68CA35D9B5FC}"/>
              </a:ext>
            </a:extLst>
          </p:cNvPr>
          <p:cNvSpPr txBox="1"/>
          <p:nvPr/>
        </p:nvSpPr>
        <p:spPr>
          <a:xfrm>
            <a:off x="371475" y="1406525"/>
            <a:ext cx="3556000" cy="756157"/>
          </a:xfrm>
          <a:prstGeom prst="rect">
            <a:avLst/>
          </a:prstGeom>
          <a:ln w="12700">
            <a:miter lim="400000"/>
          </a:ln>
        </p:spPr>
        <p:txBody>
          <a:bodyPr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ctr">
              <a:lnSpc>
                <a:spcPct val="100000"/>
              </a:lnSpc>
              <a:defRPr/>
            </a:pPr>
            <a:r>
              <a:rPr lang="en-IN" altLang="en-US" sz="4400" dirty="0"/>
              <a:t>Effect</a:t>
            </a:r>
            <a:r>
              <a:rPr lang="en-IN" altLang="en-US" sz="4000" dirty="0"/>
              <a:t> </a:t>
            </a:r>
            <a:endParaRPr lang="en-US" sz="4400" dirty="0"/>
          </a:p>
        </p:txBody>
      </p:sp>
      <p:pic>
        <p:nvPicPr>
          <p:cNvPr id="7176" name="Picture 1">
            <a:extLst>
              <a:ext uri="{FF2B5EF4-FFF2-40B4-BE49-F238E27FC236}">
                <a16:creationId xmlns:a16="http://schemas.microsoft.com/office/drawing/2014/main" id="{58447062-6078-C00A-AB8A-EE619EBFB29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6F196EA7-DD41-7108-8625-80C0F6490BB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677362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B1520-4FFD-0C39-7097-7F53E77BC07C}"/>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9479B5C9-1D0C-35C2-88F0-EEB4D42D312D}"/>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defRPr/>
            </a:pPr>
            <a:endParaRPr dirty="0"/>
          </a:p>
        </p:txBody>
      </p:sp>
      <p:sp>
        <p:nvSpPr>
          <p:cNvPr id="7171"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CADE47EE-AF98-D6F4-D3EE-FBD5FEF1EA85}"/>
              </a:ext>
            </a:extLst>
          </p:cNvPr>
          <p:cNvSpPr txBox="1">
            <a:spLocks noChangeArrowheads="1"/>
          </p:cNvSpPr>
          <p:nvPr/>
        </p:nvSpPr>
        <p:spPr bwMode="auto">
          <a:xfrm>
            <a:off x="4369594" y="1266065"/>
            <a:ext cx="7537450" cy="826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spAutoFit/>
          </a:bodyPr>
          <a:lstStyle>
            <a:lvl1pPr defTabSz="1895475">
              <a:lnSpc>
                <a:spcPct val="90000"/>
              </a:lnSpc>
              <a:spcBef>
                <a:spcPts val="1000"/>
              </a:spcBef>
              <a:buFont typeface="Arial" panose="020B0604020202020204" pitchFamily="34" charset="0"/>
              <a:buChar char="•"/>
              <a:tabLst>
                <a:tab pos="2286000" algn="l"/>
                <a:tab pos="3644900" algn="l"/>
                <a:tab pos="5029200" algn="l"/>
                <a:tab pos="6388100" algn="l"/>
              </a:tabLst>
              <a:defRPr sz="2800">
                <a:solidFill>
                  <a:schemeClr val="tx1"/>
                </a:solidFill>
                <a:latin typeface="Calibri" panose="020F0502020204030204" pitchFamily="34" charset="0"/>
              </a:defRPr>
            </a:lvl1pPr>
            <a:lvl2pPr marL="742950" indent="-28575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400">
                <a:solidFill>
                  <a:schemeClr val="tx1"/>
                </a:solidFill>
                <a:latin typeface="Calibri" panose="020F0502020204030204" pitchFamily="34" charset="0"/>
              </a:defRPr>
            </a:lvl2pPr>
            <a:lvl3pPr marL="11430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000">
                <a:solidFill>
                  <a:schemeClr val="tx1"/>
                </a:solidFill>
                <a:latin typeface="Calibri" panose="020F0502020204030204" pitchFamily="34" charset="0"/>
              </a:defRPr>
            </a:lvl3pPr>
            <a:lvl4pPr marL="16002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4pPr>
            <a:lvl5pPr marL="20574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5pPr>
            <a:lvl6pPr marL="25146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6pPr>
            <a:lvl7pPr marL="29718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7pPr>
            <a:lvl8pPr marL="34290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8pPr>
            <a:lvl9pPr marL="38862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9pPr>
          </a:lstStyle>
          <a:p>
            <a:pPr>
              <a:buNone/>
            </a:pPr>
            <a:r>
              <a:rPr lang="en-US" altLang="en-US" dirty="0">
                <a:latin typeface="Open Sans" panose="020B0606030504020204"/>
              </a:rPr>
              <a:t>Aerial photograph from the 80 kilometers away of the inland sea, taken about 1 hour after the dropping.</a:t>
            </a:r>
          </a:p>
        </p:txBody>
      </p:sp>
      <p:sp>
        <p:nvSpPr>
          <p:cNvPr id="7172" name="PPT 2 -">
            <a:extLst>
              <a:ext uri="{FF2B5EF4-FFF2-40B4-BE49-F238E27FC236}">
                <a16:creationId xmlns:a16="http://schemas.microsoft.com/office/drawing/2014/main" id="{0BE69680-F0AA-3FA7-5E10-FD46A5D6E1BD}"/>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726BCB71-84E1-161E-5EBC-85FF6D3E6F60}"/>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20375ABF-4968-D7B4-F2B2-125109650F6F}"/>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6</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756874BE-192A-82DC-019F-537AF3E461F2}"/>
              </a:ext>
            </a:extLst>
          </p:cNvPr>
          <p:cNvSpPr txBox="1"/>
          <p:nvPr/>
        </p:nvSpPr>
        <p:spPr>
          <a:xfrm>
            <a:off x="371475" y="1406525"/>
            <a:ext cx="3556000" cy="633046"/>
          </a:xfrm>
          <a:prstGeom prst="rect">
            <a:avLst/>
          </a:prstGeom>
          <a:ln w="12700">
            <a:miter lim="400000"/>
          </a:ln>
        </p:spPr>
        <p:txBody>
          <a:bodyPr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defRPr/>
            </a:pPr>
            <a:endParaRPr lang="en-US" sz="3600" dirty="0"/>
          </a:p>
        </p:txBody>
      </p:sp>
      <p:pic>
        <p:nvPicPr>
          <p:cNvPr id="7176" name="Picture 1">
            <a:extLst>
              <a:ext uri="{FF2B5EF4-FFF2-40B4-BE49-F238E27FC236}">
                <a16:creationId xmlns:a16="http://schemas.microsoft.com/office/drawing/2014/main" id="{EE3A01AF-0E35-162E-4692-6B6BF31A183C}"/>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A84E1C4D-7F47-D526-5F3F-373553BC6F4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hiro1.gif (64778 byt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876" y="2514600"/>
            <a:ext cx="9067800" cy="420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965253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a:extLst>
              <a:ext uri="{FF2B5EF4-FFF2-40B4-BE49-F238E27FC236}">
                <a16:creationId xmlns:a16="http://schemas.microsoft.com/office/drawing/2014/main" id="{48B11DDC-1034-71E4-0D44-64BD7E6ADDAE}"/>
              </a:ext>
            </a:extLst>
          </p:cNvPr>
          <p:cNvSpPr/>
          <p:nvPr/>
        </p:nvSpPr>
        <p:spPr>
          <a:xfrm>
            <a:off x="4084638" y="0"/>
            <a:ext cx="8107362" cy="6858000"/>
          </a:xfrm>
          <a:prstGeom prst="rect">
            <a:avLst/>
          </a:prstGeom>
          <a:solidFill>
            <a:schemeClr val="bg1"/>
          </a:solidFill>
          <a:ln w="12700">
            <a:miter lim="400000"/>
          </a:ln>
        </p:spPr>
        <p:txBody>
          <a:bodyPr lIns="39142" tIns="39142" rIns="39142" bIns="39142"/>
          <a:lstStyle/>
          <a:p>
            <a:pPr>
              <a:defRPr/>
            </a:pPr>
            <a:endParaRPr dirty="0"/>
          </a:p>
        </p:txBody>
      </p:sp>
      <p:sp>
        <p:nvSpPr>
          <p:cNvPr id="7172" name="PPT 2 -">
            <a:extLst>
              <a:ext uri="{FF2B5EF4-FFF2-40B4-BE49-F238E27FC236}">
                <a16:creationId xmlns:a16="http://schemas.microsoft.com/office/drawing/2014/main" id="{BFBB40CB-2FED-3E91-84BB-B579493A11C2}"/>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43C76640-739E-23BE-BC58-6122AE332FEC}"/>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4248FC03-EA3E-CD87-5CB2-DDD253182604}"/>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7</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pic>
        <p:nvPicPr>
          <p:cNvPr id="7176" name="Picture 1">
            <a:extLst>
              <a:ext uri="{FF2B5EF4-FFF2-40B4-BE49-F238E27FC236}">
                <a16:creationId xmlns:a16="http://schemas.microsoft.com/office/drawing/2014/main" id="{4BBA5F64-41EF-C7D7-51D4-AD035C5F21F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B561DD93-863B-2CB5-43AB-3534A74425B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
          <p:cNvSpPr txBox="1">
            <a:spLocks noChangeArrowheads="1"/>
          </p:cNvSpPr>
          <p:nvPr/>
        </p:nvSpPr>
        <p:spPr>
          <a:xfrm>
            <a:off x="609600" y="900113"/>
            <a:ext cx="109728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en-US" sz="6000" b="1" dirty="0">
                <a:latin typeface="Open Sans" panose="020B0606030504020204"/>
              </a:rPr>
              <a:t>9</a:t>
            </a:r>
            <a:r>
              <a:rPr lang="en-US" altLang="en-US" sz="6000" b="1" baseline="30000" dirty="0">
                <a:latin typeface="Open Sans" panose="020B0606030504020204"/>
              </a:rPr>
              <a:t>th</a:t>
            </a:r>
            <a:r>
              <a:rPr lang="en-US" altLang="en-US" sz="6000" b="1" dirty="0">
                <a:latin typeface="Open Sans" panose="020B0606030504020204"/>
              </a:rPr>
              <a:t> AUGUST 1945</a:t>
            </a:r>
          </a:p>
        </p:txBody>
      </p:sp>
      <p:sp>
        <p:nvSpPr>
          <p:cNvPr id="14" name="Rectangle 5"/>
          <p:cNvSpPr>
            <a:spLocks noRot="1" noChangeArrowheads="1"/>
          </p:cNvSpPr>
          <p:nvPr/>
        </p:nvSpPr>
        <p:spPr bwMode="auto">
          <a:xfrm>
            <a:off x="1905000" y="4054475"/>
            <a:ext cx="8385175" cy="1431925"/>
          </a:xfrm>
          <a:prstGeom prst="rect">
            <a:avLst/>
          </a:prstGeom>
          <a:noFill/>
          <a:ln>
            <a:noFill/>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US" altLang="en-US" sz="6600" dirty="0">
                <a:solidFill>
                  <a:srgbClr val="C32E05"/>
                </a:solidFill>
                <a:latin typeface="Open Sans" panose="020B0606030504020204"/>
              </a:rPr>
              <a:t>NAGASAKI</a:t>
            </a:r>
          </a:p>
        </p:txBody>
      </p:sp>
      <p:sp>
        <p:nvSpPr>
          <p:cNvPr id="15" name="Text Box 6"/>
          <p:cNvSpPr txBox="1">
            <a:spLocks noChangeArrowheads="1"/>
          </p:cNvSpPr>
          <p:nvPr/>
        </p:nvSpPr>
        <p:spPr bwMode="auto">
          <a:xfrm>
            <a:off x="2895600" y="2911475"/>
            <a:ext cx="6477000" cy="1006475"/>
          </a:xfrm>
          <a:prstGeom prst="rect">
            <a:avLst/>
          </a:prstGeom>
          <a:noFill/>
          <a:ln>
            <a:noFill/>
          </a:ln>
          <a:effectLst/>
        </p:spPr>
        <p:txBody>
          <a:bodyPr>
            <a:spAutoFit/>
          </a:bodyPr>
          <a:lstStyle/>
          <a:p>
            <a:pPr algn="ctr" eaLnBrk="1" hangingPunct="1">
              <a:defRPr/>
            </a:pPr>
            <a:r>
              <a:rPr lang="en-US" sz="6000" dirty="0">
                <a:solidFill>
                  <a:srgbClr val="C32E05"/>
                </a:solidFill>
                <a:effectLst>
                  <a:outerShdw blurRad="38100" dist="38100" dir="2700000" algn="tl">
                    <a:srgbClr val="C0C0C0"/>
                  </a:outerShdw>
                </a:effectLst>
                <a:latin typeface="Open Sans" panose="020B0606030504020204"/>
              </a:rPr>
              <a:t>11:02 MORNING</a:t>
            </a:r>
            <a:endParaRPr lang="en-US" sz="6000" dirty="0">
              <a:latin typeface="Open Sans" panose="020B0606030504020204"/>
            </a:endParaRPr>
          </a:p>
        </p:txBody>
      </p:sp>
    </p:spTree>
    <p:extLst>
      <p:ext uri="{BB962C8B-B14F-4D97-AF65-F5344CB8AC3E}">
        <p14:creationId xmlns:p14="http://schemas.microsoft.com/office/powerpoint/2010/main" val="230956004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iterate type="wd">
                                    <p:tmPct val="10000"/>
                                  </p:iterate>
                                  <p:childTnLst>
                                    <p:set>
                                      <p:cBhvr>
                                        <p:cTn id="6" dur="1" fill="hold">
                                          <p:stCondLst>
                                            <p:cond delay="0"/>
                                          </p:stCondLst>
                                        </p:cTn>
                                        <p:tgtEl>
                                          <p:spTgt spid="13"/>
                                        </p:tgtEl>
                                        <p:attrNameLst>
                                          <p:attrName>style.visibility</p:attrName>
                                        </p:attrNameLst>
                                      </p:cBhvr>
                                      <p:to>
                                        <p:strVal val="visible"/>
                                      </p:to>
                                    </p:set>
                                    <p:animEffect transition="in" filter="fade">
                                      <p:cBhvr>
                                        <p:cTn id="7" dur="1153" decel="100000"/>
                                        <p:tgtEl>
                                          <p:spTgt spid="13"/>
                                        </p:tgtEl>
                                      </p:cBhvr>
                                    </p:animEffect>
                                    <p:animScale>
                                      <p:cBhvr>
                                        <p:cTn id="8" dur="1153" decel="100000"/>
                                        <p:tgtEl>
                                          <p:spTgt spid="13"/>
                                        </p:tgtEl>
                                      </p:cBhvr>
                                      <p:from x="10000" y="10000"/>
                                      <p:to x="200000" y="450000"/>
                                    </p:animScale>
                                    <p:animScale>
                                      <p:cBhvr>
                                        <p:cTn id="9" dur="1847" accel="100000" fill="hold">
                                          <p:stCondLst>
                                            <p:cond delay="1153"/>
                                          </p:stCondLst>
                                        </p:cTn>
                                        <p:tgtEl>
                                          <p:spTgt spid="13"/>
                                        </p:tgtEl>
                                      </p:cBhvr>
                                      <p:from x="200000" y="450000"/>
                                      <p:to x="100000" y="100000"/>
                                    </p:animScale>
                                    <p:set>
                                      <p:cBhvr>
                                        <p:cTn id="10" dur="1153" fill="hold"/>
                                        <p:tgtEl>
                                          <p:spTgt spid="13"/>
                                        </p:tgtEl>
                                        <p:attrNameLst>
                                          <p:attrName>ppt_x</p:attrName>
                                        </p:attrNameLst>
                                      </p:cBhvr>
                                      <p:to>
                                        <p:strVal val="(0.5)"/>
                                      </p:to>
                                    </p:set>
                                    <p:anim from="(0.5)" to="(#ppt_x)" calcmode="lin" valueType="num">
                                      <p:cBhvr>
                                        <p:cTn id="11" dur="1847" accel="100000" fill="hold">
                                          <p:stCondLst>
                                            <p:cond delay="1153"/>
                                          </p:stCondLst>
                                        </p:cTn>
                                        <p:tgtEl>
                                          <p:spTgt spid="13"/>
                                        </p:tgtEl>
                                        <p:attrNameLst>
                                          <p:attrName>ppt_x</p:attrName>
                                        </p:attrNameLst>
                                      </p:cBhvr>
                                    </p:anim>
                                    <p:set>
                                      <p:cBhvr>
                                        <p:cTn id="12" dur="1153" fill="hold"/>
                                        <p:tgtEl>
                                          <p:spTgt spid="13"/>
                                        </p:tgtEl>
                                        <p:attrNameLst>
                                          <p:attrName>ppt_y</p:attrName>
                                        </p:attrNameLst>
                                      </p:cBhvr>
                                      <p:to>
                                        <p:strVal val="(#ppt_y+0.4)"/>
                                      </p:to>
                                    </p:set>
                                    <p:anim from="(#ppt_y+0.4)" to="(#ppt_y)" calcmode="lin" valueType="num">
                                      <p:cBhvr>
                                        <p:cTn id="13" dur="1847" accel="100000" fill="hold">
                                          <p:stCondLst>
                                            <p:cond delay="1153"/>
                                          </p:stCondLst>
                                        </p:cTn>
                                        <p:tgtEl>
                                          <p:spTgt spid="13"/>
                                        </p:tgtEl>
                                        <p:attrNameLst>
                                          <p:attrName>ppt_y</p:attrName>
                                        </p:attrNameLst>
                                      </p:cBhvr>
                                    </p:anim>
                                  </p:childTnLst>
                                </p:cTn>
                              </p:par>
                            </p:childTnLst>
                          </p:cTn>
                        </p:par>
                        <p:par>
                          <p:cTn id="14" fill="hold">
                            <p:stCondLst>
                              <p:cond delay="3600"/>
                            </p:stCondLst>
                            <p:childTnLst>
                              <p:par>
                                <p:cTn id="15" presetID="2" presetClass="entr" presetSubtype="4"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par>
                          <p:cTn id="19" fill="hold">
                            <p:stCondLst>
                              <p:cond delay="4100"/>
                            </p:stCondLst>
                            <p:childTnLst>
                              <p:par>
                                <p:cTn id="20" presetID="6" presetClass="emph" presetSubtype="0" fill="hold" nodeType="afterEffect">
                                  <p:stCondLst>
                                    <p:cond delay="0"/>
                                  </p:stCondLst>
                                  <p:childTnLst>
                                    <p:animScale>
                                      <p:cBhvr>
                                        <p:cTn id="21" dur="2000" fill="hold"/>
                                        <p:tgtEl>
                                          <p:spTgt spid="1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95637-0936-5EAC-D1FF-43C036541831}"/>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439A7BFA-5D7A-3AD9-9B12-DF7E7B7EFDCB}"/>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defRPr/>
            </a:pPr>
            <a:endParaRPr dirty="0"/>
          </a:p>
        </p:txBody>
      </p:sp>
      <p:sp>
        <p:nvSpPr>
          <p:cNvPr id="7171"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6AA59797-9C85-7E6D-C233-3C1A798AA31A}"/>
              </a:ext>
            </a:extLst>
          </p:cNvPr>
          <p:cNvSpPr txBox="1">
            <a:spLocks noChangeArrowheads="1"/>
          </p:cNvSpPr>
          <p:nvPr/>
        </p:nvSpPr>
        <p:spPr bwMode="auto">
          <a:xfrm>
            <a:off x="4283075" y="1406706"/>
            <a:ext cx="7537450" cy="269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spAutoFit/>
          </a:bodyPr>
          <a:lstStyle>
            <a:lvl1pPr defTabSz="1895475">
              <a:lnSpc>
                <a:spcPct val="90000"/>
              </a:lnSpc>
              <a:spcBef>
                <a:spcPts val="1000"/>
              </a:spcBef>
              <a:buFont typeface="Arial" panose="020B0604020202020204" pitchFamily="34" charset="0"/>
              <a:buChar char="•"/>
              <a:tabLst>
                <a:tab pos="2286000" algn="l"/>
                <a:tab pos="3644900" algn="l"/>
                <a:tab pos="5029200" algn="l"/>
                <a:tab pos="6388100" algn="l"/>
              </a:tabLst>
              <a:defRPr sz="2800">
                <a:solidFill>
                  <a:schemeClr val="tx1"/>
                </a:solidFill>
                <a:latin typeface="Calibri" panose="020F0502020204030204" pitchFamily="34" charset="0"/>
              </a:defRPr>
            </a:lvl1pPr>
            <a:lvl2pPr marL="742950" indent="-28575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400">
                <a:solidFill>
                  <a:schemeClr val="tx1"/>
                </a:solidFill>
                <a:latin typeface="Calibri" panose="020F0502020204030204" pitchFamily="34" charset="0"/>
              </a:defRPr>
            </a:lvl2pPr>
            <a:lvl3pPr marL="11430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000">
                <a:solidFill>
                  <a:schemeClr val="tx1"/>
                </a:solidFill>
                <a:latin typeface="Calibri" panose="020F0502020204030204" pitchFamily="34" charset="0"/>
              </a:defRPr>
            </a:lvl3pPr>
            <a:lvl4pPr marL="16002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4pPr>
            <a:lvl5pPr marL="20574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5pPr>
            <a:lvl6pPr marL="25146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6pPr>
            <a:lvl7pPr marL="29718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7pPr>
            <a:lvl8pPr marL="34290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8pPr>
            <a:lvl9pPr marL="38862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9pPr>
          </a:lstStyle>
          <a:p>
            <a:pPr lvl="1">
              <a:defRPr/>
            </a:pPr>
            <a:r>
              <a:rPr lang="en-US" sz="2800" b="1" dirty="0">
                <a:latin typeface="Open Sans" panose="020B0606030504020204"/>
              </a:rPr>
              <a:t>Name		: Fat Man</a:t>
            </a:r>
          </a:p>
          <a:p>
            <a:pPr lvl="1">
              <a:defRPr/>
            </a:pPr>
            <a:r>
              <a:rPr lang="en-US" sz="2800" b="1" dirty="0">
                <a:latin typeface="Open Sans" panose="020B0606030504020204"/>
              </a:rPr>
              <a:t>Type                	: Plutonium fission</a:t>
            </a:r>
          </a:p>
          <a:p>
            <a:pPr lvl="1">
              <a:defRPr/>
            </a:pPr>
            <a:r>
              <a:rPr lang="en-US" sz="2800" b="1" dirty="0">
                <a:latin typeface="Open Sans" panose="020B0606030504020204"/>
              </a:rPr>
              <a:t>Weight              	: 4535 kg</a:t>
            </a:r>
          </a:p>
          <a:p>
            <a:pPr lvl="1">
              <a:defRPr/>
            </a:pPr>
            <a:r>
              <a:rPr lang="en-US" sz="2800" b="1" dirty="0">
                <a:latin typeface="Open Sans" panose="020B0606030504020204"/>
              </a:rPr>
              <a:t>Length             	: 11 </a:t>
            </a:r>
            <a:r>
              <a:rPr lang="en-US" sz="2800" b="1" dirty="0" err="1">
                <a:latin typeface="Open Sans" panose="020B0606030504020204"/>
              </a:rPr>
              <a:t>ft</a:t>
            </a:r>
            <a:r>
              <a:rPr lang="en-US" sz="2800" b="1" dirty="0">
                <a:latin typeface="Open Sans" panose="020B0606030504020204"/>
              </a:rPr>
              <a:t>, 4 inch</a:t>
            </a:r>
          </a:p>
          <a:p>
            <a:pPr lvl="1">
              <a:defRPr/>
            </a:pPr>
            <a:r>
              <a:rPr lang="en-US" sz="2800" b="1" dirty="0">
                <a:latin typeface="Open Sans" panose="020B0606030504020204"/>
              </a:rPr>
              <a:t>Diameter         	: 5 </a:t>
            </a:r>
            <a:r>
              <a:rPr lang="en-US" sz="2800" b="1" dirty="0" err="1">
                <a:latin typeface="Open Sans" panose="020B0606030504020204"/>
              </a:rPr>
              <a:t>ft</a:t>
            </a:r>
            <a:r>
              <a:rPr lang="en-US" sz="2800" b="1" dirty="0">
                <a:latin typeface="Open Sans" panose="020B0606030504020204"/>
              </a:rPr>
              <a:t> (1.52 m)</a:t>
            </a:r>
          </a:p>
          <a:p>
            <a:pPr lvl="1">
              <a:defRPr/>
            </a:pPr>
            <a:r>
              <a:rPr lang="en-US" sz="2800" b="1" dirty="0">
                <a:latin typeface="Open Sans" panose="020B0606030504020204"/>
              </a:rPr>
              <a:t>Explosive Yield 	:21 k tons of TNT </a:t>
            </a:r>
          </a:p>
        </p:txBody>
      </p:sp>
      <p:sp>
        <p:nvSpPr>
          <p:cNvPr id="7172" name="PPT 2 -">
            <a:extLst>
              <a:ext uri="{FF2B5EF4-FFF2-40B4-BE49-F238E27FC236}">
                <a16:creationId xmlns:a16="http://schemas.microsoft.com/office/drawing/2014/main" id="{BBFD05E8-873F-1F21-7C76-B864F778E5DD}"/>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475A8215-03B7-4F47-8358-8EA81D2318A2}"/>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881760BD-4AFF-D98E-21DA-E6BE76991C08}"/>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8</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CECBF0A8-EC12-7AD9-DE04-56056EC9FA2E}"/>
              </a:ext>
            </a:extLst>
          </p:cNvPr>
          <p:cNvSpPr txBox="1"/>
          <p:nvPr/>
        </p:nvSpPr>
        <p:spPr>
          <a:xfrm>
            <a:off x="484631" y="1406525"/>
            <a:ext cx="3442843" cy="694602"/>
          </a:xfrm>
          <a:prstGeom prst="rect">
            <a:avLst/>
          </a:prstGeom>
          <a:ln w="12700">
            <a:miter lim="400000"/>
          </a:ln>
        </p:spPr>
        <p:txBody>
          <a:bodyPr wrap="square"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defRPr/>
            </a:pPr>
            <a:r>
              <a:rPr lang="en-US" altLang="en-US" sz="4000" dirty="0"/>
              <a:t>NAGASAKI BOMB</a:t>
            </a:r>
            <a:endParaRPr lang="en-US" sz="4000" dirty="0"/>
          </a:p>
        </p:txBody>
      </p:sp>
      <p:pic>
        <p:nvPicPr>
          <p:cNvPr id="7176" name="Picture 1">
            <a:extLst>
              <a:ext uri="{FF2B5EF4-FFF2-40B4-BE49-F238E27FC236}">
                <a16:creationId xmlns:a16="http://schemas.microsoft.com/office/drawing/2014/main" id="{3DF4D955-9B53-E021-325B-D77DF9DD5033}"/>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CF99CFD8-0D07-1156-D3AC-7340CC56CA4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Fat man atomic bom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8925" y="4150150"/>
            <a:ext cx="419417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895800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3122F-AA10-E8FA-3157-0AB302019A37}"/>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62C08FF9-AC51-BC29-05C1-B737DA1F2364}"/>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defRPr/>
            </a:pPr>
            <a:endParaRPr dirty="0"/>
          </a:p>
        </p:txBody>
      </p:sp>
      <p:sp>
        <p:nvSpPr>
          <p:cNvPr id="7172" name="PPT 2 -">
            <a:extLst>
              <a:ext uri="{FF2B5EF4-FFF2-40B4-BE49-F238E27FC236}">
                <a16:creationId xmlns:a16="http://schemas.microsoft.com/office/drawing/2014/main" id="{3E1037E9-326F-F4DC-B5EF-34C7C7604BDD}"/>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28245DA6-660A-B5EE-144D-4E4E33EB8279}"/>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D889DC5C-AA6B-6702-FB96-DA1BCDB1EB26}"/>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9</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8B644B00-ADB8-5EF6-03F1-3BCA9D486D96}"/>
              </a:ext>
            </a:extLst>
          </p:cNvPr>
          <p:cNvSpPr txBox="1"/>
          <p:nvPr/>
        </p:nvSpPr>
        <p:spPr>
          <a:xfrm>
            <a:off x="228601" y="1406525"/>
            <a:ext cx="3698874" cy="1310155"/>
          </a:xfrm>
          <a:prstGeom prst="rect">
            <a:avLst/>
          </a:prstGeom>
          <a:ln w="12700">
            <a:miter lim="400000"/>
          </a:ln>
        </p:spPr>
        <p:txBody>
          <a:bodyPr wrap="square"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defRPr/>
            </a:pPr>
            <a:r>
              <a:rPr lang="en-US" altLang="en-US" sz="4000" dirty="0"/>
              <a:t>Nagasaki, Japan</a:t>
            </a:r>
            <a:br>
              <a:rPr lang="en-US" altLang="en-US" sz="4000" dirty="0"/>
            </a:br>
            <a:r>
              <a:rPr lang="en-US" altLang="en-US" sz="4000" dirty="0"/>
              <a:t> (August 9, 1945)</a:t>
            </a:r>
            <a:endParaRPr lang="en-US" sz="4000" dirty="0"/>
          </a:p>
        </p:txBody>
      </p:sp>
      <p:pic>
        <p:nvPicPr>
          <p:cNvPr id="7176" name="Picture 1">
            <a:extLst>
              <a:ext uri="{FF2B5EF4-FFF2-40B4-BE49-F238E27FC236}">
                <a16:creationId xmlns:a16="http://schemas.microsoft.com/office/drawing/2014/main" id="{7FF45DF0-AF34-5373-CA73-B735F655065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004C6BEE-3CDB-602A-CE5F-3E478E7FA21C}"/>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NagasakiAnimationLarg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396155" y="1297109"/>
            <a:ext cx="7508630" cy="4883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363441"/>
      </p:ext>
    </p:extLst>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560</Words>
  <Application>Microsoft Office PowerPoint</Application>
  <PresentationFormat>Widescreen</PresentationFormat>
  <Paragraphs>129</Paragraphs>
  <Slides>26</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Arial Black</vt:lpstr>
      <vt:lpstr>Calibri</vt:lpstr>
      <vt:lpstr>Open sans</vt:lpstr>
      <vt:lpstr>Open sans</vt:lpstr>
      <vt:lpstr>Open sans</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generated using python-pptx</dc:description>
  <cp:lastModifiedBy>NDRF ACADEMY</cp:lastModifiedBy>
  <cp:revision>25</cp:revision>
  <dcterms:created xsi:type="dcterms:W3CDTF">2013-01-27T09:14:16Z</dcterms:created>
  <dcterms:modified xsi:type="dcterms:W3CDTF">2026-01-07T07:54:47Z</dcterms:modified>
  <cp:category/>
</cp:coreProperties>
</file>