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316" r:id="rId4"/>
    <p:sldId id="317" r:id="rId5"/>
    <p:sldId id="290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272" r:id="rId21"/>
    <p:sldId id="11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D2FC-4011-4F0D-AF7E-744FA241233C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E835-A161-4B6C-8272-BFB2E4B03E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73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7AAC26E8-DBB0-090D-3059-E9B53746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C278A8AF-5945-9E59-9A86-3C043788FC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BB6E34B3-A2E2-4D91-AA65-E77B05D0BC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98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D7B6-73A0-CB75-C12C-22705C387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2CFD0-025E-DAA2-4BB6-2FD77BD1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DC94-6603-6576-F8C1-316E5C40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9C0F0-8C5E-FA64-7585-10A8F3F2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20D5B-62F9-A2E6-B9B3-C1531A00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7D19-D082-E403-7D3F-5A26A915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221D8-221E-5279-793D-649167BD9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69A9-2F10-FDD9-7FA0-B486E907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CEF8-BF6C-6487-5E9D-AB08E3B5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97FA9-B0F0-DF3E-5F5A-E762505A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5B4D7-96EF-FBC2-059E-41169F447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269B3-7A1B-2371-65BC-6817C794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162A-7FB4-9B9A-0C70-36AEA374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209E-3556-ABD1-DC15-7011064C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F5C36-7FF6-CE1E-7EC9-B2E31DF7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6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71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9601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71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1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0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99">
                <a:solidFill>
                  <a:srgbClr val="888888"/>
                </a:solidFill>
              </a:defRPr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7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F18A-B4C3-00F5-4CB4-F9C8322E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0CEF-0093-1A58-E3C3-9401BAE8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16A8-4179-F6B5-837C-9B44E62B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1164-8E52-3B63-7009-699EF4B7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ABDA-26A5-4889-B5A4-5740E005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4316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126" lvl="1" indent="-4062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9"/>
            </a:lvl2pPr>
            <a:lvl3pPr marL="1371189" lvl="2" indent="-3808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251" lvl="3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4pPr>
            <a:lvl5pPr marL="2285314" lvl="4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5pPr>
            <a:lvl6pPr marL="2742377" lvl="5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6pPr>
            <a:lvl7pPr marL="3199440" lvl="6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7pPr>
            <a:lvl8pPr marL="3656503" lvl="7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8pPr>
            <a:lvl9pPr marL="4113566" lvl="8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63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4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8" y="2130426"/>
            <a:ext cx="77744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7" y="3886200"/>
            <a:ext cx="640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09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1" y="4406901"/>
            <a:ext cx="77744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1" y="2906713"/>
            <a:ext cx="77744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535113"/>
            <a:ext cx="4041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412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235" y="1535113"/>
            <a:ext cx="4042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235" y="2174875"/>
            <a:ext cx="4042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6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1197-F8F7-BF0A-13BB-53AC8018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FC61-EE9F-0273-456E-3F882875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CB9E3-C06A-ECF3-5FDA-CF93DF64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F8715-1284-CAB8-C95D-54B84650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59E6C-A550-A75C-DB79-9CF74259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54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1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73050"/>
            <a:ext cx="3009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81" y="273051"/>
            <a:ext cx="511308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9" y="1435101"/>
            <a:ext cx="3009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0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55" y="4800600"/>
            <a:ext cx="548782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55" y="612775"/>
            <a:ext cx="548782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55" y="5367338"/>
            <a:ext cx="54878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27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89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74639"/>
            <a:ext cx="20579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9"/>
            <a:ext cx="602136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6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71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9601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71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1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FD78-0A32-EA97-16FA-953E0474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C226-523A-F6FF-1F87-926A957AD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71C5F-A9A6-DE21-E69E-1150D19EE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C7E57-47F9-00B5-092B-2931A1D2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2EC03-BE87-47F5-1740-958D7286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E2965-491A-DC4B-5DE4-8FEFC112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D9A9-9425-C29D-91A6-F4196A4E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CE543-266A-AFEB-F538-626AC00EF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CB33F-C0D9-9306-0C35-47582DB44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AF6D9-B079-4DB3-BF79-B5EA5EE76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9F742-60B2-1880-F711-AB3B27CDA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EA40D-D84F-938D-03D4-A92C79F0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CA9D2-9483-A290-4674-6DC0098F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E4C19-C386-364A-AF81-D201FF8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24BE-5F33-AC1E-5887-352755C5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F10AA-90FC-A760-5B4F-0C6A6820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C70DE-7EA1-9492-E277-EA2ABF96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76B7E-9397-6997-8B7A-05DCAB50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69324-D8B8-1591-4B8D-73031DE4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1D4AA-6AB4-6CDE-AF2B-DE6070B9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CC02E-8D60-15AB-1AA9-A4E0B110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E268-F230-9DD3-BF27-F740ED3B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050-F71E-22DF-2896-4B4F8D8C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F992C-094A-0FED-DCBC-370E2A68B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3DCFB-9C13-EBFC-911E-45CAB126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C45C5-68F3-893F-E024-DF77D16A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72F2-B688-486C-73DB-1A003660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2413-1106-16F7-0359-D8B3282F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BD806-D41F-E7D9-613B-6DBD922DC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CA686-968C-F262-F750-D215081EC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89DC9-5C1C-4A8B-45F9-835024C5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276D7-D3F0-5D41-DB63-41DFEA27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59651-265C-5A9E-39B4-6BD2F28D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5E49E-E64B-F9B4-4B27-674D9B0D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04561-FF2B-97DA-25A6-657545DDB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13FBF-452A-807E-EE39-1E8A6FC1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FCF9-91AC-4EA4-863F-72187B2E387D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78C90-2A2C-7DA3-2A75-91CC40DA8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F343B-724C-9D14-25B7-527D4B84F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B1ED-3287-400F-BAE1-C5BD10F0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1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8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 sz="2800" b="1">
                <a:solidFill>
                  <a:srgbClr val="000000"/>
                </a:solidFill>
              </a:defRPr>
            </a:pPr>
            <a:r>
              <a:rPr lang="en-IN" sz="5400" b="1" dirty="0">
                <a:solidFill>
                  <a:srgbClr val="1F497D"/>
                </a:solidFill>
                <a:latin typeface="Calibri"/>
              </a:rPr>
              <a:t>CADRE</a:t>
            </a:r>
            <a:endParaRPr sz="54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8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697" y="2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1872348"/>
            <a:ext cx="7900417" cy="1804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097" y="6356350"/>
            <a:ext cx="2133600" cy="365125"/>
          </a:xfrm>
        </p:spPr>
        <p:txBody>
          <a:bodyPr/>
          <a:lstStyle/>
          <a:p>
            <a:pPr defTabSz="457200">
              <a:defRPr/>
            </a:pPr>
            <a:fld id="{C1FF6DA9-008F-8B48-92A6-B652298478BF}" type="slidenum">
              <a:rPr lang="en-US" sz="1600" b="1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</a:t>
            </a:fld>
            <a:endParaRPr lang="en-US" sz="1600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D77E5-ADDD-D943-4D08-440A5154A816}"/>
              </a:ext>
            </a:extLst>
          </p:cNvPr>
          <p:cNvSpPr txBox="1"/>
          <p:nvPr/>
        </p:nvSpPr>
        <p:spPr>
          <a:xfrm>
            <a:off x="1460" y="2103759"/>
            <a:ext cx="72864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ON HOW TO CONDUCT COMMUNITY BASED TRAINING 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000F31BC-F048-C56A-DDE4-E47CDAA7AEF2}"/>
              </a:ext>
            </a:extLst>
          </p:cNvPr>
          <p:cNvSpPr txBox="1"/>
          <p:nvPr/>
        </p:nvSpPr>
        <p:spPr>
          <a:xfrm>
            <a:off x="2132501" y="3203586"/>
            <a:ext cx="5155471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Pavan Dev Gaur,2IC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C4E79-88DF-D2C6-6C42-A41091E1F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5AC4CE1B-FAF9-C28A-9B42-8D4343FBD8DF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E6069BD1-7F3F-9A72-086B-7897E8413B6E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 THE COMMUNITY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33E8AC7-B463-2542-8806-6F5CCDB1223C}"/>
              </a:ext>
            </a:extLst>
          </p:cNvPr>
          <p:cNvSpPr txBox="1"/>
          <p:nvPr/>
        </p:nvSpPr>
        <p:spPr>
          <a:xfrm>
            <a:off x="4827752" y="1327545"/>
            <a:ext cx="6779980" cy="387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local leaders and stakeholders 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culturally appropriate communication.</a:t>
            </a:r>
          </a:p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 trust and respect </a:t>
            </a:r>
          </a:p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dialogue and feedback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5E115-4719-118C-36C3-829A8998A7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97678-DD23-0D36-2B96-7F3892D27F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C89AF-38B6-A806-6A57-A49613011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CA002D-B9DB-9A42-BD78-B1A8FBCF2D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57C43-F75E-6E3D-60FE-DA558284A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8323-FB3B-DBAE-51B8-81B04DA4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E28E61B-2643-61EA-BF25-4B4CC33DF501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949DDB9-5FCA-CDA0-C1B7-367FE0620EE2}"/>
              </a:ext>
            </a:extLst>
          </p:cNvPr>
          <p:cNvSpPr txBox="1"/>
          <p:nvPr/>
        </p:nvSpPr>
        <p:spPr>
          <a:xfrm>
            <a:off x="96076" y="2517834"/>
            <a:ext cx="4224670" cy="174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 AND RESPONSIBILTIES OF A TRAINER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CBC29E78-0E3E-B7E7-15F9-CAAABE0C0906}"/>
              </a:ext>
            </a:extLst>
          </p:cNvPr>
          <p:cNvSpPr txBox="1"/>
          <p:nvPr/>
        </p:nvSpPr>
        <p:spPr>
          <a:xfrm>
            <a:off x="4827752" y="1327545"/>
            <a:ext cx="6779980" cy="3888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Facilitator, not lecturer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Encourages participation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Adapts to the group’s pace and needs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Monitors group dynamics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inclusivity and safety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9AA25-FE8B-9358-8C84-B4E15EFEBD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2C21E-F562-7B4F-FC86-118FF5C3D8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DFC12-4C9F-7E40-80A9-5D92F8AD3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AB7545-7E70-7B86-180D-1E74CA0592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7DD85-9F4B-9817-7FF1-41351596C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5B65-7D8C-30E8-C63B-75A5B651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AB4E9AA-34B4-4AE8-A387-E9D6F849EBB0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E159F67-E866-04EE-8A1D-E7717894191D}"/>
              </a:ext>
            </a:extLst>
          </p:cNvPr>
          <p:cNvSpPr txBox="1"/>
          <p:nvPr/>
        </p:nvSpPr>
        <p:spPr>
          <a:xfrm>
            <a:off x="96076" y="2517834"/>
            <a:ext cx="4224670" cy="174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 AND RESPONSIBILTIES OF A TRAINER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6D6F20A-ABE6-E31F-8510-2568A3827C52}"/>
              </a:ext>
            </a:extLst>
          </p:cNvPr>
          <p:cNvSpPr txBox="1"/>
          <p:nvPr/>
        </p:nvSpPr>
        <p:spPr>
          <a:xfrm>
            <a:off x="4827752" y="1327545"/>
            <a:ext cx="6779980" cy="3888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Facilitator, not lecturer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Encourages participation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Adapts to the group’s pace and needs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Monitors group dynamics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inclusivity and safety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EC30F-C09C-7EFB-E212-67179BBF4B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15AEA-4560-72EE-195C-B63F24F9BA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3A8DC-76BC-4019-8E6F-437350C45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136162-7940-7CE8-77AB-53FA2F505C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51607-6A3A-E9F1-3A9E-DADAC0EEC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3924F-5B86-B03D-3851-41E4142F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CD8F4629-45FA-8700-671C-460588F2A8C8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8C64F91-E982-55CA-725E-7BEE06A5500E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AND EVALUATION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0CDA417-6B3B-48DF-1039-787E64457394}"/>
              </a:ext>
            </a:extLst>
          </p:cNvPr>
          <p:cNvSpPr txBox="1"/>
          <p:nvPr/>
        </p:nvSpPr>
        <p:spPr>
          <a:xfrm>
            <a:off x="4827752" y="1966522"/>
            <a:ext cx="6779980" cy="323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 and post-training assessment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from participants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 and reflection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Follow-up actions and support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reporting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6888B-4AA5-F432-2B4F-5549769A0E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BD066-40BD-3650-4471-1C96A274FA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8D5E6-3E95-0A73-4EA6-BB1117353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A4A145-0CF4-503C-07CA-08B378DD42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8488F-7BCD-2B60-98B9-852E5418A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0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9B5C-5511-50A1-E7F1-1A54FC49B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D8BFF79-5CDF-2CE7-E0B7-82EDDDB1B410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A290260D-5788-A44D-8722-B676C2E8EDF8}"/>
              </a:ext>
            </a:extLst>
          </p:cNvPr>
          <p:cNvSpPr txBox="1"/>
          <p:nvPr/>
        </p:nvSpPr>
        <p:spPr>
          <a:xfrm>
            <a:off x="96076" y="2517834"/>
            <a:ext cx="4224670" cy="174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 IN CBT &amp; HOW TO OVERCOME THEM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6DEFB73-CF7D-3F20-C5F3-2A1FCE1D0AC2}"/>
              </a:ext>
            </a:extLst>
          </p:cNvPr>
          <p:cNvSpPr txBox="1"/>
          <p:nvPr/>
        </p:nvSpPr>
        <p:spPr>
          <a:xfrm>
            <a:off x="4827752" y="1374142"/>
            <a:ext cx="6779980" cy="4442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participation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Engage community leaders early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barriers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Use local dialects, interpreters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resources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Be creative, use local materials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Resistance to change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Build trust and show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E2258-C332-AE3C-F8F5-2FDCCBE40D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78B65-8B63-A0D0-FD45-9D5EBDB410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6404B-9EF3-D80D-65F8-076C750FF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360ADC-1370-C7FF-BD64-FAD8B9B5EB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B8F03-147A-ED42-B80B-A41D2747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20A7B-0CAF-C2E8-4D6F-7FE44B13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0EEB696-0A32-466A-17D1-0467860FBDC0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906ADA4-50E5-22F6-BA14-0BE61EE730B0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ACTIVITY AND PRACTICE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88670B3-4987-D075-500D-434901190E73}"/>
              </a:ext>
            </a:extLst>
          </p:cNvPr>
          <p:cNvSpPr txBox="1"/>
          <p:nvPr/>
        </p:nvSpPr>
        <p:spPr>
          <a:xfrm>
            <a:off x="4955718" y="2131257"/>
            <a:ext cx="6779980" cy="259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Split participants into small groups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group plans a short CBT session on a chosen topic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 and receive feedback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72EC8-298E-F25E-8D31-0229C69726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C892AC-6013-5E54-709F-D88F0A8036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DCD0E-C1BA-CC27-27DB-8EE812AED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2BE01-5CA4-25D5-788F-09D5A2AB42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F4221-8955-B3F5-1F6F-7F40F51F5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8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04254-857C-7CAF-F595-A3D786279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7CF4AFC-C655-D4A4-12B4-5C2E5739DC73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C9A3BC5E-C841-96F0-9909-95CFB224C4B0}"/>
              </a:ext>
            </a:extLst>
          </p:cNvPr>
          <p:cNvSpPr txBox="1"/>
          <p:nvPr/>
        </p:nvSpPr>
        <p:spPr>
          <a:xfrm>
            <a:off x="96076" y="2517834"/>
            <a:ext cx="4224670" cy="63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B8B4EF54-4CA5-D7B8-36A8-68D020C0A3D7}"/>
              </a:ext>
            </a:extLst>
          </p:cNvPr>
          <p:cNvSpPr txBox="1"/>
          <p:nvPr/>
        </p:nvSpPr>
        <p:spPr>
          <a:xfrm>
            <a:off x="4955718" y="2131257"/>
            <a:ext cx="6779980" cy="3888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Empowers communities.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Builds local capacity and resilience.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Encourages sustainable development.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Reduces dependence on external experts or institutions.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81F240-44FC-B5E8-EC81-148165F113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51D1D-6618-D243-79AF-B6C5757692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E6B8-8577-9EC2-D569-18524CAB1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7AACE-D9A2-1F2E-5D37-E400F6987D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A7794-A58B-206F-7824-A80746ED5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03AA2A0D-6D43-649C-AC75-94B51FFC2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96764631-6D27-BDA2-0926-D67E092432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652" y="1028656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98E5131F-5E28-C7E9-E9F1-BDFC1FCAD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90325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principles of community-based training (CBT)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plan, implement, and evaluate CBT sessions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skills in community engagement and participatory methods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confidence in facilitating training within local contexts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F1F152AE-783D-F516-7FF3-13C7BF6D9334}"/>
              </a:ext>
            </a:extLst>
          </p:cNvPr>
          <p:cNvSpPr txBox="1"/>
          <p:nvPr/>
        </p:nvSpPr>
        <p:spPr>
          <a:xfrm>
            <a:off x="586653" y="1921241"/>
            <a:ext cx="3857763" cy="95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just" defTabSz="914126">
              <a:buClr>
                <a:srgbClr val="000000"/>
              </a:buClr>
              <a:buSzPts val="3200"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you will be able to :-</a:t>
            </a:r>
            <a:endParaRPr sz="120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DE4A876C-1705-105B-AF55-BC595CD7C6C6}"/>
              </a:ext>
            </a:extLst>
          </p:cNvPr>
          <p:cNvSpPr/>
          <p:nvPr/>
        </p:nvSpPr>
        <p:spPr>
          <a:xfrm>
            <a:off x="4905982" y="1460743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1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9984F5-583F-9DD4-7AF2-B16E43D5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6" y="268244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143195C-4399-3DE1-BF0E-87E5B21C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684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0B95B8-CEF5-E10F-FCC2-1C3A676F0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4BB880C9-D6E1-3217-B936-F49E7366B6E6}"/>
              </a:ext>
            </a:extLst>
          </p:cNvPr>
          <p:cNvSpPr/>
          <p:nvPr/>
        </p:nvSpPr>
        <p:spPr>
          <a:xfrm>
            <a:off x="4905982" y="247059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2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F40A388C-6534-8FA8-CA00-2D1FEABB312A}"/>
              </a:ext>
            </a:extLst>
          </p:cNvPr>
          <p:cNvSpPr/>
          <p:nvPr/>
        </p:nvSpPr>
        <p:spPr>
          <a:xfrm>
            <a:off x="4905982" y="323680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3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9BD12B2B-483B-9C74-3329-B2F737B3A642}"/>
              </a:ext>
            </a:extLst>
          </p:cNvPr>
          <p:cNvSpPr/>
          <p:nvPr/>
        </p:nvSpPr>
        <p:spPr>
          <a:xfrm>
            <a:off x="4905982" y="4046750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4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05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B1626-C5D8-4AF1-0C99-F2C11673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A836-ABD8-FEAC-D9CA-2CEE293C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0055"/>
            <a:ext cx="9144000" cy="8626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Black" panose="020B0A04020102020204" pitchFamily="34" charset="0"/>
              </a:rPr>
              <a:t>ANY QUESTION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3F74F-7AFE-F669-A024-71F1411B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4BB30-2740-4D51-EB48-7BBE1FD7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00666-56CB-639B-211A-7029FFC9E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7769" y="77073"/>
            <a:ext cx="12036465" cy="6703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41" y="3276641"/>
            <a:ext cx="304721" cy="3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19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854" y="146525"/>
            <a:ext cx="6803534" cy="626023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1067" y="3230266"/>
            <a:ext cx="3723599" cy="69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38" y="516970"/>
            <a:ext cx="4875530" cy="5533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6" y="204414"/>
            <a:ext cx="2100235" cy="125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199" y="161057"/>
            <a:ext cx="1229670" cy="1088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3652" y="1028656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90325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principles of community-based training (CBT)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plan, implement, and evaluate CBT sessions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skills in community engagement and participatory methods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confidence in facilitating training within local contexts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6653" y="1921241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just" defTabSz="914126">
              <a:buClr>
                <a:srgbClr val="000000"/>
              </a:buClr>
              <a:buSzPts val="3200"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Upon completion of this lesson, you will be able to :-</a:t>
            </a:r>
            <a:endParaRPr sz="120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905982" y="1460743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1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6" y="268244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684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905982" y="247059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2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905982" y="323680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3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D1C720A8-18FF-1C97-FF36-59DA74D4883C}"/>
              </a:ext>
            </a:extLst>
          </p:cNvPr>
          <p:cNvSpPr/>
          <p:nvPr/>
        </p:nvSpPr>
        <p:spPr>
          <a:xfrm>
            <a:off x="4905982" y="4046750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4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897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Community-Based Training?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825897" y="1760784"/>
            <a:ext cx="6779980" cy="3888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Empowers local individuals and groups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Builds sustainability and ownership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relevance to local issues and needs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Encourages peer-to-peer learning</a:t>
            </a:r>
            <a:endParaRPr lang="en-US" alt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A1CE3-9870-D72D-E5EB-5BEA2EAC83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0B962-ADF5-381F-2C8A-148AE0BA3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68C6-B6CA-8C2B-EABF-41358C01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564DEA9-5613-7BCD-2485-5CAA66EF1543}"/>
              </a:ext>
            </a:extLst>
          </p:cNvPr>
          <p:cNvSpPr/>
          <p:nvPr/>
        </p:nvSpPr>
        <p:spPr>
          <a:xfrm>
            <a:off x="4548897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F622A91-ED2D-B4ED-CB72-4ABCC7FBDCF2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Community-Based Training?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72BFF7B-20D2-E74C-D271-B27B83F9A621}"/>
              </a:ext>
            </a:extLst>
          </p:cNvPr>
          <p:cNvSpPr txBox="1"/>
          <p:nvPr/>
        </p:nvSpPr>
        <p:spPr>
          <a:xfrm>
            <a:off x="4827752" y="1478879"/>
            <a:ext cx="6779980" cy="445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Community-Based Training (CBT)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an educational and skills development approach that takes place within a community setting and is tailored to meet the specific needs of that community. It focuses on practical, hands-on learning and local participation, often involving community members both as learners and as trainers.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32D8B-AFB1-4CDA-12F7-3ED913B000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4CD23B-D78F-6337-FAD4-01F243FE9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D0F6E-0AC0-7C35-7A73-E049DE3E6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1420B-E94C-9C87-50F6-B6FD686686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ED6F9-F5E2-2A10-E1BB-53B763BF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8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F6E1-20E1-52D4-3DF7-8EBF84B7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CB945ABE-67B4-B76A-1490-2144FE07EB06}"/>
              </a:ext>
            </a:extLst>
          </p:cNvPr>
          <p:cNvSpPr/>
          <p:nvPr/>
        </p:nvSpPr>
        <p:spPr>
          <a:xfrm>
            <a:off x="4548897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40299DF-B1AE-E9A6-23E3-977EA67B3B0F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PRINCIPLES OF CBT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32D3F54-CBA1-46AA-3C8D-C54CAB9599DB}"/>
              </a:ext>
            </a:extLst>
          </p:cNvPr>
          <p:cNvSpPr txBox="1"/>
          <p:nvPr/>
        </p:nvSpPr>
        <p:spPr>
          <a:xfrm>
            <a:off x="4827752" y="1478879"/>
            <a:ext cx="6779980" cy="426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</a:t>
            </a: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relevance</a:t>
            </a: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Inclusiveness</a:t>
            </a: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Capacity-building</a:t>
            </a: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Flexibility and adaptability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9672C-C564-639E-167B-CF892B16FF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51467-2FD2-193D-AA96-7A26677F5C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C1AE7-DDD7-3E5E-BDD8-61DB501ED6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40117-11FC-C354-5540-496650D31A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3B050-A9CB-6852-8590-29E68EF4F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4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79105-23FE-B5ED-D2B7-ED94A1AF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4A9D338-A445-006B-87CF-BDE8B47804AF}"/>
              </a:ext>
            </a:extLst>
          </p:cNvPr>
          <p:cNvSpPr/>
          <p:nvPr/>
        </p:nvSpPr>
        <p:spPr>
          <a:xfrm>
            <a:off x="4548897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0470D5C-A220-DEDF-5B4C-B841B208083C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PRINCIPLES OF CBT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5310CB8-2B06-C29C-26FB-79ABA6AC1714}"/>
              </a:ext>
            </a:extLst>
          </p:cNvPr>
          <p:cNvSpPr txBox="1"/>
          <p:nvPr/>
        </p:nvSpPr>
        <p:spPr>
          <a:xfrm>
            <a:off x="4827752" y="1478879"/>
            <a:ext cx="6779980" cy="551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Relevance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programs are designed around the specific social, economic, and cultural context of the community.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often addresses local problems (e.g., farming techniques, healthcare, entrepreneurship, etc.).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Held within the community, making it more accessible to people who may not have the resources or ability to travel to distant training centers.</a:t>
            </a: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9BFCC-D85A-9DED-415A-5B78FA023E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90CB3B-2C3A-EE4E-4FB0-665556B32A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998AF-D650-BD75-3FB5-4E35C64F3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54F27-D4B5-2ABC-C318-3320E396E5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35A1E-A956-4CE6-26FE-479818DEB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7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E6C1F-4E98-8301-94F5-23A6E389B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CA5B304-3227-739A-5A98-635C15B305DC}"/>
              </a:ext>
            </a:extLst>
          </p:cNvPr>
          <p:cNvSpPr/>
          <p:nvPr/>
        </p:nvSpPr>
        <p:spPr>
          <a:xfrm>
            <a:off x="449941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5868B2C-5C56-1FB0-C9C3-6F1473D53337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PRINCIPLES OF CBT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496451B-04B9-F9C0-BEF0-9D488133506D}"/>
              </a:ext>
            </a:extLst>
          </p:cNvPr>
          <p:cNvSpPr txBox="1"/>
          <p:nvPr/>
        </p:nvSpPr>
        <p:spPr>
          <a:xfrm>
            <a:off x="4634694" y="857087"/>
            <a:ext cx="6779980" cy="662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 and Ownership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members are actively involved in the planning, delivery, and evaluation of the training.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Encourages local empowerment and self-reliance.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Learning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Focuses on developing practical skills that can be immediately applied (e.g., carpentry, tailoring, hygiene education, small business management).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Local Resources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Trainers are often local experts or experienced community members.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may use locally available materials and facilities.</a:t>
            </a: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07EA5-46BE-7978-F953-C0565A2559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0890F2-01AA-CA03-4085-352421BF1D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F13207-53A4-D808-8D52-CC0579D8D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0B570-8D75-FCEC-D37A-9B22A171B4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0EEA3-EF19-A982-4F10-614332F32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0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CE62B-9B12-1308-7A9D-91CEA7EDE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DFEC5BCC-FC2A-9F4D-96AA-4652F1F0CCB0}"/>
              </a:ext>
            </a:extLst>
          </p:cNvPr>
          <p:cNvSpPr/>
          <p:nvPr/>
        </p:nvSpPr>
        <p:spPr>
          <a:xfrm>
            <a:off x="4499416" y="0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7199AD7-3DB3-EA5C-AD23-8735B5AC9898}"/>
              </a:ext>
            </a:extLst>
          </p:cNvPr>
          <p:cNvSpPr txBox="1"/>
          <p:nvPr/>
        </p:nvSpPr>
        <p:spPr>
          <a:xfrm>
            <a:off x="96076" y="2517834"/>
            <a:ext cx="4224670" cy="118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A CBT SESSION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399F4DF-ACFD-1095-F71D-CA52A74F931E}"/>
              </a:ext>
            </a:extLst>
          </p:cNvPr>
          <p:cNvSpPr txBox="1"/>
          <p:nvPr/>
        </p:nvSpPr>
        <p:spPr>
          <a:xfrm>
            <a:off x="4827752" y="1327545"/>
            <a:ext cx="6779980" cy="518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community needs (needs assessment)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learning objectives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content and materials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and train facilitators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appropriate venues and logistics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17E30-BF38-E5E8-D5F3-8C4F40CCEC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C1BB09-DACD-67E0-9499-791DF4D058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6366D-4753-A7F2-6D4C-60D25AE33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0E864-A616-65EE-3DA4-424B83300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7B29B-F538-FF23-E547-7A6FC48C4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DDE8A-55CD-28FE-A1F5-64202A82F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3A9F499-52C3-87E2-609A-465732CA2512}"/>
              </a:ext>
            </a:extLst>
          </p:cNvPr>
          <p:cNvSpPr/>
          <p:nvPr/>
        </p:nvSpPr>
        <p:spPr>
          <a:xfrm>
            <a:off x="4473146" y="-42207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defTabSz="457200"/>
            <a:endParaRPr sz="239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2AD517B-7897-13D0-9C5F-94AB3915A463}"/>
              </a:ext>
            </a:extLst>
          </p:cNvPr>
          <p:cNvSpPr txBox="1"/>
          <p:nvPr/>
        </p:nvSpPr>
        <p:spPr>
          <a:xfrm>
            <a:off x="96076" y="2517834"/>
            <a:ext cx="4224670" cy="174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/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PARTICIPATORY TRAINING METHODS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366ED506-0624-4BF3-8ADF-7330E7715010}"/>
              </a:ext>
            </a:extLst>
          </p:cNvPr>
          <p:cNvSpPr txBox="1"/>
          <p:nvPr/>
        </p:nvSpPr>
        <p:spPr>
          <a:xfrm>
            <a:off x="4827752" y="1327545"/>
            <a:ext cx="6779980" cy="387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discussions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Role-plays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studies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Demonstrations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 aids (charts, diagrams)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Games and energizers</a:t>
            </a: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F3D913-B4CA-C899-8FC9-C06BF88A4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32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E6266-D1EA-F5D3-23BE-17D46FB6AA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B79464-C5D3-072B-1758-2E2ACBF4A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4" y="113562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1479F-F8A1-4A14-C884-E24B71F1CB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332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07435-2C20-45BC-EA5E-30755B760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1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599</Words>
  <Application>Microsoft Office PowerPoint</Application>
  <PresentationFormat>Widescreen</PresentationFormat>
  <Paragraphs>106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Open Sans</vt:lpstr>
      <vt:lpstr>Open Sans</vt:lpstr>
      <vt:lpstr>Open Sans SemiBold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</vt:lpstr>
      <vt:lpstr>ANY QUESTION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NDRF ACADEMY</cp:lastModifiedBy>
  <cp:revision>9</cp:revision>
  <dcterms:created xsi:type="dcterms:W3CDTF">2025-07-12T05:56:55Z</dcterms:created>
  <dcterms:modified xsi:type="dcterms:W3CDTF">2025-12-31T06:58:18Z</dcterms:modified>
</cp:coreProperties>
</file>