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1188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6BD7E-B004-4F35-9C8A-2D98F4810088}" v="1" dt="2026-01-07T12:30:06.4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delMainMaster">
      <pc:chgData name="NDRF ACADEMY" userId="4cebfd5606abfb1b" providerId="LiveId" clId="{0E945188-966B-4235-8D1D-55F65228EBDE}" dt="2026-01-07T12:30:06.405" v="2"/>
      <pc:docMkLst>
        <pc:docMk/>
      </pc:docMkLst>
      <pc:sldChg chg="del">
        <pc:chgData name="NDRF ACADEMY" userId="4cebfd5606abfb1b" providerId="LiveId" clId="{0E945188-966B-4235-8D1D-55F65228EBDE}" dt="2026-01-07T12:30:03.023" v="0" actId="47"/>
        <pc:sldMkLst>
          <pc:docMk/>
          <pc:sldMk cId="0" sldId="277"/>
        </pc:sldMkLst>
      </pc:sldChg>
      <pc:sldChg chg="del">
        <pc:chgData name="NDRF ACADEMY" userId="4cebfd5606abfb1b" providerId="LiveId" clId="{0E945188-966B-4235-8D1D-55F65228EBDE}" dt="2026-01-07T12:30:04.808" v="1" actId="47"/>
        <pc:sldMkLst>
          <pc:docMk/>
          <pc:sldMk cId="2798990656" sldId="278"/>
        </pc:sldMkLst>
      </pc:sldChg>
      <pc:sldChg chg="add">
        <pc:chgData name="NDRF ACADEMY" userId="4cebfd5606abfb1b" providerId="LiveId" clId="{0E945188-966B-4235-8D1D-55F65228EBDE}" dt="2026-01-07T12:30:06.405" v="2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30:04.808" v="1" actId="47"/>
        <pc:sldMasterMkLst>
          <pc:docMk/>
          <pc:sldMasterMk cId="2023354685" sldId="2147483655"/>
        </pc:sldMasterMkLst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967238623" sldId="2147483656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4190290109" sldId="2147483657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1395292992" sldId="2147483658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3372281724" sldId="2147483659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1647613317" sldId="2147483660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4120319610" sldId="2147483661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4253594417" sldId="2147483662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280828645" sldId="2147483663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3642255095" sldId="2147483664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2025582303" sldId="2147483665"/>
          </pc:sldLayoutMkLst>
        </pc:sldLayoutChg>
        <pc:sldLayoutChg chg="del">
          <pc:chgData name="NDRF ACADEMY" userId="4cebfd5606abfb1b" providerId="LiveId" clId="{0E945188-966B-4235-8D1D-55F65228EBDE}" dt="2026-01-07T12:30:04.808" v="1" actId="47"/>
          <pc:sldLayoutMkLst>
            <pc:docMk/>
            <pc:sldMasterMk cId="2023354685" sldId="2147483655"/>
            <pc:sldLayoutMk cId="3658166418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8274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4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9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oddler-touches-bottles-household-chemicals-household-cleaning-products-dangerous-situation.jpg" descr="toddler-touches-bottles-household-chemicals-household-cleaning-products-dangerous-situation.jpg"/>
          <p:cNvPicPr>
            <a:picLocks noChangeAspect="1"/>
          </p:cNvPicPr>
          <p:nvPr/>
        </p:nvPicPr>
        <p:blipFill>
          <a:blip r:embed="rId2"/>
          <a:srcRect t="2563" r="14337" b="29314"/>
          <a:stretch>
            <a:fillRect/>
          </a:stretch>
        </p:blipFill>
        <p:spPr>
          <a:xfrm>
            <a:off x="-51678" y="-43906"/>
            <a:ext cx="24487097" cy="1297874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304800" y="-1147547"/>
            <a:ext cx="24384001" cy="137160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6088756" y="3791289"/>
            <a:ext cx="13729490" cy="2729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4…"/>
          <p:cNvSpPr txBox="1"/>
          <p:nvPr/>
        </p:nvSpPr>
        <p:spPr>
          <a:xfrm>
            <a:off x="1200259" y="4083124"/>
            <a:ext cx="12020755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14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Poisoning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4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14 - 1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6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3514" y="11454028"/>
            <a:ext cx="9681287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gest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Ingested Poisons</a:t>
            </a:r>
          </a:p>
        </p:txBody>
      </p:sp>
      <p:sp>
        <p:nvSpPr>
          <p:cNvPr id="200" name="Burns, swelling or stains around the mouth…"/>
          <p:cNvSpPr txBox="1"/>
          <p:nvPr/>
        </p:nvSpPr>
        <p:spPr>
          <a:xfrm>
            <a:off x="10721595" y="5392783"/>
            <a:ext cx="11784779" cy="693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Burns, swelling or stains around the mouth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Abnormal breathing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Diaphoresis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Excessive salivation or foaming at the mouth</a:t>
            </a:r>
          </a:p>
        </p:txBody>
      </p:sp>
      <p:sp>
        <p:nvSpPr>
          <p:cNvPr id="20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0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hal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Inhaled Poisons</a:t>
            </a:r>
          </a:p>
        </p:txBody>
      </p:sp>
      <p:sp>
        <p:nvSpPr>
          <p:cNvPr id="210" name="History of inhalation abuse…"/>
          <p:cNvSpPr txBox="1"/>
          <p:nvPr/>
        </p:nvSpPr>
        <p:spPr>
          <a:xfrm>
            <a:off x="10721595" y="5392783"/>
            <a:ext cx="11784779" cy="599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History of inhalation abuse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Chest pain or tightness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Burning sensation in the chest or throat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Coughing, wheezing or rales</a:t>
            </a:r>
          </a:p>
        </p:txBody>
      </p:sp>
      <p:sp>
        <p:nvSpPr>
          <p:cNvPr id="2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1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bsorb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Absorbed Poisons</a:t>
            </a:r>
          </a:p>
        </p:txBody>
      </p:sp>
      <p:sp>
        <p:nvSpPr>
          <p:cNvPr id="220" name="History of exposures…"/>
          <p:cNvSpPr txBox="1"/>
          <p:nvPr/>
        </p:nvSpPr>
        <p:spPr>
          <a:xfrm>
            <a:off x="10721595" y="5392783"/>
            <a:ext cx="11784779" cy="505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History of exposures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Liquid or residue on the skin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Itching or irritation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Rash or blisters</a:t>
            </a:r>
          </a:p>
        </p:txBody>
      </p:sp>
      <p:sp>
        <p:nvSpPr>
          <p:cNvPr id="22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2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2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nject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Injected Poisons</a:t>
            </a:r>
          </a:p>
        </p:txBody>
      </p:sp>
      <p:sp>
        <p:nvSpPr>
          <p:cNvPr id="230" name="Needle tracks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Needle tracks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Pain, swelling or redness at          the injection site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History of bites or stings</a:t>
            </a:r>
          </a:p>
        </p:txBody>
      </p:sp>
      <p:sp>
        <p:nvSpPr>
          <p:cNvPr id="23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3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3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nject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Injected Poisons</a:t>
            </a:r>
          </a:p>
        </p:txBody>
      </p:sp>
      <p:sp>
        <p:nvSpPr>
          <p:cNvPr id="240" name="Bite marks or embedded stinger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Bite marks or embedded stinger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Numbness at the injury site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Other symptoms similar to ingested poisons</a:t>
            </a:r>
          </a:p>
        </p:txBody>
      </p:sp>
      <p:sp>
        <p:nvSpPr>
          <p:cNvPr id="24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4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nake Bites"/>
          <p:cNvSpPr txBox="1"/>
          <p:nvPr/>
        </p:nvSpPr>
        <p:spPr>
          <a:xfrm>
            <a:off x="1077422" y="989120"/>
            <a:ext cx="495872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Snake Bites</a:t>
            </a:r>
          </a:p>
        </p:txBody>
      </p:sp>
      <p:sp>
        <p:nvSpPr>
          <p:cNvPr id="251" name="Nausea and vomiting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Nausea and vomiting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Weakness and paralysis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Seizures or decreased level of consciousness</a:t>
            </a:r>
          </a:p>
        </p:txBody>
      </p:sp>
      <p:sp>
        <p:nvSpPr>
          <p:cNvPr id="25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5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5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nake Bites"/>
          <p:cNvSpPr txBox="1"/>
          <p:nvPr/>
        </p:nvSpPr>
        <p:spPr>
          <a:xfrm>
            <a:off x="1077422" y="989120"/>
            <a:ext cx="495872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Snake Bites</a:t>
            </a:r>
          </a:p>
        </p:txBody>
      </p:sp>
      <p:sp>
        <p:nvSpPr>
          <p:cNvPr id="261" name="Puncture wound…"/>
          <p:cNvSpPr txBox="1"/>
          <p:nvPr/>
        </p:nvSpPr>
        <p:spPr>
          <a:xfrm>
            <a:off x="10721595" y="5392783"/>
            <a:ext cx="11784779" cy="599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Puncture wound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Pain and/or burning sensation  around bite mark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Blood oozing from the bite mark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Discoloration and swelling</a:t>
            </a:r>
          </a:p>
        </p:txBody>
      </p:sp>
      <p:sp>
        <p:nvSpPr>
          <p:cNvPr id="26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6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6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9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Specificity (appropriate to          the snake species)…"/>
          <p:cNvSpPr txBox="1"/>
          <p:nvPr/>
        </p:nvSpPr>
        <p:spPr>
          <a:xfrm>
            <a:off x="10598887" y="5242248"/>
            <a:ext cx="12746486" cy="682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Specificity (appropriate to          the snake species)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Appropriate quantity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Within the shortest possible time</a:t>
            </a:r>
          </a:p>
        </p:txBody>
      </p:sp>
      <p:sp>
        <p:nvSpPr>
          <p:cNvPr id="273" name="Criteria for Administering Anti-venin"/>
          <p:cNvSpPr txBox="1"/>
          <p:nvPr/>
        </p:nvSpPr>
        <p:spPr>
          <a:xfrm>
            <a:off x="1077422" y="989120"/>
            <a:ext cx="8257395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Criteria for Administering Anti-venin</a:t>
            </a:r>
          </a:p>
        </p:txBody>
      </p:sp>
      <p:sp>
        <p:nvSpPr>
          <p:cNvPr id="27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85" name="Alcohol Abuse / Poisoning"/>
          <p:cNvSpPr txBox="1"/>
          <p:nvPr/>
        </p:nvSpPr>
        <p:spPr>
          <a:xfrm>
            <a:off x="1077422" y="989120"/>
            <a:ext cx="882828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Alcohol Abuse / Poisoning</a:t>
            </a:r>
          </a:p>
        </p:txBody>
      </p:sp>
      <p:sp>
        <p:nvSpPr>
          <p:cNvPr id="286" name="Smell of alcohol on breath/clothes…"/>
          <p:cNvSpPr txBox="1"/>
          <p:nvPr/>
        </p:nvSpPr>
        <p:spPr>
          <a:xfrm>
            <a:off x="10721595" y="5138783"/>
            <a:ext cx="11784779" cy="770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Smell of alcohol on breath/clothes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Staggering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Slurred speech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Nausea and vomiting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Redness of the face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Altered behaviour</a:t>
            </a:r>
          </a:p>
        </p:txBody>
      </p:sp>
      <p:sp>
        <p:nvSpPr>
          <p:cNvPr id="28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Specific signs and symptoms</a:t>
            </a:r>
          </a:p>
        </p:txBody>
      </p:sp>
      <p:sp>
        <p:nvSpPr>
          <p:cNvPr id="28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1" name="Stimulants…"/>
          <p:cNvSpPr txBox="1"/>
          <p:nvPr/>
        </p:nvSpPr>
        <p:spPr>
          <a:xfrm>
            <a:off x="10598887" y="4233664"/>
            <a:ext cx="12927897" cy="83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Stimulants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Depressants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Analgesic narcotics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Hallucinogens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Volatile chemicals (vapours)</a:t>
            </a:r>
          </a:p>
        </p:txBody>
      </p:sp>
      <p:sp>
        <p:nvSpPr>
          <p:cNvPr id="29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97" name="Drug Categorie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Drug Categories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06" name="List the signs and symptoms of poisoning, and steps for pre-hospital treatment.…"/>
          <p:cNvSpPr txBox="1"/>
          <p:nvPr/>
        </p:nvSpPr>
        <p:spPr>
          <a:xfrm>
            <a:off x="11659744" y="5952384"/>
            <a:ext cx="12068230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signs and symptoms of poisoning, and steps for pre-hospital treatment.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specific signs and symptoms of ingested poisons.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958192" y="5677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958192" y="8459885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3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04" name="Drug Abuse"/>
          <p:cNvSpPr txBox="1"/>
          <p:nvPr/>
        </p:nvSpPr>
        <p:spPr>
          <a:xfrm>
            <a:off x="1077422" y="989120"/>
            <a:ext cx="524222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Drug Abuse</a:t>
            </a:r>
          </a:p>
        </p:txBody>
      </p:sp>
      <p:sp>
        <p:nvSpPr>
          <p:cNvPr id="305" name="Excitability…"/>
          <p:cNvSpPr txBox="1"/>
          <p:nvPr/>
        </p:nvSpPr>
        <p:spPr>
          <a:xfrm>
            <a:off x="10721595" y="5189583"/>
            <a:ext cx="11784779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Excitability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Drowsiness and slow reflexes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Reduced pulse and breathing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Accelerated pulse and breathing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Relaxed muscles</a:t>
            </a:r>
          </a:p>
        </p:txBody>
      </p:sp>
      <p:sp>
        <p:nvSpPr>
          <p:cNvPr id="306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 signs and symptoms</a:t>
            </a:r>
          </a:p>
        </p:txBody>
      </p:sp>
      <p:sp>
        <p:nvSpPr>
          <p:cNvPr id="30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3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14" name="Drug Abuse"/>
          <p:cNvSpPr txBox="1"/>
          <p:nvPr/>
        </p:nvSpPr>
        <p:spPr>
          <a:xfrm>
            <a:off x="1077422" y="989120"/>
            <a:ext cx="524222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Drug Abuse</a:t>
            </a:r>
          </a:p>
        </p:txBody>
      </p:sp>
      <p:sp>
        <p:nvSpPr>
          <p:cNvPr id="315" name="Constricted or dilated pupils…"/>
          <p:cNvSpPr txBox="1"/>
          <p:nvPr/>
        </p:nvSpPr>
        <p:spPr>
          <a:xfrm>
            <a:off x="10721595" y="5189583"/>
            <a:ext cx="11784779" cy="505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Constricted or dilated pupils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Distorted perception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Aggressive behaviour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Euphoria</a:t>
            </a:r>
          </a:p>
        </p:txBody>
      </p:sp>
      <p:sp>
        <p:nvSpPr>
          <p:cNvPr id="316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 signs and symptoms</a:t>
            </a:r>
          </a:p>
        </p:txBody>
      </p:sp>
      <p:sp>
        <p:nvSpPr>
          <p:cNvPr id="31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8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9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21" name="List four specific signs and symptoms of inhaled poisons.…"/>
          <p:cNvSpPr txBox="1"/>
          <p:nvPr/>
        </p:nvSpPr>
        <p:spPr>
          <a:xfrm>
            <a:off x="11659744" y="5014577"/>
            <a:ext cx="11555214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specific signs and symptoms of inhaled poisons.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specific signs and symptoms of absorbed poisons.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 signs and symptoms of injected poisons, including snakebites, and the steps for pre-hospital treatment.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958192" y="47183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958192" y="7257307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958192" y="9786958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39" name="List the signs and symptoms for alcohol abuse and the steps for pre-hospital treatment.…"/>
          <p:cNvSpPr txBox="1"/>
          <p:nvPr/>
        </p:nvSpPr>
        <p:spPr>
          <a:xfrm>
            <a:off x="11532744" y="5673282"/>
            <a:ext cx="11696334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signs and symptoms for alcohol abuse and the steps for pre-hospital treatment.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signs and symptoms for drug abuse and the steps for pre-hospital treatment.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3" name="Poison"/>
          <p:cNvSpPr txBox="1"/>
          <p:nvPr/>
        </p:nvSpPr>
        <p:spPr>
          <a:xfrm>
            <a:off x="1077422" y="989120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Poison</a:t>
            </a:r>
          </a:p>
        </p:txBody>
      </p:sp>
      <p:sp>
        <p:nvSpPr>
          <p:cNvPr id="154" name="Any substance that can impair or cause death of cell structure or function."/>
          <p:cNvSpPr txBox="1"/>
          <p:nvPr/>
        </p:nvSpPr>
        <p:spPr>
          <a:xfrm>
            <a:off x="9858055" y="5260096"/>
            <a:ext cx="13274901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Any substance that can impair or cause death of cell structure or function.</a:t>
            </a:r>
          </a:p>
        </p:txBody>
      </p:sp>
      <p:sp>
        <p:nvSpPr>
          <p:cNvPr id="15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56" name="C:\Users\MTandingan\Pictures\for peer manuals\L14 poisoning pakistan.jpg" descr="C:\Users\MTandingan\Pictures\for peer manuals\L14 poisoning pakistan.jpg"/>
          <p:cNvPicPr>
            <a:picLocks noChangeAspect="1"/>
          </p:cNvPicPr>
          <p:nvPr/>
        </p:nvPicPr>
        <p:blipFill>
          <a:blip r:embed="rId2"/>
          <a:srcRect l="28480" t="27865" r="35029" b="32081"/>
          <a:stretch>
            <a:fillRect/>
          </a:stretch>
        </p:blipFill>
        <p:spPr>
          <a:xfrm>
            <a:off x="1378091" y="4060824"/>
            <a:ext cx="5739034" cy="5594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3" name="Can enter the body in four ways:…"/>
          <p:cNvSpPr txBox="1">
            <a:spLocks noGrp="1"/>
          </p:cNvSpPr>
          <p:nvPr>
            <p:ph type="body" sz="quarter" idx="4294967295"/>
          </p:nvPr>
        </p:nvSpPr>
        <p:spPr>
          <a:xfrm>
            <a:off x="1086772" y="3766921"/>
            <a:ext cx="7081440" cy="773328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Can enter the body in four ways: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Ingestion 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Inhalation 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Injection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Absorption</a:t>
            </a:r>
          </a:p>
        </p:txBody>
      </p:sp>
      <p:sp>
        <p:nvSpPr>
          <p:cNvPr id="164" name="Poisons"/>
          <p:cNvSpPr txBox="1"/>
          <p:nvPr/>
        </p:nvSpPr>
        <p:spPr>
          <a:xfrm>
            <a:off x="1077422" y="989120"/>
            <a:ext cx="87527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Poisons</a:t>
            </a:r>
          </a:p>
        </p:txBody>
      </p:sp>
      <p:pic>
        <p:nvPicPr>
          <p:cNvPr id="165" name="Picture 1" descr="Picture 1"/>
          <p:cNvPicPr>
            <a:picLocks noChangeAspect="1"/>
          </p:cNvPicPr>
          <p:nvPr/>
        </p:nvPicPr>
        <p:blipFill>
          <a:blip r:embed="rId2"/>
          <a:srcRect l="3289" t="6333" r="3289" b="8868"/>
          <a:stretch>
            <a:fillRect/>
          </a:stretch>
        </p:blipFill>
        <p:spPr>
          <a:xfrm>
            <a:off x="12267400" y="867209"/>
            <a:ext cx="11037196" cy="1175710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oisoning"/>
          <p:cNvSpPr txBox="1"/>
          <p:nvPr/>
        </p:nvSpPr>
        <p:spPr>
          <a:xfrm>
            <a:off x="1077422" y="98912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Poisoning</a:t>
            </a:r>
          </a:p>
        </p:txBody>
      </p:sp>
      <p:sp>
        <p:nvSpPr>
          <p:cNvPr id="168" name="Nausea and/or vomiting…"/>
          <p:cNvSpPr txBox="1"/>
          <p:nvPr/>
        </p:nvSpPr>
        <p:spPr>
          <a:xfrm>
            <a:off x="10721595" y="5392783"/>
            <a:ext cx="12893864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Nausea and/or vomiting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Headache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Abdominal pain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Altered mental status or coma</a:t>
            </a:r>
          </a:p>
        </p:txBody>
      </p:sp>
      <p:sp>
        <p:nvSpPr>
          <p:cNvPr id="16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74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 signs and symptoms</a:t>
            </a:r>
          </a:p>
        </p:txBody>
      </p:sp>
      <p:sp>
        <p:nvSpPr>
          <p:cNvPr id="175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isoning"/>
          <p:cNvSpPr txBox="1"/>
          <p:nvPr/>
        </p:nvSpPr>
        <p:spPr>
          <a:xfrm>
            <a:off x="1077422" y="98912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Poisoning</a:t>
            </a:r>
          </a:p>
        </p:txBody>
      </p:sp>
      <p:sp>
        <p:nvSpPr>
          <p:cNvPr id="178" name="Seizures…"/>
          <p:cNvSpPr txBox="1"/>
          <p:nvPr/>
        </p:nvSpPr>
        <p:spPr>
          <a:xfrm>
            <a:off x="10721595" y="5392783"/>
            <a:ext cx="12803811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Seizures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Rapid or slow heart rate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High, normal or low blood pressure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Possible dilation or constriction         of pupils</a:t>
            </a:r>
          </a:p>
        </p:txBody>
      </p:sp>
      <p:sp>
        <p:nvSpPr>
          <p:cNvPr id="1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84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 signs and symptoms</a:t>
            </a:r>
          </a:p>
        </p:txBody>
      </p:sp>
      <p:sp>
        <p:nvSpPr>
          <p:cNvPr id="185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oisoning"/>
          <p:cNvSpPr txBox="1"/>
          <p:nvPr/>
        </p:nvSpPr>
        <p:spPr>
          <a:xfrm>
            <a:off x="1077422" y="98912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Poisoning</a:t>
            </a:r>
          </a:p>
        </p:txBody>
      </p:sp>
      <p:sp>
        <p:nvSpPr>
          <p:cNvPr id="189" name="Shortness of breath…"/>
          <p:cNvSpPr txBox="1"/>
          <p:nvPr/>
        </p:nvSpPr>
        <p:spPr>
          <a:xfrm>
            <a:off x="10721595" y="5392783"/>
            <a:ext cx="12803811" cy="493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Shortness of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Injury to skin (discoloration, burns, injection marks, swelling)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Diarrhea</a:t>
            </a:r>
          </a:p>
        </p:txBody>
      </p:sp>
      <p:sp>
        <p:nvSpPr>
          <p:cNvPr id="19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2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9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5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 signs and symptoms</a:t>
            </a:r>
          </a:p>
        </p:txBody>
      </p:sp>
      <p:sp>
        <p:nvSpPr>
          <p:cNvPr id="196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6765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9775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694</Words>
  <Application>Microsoft Office PowerPoint</Application>
  <PresentationFormat>Custom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2</cp:revision>
  <dcterms:modified xsi:type="dcterms:W3CDTF">2026-01-30T12:15:27Z</dcterms:modified>
</cp:coreProperties>
</file>