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66" r:id="rId2"/>
    <p:sldId id="267" r:id="rId3"/>
    <p:sldId id="381" r:id="rId4"/>
    <p:sldId id="368" r:id="rId5"/>
    <p:sldId id="369" r:id="rId6"/>
    <p:sldId id="370" r:id="rId7"/>
    <p:sldId id="336" r:id="rId8"/>
    <p:sldId id="371" r:id="rId9"/>
    <p:sldId id="372" r:id="rId10"/>
    <p:sldId id="284" r:id="rId11"/>
    <p:sldId id="374" r:id="rId12"/>
    <p:sldId id="382" r:id="rId13"/>
    <p:sldId id="360" r:id="rId14"/>
    <p:sldId id="383" r:id="rId15"/>
    <p:sldId id="349" r:id="rId16"/>
    <p:sldId id="350" r:id="rId17"/>
    <p:sldId id="334" r:id="rId18"/>
    <p:sldId id="333" r:id="rId19"/>
    <p:sldId id="384" r:id="rId20"/>
    <p:sldId id="375" r:id="rId21"/>
    <p:sldId id="385" r:id="rId22"/>
    <p:sldId id="377" r:id="rId23"/>
    <p:sldId id="386" r:id="rId24"/>
    <p:sldId id="378" r:id="rId25"/>
    <p:sldId id="387" r:id="rId26"/>
    <p:sldId id="274" r:id="rId27"/>
    <p:sldId id="388" r:id="rId28"/>
    <p:sldId id="389" r:id="rId29"/>
    <p:sldId id="390" r:id="rId30"/>
    <p:sldId id="273" r:id="rId31"/>
    <p:sldId id="391" r:id="rId32"/>
    <p:sldId id="392" r:id="rId33"/>
    <p:sldId id="342" r:id="rId34"/>
    <p:sldId id="300" r:id="rId35"/>
    <p:sldId id="345" r:id="rId36"/>
    <p:sldId id="301" r:id="rId37"/>
    <p:sldId id="346" r:id="rId38"/>
    <p:sldId id="302" r:id="rId39"/>
    <p:sldId id="347" r:id="rId40"/>
    <p:sldId id="306" r:id="rId41"/>
    <p:sldId id="308" r:id="rId42"/>
    <p:sldId id="309" r:id="rId43"/>
    <p:sldId id="348" r:id="rId44"/>
    <p:sldId id="321" r:id="rId45"/>
    <p:sldId id="356" r:id="rId46"/>
    <p:sldId id="355" r:id="rId47"/>
    <p:sldId id="359" r:id="rId48"/>
    <p:sldId id="118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53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07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AF9D5-2258-4932-8FDF-0CAA767ED907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60260-BA36-4B3B-A8B1-4E8057926F3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256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C915B16-461B-BC3A-8F61-4F371B9680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905E0640-423F-4C4F-BB1B-D59FF6780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42EAC686-E8F0-5ED1-6737-DC96753D4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1AC63D2C-2396-4613-AD2F-2BD5B9950545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7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14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EF4698D-404D-1D33-8184-700C9D8AB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ED3A4FFB-4D15-43A6-B6D2-CD4DB591F895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DDDA09E-F1E9-5CB2-A0DD-FD5AA6754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225" y="76200"/>
            <a:ext cx="6635750" cy="37338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93A6515-F1F1-267C-6EE9-E98576B5B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733800"/>
            <a:ext cx="64770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Blip>
                <a:blip r:embed="rId3"/>
              </a:buBlip>
            </a:pPr>
            <a:endParaRPr lang="en-US" altLang="en-US" sz="2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42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3A1882D-F552-28AC-C0F4-C9DB1DA944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8C6C598E-CFDF-4E4F-A9E7-FFCB2E01D898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FF20648-6B27-5555-34BD-B286438A3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77FBDCE-F62F-7494-07A4-488F5B0E5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4864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sz="2800" b="1">
                <a:latin typeface="Tahoma" panose="020B0604030504040204" pitchFamily="34" charset="0"/>
              </a:rPr>
              <a:t>Calm the patient down to slow down blood circulation and retard the spread of venom.</a:t>
            </a:r>
          </a:p>
          <a:p>
            <a:pPr marL="457200" indent="-457200">
              <a:buFontTx/>
              <a:buChar char="•"/>
            </a:pPr>
            <a:r>
              <a:rPr lang="en-US" altLang="en-US" sz="2800" b="1">
                <a:latin typeface="Tahoma" panose="020B0604030504040204" pitchFamily="34" charset="0"/>
              </a:rPr>
              <a:t>Have the victim lie down with the affected limb lower than the heart.</a:t>
            </a:r>
          </a:p>
        </p:txBody>
      </p:sp>
    </p:spTree>
    <p:extLst>
      <p:ext uri="{BB962C8B-B14F-4D97-AF65-F5344CB8AC3E}">
        <p14:creationId xmlns:p14="http://schemas.microsoft.com/office/powerpoint/2010/main" val="681154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9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95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0062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29274-3C14-6A5B-211E-98BD91C4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7F5192-9729-B1F3-A1F4-C69F7561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D69711-C519-D67C-BF2B-D9DF49D9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C6971-75BC-4159-9700-A8DAD39BE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9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159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358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350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0337"/>
            <a:ext cx="435535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9505" y="1681163"/>
            <a:ext cx="28371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3659" y="2505075"/>
            <a:ext cx="3994952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358610" y="1681163"/>
            <a:ext cx="299677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62765" y="2505075"/>
            <a:ext cx="3719743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861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00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968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7000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987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50546"/>
            <a:ext cx="4509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9856" y="1100831"/>
            <a:ext cx="6843944" cy="5076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85604" y="6331411"/>
            <a:ext cx="453698" cy="3686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D0BF-B613-4EA2-A21D-6A60A5241C27}" type="slidenum">
              <a:rPr lang="en-IN" smtClean="0"/>
              <a:t>‹#›</a:t>
            </a:fld>
            <a:endParaRPr lang="en-IN"/>
          </a:p>
        </p:txBody>
      </p:sp>
      <p:sp>
        <p:nvSpPr>
          <p:cNvPr id="9" name="PEER | CSSR | INDIA"/>
          <p:cNvSpPr txBox="1"/>
          <p:nvPr userDrawn="1"/>
        </p:nvSpPr>
        <p:spPr>
          <a:xfrm>
            <a:off x="216130" y="6286056"/>
            <a:ext cx="2177935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78283" tIns="78283" rIns="78283" bIns="78283">
            <a:spAutoFit/>
          </a:bodyPr>
          <a:lstStyle>
            <a:lvl1pPr algn="ctr" defTabSz="2438400">
              <a:spcBef>
                <a:spcPts val="600"/>
              </a:spcBef>
              <a:defRPr sz="2400" spc="12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r>
              <a:rPr lang="en-US" sz="1200" dirty="0"/>
              <a:t>DM</a:t>
            </a:r>
            <a:r>
              <a:rPr sz="1200" dirty="0"/>
              <a:t> | INDIA</a:t>
            </a:r>
          </a:p>
        </p:txBody>
      </p:sp>
      <p:sp>
        <p:nvSpPr>
          <p:cNvPr id="10" name="Rectangle"/>
          <p:cNvSpPr/>
          <p:nvPr userDrawn="1"/>
        </p:nvSpPr>
        <p:spPr>
          <a:xfrm>
            <a:off x="758297" y="6587004"/>
            <a:ext cx="1017235" cy="45719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sp>
        <p:nvSpPr>
          <p:cNvPr id="11" name="PPT 2 -"/>
          <p:cNvSpPr txBox="1"/>
          <p:nvPr userDrawn="1"/>
        </p:nvSpPr>
        <p:spPr>
          <a:xfrm>
            <a:off x="10213109" y="6348343"/>
            <a:ext cx="551280" cy="342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78283" tIns="78283" rIns="78283" bIns="78283">
            <a:spAutoFit/>
          </a:bodyPr>
          <a:lstStyle/>
          <a:p>
            <a:pPr algn="ctr" defTabSz="2438400">
              <a:spcBef>
                <a:spcPts val="600"/>
              </a:spcBef>
              <a:defRPr sz="3000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r>
              <a:rPr sz="1200" b="0" dirty="0"/>
              <a:t>PPT </a:t>
            </a:r>
            <a:r>
              <a:rPr sz="1200" b="0" spc="-59" dirty="0"/>
              <a:t> </a:t>
            </a:r>
            <a:r>
              <a:rPr sz="1200" b="0" dirty="0"/>
              <a:t>-</a:t>
            </a:r>
          </a:p>
        </p:txBody>
      </p:sp>
      <p:sp>
        <p:nvSpPr>
          <p:cNvPr id="12" name="Rectangle"/>
          <p:cNvSpPr/>
          <p:nvPr userDrawn="1"/>
        </p:nvSpPr>
        <p:spPr>
          <a:xfrm>
            <a:off x="10262586" y="6628210"/>
            <a:ext cx="676963" cy="93265"/>
          </a:xfrm>
          <a:prstGeom prst="rect">
            <a:avLst/>
          </a:prstGeom>
          <a:solidFill>
            <a:srgbClr val="C00000"/>
          </a:solidFill>
          <a:ln w="12700">
            <a:miter lim="400000"/>
          </a:ln>
        </p:spPr>
        <p:txBody>
          <a:bodyPr lIns="78283" tIns="78283" rIns="78283" bIns="78283"/>
          <a:lstStyle/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D7D87-A38B-D4F6-0514-312F00761C9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" y="13020"/>
            <a:ext cx="154749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A47BA9-BE5C-5EEB-9BCC-0F5DCE9C55E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8156" y="0"/>
            <a:ext cx="863600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1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32" y="2622038"/>
            <a:ext cx="10668000" cy="1298575"/>
          </a:xfrm>
          <a:prstGeom prst="parallelogram">
            <a:avLst/>
          </a:prstGeom>
          <a:solidFill>
            <a:srgbClr val="C00000"/>
          </a:solidFill>
        </p:spPr>
        <p:txBody>
          <a:bodyPr>
            <a:normAutofit fontScale="90000"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</a:rPr>
              <a:t>SNAKE BITE &amp; ENVIRONMENTAL</a:t>
            </a:r>
            <a:br>
              <a:rPr lang="en-IN" sz="3600" b="1" dirty="0">
                <a:solidFill>
                  <a:schemeClr val="bg1"/>
                </a:solidFill>
              </a:rPr>
            </a:br>
            <a:r>
              <a:rPr lang="en-IN" sz="3600" b="1" dirty="0">
                <a:solidFill>
                  <a:schemeClr val="bg1"/>
                </a:solidFill>
              </a:rPr>
              <a:t>EMERGENCIES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400" y="4572000"/>
            <a:ext cx="3810000" cy="1752600"/>
          </a:xfrm>
        </p:spPr>
        <p:txBody>
          <a:bodyPr>
            <a:normAutofit/>
          </a:bodyPr>
          <a:lstStyle/>
          <a:p>
            <a:pPr algn="l"/>
            <a:r>
              <a:rPr lang="en-IN" sz="3200" dirty="0">
                <a:solidFill>
                  <a:schemeClr val="bg1"/>
                </a:solidFill>
              </a:rPr>
              <a:t>   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29D03-1563-4923-639D-8074315FE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</a:t>
            </a:fld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2C7585-B3C5-41C9-F381-3F15F40541A2}"/>
              </a:ext>
            </a:extLst>
          </p:cNvPr>
          <p:cNvSpPr txBox="1"/>
          <p:nvPr/>
        </p:nvSpPr>
        <p:spPr>
          <a:xfrm>
            <a:off x="6657720" y="4432538"/>
            <a:ext cx="4572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</a:t>
            </a:r>
            <a:r>
              <a:rPr lang="en-IN" b="1" dirty="0"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Dileep Kumar</a:t>
            </a:r>
            <a:r>
              <a:rPr lang="en-IN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, 2IC</a:t>
            </a:r>
            <a:endParaRPr lang="en-US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7" descr="DSC00030">
            <a:extLst>
              <a:ext uri="{FF2B5EF4-FFF2-40B4-BE49-F238E27FC236}">
                <a16:creationId xmlns:a16="http://schemas.microsoft.com/office/drawing/2014/main" id="{BD2D55E6-FEA3-BAFD-BB6C-077A6360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54" y="802814"/>
            <a:ext cx="3006045" cy="2295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A9F7D-D682-2A8D-A8EC-DCA470C1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10</a:t>
            </a:fld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B2AB0-4B5C-EFF2-FAC5-77E705EC2844}"/>
              </a:ext>
            </a:extLst>
          </p:cNvPr>
          <p:cNvSpPr txBox="1">
            <a:spLocks/>
          </p:cNvSpPr>
          <p:nvPr/>
        </p:nvSpPr>
        <p:spPr>
          <a:xfrm>
            <a:off x="4651529" y="3667125"/>
            <a:ext cx="7292821" cy="2095500"/>
          </a:xfrm>
          <a:prstGeom prst="rect">
            <a:avLst/>
          </a:prstGeom>
          <a:solidFill>
            <a:schemeClr val="bg2"/>
          </a:solidFill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Encountered all over India during day and night.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 often found around or in human habitation.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None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D11B51B-B125-5C1E-670F-5AC79B9CD0BF}"/>
              </a:ext>
            </a:extLst>
          </p:cNvPr>
          <p:cNvSpPr txBox="1">
            <a:spLocks/>
          </p:cNvSpPr>
          <p:nvPr/>
        </p:nvSpPr>
        <p:spPr>
          <a:xfrm>
            <a:off x="219456" y="2181607"/>
            <a:ext cx="4524202" cy="107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INDIAN COBRA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9F8BA-C71A-9878-8188-598A0DB4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288" y="1370243"/>
            <a:ext cx="7469504" cy="4117514"/>
          </a:xfrm>
          <a:solidFill>
            <a:schemeClr val="bg2"/>
          </a:solidFill>
        </p:spPr>
        <p:txBody>
          <a:bodyPr rtlCol="0">
            <a:normAutofit fontScale="92500" lnSpcReduction="20000"/>
          </a:bodyPr>
          <a:lstStyle/>
          <a:p>
            <a:pPr marL="620713" indent="-568325" algn="just">
              <a:buFont typeface="Wingdings" pitchFamily="2" charset="2"/>
              <a:buChar char="v"/>
              <a:defRPr/>
            </a:pPr>
            <a:endParaRPr lang="en-US" dirty="0"/>
          </a:p>
          <a:p>
            <a:pPr marL="620713" indent="-568325" algn="just">
              <a:buFont typeface="Wingdings" pitchFamily="2" charset="2"/>
              <a:buChar char="v"/>
              <a:defRPr/>
            </a:pPr>
            <a:r>
              <a:rPr lang="en-US" dirty="0"/>
              <a:t>This is the Indian Cobra. It is identified by the hood which has a spectacle mark.</a:t>
            </a:r>
          </a:p>
          <a:p>
            <a:pPr marL="620713" indent="-568325" algn="just">
              <a:buFont typeface="Wingdings" pitchFamily="2" charset="2"/>
              <a:buChar char="v"/>
              <a:defRPr/>
            </a:pPr>
            <a:r>
              <a:rPr lang="en-US" dirty="0"/>
              <a:t>Cobras are likely to spread their hood and hiss loudly when agitated. </a:t>
            </a:r>
          </a:p>
          <a:p>
            <a:pPr marL="396875" indent="-396875" algn="just">
              <a:buFont typeface="Wingdings" pitchFamily="2" charset="2"/>
              <a:buChar char="v"/>
              <a:defRPr/>
            </a:pPr>
            <a:r>
              <a:rPr lang="en-US" dirty="0"/>
              <a:t>  Found in most parts of the country.</a:t>
            </a:r>
          </a:p>
          <a:p>
            <a:pPr marL="620713" indent="-620713" algn="just">
              <a:buFont typeface="Wingdings" pitchFamily="2" charset="2"/>
              <a:buChar char="v"/>
              <a:defRPr/>
            </a:pPr>
            <a:r>
              <a:rPr lang="en-US" dirty="0"/>
              <a:t>It is often seen in bathrooms, dark corners of houses, dwelling rooms, stable, servants' quarters of old bungalows and jungles.</a:t>
            </a:r>
          </a:p>
          <a:p>
            <a:pPr marL="620713" indent="-620713" algn="just">
              <a:buFont typeface="Wingdings" pitchFamily="2" charset="2"/>
              <a:buChar char="v"/>
              <a:defRPr/>
            </a:pPr>
            <a:r>
              <a:rPr lang="en-US" dirty="0"/>
              <a:t>It is active in day as well as night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B256D2-71E5-4CC1-1607-7D1A8C9EB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11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3C5BE2D-2F42-6805-E340-8D4A5C4D9C91}"/>
              </a:ext>
            </a:extLst>
          </p:cNvPr>
          <p:cNvSpPr txBox="1">
            <a:spLocks/>
          </p:cNvSpPr>
          <p:nvPr/>
        </p:nvSpPr>
        <p:spPr>
          <a:xfrm>
            <a:off x="0" y="2737081"/>
            <a:ext cx="4524202" cy="1076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INDIAN COBRA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BDDC-CC96-6560-9D0B-E66C6A8D0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141" y="2857963"/>
            <a:ext cx="4113819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SAW SCALED VIPER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F60AA-9A46-CC00-7880-7A94BF0ED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556" y="3217837"/>
            <a:ext cx="6843944" cy="1925663"/>
          </a:xfrm>
          <a:solidFill>
            <a:schemeClr val="bg2"/>
          </a:solidFill>
        </p:spPr>
        <p:txBody>
          <a:bodyPr/>
          <a:lstStyle/>
          <a:p>
            <a:r>
              <a:rPr lang="en-IN" dirty="0"/>
              <a:t>White hoop like marks along body and arrow or birds foot mark on head.</a:t>
            </a:r>
          </a:p>
          <a:p>
            <a:r>
              <a:rPr lang="en-IN" dirty="0"/>
              <a:t>Found all over India, prefers dry scrub or desert.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953C0-2534-20A5-CB59-12EEDFB0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12</a:t>
            </a:fld>
            <a:endParaRPr lang="en-IN"/>
          </a:p>
        </p:txBody>
      </p:sp>
      <p:pic>
        <p:nvPicPr>
          <p:cNvPr id="14341" name="Picture 7" descr="Book Sawscale Strip2">
            <a:extLst>
              <a:ext uri="{FF2B5EF4-FFF2-40B4-BE49-F238E27FC236}">
                <a16:creationId xmlns:a16="http://schemas.microsoft.com/office/drawing/2014/main" id="{6CAFF885-71B1-0EEE-7E65-4DED64CF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r="4651"/>
          <a:stretch>
            <a:fillRect/>
          </a:stretch>
        </p:blipFill>
        <p:spPr bwMode="auto">
          <a:xfrm>
            <a:off x="5324272" y="914400"/>
            <a:ext cx="2924377" cy="2014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8" descr="Book Sawscale Head">
            <a:extLst>
              <a:ext uri="{FF2B5EF4-FFF2-40B4-BE49-F238E27FC236}">
                <a16:creationId xmlns:a16="http://schemas.microsoft.com/office/drawing/2014/main" id="{671BC492-21A9-F8D6-6F92-3E815232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4" y="914400"/>
            <a:ext cx="1971675" cy="20145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96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1E83F-0149-8ACD-F0A3-822684AEF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8346" y="1188720"/>
            <a:ext cx="7467600" cy="4954904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marL="1138238" indent="-1017588" algn="just">
              <a:lnSpc>
                <a:spcPct val="90000"/>
              </a:lnSpc>
              <a:buBlip>
                <a:blip r:embed="rId2"/>
              </a:buBlip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marL="914400" indent="-863600" algn="just">
              <a:lnSpc>
                <a:spcPct val="90000"/>
              </a:lnSpc>
              <a:defRPr/>
            </a:pPr>
            <a:r>
              <a:rPr lang="en-US" dirty="0"/>
              <a:t>This is the Pharos or Saw scaled viper. It’s back is usually marked with black blotches of inverted V shaped markings </a:t>
            </a:r>
          </a:p>
          <a:p>
            <a:pPr marL="914400" indent="-863600" algn="just">
              <a:lnSpc>
                <a:spcPct val="90000"/>
              </a:lnSpc>
              <a:defRPr/>
            </a:pPr>
            <a:endParaRPr lang="en-US" dirty="0"/>
          </a:p>
          <a:p>
            <a:pPr marL="914400" indent="-863600" algn="just">
              <a:lnSpc>
                <a:spcPct val="90000"/>
              </a:lnSpc>
              <a:defRPr/>
            </a:pPr>
            <a:r>
              <a:rPr lang="en-US" dirty="0"/>
              <a:t>It is a small viper found all over India.</a:t>
            </a:r>
          </a:p>
          <a:p>
            <a:pPr marL="914400" indent="-863600" algn="just">
              <a:lnSpc>
                <a:spcPct val="90000"/>
              </a:lnSpc>
              <a:buNone/>
              <a:defRPr/>
            </a:pPr>
            <a:r>
              <a:rPr lang="en-US" dirty="0"/>
              <a:t> </a:t>
            </a:r>
          </a:p>
          <a:p>
            <a:pPr marL="914400" indent="-863600" algn="just">
              <a:lnSpc>
                <a:spcPct val="90000"/>
              </a:lnSpc>
              <a:defRPr/>
            </a:pPr>
            <a:r>
              <a:rPr lang="en-US" dirty="0"/>
              <a:t>It abounds in Western India more than in any other part.  It prefers open dry rocky country or arid deserts.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073182-A511-D6D9-55AA-5700CC8CE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13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710B55-F6BD-ED7F-FCB0-E3184F2A8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2831874"/>
            <a:ext cx="3401568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SAW SCALED VIPER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FF9AB-D010-DCDA-A66C-9630D1EE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" y="2766218"/>
            <a:ext cx="4509856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RUSSELL’S VIPER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2E232-708F-0EFA-D754-5D06B9DFF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1674" y="696266"/>
            <a:ext cx="6843944" cy="3500854"/>
          </a:xfrm>
          <a:solidFill>
            <a:schemeClr val="bg2"/>
          </a:solidFill>
        </p:spPr>
        <p:txBody>
          <a:bodyPr/>
          <a:lstStyle/>
          <a:p>
            <a:endParaRPr lang="en-IN" dirty="0"/>
          </a:p>
          <a:p>
            <a:pPr>
              <a:spcBef>
                <a:spcPct val="50000"/>
              </a:spcBef>
            </a:pPr>
            <a:r>
              <a:rPr lang="en-US" altLang="en-US" dirty="0"/>
              <a:t>Black edged chain like marks and white V 	on head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 	Hisses loudly when disturbed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 	Hides under trees, bushes and leaf litter 	during day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4A1A90-C692-392D-4AAC-6770B20C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14</a:t>
            </a:fld>
            <a:endParaRPr lang="en-IN"/>
          </a:p>
        </p:txBody>
      </p:sp>
      <p:pic>
        <p:nvPicPr>
          <p:cNvPr id="16388" name="Picture 7" descr="Russells White V">
            <a:extLst>
              <a:ext uri="{FF2B5EF4-FFF2-40B4-BE49-F238E27FC236}">
                <a16:creationId xmlns:a16="http://schemas.microsoft.com/office/drawing/2014/main" id="{E030874F-740B-B6A0-987D-CC0264559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911" y="4286250"/>
            <a:ext cx="3147060" cy="18669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7">
            <a:extLst>
              <a:ext uri="{FF2B5EF4-FFF2-40B4-BE49-F238E27FC236}">
                <a16:creationId xmlns:a16="http://schemas.microsoft.com/office/drawing/2014/main" id="{49550076-69A3-1D1A-17E2-EBDA39F80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85" y="4286250"/>
            <a:ext cx="2734726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559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B5E5EFB8-5F9C-02DA-A5CF-4AD58C4B9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1884" y="1349186"/>
            <a:ext cx="9210675" cy="463511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indent="-465138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This is Russell’s viper. It is a big stumpy snake 1/2 to 2 meters long with a short tail.</a:t>
            </a:r>
          </a:p>
          <a:p>
            <a:pPr marL="457200" indent="-4572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 </a:t>
            </a:r>
          </a:p>
          <a:p>
            <a:pPr marL="465138" indent="-465138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It’s back is also marked with black blotches of inverted V shaped markings</a:t>
            </a:r>
          </a:p>
          <a:p>
            <a:pPr marL="465138" indent="-465138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/>
          </a:p>
          <a:p>
            <a:pPr marL="465138" indent="-465138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It has the loudest hiss and biggest of fangs</a:t>
            </a:r>
          </a:p>
          <a:p>
            <a:pPr marL="465138" indent="-465138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/>
          </a:p>
          <a:p>
            <a:pPr marL="465138" indent="-465138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It prefers open country, cultivated fields and bushy or grassy fallow lands. </a:t>
            </a:r>
          </a:p>
          <a:p>
            <a:pPr marL="465138" indent="-465138" algn="just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/>
          </a:p>
          <a:p>
            <a:pPr marL="465138" indent="-465138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/>
              <a:t>It is nocturnal and slow in its movements but is aggressive and holds its ground when aroused. </a:t>
            </a:r>
          </a:p>
          <a:p>
            <a:pPr marL="465138" indent="-465138" algn="just">
              <a:lnSpc>
                <a:spcPct val="90000"/>
              </a:lnSpc>
              <a:buBlip>
                <a:blip r:embed="rId2"/>
              </a:buBlip>
              <a:defRPr/>
            </a:pPr>
            <a:endParaRPr lang="en-US" sz="1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B4BD9E-884F-62D3-411B-50618B56A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15</a:t>
            </a:fld>
            <a:endParaRPr lang="en-I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CDE227F-6F54-6FC1-373E-D2DE2DA28C70}"/>
              </a:ext>
            </a:extLst>
          </p:cNvPr>
          <p:cNvSpPr txBox="1">
            <a:spLocks/>
          </p:cNvSpPr>
          <p:nvPr/>
        </p:nvSpPr>
        <p:spPr>
          <a:xfrm>
            <a:off x="123825" y="2766217"/>
            <a:ext cx="28575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sz="4000" b="1" dirty="0">
                <a:solidFill>
                  <a:srgbClr val="C00000"/>
                </a:solidFill>
              </a:rPr>
              <a:t>RUSSELL’S VIPER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AEA87A2F-EECB-5B5E-ACC0-3EEBFFEFF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8454" y="1409828"/>
            <a:ext cx="8048625" cy="435811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endParaRPr lang="en-US" sz="2800" b="1" dirty="0">
              <a:solidFill>
                <a:schemeClr val="tx1">
                  <a:lumMod val="95000"/>
                </a:schemeClr>
              </a:solidFill>
            </a:endParaRPr>
          </a:p>
          <a:p>
            <a:pPr marL="569913" indent="-569913" algn="just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tx1">
                    <a:lumMod val="95000"/>
                  </a:schemeClr>
                </a:solidFill>
              </a:rPr>
              <a:t>    </a:t>
            </a:r>
            <a:r>
              <a:rPr lang="en-US" sz="2800" b="1" dirty="0"/>
              <a:t>Majority of the snake bites are from these</a:t>
            </a:r>
          </a:p>
          <a:p>
            <a:pPr marL="569913" indent="-569913" algn="just">
              <a:lnSpc>
                <a:spcPct val="90000"/>
              </a:lnSpc>
              <a:defRPr/>
            </a:pPr>
            <a:r>
              <a:rPr lang="en-US" sz="2800" b="1" dirty="0"/>
              <a:t>    four common poisonous snakes of India </a:t>
            </a:r>
            <a:r>
              <a:rPr lang="en-US" sz="2800" dirty="0"/>
              <a:t>:</a:t>
            </a:r>
          </a:p>
          <a:p>
            <a:pPr algn="just">
              <a:lnSpc>
                <a:spcPct val="90000"/>
              </a:lnSpc>
              <a:defRPr/>
            </a:pPr>
            <a:endParaRPr lang="en-US" sz="2800" dirty="0"/>
          </a:p>
          <a:p>
            <a:pPr marL="571500" indent="-5715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   The Indian Cobra, </a:t>
            </a:r>
          </a:p>
          <a:p>
            <a:pPr marL="571500" indent="-5715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   The common Krait, </a:t>
            </a:r>
          </a:p>
          <a:p>
            <a:pPr marL="571500" indent="-5715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   Saw scaled viper and the  </a:t>
            </a:r>
          </a:p>
          <a:p>
            <a:pPr marL="571500" indent="-5715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800" dirty="0"/>
              <a:t>   Russell’s viper</a:t>
            </a:r>
          </a:p>
          <a:p>
            <a:pPr algn="just">
              <a:lnSpc>
                <a:spcPct val="90000"/>
              </a:lnSpc>
              <a:buFontTx/>
              <a:buBlip>
                <a:blip r:embed="rId2"/>
              </a:buBlip>
              <a:defRPr/>
            </a:pP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lnSpc>
                <a:spcPct val="90000"/>
              </a:lnSpc>
              <a:defRPr/>
            </a:pP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lnSpc>
                <a:spcPct val="90000"/>
              </a:lnSpc>
              <a:buFontTx/>
              <a:buBlip>
                <a:blip r:embed="rId2"/>
              </a:buBlip>
              <a:defRPr/>
            </a:pPr>
            <a:endParaRPr lang="en-US" sz="28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6427C1-6814-F740-7092-F1474BE0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16</a:t>
            </a:fld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BFF9-37D6-5F64-99C8-075D5413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21868"/>
            <a:ext cx="5248275" cy="3508144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FEATURES OF POISONOUS AND NON-POISONOUS SNAKES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8B8E4C06-DDCE-C375-77A2-5B1EC1E921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77734" y="1816446"/>
            <a:ext cx="6680915" cy="3952875"/>
          </a:xfrm>
          <a:effectLst>
            <a:outerShdw dist="52363" dir="20757825" algn="ctr" rotWithShape="0">
              <a:srgbClr val="FF0000"/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A504CE-76CA-BD6D-C6ED-5FE33216B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17</a:t>
            </a:fld>
            <a:endParaRPr lang="en-IN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7E6BB533-FE09-2177-32B2-D0FDF3C8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2329220"/>
            <a:ext cx="4773168" cy="2293619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C00000"/>
                </a:solidFill>
              </a:rPr>
              <a:t>NON-POISONOUS AND POISONOUS FANG MARKS</a:t>
            </a:r>
          </a:p>
        </p:txBody>
      </p:sp>
      <p:pic>
        <p:nvPicPr>
          <p:cNvPr id="94210" name="Picture 2">
            <a:extLst>
              <a:ext uri="{FF2B5EF4-FFF2-40B4-BE49-F238E27FC236}">
                <a16:creationId xmlns:a16="http://schemas.microsoft.com/office/drawing/2014/main" id="{C3A3A185-1E37-61BF-8B23-A6E9EEE218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6078" y="1353312"/>
            <a:ext cx="6074141" cy="4245437"/>
          </a:xfrm>
          <a:solidFill>
            <a:schemeClr val="accent4">
              <a:lumMod val="50000"/>
            </a:schemeClr>
          </a:solidFill>
          <a:ln cap="flat" algn="ctr"/>
          <a:effectLst>
            <a:outerShdw dist="52363" dir="20757825" algn="ctr" rotWithShape="0">
              <a:srgbClr val="FF0000"/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6FAAD2-01D0-E599-86C8-ABF929C00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18</a:t>
            </a:fld>
            <a:endParaRPr lang="en-IN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945D1-C59D-FA98-8F5D-BFC81EA61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2969627"/>
            <a:ext cx="4509856" cy="918746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SNAKE VENOM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A2D71-1884-6EEE-9564-C4683F80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19</a:t>
            </a:fld>
            <a:endParaRPr lang="en-IN"/>
          </a:p>
        </p:txBody>
      </p:sp>
      <p:sp>
        <p:nvSpPr>
          <p:cNvPr id="108550" name="Text Box 6">
            <a:extLst>
              <a:ext uri="{FF2B5EF4-FFF2-40B4-BE49-F238E27FC236}">
                <a16:creationId xmlns:a16="http://schemas.microsoft.com/office/drawing/2014/main" id="{12CD79D1-3793-B4BD-AFDB-6BAF7D33D528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5065764" y="1757363"/>
            <a:ext cx="6362700" cy="3841052"/>
          </a:xfrm>
          <a:prstGeom prst="rect">
            <a:avLst/>
          </a:prstGeom>
          <a:solidFill>
            <a:schemeClr val="bg2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outerShdw dist="25400" algn="ctr" rotWithShape="0">
              <a:srgbClr val="FF0000"/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457200" algn="l"/>
                <a:tab pos="1371600" algn="l"/>
              </a:tabLst>
              <a:defRPr/>
            </a:pP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/>
              <a:t>Neurotoxic: Cobra, Krait</a:t>
            </a:r>
          </a:p>
          <a:p>
            <a:pPr lvl="2" algn="just">
              <a:spcBef>
                <a:spcPct val="50000"/>
              </a:spcBef>
              <a:buBlip>
                <a:blip r:embed="rId2"/>
              </a:buBlip>
              <a:tabLst>
                <a:tab pos="457200" algn="l"/>
                <a:tab pos="1371600" algn="l"/>
              </a:tabLst>
              <a:defRPr/>
            </a:pPr>
            <a:r>
              <a:rPr lang="en-US" sz="2800" dirty="0"/>
              <a:t>  Attacks nervous system and stops 	breathing</a:t>
            </a:r>
          </a:p>
          <a:p>
            <a:pPr algn="just">
              <a:spcBef>
                <a:spcPct val="50000"/>
              </a:spcBef>
              <a:tabLst>
                <a:tab pos="457200" algn="l"/>
                <a:tab pos="1371600" algn="l"/>
              </a:tabLst>
              <a:defRPr/>
            </a:pPr>
            <a:r>
              <a:rPr lang="en-US" dirty="0"/>
              <a:t> </a:t>
            </a:r>
            <a:r>
              <a:rPr lang="en-US" b="1" dirty="0"/>
              <a:t>Hemotoxic: All Vipers</a:t>
            </a:r>
          </a:p>
          <a:p>
            <a:pPr marL="1379538" lvl="2" indent="-465138" algn="just">
              <a:spcBef>
                <a:spcPct val="50000"/>
              </a:spcBef>
              <a:buBlip>
                <a:blip r:embed="rId2"/>
              </a:buBlip>
              <a:tabLst>
                <a:tab pos="457200" algn="l"/>
              </a:tabLst>
              <a:defRPr/>
            </a:pPr>
            <a:r>
              <a:rPr lang="en-US" sz="2800" dirty="0"/>
              <a:t>  Causes blood to stop clotting and punctures blood vessels and victim dies   from blood loss.</a:t>
            </a:r>
            <a:r>
              <a:rPr lang="en-US" sz="2800" dirty="0">
                <a:solidFill>
                  <a:srgbClr val="0070C0"/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1572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1096"/>
            <a:ext cx="4695824" cy="1295400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OBJECTIVES</a:t>
            </a:r>
            <a:endParaRPr lang="en-IN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4513" y="2162179"/>
            <a:ext cx="6657975" cy="2695569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2800" dirty="0">
                <a:solidFill>
                  <a:schemeClr val="tx2">
                    <a:lumMod val="50000"/>
                  </a:schemeClr>
                </a:solidFill>
              </a:rPr>
              <a:t>Upon completion of this unit you will be able to - </a:t>
            </a:r>
          </a:p>
          <a:p>
            <a:pPr algn="just"/>
            <a:r>
              <a:rPr lang="en-IN" sz="2800" dirty="0">
                <a:solidFill>
                  <a:schemeClr val="tx2">
                    <a:lumMod val="50000"/>
                  </a:schemeClr>
                </a:solidFill>
              </a:rPr>
              <a:t>Describe Snake bite and its control.</a:t>
            </a:r>
          </a:p>
          <a:p>
            <a:pPr algn="just"/>
            <a:r>
              <a:rPr lang="en-IN" sz="2800" dirty="0">
                <a:solidFill>
                  <a:schemeClr val="tx2">
                    <a:lumMod val="50000"/>
                  </a:schemeClr>
                </a:solidFill>
              </a:rPr>
              <a:t>Explain Environmental emergencies and its PHT.</a:t>
            </a:r>
          </a:p>
          <a:p>
            <a:pPr marL="0" indent="0" algn="just">
              <a:buNone/>
            </a:pPr>
            <a:endParaRPr lang="en-IN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A2323-96F3-7516-1157-8392B2681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863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7F6C-F179-AF87-D8E7-9F570017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1085850"/>
            <a:ext cx="4457700" cy="14176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C00000"/>
                </a:solidFill>
              </a:rPr>
              <a:t>EFFECTIVE DOSE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CE17-9E43-C5D2-9F3F-0778CD42D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57650" y="2057400"/>
            <a:ext cx="8096250" cy="3848100"/>
          </a:xfrm>
          <a:solidFill>
            <a:schemeClr val="bg2"/>
          </a:solidFill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                                                 </a:t>
            </a:r>
            <a:r>
              <a:rPr lang="en-US" b="1" u="sng" dirty="0"/>
              <a:t>DOSE</a:t>
            </a:r>
            <a:r>
              <a:rPr lang="en-US" b="1" dirty="0"/>
              <a:t>             </a:t>
            </a:r>
            <a:r>
              <a:rPr lang="en-US" b="1" u="sng" dirty="0"/>
              <a:t>TIME</a:t>
            </a:r>
          </a:p>
          <a:p>
            <a:pPr>
              <a:defRPr/>
            </a:pPr>
            <a:r>
              <a:rPr lang="en-US" dirty="0"/>
              <a:t>Spectacled cobra               15 mg        7 – 8 hrs</a:t>
            </a:r>
          </a:p>
          <a:p>
            <a:pPr>
              <a:defRPr/>
            </a:pPr>
            <a:r>
              <a:rPr lang="en-US" dirty="0"/>
              <a:t>Monocled cobra                15 mg        7  - 8 hrs</a:t>
            </a:r>
          </a:p>
          <a:p>
            <a:pPr>
              <a:defRPr/>
            </a:pPr>
            <a:r>
              <a:rPr lang="en-US" dirty="0"/>
              <a:t>King cobra                           12 mg        5  - 6 hrs</a:t>
            </a:r>
          </a:p>
          <a:p>
            <a:pPr>
              <a:defRPr/>
            </a:pPr>
            <a:r>
              <a:rPr lang="en-US" dirty="0"/>
              <a:t>Banded krait                       10 mg        4 hrs</a:t>
            </a:r>
          </a:p>
          <a:p>
            <a:pPr>
              <a:defRPr/>
            </a:pPr>
            <a:r>
              <a:rPr lang="en-US" dirty="0"/>
              <a:t>Common krait                    1-3 mg      2 ½ hrs</a:t>
            </a:r>
          </a:p>
          <a:p>
            <a:pPr>
              <a:defRPr/>
            </a:pPr>
            <a:r>
              <a:rPr lang="en-US" dirty="0"/>
              <a:t>Russell's viper                      42 mg        3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3B5DD5-7FF8-FDE2-06FB-328E119FF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20</a:t>
            </a:fld>
            <a:endParaRPr lang="en-IN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580C5-ECBA-6330-2F99-4B7ADF4F1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66218"/>
            <a:ext cx="4509856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SYMPTOMS OF SNAKE BITE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D2E70C-7926-8390-A9EB-E7153E4046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856" y="1100831"/>
            <a:ext cx="7682144" cy="507613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508000" indent="-508000"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tabLst>
                <a:tab pos="457200" algn="l"/>
              </a:tabLst>
              <a:defRPr/>
            </a:pPr>
            <a:r>
              <a:rPr lang="en-US" dirty="0"/>
              <a:t>				</a:t>
            </a:r>
            <a:r>
              <a:rPr lang="en-US" b="1" dirty="0"/>
              <a:t>Local symptoms of Bite</a:t>
            </a:r>
          </a:p>
          <a:p>
            <a:pPr marL="508000" indent="-508000"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tabLst>
                <a:tab pos="457200" algn="l"/>
              </a:tabLst>
              <a:defRPr/>
            </a:pPr>
            <a:endParaRPr lang="en-US" dirty="0"/>
          </a:p>
          <a:p>
            <a:pPr marL="508000" indent="-508000"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buBlip>
                <a:blip r:embed="rId2"/>
              </a:buBlip>
              <a:tabLst>
                <a:tab pos="457200" algn="l"/>
              </a:tabLst>
              <a:defRPr/>
            </a:pP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Paired fang marks (Although often only  a single mark or a scratch may be present )</a:t>
            </a:r>
            <a:r>
              <a:rPr lang="en-US" dirty="0"/>
              <a:t> </a:t>
            </a:r>
          </a:p>
          <a:p>
            <a:pPr marL="508000" indent="-508000"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buBlip>
                <a:blip r:embed="rId2"/>
              </a:buBlip>
              <a:tabLst>
                <a:tab pos="457200" algn="l"/>
              </a:tabLst>
              <a:defRPr/>
            </a:pPr>
            <a:r>
              <a:rPr lang="en-US" dirty="0"/>
              <a:t> Swelling</a:t>
            </a:r>
          </a:p>
          <a:p>
            <a:pPr marL="508000" indent="-508000"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buBlip>
                <a:blip r:embed="rId2"/>
              </a:buBlip>
              <a:tabLst>
                <a:tab pos="457200" algn="l"/>
              </a:tabLst>
              <a:defRPr/>
            </a:pPr>
            <a:r>
              <a:rPr lang="en-US" dirty="0"/>
              <a:t> Pain</a:t>
            </a:r>
          </a:p>
          <a:p>
            <a:pPr marL="508000" indent="-508000"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buBlip>
                <a:blip r:embed="rId2"/>
              </a:buBlip>
              <a:tabLst>
                <a:tab pos="457200" algn="l"/>
              </a:tabLst>
              <a:defRPr/>
            </a:pPr>
            <a:r>
              <a:rPr lang="en-US" dirty="0"/>
              <a:t> Bleeding from bite</a:t>
            </a:r>
          </a:p>
          <a:p>
            <a:pPr marL="508000" indent="-508000"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buBlip>
                <a:blip r:embed="rId2"/>
              </a:buBlip>
              <a:tabLst>
                <a:tab pos="457200" algn="l"/>
              </a:tabLst>
              <a:defRPr/>
            </a:pPr>
            <a:endParaRPr lang="en-US" dirty="0"/>
          </a:p>
          <a:p>
            <a:pPr marL="508000" indent="-508000" algn="just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tabLst>
                <a:tab pos="457200" algn="l"/>
              </a:tabLst>
              <a:defRPr/>
            </a:pPr>
            <a:r>
              <a:rPr lang="en-US" dirty="0"/>
              <a:t>NB: Kraits often have none of the above</a:t>
            </a:r>
          </a:p>
          <a:p>
            <a:pPr algn="just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EE4F4-5234-6010-1CE8-5A71E9DA3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959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8D267-F949-ACBC-34A2-B74C50D44AB8}"/>
              </a:ext>
            </a:extLst>
          </p:cNvPr>
          <p:cNvSpPr/>
          <p:nvPr/>
        </p:nvSpPr>
        <p:spPr>
          <a:xfrm>
            <a:off x="4914900" y="1254710"/>
            <a:ext cx="7277100" cy="452431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/>
              <a:t>Symptoms of a snake bite appear quickly; these are:</a:t>
            </a:r>
          </a:p>
          <a:p>
            <a:pPr marL="690563" indent="-690563">
              <a:buFont typeface="Arial" pitchFamily="34" charset="0"/>
              <a:buChar char="•"/>
              <a:defRPr/>
            </a:pPr>
            <a:r>
              <a:rPr lang="en-US" sz="2400" dirty="0"/>
              <a:t>Significant swelling developing within 10  minutes </a:t>
            </a:r>
          </a:p>
          <a:p>
            <a:pPr marL="690563" indent="-690563">
              <a:buFont typeface="Arial" pitchFamily="34" charset="0"/>
              <a:buChar char="•"/>
              <a:defRPr/>
            </a:pPr>
            <a:r>
              <a:rPr lang="en-US" sz="2400" dirty="0"/>
              <a:t>Nausea </a:t>
            </a:r>
          </a:p>
          <a:p>
            <a:pPr marL="690563" indent="-690563">
              <a:buFont typeface="Arial" pitchFamily="34" charset="0"/>
              <a:buChar char="•"/>
              <a:defRPr/>
            </a:pPr>
            <a:r>
              <a:rPr lang="en-US" sz="2400" dirty="0"/>
              <a:t>Weakness </a:t>
            </a:r>
          </a:p>
          <a:p>
            <a:pPr marL="690563" indent="-690563">
              <a:buFont typeface="Arial" pitchFamily="34" charset="0"/>
              <a:buChar char="•"/>
              <a:defRPr/>
            </a:pPr>
            <a:r>
              <a:rPr lang="en-US" sz="2400" dirty="0"/>
              <a:t>Temperature change </a:t>
            </a:r>
          </a:p>
          <a:p>
            <a:pPr marL="690563" indent="-690563">
              <a:buFont typeface="Arial" pitchFamily="34" charset="0"/>
              <a:buChar char="•"/>
              <a:defRPr/>
            </a:pPr>
            <a:r>
              <a:rPr lang="en-US" sz="2400" dirty="0"/>
              <a:t> Pain</a:t>
            </a:r>
          </a:p>
          <a:p>
            <a:pPr marL="690563" indent="-690563">
              <a:buFont typeface="Arial" pitchFamily="34" charset="0"/>
              <a:buChar char="•"/>
              <a:defRPr/>
            </a:pPr>
            <a:r>
              <a:rPr lang="en-US" sz="2400" dirty="0"/>
              <a:t> Black and blue discoloration may   appear  within 3-6 hours.</a:t>
            </a:r>
          </a:p>
          <a:p>
            <a:pPr marL="690563" indent="-690563">
              <a:buFont typeface="Arial" pitchFamily="34" charset="0"/>
              <a:buChar char="•"/>
              <a:defRPr/>
            </a:pPr>
            <a:endParaRPr lang="en-US" sz="2400" dirty="0"/>
          </a:p>
          <a:p>
            <a:pPr marL="690563" indent="-690563">
              <a:buFont typeface="Arial" pitchFamily="34" charset="0"/>
              <a:buChar char="•"/>
              <a:defRPr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385A1C-DBDD-52EE-316D-E3535637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22</a:t>
            </a:fld>
            <a:endParaRPr lang="en-I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AEA77D-8042-B86E-CD1F-EC7FBCF83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" y="2584986"/>
            <a:ext cx="4509856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SYMPTOMS OF SNAKE BITE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06BFF-83C2-B1D7-4DEF-D9EBB2DC8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2338098"/>
            <a:ext cx="4509856" cy="280235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SYMPTOMS SHOWING SPREAD OF VENOM</a:t>
            </a:r>
            <a:br>
              <a:rPr lang="en-US" b="1" dirty="0">
                <a:solidFill>
                  <a:srgbClr val="C00000"/>
                </a:solidFill>
              </a:rPr>
            </a:br>
            <a:endParaRPr lang="en-IN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1D76F-D900-BD6C-7E9E-7625C5C8E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7234" y="1362837"/>
            <a:ext cx="6843944" cy="3976688"/>
          </a:xfrm>
          <a:solidFill>
            <a:schemeClr val="bg2"/>
          </a:solidFill>
        </p:spPr>
        <p:txBody>
          <a:bodyPr/>
          <a:lstStyle/>
          <a:p>
            <a:pPr marL="508000" indent="-50800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tabLst>
                <a:tab pos="457200" algn="l"/>
                <a:tab pos="623888" algn="l"/>
              </a:tabLst>
              <a:defRPr/>
            </a:pPr>
            <a:r>
              <a:rPr lang="en-US" sz="2400" b="1" dirty="0"/>
              <a:t>Neurotoxic</a:t>
            </a:r>
          </a:p>
          <a:p>
            <a:pPr marL="908050" lvl="1" indent="-283464">
              <a:lnSpc>
                <a:spcPct val="80000"/>
              </a:lnSpc>
              <a:buBlip>
                <a:blip r:embed="rId2"/>
              </a:buBlip>
              <a:tabLst>
                <a:tab pos="457200" algn="l"/>
                <a:tab pos="623888" algn="l"/>
              </a:tabLst>
              <a:defRPr/>
            </a:pPr>
            <a:r>
              <a:rPr lang="en-US" dirty="0"/>
              <a:t> Drooping Eyelids</a:t>
            </a:r>
          </a:p>
          <a:p>
            <a:pPr marL="908050" lvl="1" indent="-283464">
              <a:lnSpc>
                <a:spcPct val="80000"/>
              </a:lnSpc>
              <a:buBlip>
                <a:blip r:embed="rId2"/>
              </a:buBlip>
              <a:tabLst>
                <a:tab pos="457200" algn="l"/>
                <a:tab pos="623888" algn="l"/>
              </a:tabLst>
              <a:defRPr/>
            </a:pPr>
            <a:r>
              <a:rPr lang="en-US" dirty="0"/>
              <a:t> Vision disturbances</a:t>
            </a:r>
          </a:p>
          <a:p>
            <a:pPr marL="908050" lvl="1" indent="-283464">
              <a:lnSpc>
                <a:spcPct val="80000"/>
              </a:lnSpc>
              <a:buBlip>
                <a:blip r:embed="rId2"/>
              </a:buBlip>
              <a:tabLst>
                <a:tab pos="457200" algn="l"/>
                <a:tab pos="623888" algn="l"/>
              </a:tabLst>
              <a:defRPr/>
            </a:pPr>
            <a:r>
              <a:rPr lang="en-US" dirty="0"/>
              <a:t> Difficulty breathing</a:t>
            </a:r>
          </a:p>
          <a:p>
            <a:pPr marL="508000" indent="-50800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tabLst>
                <a:tab pos="457200" algn="l"/>
                <a:tab pos="623888" algn="l"/>
              </a:tabLst>
              <a:defRPr/>
            </a:pPr>
            <a:endParaRPr lang="en-US" sz="2400" dirty="0"/>
          </a:p>
          <a:p>
            <a:pPr marL="508000" indent="-50800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tabLst>
                <a:tab pos="457200" algn="l"/>
                <a:tab pos="623888" algn="l"/>
              </a:tabLst>
              <a:defRPr/>
            </a:pPr>
            <a:r>
              <a:rPr lang="en-US" sz="2400" dirty="0"/>
              <a:t> </a:t>
            </a:r>
            <a:r>
              <a:rPr lang="en-US" sz="2400" b="1" dirty="0"/>
              <a:t>Hemotoxic</a:t>
            </a:r>
          </a:p>
          <a:p>
            <a:pPr marL="908050" lvl="1" indent="-283464">
              <a:lnSpc>
                <a:spcPct val="80000"/>
              </a:lnSpc>
              <a:buBlip>
                <a:blip r:embed="rId2"/>
              </a:buBlip>
              <a:tabLst>
                <a:tab pos="457200" algn="l"/>
                <a:tab pos="623888" algn="l"/>
              </a:tabLst>
              <a:defRPr/>
            </a:pPr>
            <a:r>
              <a:rPr lang="en-US" dirty="0"/>
              <a:t>	 Continuous bleeding from bite site</a:t>
            </a:r>
          </a:p>
          <a:p>
            <a:pPr marL="908050" lvl="1" indent="-283464">
              <a:lnSpc>
                <a:spcPct val="80000"/>
              </a:lnSpc>
              <a:buBlip>
                <a:blip r:embed="rId2"/>
              </a:buBlip>
              <a:tabLst>
                <a:tab pos="457200" algn="l"/>
                <a:tab pos="623888" algn="l"/>
              </a:tabLst>
              <a:defRPr/>
            </a:pPr>
            <a:r>
              <a:rPr lang="en-US" dirty="0"/>
              <a:t> Bleeding from gums</a:t>
            </a:r>
          </a:p>
          <a:p>
            <a:pPr marL="908050" lvl="1" indent="-283464">
              <a:lnSpc>
                <a:spcPct val="80000"/>
              </a:lnSpc>
              <a:buBlip>
                <a:blip r:embed="rId2"/>
              </a:buBlip>
              <a:tabLst>
                <a:tab pos="457200" algn="l"/>
                <a:tab pos="623888" algn="l"/>
              </a:tabLst>
              <a:defRPr/>
            </a:pPr>
            <a:r>
              <a:rPr lang="en-US" dirty="0"/>
              <a:t> Appearance of bruise</a:t>
            </a:r>
          </a:p>
          <a:p>
            <a:pPr marL="908050" lvl="1" indent="-283464">
              <a:lnSpc>
                <a:spcPct val="80000"/>
              </a:lnSpc>
              <a:buBlip>
                <a:blip r:embed="rId2"/>
              </a:buBlip>
              <a:tabLst>
                <a:tab pos="457200" algn="l"/>
                <a:tab pos="623888" algn="l"/>
              </a:tabLst>
              <a:defRPr/>
            </a:pPr>
            <a:r>
              <a:rPr lang="en-US" dirty="0"/>
              <a:t> Dark urine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633F1-1DD5-309B-1563-737E0BF1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8348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>
            <a:extLst>
              <a:ext uri="{FF2B5EF4-FFF2-40B4-BE49-F238E27FC236}">
                <a16:creationId xmlns:a16="http://schemas.microsoft.com/office/drawing/2014/main" id="{02C88A47-7E79-D881-EC79-0DF38BF6EB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52103" y="1774722"/>
            <a:ext cx="6322142" cy="41148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279400" indent="-279400">
              <a:lnSpc>
                <a:spcPct val="90000"/>
              </a:lnSpc>
              <a:buBlip>
                <a:blip r:embed="rId3"/>
              </a:buBlip>
            </a:pPr>
            <a:r>
              <a:rPr lang="en-US" altLang="en-US" dirty="0"/>
              <a:t>Calm the patient down to slow down blood circulation and retard the spread of venom. </a:t>
            </a:r>
          </a:p>
          <a:p>
            <a:pPr marL="279400" indent="-279400">
              <a:lnSpc>
                <a:spcPct val="90000"/>
              </a:lnSpc>
              <a:buBlip>
                <a:blip r:embed="rId3"/>
              </a:buBlip>
            </a:pPr>
            <a:endParaRPr lang="en-US" altLang="en-US" dirty="0"/>
          </a:p>
          <a:p>
            <a:pPr marL="279400" indent="-279400">
              <a:lnSpc>
                <a:spcPct val="90000"/>
              </a:lnSpc>
              <a:buNone/>
            </a:pPr>
            <a:endParaRPr lang="en-US" altLang="en-US" dirty="0"/>
          </a:p>
          <a:p>
            <a:pPr marL="279400" indent="-279400">
              <a:lnSpc>
                <a:spcPct val="90000"/>
              </a:lnSpc>
              <a:buBlip>
                <a:blip r:embed="rId3"/>
              </a:buBlip>
            </a:pPr>
            <a:r>
              <a:rPr lang="en-US" altLang="en-US" dirty="0"/>
              <a:t>Have the victim lie down with the affected limb lower than the heart.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B7D56D-9698-9B5D-9A31-A0CD05ED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971-75BC-4159-9700-A8DAD39BE64A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0FA3C5-15E1-6BC5-3838-E6739DA2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32" y="2774467"/>
            <a:ext cx="3982065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FIRST AID </a:t>
            </a:r>
            <a:endParaRPr lang="en-IN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2170F-4945-808F-D83E-B96EDAFE2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2766218"/>
            <a:ext cx="3493008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FIRST AID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DBEB7-9C05-81B1-F23B-B2F5E2C8D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9047" y="1160205"/>
            <a:ext cx="7875639" cy="4965292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/>
            <a:r>
              <a:rPr lang="en-IN" dirty="0"/>
              <a:t>Clam the patient down to slow down blood circulation and retard the spread of venom.</a:t>
            </a:r>
          </a:p>
          <a:p>
            <a:pPr algn="just"/>
            <a:r>
              <a:rPr lang="en-IN" dirty="0"/>
              <a:t>Have the victim lie down</a:t>
            </a:r>
          </a:p>
          <a:p>
            <a:pPr marL="279400" indent="-279400" algn="just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dirty="0"/>
              <a:t>Remove any rings, bracelets, boots, or other restricting items from the bitten extremity.   (It may swell.)</a:t>
            </a:r>
          </a:p>
          <a:p>
            <a:pPr marL="279400" indent="-279400" algn="just">
              <a:lnSpc>
                <a:spcPct val="150000"/>
              </a:lnSpc>
              <a:buBlip>
                <a:blip r:embed="rId2"/>
              </a:buBlip>
              <a:defRPr/>
            </a:pPr>
            <a:r>
              <a:rPr lang="en-US" altLang="en-US" dirty="0"/>
              <a:t> Do not apply ice, cold packs or give alcohol or any other drug to the victim.</a:t>
            </a:r>
            <a:endParaRPr lang="en-US" dirty="0"/>
          </a:p>
          <a:p>
            <a:pPr algn="just"/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4F6E0-AC7E-9BBF-7CB4-B2F266BBE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4004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9">
            <a:extLst>
              <a:ext uri="{FF2B5EF4-FFF2-40B4-BE49-F238E27FC236}">
                <a16:creationId xmlns:a16="http://schemas.microsoft.com/office/drawing/2014/main" id="{0D63C047-9602-65A4-81BC-1394AA56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43000"/>
            <a:ext cx="8229600" cy="437043"/>
          </a:xfrm>
          <a:prstGeom prst="rect">
            <a:avLst/>
          </a:prstGeom>
          <a:noFill/>
          <a:ln>
            <a:noFill/>
          </a:ln>
          <a:effectLst>
            <a:outerShdw dist="127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B5E865-4856-25A1-2223-F5390DDF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971-75BC-4159-9700-A8DAD39BE64A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5371-EE8F-7F9B-3843-5AC357C77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1533" y="1284583"/>
            <a:ext cx="7534660" cy="4860578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dirty="0"/>
              <a:t>Do not wait for the symptoms to develop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dirty="0"/>
              <a:t>Immobilize the bitten limb, using a splint if possible and position it below the 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altLang="en-US" dirty="0"/>
              <a:t>level of the heart.</a:t>
            </a:r>
          </a:p>
          <a:p>
            <a:pPr algn="just">
              <a:lnSpc>
                <a:spcPct val="150000"/>
              </a:lnSpc>
              <a:spcBef>
                <a:spcPct val="20000"/>
              </a:spcBef>
            </a:pPr>
            <a:r>
              <a:rPr lang="en-US" dirty="0"/>
              <a:t>Do not  give incision or attempt to suck out venom as it is ineffective at removing venom; and in Viper bites will cause serious bleeding. </a:t>
            </a:r>
            <a:endParaRPr lang="en-US" altLang="en-US" dirty="0"/>
          </a:p>
          <a:p>
            <a:pPr algn="just">
              <a:lnSpc>
                <a:spcPct val="150000"/>
              </a:lnSpc>
            </a:pPr>
            <a:endParaRPr lang="en-IN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782A04-E5CE-FEA7-D821-D685C651F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76" y="2537038"/>
            <a:ext cx="3824056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FIRST AID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F3C89-82E0-2D53-22D8-3E2AD9BB4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4632" y="2374674"/>
            <a:ext cx="7010400" cy="1831848"/>
          </a:xfrm>
          <a:solidFill>
            <a:schemeClr val="bg2"/>
          </a:solidFill>
        </p:spPr>
        <p:txBody>
          <a:bodyPr/>
          <a:lstStyle/>
          <a:p>
            <a:pPr algn="just"/>
            <a:r>
              <a:rPr lang="en-US" dirty="0"/>
              <a:t>In Cobra and Krait bites, the victim may stop breathing. They are not dead, start</a:t>
            </a:r>
          </a:p>
          <a:p>
            <a:pPr algn="just"/>
            <a:r>
              <a:rPr lang="en-US" altLang="en-US" dirty="0"/>
              <a:t>This can be Life Saving</a:t>
            </a:r>
          </a:p>
          <a:p>
            <a:pPr algn="just"/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AD98E0-FF8E-A8A2-0F37-5778E3B13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C6971-75BC-4159-9700-A8DAD39BE64A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7722781-2D2A-91AF-CC5F-74188950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2" y="2374674"/>
            <a:ext cx="3321136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</a:rPr>
              <a:t>FIRST AID</a:t>
            </a:r>
          </a:p>
        </p:txBody>
      </p:sp>
    </p:spTree>
    <p:extLst>
      <p:ext uri="{BB962C8B-B14F-4D97-AF65-F5344CB8AC3E}">
        <p14:creationId xmlns:p14="http://schemas.microsoft.com/office/powerpoint/2010/main" val="23662422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4721-B4A9-8C51-D3C9-293815846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0584" y="2621562"/>
            <a:ext cx="450985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ahoma" pitchFamily="34" charset="0"/>
              </a:rPr>
              <a:t>DO’S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BFA06-45D0-067C-B586-DB8E6171A86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marL="594360" indent="-457200">
              <a:lnSpc>
                <a:spcPct val="7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dirty="0"/>
              <a:t>Keep victim calm.</a:t>
            </a:r>
          </a:p>
          <a:p>
            <a:pPr marL="594360" indent="-457200">
              <a:lnSpc>
                <a:spcPct val="75000"/>
              </a:lnSpc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  <a:p>
            <a:pPr marL="594360" indent="-457200">
              <a:lnSpc>
                <a:spcPct val="7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dirty="0"/>
              <a:t>Immediately have the victim lie flat without moving.</a:t>
            </a:r>
          </a:p>
          <a:p>
            <a:pPr marL="594360" indent="-457200">
              <a:lnSpc>
                <a:spcPct val="75000"/>
              </a:lnSpc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  <a:p>
            <a:pPr marL="594360" indent="-457200">
              <a:lnSpc>
                <a:spcPct val="7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dirty="0"/>
              <a:t>Immobilize the bitten limb, using a splint if possible and position it below the level of the heart.</a:t>
            </a:r>
          </a:p>
          <a:p>
            <a:pPr marL="594360" indent="-457200">
              <a:lnSpc>
                <a:spcPct val="75000"/>
              </a:lnSpc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  <a:p>
            <a:pPr marL="594360" indent="-457200">
              <a:lnSpc>
                <a:spcPct val="7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dirty="0"/>
              <a:t>Get the victim to hospital urgently, lying flat, if possible.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CC20F-F31E-4CDE-A9E7-9E940DDA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3476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2001C-959A-D9FE-7A89-598EC9210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67282"/>
            <a:ext cx="4509856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DON’TS</a:t>
            </a:r>
            <a:endParaRPr lang="en-IN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B12CD-BF64-B56D-8ED1-B8C924E4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355" y="1100831"/>
            <a:ext cx="6978445" cy="5076132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630238" indent="-457200" algn="just" eaLnBrk="0" hangingPunct="0">
              <a:lnSpc>
                <a:spcPct val="140000"/>
              </a:lnSpc>
              <a:defRPr/>
            </a:pPr>
            <a:r>
              <a:rPr lang="en-US" dirty="0">
                <a:cs typeface="Times New Roman" pitchFamily="18" charset="0"/>
              </a:rPr>
              <a:t>Do Not apply any tourniquet or compression bandage. </a:t>
            </a:r>
          </a:p>
          <a:p>
            <a:pPr marL="630238" indent="-457200" algn="just" eaLnBrk="0" hangingPunct="0">
              <a:lnSpc>
                <a:spcPct val="140000"/>
              </a:lnSpc>
              <a:defRPr/>
            </a:pPr>
            <a:r>
              <a:rPr lang="en-US" dirty="0">
                <a:cs typeface="Times New Roman" pitchFamily="18" charset="0"/>
              </a:rPr>
              <a:t>Do Not cool the area of the bite.</a:t>
            </a:r>
          </a:p>
          <a:p>
            <a:pPr marL="630238" indent="-457200" algn="just" eaLnBrk="0" hangingPunct="0">
              <a:lnSpc>
                <a:spcPct val="140000"/>
              </a:lnSpc>
              <a:defRPr/>
            </a:pPr>
            <a:r>
              <a:rPr lang="en-US" dirty="0">
                <a:cs typeface="Times New Roman" pitchFamily="18" charset="0"/>
              </a:rPr>
              <a:t>Do Not try to catch the snake, we do  not need another victim, but take it to hospital if already killed.</a:t>
            </a:r>
          </a:p>
          <a:p>
            <a:pPr marL="630238" indent="-457200" algn="just" eaLnBrk="0" hangingPunct="0">
              <a:lnSpc>
                <a:spcPct val="140000"/>
              </a:lnSpc>
              <a:defRPr/>
            </a:pPr>
            <a:r>
              <a:rPr lang="en-US" dirty="0">
                <a:cs typeface="Times New Roman" pitchFamily="18" charset="0"/>
              </a:rPr>
              <a:t>Do Not give the victim alcoholic drinks or Aspirin.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2BA1A-5E30-81F6-BB78-0E1B6F465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7976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AD0AA-74F8-1C59-DF9D-ABD9AFA9C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592" y="2378213"/>
            <a:ext cx="450985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HISTORY OF SNAKE</a:t>
            </a:r>
            <a:endParaRPr lang="en-IN" sz="4000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66615-6FEC-AEEE-1DE4-348403D2A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5936" y="2253356"/>
            <a:ext cx="5007864" cy="1575278"/>
          </a:xfrm>
          <a:solidFill>
            <a:schemeClr val="bg2"/>
          </a:solidFill>
        </p:spPr>
        <p:txBody>
          <a:bodyPr/>
          <a:lstStyle/>
          <a:p>
            <a:pPr marL="690563" indent="-690563">
              <a:defRPr/>
            </a:pPr>
            <a:r>
              <a:rPr lang="en-US" dirty="0"/>
              <a:t>Jurassic age</a:t>
            </a:r>
          </a:p>
          <a:p>
            <a:pPr marL="690563" indent="-690563">
              <a:defRPr/>
            </a:pPr>
            <a:r>
              <a:rPr lang="en-US" dirty="0"/>
              <a:t>Tertiary age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F2A29-4B1F-8750-1FB6-471AF728D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35710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27881503-B04A-8310-9F08-0B8536430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620298"/>
            <a:ext cx="9144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C00000"/>
                </a:solidFill>
                <a:latin typeface="+mj-lt"/>
              </a:rPr>
              <a:t>MYTHS ABOUT SNAKES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F01B60-BDE4-D8F4-072F-F9892A1E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30</a:t>
            </a:fld>
            <a:endParaRPr lang="en-IN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7874E-19FF-DF10-A3C4-480D79A7B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48994"/>
            <a:ext cx="4509856" cy="1325563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C00000"/>
                </a:solidFill>
              </a:rPr>
              <a:t>MYTHS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532DD-B138-9D01-24AB-BADA8617E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856" y="566929"/>
            <a:ext cx="6843944" cy="5948806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594360" indent="-45720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2400" dirty="0"/>
          </a:p>
          <a:p>
            <a:pPr marL="594360" indent="-45720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A Snake means DEATH.</a:t>
            </a:r>
          </a:p>
          <a:p>
            <a:pPr marL="548640" indent="-41148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2400" dirty="0"/>
          </a:p>
          <a:p>
            <a:pPr marL="594360" indent="-457200" algn="just"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Snake bites can be cured by mantras, tantric, magic spells, roots and herbs etc. They have all been tested by scientists and proved that they DO NOT work. </a:t>
            </a:r>
          </a:p>
          <a:p>
            <a:pPr marL="548640" indent="-41148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2400" dirty="0"/>
          </a:p>
          <a:p>
            <a:pPr marL="594360" indent="-45720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Snakes are revengeful!</a:t>
            </a:r>
          </a:p>
          <a:p>
            <a:pPr marL="548640" indent="-41148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2400" dirty="0"/>
          </a:p>
          <a:p>
            <a:pPr marL="594360" indent="-45720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Snakes are guardians of wealth!</a:t>
            </a:r>
          </a:p>
          <a:p>
            <a:pPr marL="548640" indent="-41148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2400" dirty="0"/>
          </a:p>
          <a:p>
            <a:pPr marL="594360" indent="-45720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Old snakes have hair on them!</a:t>
            </a:r>
          </a:p>
          <a:p>
            <a:pPr marL="548640" indent="-41148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2400" dirty="0"/>
          </a:p>
          <a:p>
            <a:pPr marL="594360" indent="-45720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Snakes hypnotize!</a:t>
            </a:r>
          </a:p>
          <a:p>
            <a:pPr marL="548640" indent="-41148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2400" dirty="0"/>
          </a:p>
          <a:p>
            <a:pPr marL="594360" indent="-457200">
              <a:lnSpc>
                <a:spcPct val="5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/>
              <a:t>Snakes sway to the music of the flute!</a:t>
            </a:r>
          </a:p>
          <a:p>
            <a:endParaRPr lang="en-IN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98C706-44A0-008D-037B-13422C6A8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9177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49972-18E0-AD95-89C2-738DF6950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856" y="1455173"/>
            <a:ext cx="6843944" cy="4721789"/>
          </a:xfrm>
          <a:solidFill>
            <a:schemeClr val="bg2"/>
          </a:solidFill>
        </p:spPr>
        <p:txBody>
          <a:bodyPr/>
          <a:lstStyle/>
          <a:p>
            <a:pPr marL="594360" indent="-457200" algn="just">
              <a:lnSpc>
                <a:spcPct val="7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dirty="0"/>
              <a:t>Cobras, particularly the King Cobras wear a Nagmani that makes one a millionaire!</a:t>
            </a:r>
          </a:p>
          <a:p>
            <a:pPr marL="594360" indent="-457200" algn="just">
              <a:lnSpc>
                <a:spcPct val="75000"/>
              </a:lnSpc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  <a:p>
            <a:pPr marL="594360" indent="-457200" algn="just">
              <a:lnSpc>
                <a:spcPct val="7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dirty="0"/>
              <a:t>Snakes suck milk from the udders of cows by coiling around their legs! </a:t>
            </a:r>
          </a:p>
          <a:p>
            <a:pPr marL="594360" indent="-457200" algn="just">
              <a:lnSpc>
                <a:spcPct val="75000"/>
              </a:lnSpc>
              <a:buClr>
                <a:schemeClr val="tx1">
                  <a:shade val="95000"/>
                </a:schemeClr>
              </a:buClr>
              <a:defRPr/>
            </a:pPr>
            <a:endParaRPr lang="en-US" dirty="0"/>
          </a:p>
          <a:p>
            <a:pPr marL="594360" indent="-457200" algn="just">
              <a:lnSpc>
                <a:spcPct val="75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dirty="0"/>
              <a:t>Snakes like the sweet pungent smell of the '</a:t>
            </a:r>
            <a:r>
              <a:rPr lang="en-US" dirty="0" err="1"/>
              <a:t>Kevada</a:t>
            </a:r>
            <a:r>
              <a:rPr lang="en-US" dirty="0"/>
              <a:t>' or the 'Raat Rani'!</a:t>
            </a:r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62C496-7F72-3F22-0B56-EE2277EB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32</a:t>
            </a:fld>
            <a:endParaRPr lang="en-IN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9E2A317-17C4-976E-396D-52A0CD539A25}"/>
              </a:ext>
            </a:extLst>
          </p:cNvPr>
          <p:cNvSpPr txBox="1">
            <a:spLocks/>
          </p:cNvSpPr>
          <p:nvPr/>
        </p:nvSpPr>
        <p:spPr>
          <a:xfrm>
            <a:off x="115824" y="2591082"/>
            <a:ext cx="4509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b="1" dirty="0">
                <a:solidFill>
                  <a:srgbClr val="C00000"/>
                </a:solidFill>
              </a:rPr>
              <a:t>MYTHS</a:t>
            </a:r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8788550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84445" y="2767280"/>
            <a:ext cx="57379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>
                <a:solidFill>
                  <a:srgbClr val="C00000"/>
                </a:solidFill>
              </a:rPr>
              <a:t>ENVIRONMENTAL EMERGENCIES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240453" y="2151534"/>
            <a:ext cx="4572000" cy="2554930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/>
              <a:t>HEAT CRAMPS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/>
              <a:t>HEAT EXHAUSTION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800" dirty="0"/>
              <a:t>HEAT STROKE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FF8560-4B30-5A68-BB1A-2CC86A171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33</a:t>
            </a:fld>
            <a:endParaRPr lang="en-IN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42" y="2792600"/>
            <a:ext cx="365366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HEAT  CRAMPS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396" y="1454935"/>
            <a:ext cx="7498080" cy="394813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48640" lvl="8" indent="-274320" algn="ctr">
              <a:buClr>
                <a:schemeClr val="accent3"/>
              </a:buClr>
              <a:buSzPct val="95000"/>
              <a:buNone/>
            </a:pPr>
            <a:r>
              <a:rPr lang="en-US" sz="2800" b="1" u="sng" dirty="0">
                <a:solidFill>
                  <a:srgbClr val="002060"/>
                </a:solidFill>
              </a:rPr>
              <a:t>SIGN  AND  SYMPTOMS</a:t>
            </a:r>
          </a:p>
          <a:p>
            <a:pPr>
              <a:lnSpc>
                <a:spcPct val="150000"/>
              </a:lnSpc>
              <a:buClrTx/>
            </a:pPr>
            <a:r>
              <a:rPr lang="en-US" dirty="0"/>
              <a:t>Severe muscle cramps</a:t>
            </a:r>
          </a:p>
          <a:p>
            <a:pPr>
              <a:lnSpc>
                <a:spcPct val="150000"/>
              </a:lnSpc>
              <a:buClrTx/>
            </a:pPr>
            <a:r>
              <a:rPr lang="en-US" dirty="0"/>
              <a:t>Exhaustion</a:t>
            </a:r>
          </a:p>
          <a:p>
            <a:pPr>
              <a:lnSpc>
                <a:spcPct val="150000"/>
              </a:lnSpc>
              <a:buClrTx/>
            </a:pPr>
            <a:r>
              <a:rPr lang="en-US" dirty="0"/>
              <a:t>Nausea</a:t>
            </a:r>
          </a:p>
          <a:p>
            <a:pPr>
              <a:lnSpc>
                <a:spcPct val="150000"/>
              </a:lnSpc>
              <a:buClrTx/>
            </a:pPr>
            <a:r>
              <a:rPr lang="en-US" dirty="0"/>
              <a:t>Periods of fainting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383AB2-4F50-870C-B503-444950A20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34</a:t>
            </a:fld>
            <a:endParaRPr lang="en-IN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2939954"/>
            <a:ext cx="3803904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PHT FOR HEAT CRAMPS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6360" y="1350546"/>
            <a:ext cx="7649497" cy="48006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>
              <a:buClrTx/>
            </a:pPr>
            <a:r>
              <a:rPr lang="en-US" dirty="0"/>
              <a:t>Move the patient to a cool area.</a:t>
            </a:r>
          </a:p>
          <a:p>
            <a:pPr marL="82296" indent="0" algn="just">
              <a:buClrTx/>
              <a:buNone/>
            </a:pPr>
            <a:endParaRPr lang="en-US" dirty="0"/>
          </a:p>
          <a:p>
            <a:pPr algn="just">
              <a:buClrTx/>
            </a:pPr>
            <a:r>
              <a:rPr lang="en-US" dirty="0"/>
              <a:t>Give the patient water(salt water). The muscle cramp should be alleviated after drinking water.</a:t>
            </a:r>
          </a:p>
          <a:p>
            <a:pPr marL="82296" indent="0" algn="just">
              <a:buClrTx/>
              <a:buNone/>
            </a:pPr>
            <a:endParaRPr lang="en-US" dirty="0"/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“The patient needs the water more than the salt do not delay giving water to look for salt. Commercial electrolytes or oral rehydrate on solution (ORS) can also be used”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9206A-0B19-6C25-F508-6D4CE5E3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35</a:t>
            </a:fld>
            <a:endParaRPr lang="en-IN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64" y="2583338"/>
            <a:ext cx="386977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HEAT  EXHAUSTION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456" y="1302211"/>
            <a:ext cx="7498080" cy="4800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48640" lvl="8" indent="-274320" algn="ctr">
              <a:buClr>
                <a:schemeClr val="accent3"/>
              </a:buClr>
              <a:buSzPct val="95000"/>
              <a:buNone/>
            </a:pPr>
            <a:r>
              <a:rPr lang="en-US" sz="2800" b="1" dirty="0"/>
              <a:t>SIGN  AND  SYMPTOMS</a:t>
            </a:r>
          </a:p>
          <a:p>
            <a:pPr>
              <a:lnSpc>
                <a:spcPct val="150000"/>
              </a:lnSpc>
              <a:buClrTx/>
            </a:pPr>
            <a:r>
              <a:rPr lang="en-US" dirty="0"/>
              <a:t>Rapid shallow breathing</a:t>
            </a:r>
          </a:p>
          <a:p>
            <a:pPr>
              <a:lnSpc>
                <a:spcPct val="150000"/>
              </a:lnSpc>
              <a:buClrTx/>
            </a:pPr>
            <a:r>
              <a:rPr lang="en-US" dirty="0"/>
              <a:t>Weak pulse</a:t>
            </a:r>
          </a:p>
          <a:p>
            <a:pPr>
              <a:lnSpc>
                <a:spcPct val="150000"/>
              </a:lnSpc>
              <a:buClrTx/>
            </a:pPr>
            <a:r>
              <a:rPr lang="en-US" dirty="0"/>
              <a:t>Cold, clammy and pale skin</a:t>
            </a:r>
          </a:p>
          <a:p>
            <a:pPr>
              <a:lnSpc>
                <a:spcPct val="150000"/>
              </a:lnSpc>
              <a:buClrTx/>
            </a:pPr>
            <a:r>
              <a:rPr lang="en-US" dirty="0"/>
              <a:t>Weakness</a:t>
            </a:r>
          </a:p>
          <a:p>
            <a:pPr>
              <a:lnSpc>
                <a:spcPct val="150000"/>
              </a:lnSpc>
              <a:buClrTx/>
            </a:pPr>
            <a:r>
              <a:rPr lang="en-US" dirty="0"/>
              <a:t>Dizziness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EF8F2F-72DC-646F-FBC1-64E45E44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36</a:t>
            </a:fld>
            <a:endParaRPr lang="en-IN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27" y="2514600"/>
            <a:ext cx="3937819" cy="169626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PHT FOR HEAT EXHAUSTION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5020" y="1413386"/>
            <a:ext cx="7498080" cy="4725496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dirty="0"/>
              <a:t>Move the patient to a cool place to rest.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en-US" dirty="0"/>
              <a:t>Remove or loosen clothing as necessary to cool the patient without causing chills.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en-US" dirty="0"/>
              <a:t>Place the patient in a supine position with legs elevated 20 to 30 cm.</a:t>
            </a:r>
          </a:p>
          <a:p>
            <a:pPr algn="just"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dirty="0"/>
              <a:t>Administer oxygen per local protocol</a:t>
            </a:r>
          </a:p>
          <a:p>
            <a:pPr algn="just">
              <a:buClrTx/>
              <a:buFont typeface="Arial" pitchFamily="34" charset="0"/>
              <a:buChar char="•"/>
            </a:pPr>
            <a:r>
              <a:rPr lang="en-US" dirty="0"/>
              <a:t>Give water, but not to an unconscious patient.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183828-E985-D4C9-E502-DBE2233A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37</a:t>
            </a:fld>
            <a:endParaRPr lang="en-IN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750" y="2898648"/>
            <a:ext cx="3701845" cy="124859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Bookman Old Style" pitchFamily="18" charset="0"/>
              </a:rPr>
              <a:t>HEAT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250" y="1328387"/>
            <a:ext cx="8001000" cy="438912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274320" lvl="7" indent="-274320" algn="ctr">
              <a:buClr>
                <a:schemeClr val="accent3"/>
              </a:buClr>
              <a:buSzPct val="95000"/>
              <a:buNone/>
            </a:pPr>
            <a:r>
              <a:rPr lang="en-US" sz="3000" b="1" dirty="0"/>
              <a:t>SIGN  AND  SYMPTOMS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Deep rapid breathing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Rapid pulse fluctuating in strength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Dry, hot skin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Dilated pupils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Loss of consciousness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Convulsions or Muscular tremors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081FF8-A5E6-7F86-357E-990F8426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38</a:t>
            </a:fld>
            <a:endParaRPr lang="en-IN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72" y="2336532"/>
            <a:ext cx="3015630" cy="218493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PHT FOR HEAT STROKE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574" y="1088598"/>
            <a:ext cx="8229600" cy="535785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en-US" sz="2400" dirty="0"/>
              <a:t>Cool the patient quickly in any way possible . Move the patient away from the source of heat . Remove his / her garments and wrap the patient with wet sheets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2400" dirty="0"/>
              <a:t>Place cold bags or ice packs below each armpit, behind the knees and around the ankles and one on each side of the knee</a:t>
            </a:r>
          </a:p>
          <a:p>
            <a:pPr algn="just">
              <a:lnSpc>
                <a:spcPct val="150000"/>
              </a:lnSpc>
              <a:buClrTx/>
            </a:pPr>
            <a:r>
              <a:rPr lang="en-US" sz="2400" dirty="0"/>
              <a:t>Look for a large container or bathtub and submerge the patient in cold water up to the neck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F9C57A-CAF5-146B-53D4-B3A59CDD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39</a:t>
            </a:fld>
            <a:endParaRPr lang="en-IN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15C2-5D3B-57C1-7A9F-5B0661A9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" y="2720181"/>
            <a:ext cx="4972050" cy="14176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FAMILY OF SNAKE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89E1-E361-2FA0-D947-C2F0689E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288" y="1914525"/>
            <a:ext cx="6058661" cy="3429000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 marL="914400" indent="-862013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There are 11 family of snake</a:t>
            </a:r>
          </a:p>
          <a:p>
            <a:pPr marL="914400" indent="-862013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en-US" dirty="0"/>
              <a:t>Three family are poisonous</a:t>
            </a:r>
          </a:p>
          <a:p>
            <a:pPr marL="1204913" indent="-635000"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/>
              <a:t>Elapidae</a:t>
            </a:r>
          </a:p>
          <a:p>
            <a:pPr marL="1204913" indent="-635000"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/>
              <a:t>Viperidae</a:t>
            </a:r>
          </a:p>
          <a:p>
            <a:pPr marL="1204913" indent="-635000"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r>
              <a:rPr lang="en-US" dirty="0"/>
              <a:t>Hydrophile</a:t>
            </a:r>
          </a:p>
          <a:p>
            <a:pPr marL="514350" indent="-514350"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460B-38F8-6176-19AB-C7CF96DD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</a:t>
            </a:fld>
            <a:endParaRPr lang="en-IN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26244" y="1154670"/>
            <a:ext cx="7809137" cy="48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2825495"/>
            <a:ext cx="3858768" cy="138280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MILD 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1722" y="1322339"/>
            <a:ext cx="7236542" cy="4389120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274320" lvl="7" indent="-274320" algn="ctr">
              <a:buClr>
                <a:schemeClr val="accent3"/>
              </a:buClr>
              <a:buSzPct val="95000"/>
              <a:buNone/>
            </a:pPr>
            <a:r>
              <a:rPr lang="en-US" sz="3000" b="1" dirty="0"/>
              <a:t>SIGN  AND  SYMPTOMS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Chills 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Drowsiness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Rapid breathing, slow pulse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Loss of vision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Sluggish pupils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Uncontrollable breathing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B61A6B-A3D7-2210-ADD9-58370061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41</a:t>
            </a:fld>
            <a:endParaRPr lang="en-IN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370" y="2553928"/>
            <a:ext cx="4353232" cy="175014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SEVERE HYPOTHERMIA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1530" y="1388216"/>
            <a:ext cx="6146340" cy="4456471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marL="274320" lvl="7" indent="-274320" algn="ctr">
              <a:buClr>
                <a:schemeClr val="accent3"/>
              </a:buClr>
              <a:buSzPct val="95000"/>
              <a:buNone/>
            </a:pPr>
            <a:r>
              <a:rPr lang="en-US" sz="2800" b="1" dirty="0"/>
              <a:t>SIGN  AND  SYMPTOMS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Extremely slow breathing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Extremely slow pulse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Unresponsiveness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Fixed, dilated pupils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Rigid extremities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Absence of shivering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815079-58E1-55A8-82FB-19601D636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42</a:t>
            </a:fld>
            <a:endParaRPr lang="en-IN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79" y="2331720"/>
            <a:ext cx="3263657" cy="201374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PHT FOR HYPOTHERMIA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5650" y="1143000"/>
            <a:ext cx="8425557" cy="5010912"/>
          </a:xfrm>
          <a:solidFill>
            <a:schemeClr val="bg2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Conduct initial assessment and physical exam.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Remove the patient from the cold environment.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Maintain open airway and administer oxygen per local protocol.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Remove any wet clothing and cover patient with a blanket. Keep the patient dry.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If the patient is alert, offer warm liquids (non-stimulant) slowly.</a:t>
            </a:r>
            <a:r>
              <a:rPr lang="en-US" sz="2400" u="sng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Constantly assess vital signs.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95A44F-AF79-D233-9727-1B3D970F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43</a:t>
            </a:fld>
            <a:endParaRPr lang="en-IN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309" y="2332998"/>
            <a:ext cx="3752187" cy="1946394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 FROSTBITE OR LOCAL COLD INJURIES  </a:t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975" y="1234440"/>
            <a:ext cx="7418715" cy="4389120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82296" indent="0">
              <a:lnSpc>
                <a:spcPct val="150000"/>
              </a:lnSpc>
              <a:buClrTx/>
              <a:buNone/>
            </a:pPr>
            <a:r>
              <a:rPr lang="en-US" sz="2400" dirty="0">
                <a:solidFill>
                  <a:srgbClr val="0070C0"/>
                </a:solidFill>
              </a:rPr>
              <a:t>                     </a:t>
            </a:r>
            <a:r>
              <a:rPr lang="en-US" sz="2800" b="1" dirty="0"/>
              <a:t>SIGN AND SYMPTOMS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Loss of sensation to the effect area.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Affected area skin becomes white. Dark skin will turn pale.</a:t>
            </a:r>
          </a:p>
          <a:p>
            <a:pPr>
              <a:lnSpc>
                <a:spcPct val="150000"/>
              </a:lnSpc>
              <a:buClrTx/>
              <a:buFont typeface="Arial" pitchFamily="34" charset="0"/>
              <a:buChar char="•"/>
            </a:pPr>
            <a:r>
              <a:rPr lang="en-US" sz="2400" dirty="0"/>
              <a:t>Sometimes swollen, blistered and white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3DC4F-471C-3DC1-422B-E3BC33CA2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44</a:t>
            </a:fld>
            <a:endParaRPr lang="en-IN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8872" y="2539266"/>
            <a:ext cx="4509856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REVIEW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1C7380-4026-9EE6-6E49-CA18EAE06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45</a:t>
            </a:fld>
            <a:endParaRPr lang="en-IN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A3E39C9-3CE5-7BA3-6982-846CD2D56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0088" y="1799303"/>
            <a:ext cx="6843712" cy="4377660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N" sz="2800" b="1" dirty="0">
                <a:solidFill>
                  <a:schemeClr val="tx2">
                    <a:lumMod val="50000"/>
                  </a:schemeClr>
                </a:solidFill>
              </a:rPr>
              <a:t>Upon completion of this unit you are now able to – </a:t>
            </a:r>
          </a:p>
          <a:p>
            <a:pPr marL="0" indent="0" algn="just">
              <a:buNone/>
            </a:pPr>
            <a:endParaRPr lang="en-IN" sz="2800" dirty="0">
              <a:solidFill>
                <a:schemeClr val="tx2">
                  <a:lumMod val="50000"/>
                </a:schemeClr>
              </a:solidFill>
            </a:endParaRPr>
          </a:p>
          <a:p>
            <a:pPr algn="just"/>
            <a:r>
              <a:rPr lang="en-IN" sz="2800" dirty="0">
                <a:solidFill>
                  <a:schemeClr val="tx2">
                    <a:lumMod val="50000"/>
                  </a:schemeClr>
                </a:solidFill>
              </a:rPr>
              <a:t>Describe Snake bite and its control.</a:t>
            </a:r>
          </a:p>
          <a:p>
            <a:pPr algn="just"/>
            <a:r>
              <a:rPr lang="en-IN" sz="2800" dirty="0">
                <a:solidFill>
                  <a:schemeClr val="tx2">
                    <a:lumMod val="50000"/>
                  </a:schemeClr>
                </a:solidFill>
              </a:rPr>
              <a:t>Explain Environmental emergencies and its PHT.</a:t>
            </a:r>
          </a:p>
          <a:p>
            <a:pPr marL="0" indent="0" algn="just">
              <a:buNone/>
            </a:pPr>
            <a:endParaRPr lang="en-IN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8416E5-4AF7-CDB4-8273-AC3F8B3B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46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E937D78-D97C-5EFA-8F7E-A7203BEA8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2696" y="2096729"/>
            <a:ext cx="4680155" cy="2664542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   ANY QUESTION?</a:t>
            </a:r>
            <a:br>
              <a:rPr lang="en-US" sz="4000" b="1" dirty="0">
                <a:solidFill>
                  <a:srgbClr val="C00000"/>
                </a:solidFill>
              </a:rPr>
            </a:br>
            <a:endParaRPr lang="en-US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" y="2841018"/>
            <a:ext cx="3429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EVALUATION</a:t>
            </a:r>
            <a:endParaRPr lang="en-IN" sz="4000" b="1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464514-E0C9-6C9C-3AAA-622409A62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47</a:t>
            </a:fld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E43A249-72C7-4F9B-0432-7B155561C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058" y="1100831"/>
            <a:ext cx="8072284" cy="5076132"/>
          </a:xfrm>
          <a:solidFill>
            <a:schemeClr val="bg2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/>
              <a:t>Q. Snake bites are a common occurrence, however 90% of the land snakes found in our country are not poisonous. (TRUE/FALSE)</a:t>
            </a:r>
          </a:p>
          <a:p>
            <a:pPr marL="0" indent="0" algn="just">
              <a:buNone/>
            </a:pPr>
            <a:r>
              <a:rPr lang="en-US" sz="2400" dirty="0"/>
              <a:t>ANS. TRUE.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b="1" dirty="0"/>
              <a:t>Q. What are the signs &amp; symptoms of heat cramp?</a:t>
            </a:r>
          </a:p>
          <a:p>
            <a:pPr marL="0" indent="0" algn="just">
              <a:lnSpc>
                <a:spcPct val="150000"/>
              </a:lnSpc>
              <a:buClrTx/>
              <a:buNone/>
            </a:pPr>
            <a:r>
              <a:rPr lang="en-US" sz="2400" dirty="0"/>
              <a:t>ANS. Followings are the sign &amp; symptoms - </a:t>
            </a:r>
          </a:p>
          <a:p>
            <a:pPr lvl="1" algn="just">
              <a:lnSpc>
                <a:spcPct val="100000"/>
              </a:lnSpc>
            </a:pPr>
            <a:r>
              <a:rPr lang="en-US" dirty="0"/>
              <a:t>Severe muscle cramps</a:t>
            </a:r>
          </a:p>
          <a:p>
            <a:pPr lvl="1" algn="just">
              <a:lnSpc>
                <a:spcPct val="100000"/>
              </a:lnSpc>
            </a:pPr>
            <a:r>
              <a:rPr lang="en-US" dirty="0"/>
              <a:t>Exhaustion</a:t>
            </a:r>
          </a:p>
          <a:p>
            <a:pPr lvl="1" algn="just">
              <a:lnSpc>
                <a:spcPct val="100000"/>
              </a:lnSpc>
            </a:pPr>
            <a:r>
              <a:rPr lang="en-US" dirty="0"/>
              <a:t>Nausea</a:t>
            </a:r>
          </a:p>
          <a:p>
            <a:pPr lvl="1" algn="just">
              <a:lnSpc>
                <a:spcPct val="100000"/>
              </a:lnSpc>
            </a:pPr>
            <a:r>
              <a:rPr lang="en-US" dirty="0"/>
              <a:t>Periods of fainting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 algn="just">
              <a:buNone/>
            </a:pPr>
            <a:r>
              <a:rPr lang="en-US" sz="2400" dirty="0"/>
              <a:t> 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7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48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1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F854-8D21-F21A-FF3A-8E9232E3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550" y="1295399"/>
            <a:ext cx="5876752" cy="4657725"/>
          </a:xfrm>
          <a:solidFill>
            <a:schemeClr val="bg2"/>
          </a:solidFill>
        </p:spPr>
        <p:txBody>
          <a:bodyPr rtlCol="0">
            <a:normAutofit/>
          </a:bodyPr>
          <a:lstStyle/>
          <a:p>
            <a:pPr>
              <a:defRPr/>
            </a:pPr>
            <a:endParaRPr lang="en-US" dirty="0"/>
          </a:p>
          <a:p>
            <a:pPr algn="just">
              <a:defRPr/>
            </a:pPr>
            <a:r>
              <a:rPr lang="en-US" dirty="0"/>
              <a:t>Snake bites are a common occurrence, however 90% of the land snakes found in our country are not poisonous.</a:t>
            </a:r>
          </a:p>
          <a:p>
            <a:pPr algn="just">
              <a:defRPr/>
            </a:pPr>
            <a:r>
              <a:rPr lang="en-US" dirty="0"/>
              <a:t>In majority of cases, death takes place due to fright and not due to bite from a poisonous snake.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20387F-0999-F7AC-97FD-7F30C4DC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5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523F29-34ED-C09C-0EED-CF44B5A2D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2547747"/>
            <a:ext cx="4972050" cy="14176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FAMILY OF SNAKE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92FAB-AD38-9408-1E47-D086D7071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2159" y="2123662"/>
            <a:ext cx="5731383" cy="2466976"/>
          </a:xfrm>
          <a:solidFill>
            <a:schemeClr val="bg2"/>
          </a:solidFill>
        </p:spPr>
        <p:txBody>
          <a:bodyPr rtlCol="0">
            <a:normAutofit fontScale="92500" lnSpcReduction="10000"/>
          </a:bodyPr>
          <a:lstStyle/>
          <a:p>
            <a:pPr algn="just"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</a:endParaRPr>
          </a:p>
          <a:p>
            <a:pPr algn="just">
              <a:defRPr/>
            </a:pPr>
            <a:r>
              <a:rPr lang="en-US" dirty="0"/>
              <a:t>There is considerable color and pattern variation and it takes a trained eye to identify snakes correctly; it is not recommended that you should attempt to handle snakes</a:t>
            </a:r>
          </a:p>
          <a:p>
            <a:pPr algn="just"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BE680C-F4BD-F02C-6DB2-32A9F670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6</a:t>
            </a:fld>
            <a:endParaRPr lang="en-IN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6DBEF2E-A6E0-B2C3-1996-2DFCCA2C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5" y="2648331"/>
            <a:ext cx="4972050" cy="1417638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FAMILY OF SNAKE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183BEAA-8F5F-7B27-F573-52D5472A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0500" y="2663952"/>
            <a:ext cx="3409950" cy="12414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C00000"/>
                </a:solidFill>
              </a:rPr>
              <a:t>SNAKES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526E1861-8766-C095-872D-91668763B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1839912"/>
            <a:ext cx="6629400" cy="3810000"/>
          </a:xfrm>
          <a:solidFill>
            <a:schemeClr val="bg2"/>
          </a:solidFill>
          <a:ln>
            <a:solidFill>
              <a:schemeClr val="bg1"/>
            </a:solidFill>
          </a:ln>
        </p:spPr>
        <p:txBody>
          <a:bodyPr rtlCol="0">
            <a:normAutofit fontScale="70000" lnSpcReduction="20000"/>
          </a:bodyPr>
          <a:lstStyle/>
          <a:p>
            <a:pPr marL="517525" indent="-517525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sz="3600" dirty="0">
                <a:solidFill>
                  <a:schemeClr val="tx1"/>
                </a:solidFill>
              </a:rPr>
              <a:t>2500 - 3000 SPECIES WORLDWIDE</a:t>
            </a:r>
          </a:p>
          <a:p>
            <a:pPr marL="517525" indent="-517525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sz="3600" dirty="0">
                <a:solidFill>
                  <a:schemeClr val="tx1"/>
                </a:solidFill>
              </a:rPr>
              <a:t>500 VENOMOUS SPECIES</a:t>
            </a:r>
          </a:p>
          <a:p>
            <a:pPr marL="517525" indent="-517525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sz="3600" dirty="0">
                <a:solidFill>
                  <a:schemeClr val="tx1"/>
                </a:solidFill>
              </a:rPr>
              <a:t>52 POISONOUS SPECIES IN INDIA</a:t>
            </a:r>
          </a:p>
          <a:p>
            <a:pPr marL="517525" indent="-517525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sz="3600" dirty="0">
                <a:solidFill>
                  <a:schemeClr val="tx1"/>
                </a:solidFill>
              </a:rPr>
              <a:t>INCIDENCE &gt; 5 MILLION PER YEAR</a:t>
            </a:r>
          </a:p>
          <a:p>
            <a:pPr marL="517525" indent="-517525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n-US" sz="3600" dirty="0">
                <a:solidFill>
                  <a:schemeClr val="tx1"/>
                </a:solidFill>
              </a:rPr>
              <a:t>DEATH IN TRANSIT, ? TRUE INCIDENCE</a:t>
            </a:r>
          </a:p>
          <a:p>
            <a:pPr marL="517525" indent="-517525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endParaRPr lang="en-US" sz="3600" dirty="0">
              <a:solidFill>
                <a:schemeClr val="tx1"/>
              </a:solidFill>
            </a:endParaRPr>
          </a:p>
          <a:p>
            <a:pPr marL="517525" indent="-517525">
              <a:defRPr/>
            </a:pP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BEA82D-19D8-0914-9315-BD26CBDA1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7</a:t>
            </a:fld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sn_cobb.gif">
            <a:extLst>
              <a:ext uri="{FF2B5EF4-FFF2-40B4-BE49-F238E27FC236}">
                <a16:creationId xmlns:a16="http://schemas.microsoft.com/office/drawing/2014/main" id="{DB869E7B-34AA-A8FD-D3D7-2CAC40E84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1941143"/>
            <a:ext cx="2790825" cy="3364282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033">
            <a:extLst>
              <a:ext uri="{FF2B5EF4-FFF2-40B4-BE49-F238E27FC236}">
                <a16:creationId xmlns:a16="http://schemas.microsoft.com/office/drawing/2014/main" id="{5F1716F7-D16F-0BB3-0837-AC06AED6FB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1613" y="2571750"/>
            <a:ext cx="9144000" cy="923330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761C66-09A2-77BC-4867-1C85479C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8</a:t>
            </a:fld>
            <a:endParaRPr lang="en-I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0FA28BC-F7F7-980F-797E-83F9595E46E3}"/>
              </a:ext>
            </a:extLst>
          </p:cNvPr>
          <p:cNvSpPr txBox="1">
            <a:spLocks/>
          </p:cNvSpPr>
          <p:nvPr/>
        </p:nvSpPr>
        <p:spPr>
          <a:xfrm>
            <a:off x="257348" y="2176272"/>
            <a:ext cx="4524202" cy="2567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COMMON POISONOUS SNAKES OF INDIA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ACB32FCE-A8B2-AB2F-753A-036855601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57350"/>
            <a:ext cx="4572000" cy="3286125"/>
          </a:xfrm>
          <a:solidFill>
            <a:schemeClr val="bg2"/>
          </a:solidFill>
        </p:spPr>
        <p:txBody>
          <a:bodyPr rtlCol="0">
            <a:normAutofit lnSpcReduction="1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  Spectacle cobra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  Monocle cobra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  King cobra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  Common krait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  Banded krait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dirty="0"/>
              <a:t>  Russell viper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9118E0-7D30-837A-F53D-77EE28281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D0BF-B613-4EA2-A21D-6A60A5241C27}" type="slidenum">
              <a:rPr lang="en-IN" smtClean="0"/>
              <a:t>9</a:t>
            </a:fld>
            <a:endParaRPr lang="en-IN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320F16-60A5-C85F-70CC-2D505AAEE181}"/>
              </a:ext>
            </a:extLst>
          </p:cNvPr>
          <p:cNvSpPr txBox="1">
            <a:spLocks/>
          </p:cNvSpPr>
          <p:nvPr/>
        </p:nvSpPr>
        <p:spPr>
          <a:xfrm>
            <a:off x="257348" y="1219200"/>
            <a:ext cx="4524202" cy="3524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000" b="1" dirty="0">
                <a:solidFill>
                  <a:srgbClr val="C00000"/>
                </a:solidFill>
              </a:rPr>
              <a:t>COMMON POISONOUS SNAKES OF INDIA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Open Sans"/>
        <a:ea typeface=""/>
        <a:cs typeface="Open Sans"/>
      </a:majorFont>
      <a:minorFont>
        <a:latin typeface="Open Sans"/>
        <a:ea typeface=""/>
        <a:cs typeface="Open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1725</Words>
  <Application>Microsoft Office PowerPoint</Application>
  <PresentationFormat>Widescreen</PresentationFormat>
  <Paragraphs>324</Paragraphs>
  <Slides>48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61" baseType="lpstr">
      <vt:lpstr>Arial</vt:lpstr>
      <vt:lpstr>Bookman Old Style</vt:lpstr>
      <vt:lpstr>Calibri</vt:lpstr>
      <vt:lpstr>Courier New</vt:lpstr>
      <vt:lpstr>Open Sans</vt:lpstr>
      <vt:lpstr>Open Sans</vt:lpstr>
      <vt:lpstr>Open Sans Semibold</vt:lpstr>
      <vt:lpstr>Tahoma</vt:lpstr>
      <vt:lpstr>Times New Roman</vt:lpstr>
      <vt:lpstr>Verdana</vt:lpstr>
      <vt:lpstr>Wingdings</vt:lpstr>
      <vt:lpstr>Wingdings 2</vt:lpstr>
      <vt:lpstr>Office Theme</vt:lpstr>
      <vt:lpstr>SNAKE BITE &amp; ENVIRONMENTAL EMERGENCIES</vt:lpstr>
      <vt:lpstr>OBJECTIVES</vt:lpstr>
      <vt:lpstr>HISTORY OF SNAKE</vt:lpstr>
      <vt:lpstr>FAMILY OF SNAKE</vt:lpstr>
      <vt:lpstr>FAMILY OF SNAKE</vt:lpstr>
      <vt:lpstr>FAMILY OF SNAKE</vt:lpstr>
      <vt:lpstr>SNAKES</vt:lpstr>
      <vt:lpstr>PowerPoint Presentation</vt:lpstr>
      <vt:lpstr>PowerPoint Presentation</vt:lpstr>
      <vt:lpstr>PowerPoint Presentation</vt:lpstr>
      <vt:lpstr>PowerPoint Presentation</vt:lpstr>
      <vt:lpstr>SAW SCALED VIPER</vt:lpstr>
      <vt:lpstr>SAW SCALED VIPER</vt:lpstr>
      <vt:lpstr>RUSSELL’S VIPER</vt:lpstr>
      <vt:lpstr>PowerPoint Presentation</vt:lpstr>
      <vt:lpstr>PowerPoint Presentation</vt:lpstr>
      <vt:lpstr>FEATURES OF POISONOUS AND NON-POISONOUS SNAKES</vt:lpstr>
      <vt:lpstr>NON-POISONOUS AND POISONOUS FANG MARKS</vt:lpstr>
      <vt:lpstr>SNAKE VENOM</vt:lpstr>
      <vt:lpstr>EFFECTIVE DOSE</vt:lpstr>
      <vt:lpstr>SYMPTOMS OF SNAKE BITE</vt:lpstr>
      <vt:lpstr>SYMPTOMS OF SNAKE BITE</vt:lpstr>
      <vt:lpstr>SYMPTOMS SHOWING SPREAD OF VENOM </vt:lpstr>
      <vt:lpstr>FIRST AID </vt:lpstr>
      <vt:lpstr>FIRST AID</vt:lpstr>
      <vt:lpstr>FIRST AID</vt:lpstr>
      <vt:lpstr>FIRST AID</vt:lpstr>
      <vt:lpstr>DO’S</vt:lpstr>
      <vt:lpstr>DON’TS</vt:lpstr>
      <vt:lpstr>PowerPoint Presentation</vt:lpstr>
      <vt:lpstr>MYTHS</vt:lpstr>
      <vt:lpstr>PowerPoint Presentation</vt:lpstr>
      <vt:lpstr>PowerPoint Presentation</vt:lpstr>
      <vt:lpstr>HEAT  CRAMPS</vt:lpstr>
      <vt:lpstr>PHT FOR HEAT CRAMPS</vt:lpstr>
      <vt:lpstr>HEAT  EXHAUSTION </vt:lpstr>
      <vt:lpstr>PHT FOR HEAT EXHAUSTION</vt:lpstr>
      <vt:lpstr>HEAT STROKE</vt:lpstr>
      <vt:lpstr>PHT FOR HEAT STROKE</vt:lpstr>
      <vt:lpstr>PowerPoint Presentation</vt:lpstr>
      <vt:lpstr>MILD HYPOTHERMIA</vt:lpstr>
      <vt:lpstr>SEVERE HYPOTHERMIA</vt:lpstr>
      <vt:lpstr>PHT FOR HYPOTHERMIA    </vt:lpstr>
      <vt:lpstr> FROSTBITE OR LOCAL COLD INJURIES   </vt:lpstr>
      <vt:lpstr>REVIEW</vt:lpstr>
      <vt:lpstr>   ANY QUESTION? 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NDRF ACADEMY</cp:lastModifiedBy>
  <cp:revision>18</cp:revision>
  <dcterms:created xsi:type="dcterms:W3CDTF">2025-08-21T09:31:06Z</dcterms:created>
  <dcterms:modified xsi:type="dcterms:W3CDTF">2026-01-07T11:46:28Z</dcterms:modified>
</cp:coreProperties>
</file>