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1188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38678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1F31DE-96AD-B96E-F395-531F5810C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ABC20-505B-4B29-BB89-CA53CAA6FD76}" type="datetime1">
              <a:rPr lang="en-US" altLang="en-US"/>
              <a:pPr>
                <a:defRPr/>
              </a:pPr>
              <a:t>1/17/2026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C86DB3-97B7-C669-023F-160BA2E8B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2nd BN NDRF KOLKATA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70579A4-F150-694F-B833-E1B98CC0B1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6728844" y="12343369"/>
            <a:ext cx="746356" cy="7386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A29FD-B1B1-4EB9-B234-D3E040FCDA88}" type="slidenum">
              <a:rPr lang="zh-CN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707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.jpeg"/><Relationship Id="rId7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ESSON 1…"/>
          <p:cNvSpPr txBox="1"/>
          <p:nvPr/>
        </p:nvSpPr>
        <p:spPr>
          <a:xfrm>
            <a:off x="1200259" y="4083124"/>
            <a:ext cx="9545837" cy="2145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LESSON 1</a:t>
            </a:r>
          </a:p>
          <a:p>
            <a:pPr defTabSz="2438400">
              <a:lnSpc>
                <a:spcPct val="80000"/>
              </a:lnSpc>
              <a:defRPr sz="6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COURSE INTRODUCTION</a:t>
            </a:r>
          </a:p>
        </p:txBody>
      </p:sp>
      <p:pic>
        <p:nvPicPr>
          <p:cNvPr id="169" name="CSSR-logo-white-01.png" descr="CSSR-logo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594" y="9546699"/>
            <a:ext cx="8714406" cy="322678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3C00D-99B9-6CF6-2301-0BB16E944A71}"/>
              </a:ext>
            </a:extLst>
          </p:cNvPr>
          <p:cNvSpPr txBox="1"/>
          <p:nvPr/>
        </p:nvSpPr>
        <p:spPr>
          <a:xfrm>
            <a:off x="602390" y="4471001"/>
            <a:ext cx="11132820" cy="2650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LESSON 2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Organizing and Starting 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a CSSR Operation</a:t>
            </a:r>
          </a:p>
        </p:txBody>
      </p:sp>
      <p:pic>
        <p:nvPicPr>
          <p:cNvPr id="4" name="Shor team2" descr="Shor team2">
            <a:extLst>
              <a:ext uri="{FF2B5EF4-FFF2-40B4-BE49-F238E27FC236}">
                <a16:creationId xmlns:a16="http://schemas.microsoft.com/office/drawing/2014/main" id="{782BFB5E-8639-7A9A-5A70-2E762210F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8" t="24176" r="784" b="2033"/>
          <a:stretch>
            <a:fillRect/>
          </a:stretch>
        </p:blipFill>
        <p:spPr>
          <a:xfrm>
            <a:off x="-23318" y="33021"/>
            <a:ext cx="24384000" cy="1370618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"/>
          <p:cNvSpPr/>
          <p:nvPr/>
        </p:nvSpPr>
        <p:spPr>
          <a:xfrm>
            <a:off x="410" y="11600"/>
            <a:ext cx="24384000" cy="13716000"/>
          </a:xfrm>
          <a:prstGeom prst="rect">
            <a:avLst/>
          </a:pr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70" name="Shape"/>
          <p:cNvSpPr/>
          <p:nvPr/>
        </p:nvSpPr>
        <p:spPr>
          <a:xfrm flipH="1">
            <a:off x="0" y="1269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>
              <a:latin typeface="Arial Black" panose="020B0A040201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8866E3E0-DEED-6FEC-0E68-E49EA1B97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ADA77-5C7C-53F3-FE9A-88C61CAF9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FBA4D5-658C-EC97-0282-E9ECBE9B18A2}"/>
              </a:ext>
            </a:extLst>
          </p:cNvPr>
          <p:cNvSpPr/>
          <p:nvPr/>
        </p:nvSpPr>
        <p:spPr>
          <a:xfrm>
            <a:off x="4170607" y="663389"/>
            <a:ext cx="16609133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COLLAPSED STRUCTURE SEARCH AND RESCUE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pic>
        <p:nvPicPr>
          <p:cNvPr id="8" name="Image" descr="LESSON">
            <a:extLst>
              <a:ext uri="{FF2B5EF4-FFF2-40B4-BE49-F238E27FC236}">
                <a16:creationId xmlns:a16="http://schemas.microsoft.com/office/drawing/2014/main" id="{A18792FC-710C-A71E-000E-2252E3DA8E5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0"/>
          </a:blip>
          <a:srcRect l="50481"/>
          <a:stretch>
            <a:fillRect/>
          </a:stretch>
        </p:blipFill>
        <p:spPr>
          <a:xfrm>
            <a:off x="-1" y="4557348"/>
            <a:ext cx="15071979" cy="322678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</p:pic>
      <p:sp>
        <p:nvSpPr>
          <p:cNvPr id="164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FF0000"/>
                </a:solidFill>
              </a:rPr>
              <a:t>NDRF</a:t>
            </a:r>
            <a:r>
              <a:rPr dirty="0">
                <a:solidFill>
                  <a:srgbClr val="FF0000"/>
                </a:solidFill>
              </a:rPr>
              <a:t> | CSSR | INDIA</a:t>
            </a:r>
          </a:p>
        </p:txBody>
      </p:sp>
      <p:sp>
        <p:nvSpPr>
          <p:cNvPr id="16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9" name="PPT 1-2">
            <a:extLst>
              <a:ext uri="{FF2B5EF4-FFF2-40B4-BE49-F238E27FC236}">
                <a16:creationId xmlns:a16="http://schemas.microsoft.com/office/drawing/2014/main" id="{9123D43C-C5A6-CA5D-EE11-670395A17A56}"/>
              </a:ext>
            </a:extLst>
          </p:cNvPr>
          <p:cNvSpPr txBox="1"/>
          <p:nvPr/>
        </p:nvSpPr>
        <p:spPr>
          <a:xfrm>
            <a:off x="21715470" y="12813338"/>
            <a:ext cx="1527060" cy="61976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 numCol="1" anchor="t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hi-IN" dirty="0"/>
              <a:t>9</a:t>
            </a:r>
            <a:r>
              <a:rPr b="1" dirty="0"/>
              <a:t>-</a:t>
            </a:r>
            <a:r>
              <a:rPr lang="en-US" b="1" dirty="0"/>
              <a:t>1</a:t>
            </a:r>
            <a:endParaRPr b="1" dirty="0"/>
          </a:p>
        </p:txBody>
      </p:sp>
      <p:sp>
        <p:nvSpPr>
          <p:cNvPr id="175" name="Rectangle"/>
          <p:cNvSpPr/>
          <p:nvPr/>
        </p:nvSpPr>
        <p:spPr>
          <a:xfrm>
            <a:off x="21539200" y="13512801"/>
            <a:ext cx="1879600" cy="203201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 dirty="0"/>
          </a:p>
        </p:txBody>
      </p:sp>
      <p:sp>
        <p:nvSpPr>
          <p:cNvPr id="6" name="LESSON 9…">
            <a:extLst>
              <a:ext uri="{FF2B5EF4-FFF2-40B4-BE49-F238E27FC236}">
                <a16:creationId xmlns:a16="http://schemas.microsoft.com/office/drawing/2014/main" id="{DC7B1E75-C435-EB9C-0752-2F85542698BA}"/>
              </a:ext>
            </a:extLst>
          </p:cNvPr>
          <p:cNvSpPr txBox="1"/>
          <p:nvPr/>
        </p:nvSpPr>
        <p:spPr>
          <a:xfrm>
            <a:off x="1012979" y="4880684"/>
            <a:ext cx="9439975" cy="187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Shoring Methods</a:t>
            </a:r>
          </a:p>
        </p:txBody>
      </p:sp>
      <p:pic>
        <p:nvPicPr>
          <p:cNvPr id="11" name="CSSR-logo-white-01.png" descr="CSSR-logo-white-01.png">
            <a:extLst>
              <a:ext uri="{FF2B5EF4-FFF2-40B4-BE49-F238E27FC236}">
                <a16:creationId xmlns:a16="http://schemas.microsoft.com/office/drawing/2014/main" id="{CD907E02-FE4D-9DD3-717C-5F89E889C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52758" y="7515862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uties of…">
            <a:extLst>
              <a:ext uri="{FF2B5EF4-FFF2-40B4-BE49-F238E27FC236}">
                <a16:creationId xmlns:a16="http://schemas.microsoft.com/office/drawing/2014/main" id="{A2D5A266-0144-380F-B7E1-CB380080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3924" y="7239419"/>
            <a:ext cx="7935106" cy="5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9142" tIns="39142" rIns="39142" bIns="39142">
            <a:spAutoFit/>
          </a:bodyPr>
          <a:lstStyle/>
          <a:p>
            <a:pPr algn="ctr"/>
            <a:r>
              <a:rPr lang="en-US" altLang="en-US" sz="2800" b="1" dirty="0">
                <a:latin typeface="Open Sans" panose="020B0606030504020204" pitchFamily="34" charset="0"/>
              </a:rPr>
              <a:t>Presented By:- Kamlesh Dhoundiyal,2IC</a:t>
            </a:r>
            <a:endParaRPr lang="en-US" altLang="en-US" sz="2800" dirty="0">
              <a:latin typeface="Open Sans" panose="020B0606030504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8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0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9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193" name="image.tif" descr="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322" y="2197636"/>
            <a:ext cx="18073288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Window / Door Shore"/>
          <p:cNvSpPr txBox="1"/>
          <p:nvPr/>
        </p:nvSpPr>
        <p:spPr>
          <a:xfrm>
            <a:off x="1095769" y="5674816"/>
            <a:ext cx="5868427" cy="236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Window / Door Shore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11A3B5A9-6680-F29A-6E19-A5AB0751CBF7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61B453C-FD00-8BD9-9DC1-4A2A1FBC0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E15A4B-A143-865F-ACEA-60136B306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9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8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9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01" name="T-Spot shore" descr="T-Spot sho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369" y="2123144"/>
            <a:ext cx="14774931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“T”-Spot Shore"/>
          <p:cNvSpPr txBox="1"/>
          <p:nvPr/>
        </p:nvSpPr>
        <p:spPr>
          <a:xfrm>
            <a:off x="1095769" y="6227266"/>
            <a:ext cx="6274046" cy="126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“T”-Spot Shore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0AA77534-F253-045E-391A-82E5B956690C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6F31A04B-8126-9917-DA8D-CF7F7BCE8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133C0-5013-DE4F-2DB5-40C7609FE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0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6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0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209" name="Raker" descr="Raker"/>
          <p:cNvPicPr>
            <a:picLocks noChangeAspect="1"/>
          </p:cNvPicPr>
          <p:nvPr/>
        </p:nvPicPr>
        <p:blipFill>
          <a:blip r:embed="rId2"/>
          <a:srcRect b="1911"/>
          <a:stretch>
            <a:fillRect/>
          </a:stretch>
        </p:blipFill>
        <p:spPr>
          <a:xfrm>
            <a:off x="6614107" y="1775459"/>
            <a:ext cx="14428803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Raker Shore"/>
          <p:cNvSpPr txBox="1"/>
          <p:nvPr/>
        </p:nvSpPr>
        <p:spPr>
          <a:xfrm>
            <a:off x="1095769" y="6227266"/>
            <a:ext cx="6274046" cy="126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Raker Shore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F821645F-5562-E711-3BFC-DF7135206469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5CA5F499-7A21-F99B-09FE-B3FFD0E1F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EBA58-9B12-7C04-70F2-7822B33DE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1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4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1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217" name="Lace" descr="Lace"/>
          <p:cNvPicPr>
            <a:picLocks noChangeAspect="1"/>
          </p:cNvPicPr>
          <p:nvPr/>
        </p:nvPicPr>
        <p:blipFill>
          <a:blip r:embed="rId2"/>
          <a:srcRect t="3073" b="9500"/>
          <a:stretch>
            <a:fillRect/>
          </a:stretch>
        </p:blipFill>
        <p:spPr>
          <a:xfrm>
            <a:off x="8127776" y="1524000"/>
            <a:ext cx="15563214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Laced Post Shore"/>
          <p:cNvSpPr txBox="1"/>
          <p:nvPr/>
        </p:nvSpPr>
        <p:spPr>
          <a:xfrm>
            <a:off x="1095769" y="5122365"/>
            <a:ext cx="5678604" cy="2366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Laced Post Shore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70830202-FDA6-E9D0-7519-D031858AB1A3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237CABD8-A0A6-80BF-139E-612D2DB14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003173-9BE3-9C7E-B71F-F0E602A8F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2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2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2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225" name="Horizontal" descr="Horizontal"/>
          <p:cNvPicPr>
            <a:picLocks noChangeAspect="1"/>
          </p:cNvPicPr>
          <p:nvPr/>
        </p:nvPicPr>
        <p:blipFill>
          <a:blip r:embed="rId2"/>
          <a:srcRect b="651"/>
          <a:stretch>
            <a:fillRect/>
          </a:stretch>
        </p:blipFill>
        <p:spPr>
          <a:xfrm>
            <a:off x="7555030" y="1383337"/>
            <a:ext cx="11971025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rizontal Shore"/>
          <p:cNvSpPr txBox="1"/>
          <p:nvPr/>
        </p:nvSpPr>
        <p:spPr>
          <a:xfrm>
            <a:off x="1095769" y="5674816"/>
            <a:ext cx="6274046" cy="236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Horizontal Shore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A78B078C-4B6B-55D7-7D07-04AFF98BE320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C14FDE79-25BA-5DAF-7016-FC876E8F6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B2B71B-A466-F733-E419-8BAA651B4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2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0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3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grpSp>
        <p:nvGrpSpPr>
          <p:cNvPr id="235" name="Group"/>
          <p:cNvGrpSpPr/>
          <p:nvPr/>
        </p:nvGrpSpPr>
        <p:grpSpPr>
          <a:xfrm>
            <a:off x="7507148" y="2321117"/>
            <a:ext cx="14197981" cy="10122343"/>
            <a:chOff x="0" y="0"/>
            <a:chExt cx="15261973" cy="10667999"/>
          </a:xfrm>
        </p:grpSpPr>
        <p:pic>
          <p:nvPicPr>
            <p:cNvPr id="233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9932" y="0"/>
              <a:ext cx="11902042" cy="8032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image.png" descr="image.png"/>
            <p:cNvPicPr>
              <a:picLocks noChangeAspect="1"/>
            </p:cNvPicPr>
            <p:nvPr/>
          </p:nvPicPr>
          <p:blipFill>
            <a:blip r:embed="rId3"/>
            <a:srcRect r="8592" b="11701"/>
            <a:stretch>
              <a:fillRect/>
            </a:stretch>
          </p:blipFill>
          <p:spPr>
            <a:xfrm>
              <a:off x="0" y="5063856"/>
              <a:ext cx="8621024" cy="5604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6" name="Bamboo Shore"/>
          <p:cNvSpPr txBox="1"/>
          <p:nvPr/>
        </p:nvSpPr>
        <p:spPr>
          <a:xfrm>
            <a:off x="1095769" y="5674816"/>
            <a:ext cx="6274046" cy="126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Bamboo Shore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DA6AB345-6856-C254-E917-6CD472040B3A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BCF3E8F-6F84-C0CB-4D6A-5F24130D1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1CB312-6A09-3BF6-6EC9-36D638AD9A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0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4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grpSp>
        <p:nvGrpSpPr>
          <p:cNvPr id="245" name="Group"/>
          <p:cNvGrpSpPr/>
          <p:nvPr/>
        </p:nvGrpSpPr>
        <p:grpSpPr>
          <a:xfrm>
            <a:off x="5912624" y="2868890"/>
            <a:ext cx="17432966" cy="8890001"/>
            <a:chOff x="0" y="0"/>
            <a:chExt cx="17432965" cy="8890000"/>
          </a:xfrm>
        </p:grpSpPr>
        <p:pic>
          <p:nvPicPr>
            <p:cNvPr id="243" name="Air shore" descr="Air shore"/>
            <p:cNvPicPr>
              <a:picLocks noChangeAspect="1"/>
            </p:cNvPicPr>
            <p:nvPr/>
          </p:nvPicPr>
          <p:blipFill>
            <a:blip r:embed="rId2"/>
            <a:srcRect t="1651" r="18584" b="4581"/>
            <a:stretch>
              <a:fillRect/>
            </a:stretch>
          </p:blipFill>
          <p:spPr>
            <a:xfrm>
              <a:off x="0" y="0"/>
              <a:ext cx="5780836" cy="8876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Air shore2" descr="Air shore2"/>
            <p:cNvPicPr>
              <a:picLocks noChangeAspect="1"/>
            </p:cNvPicPr>
            <p:nvPr/>
          </p:nvPicPr>
          <p:blipFill>
            <a:blip r:embed="rId3"/>
            <a:srcRect r="4325"/>
            <a:stretch>
              <a:fillRect/>
            </a:stretch>
          </p:blipFill>
          <p:spPr>
            <a:xfrm>
              <a:off x="6110041" y="13868"/>
              <a:ext cx="11322924" cy="8876132"/>
            </a:xfrm>
            <a:prstGeom prst="rect">
              <a:avLst/>
            </a:prstGeom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246" name="Air Shore"/>
          <p:cNvSpPr txBox="1"/>
          <p:nvPr/>
        </p:nvSpPr>
        <p:spPr>
          <a:xfrm>
            <a:off x="1095769" y="6227266"/>
            <a:ext cx="6274046" cy="126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Air Shore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EFF2BE44-04AD-89BC-6138-24E80257AF41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6D60B954-0911-9B1F-7A86-76B9935F0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46297A-6ED5-D5D9-5AB3-045314C55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4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0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253" name="Shoring Team Composition"/>
          <p:cNvSpPr txBox="1"/>
          <p:nvPr/>
        </p:nvSpPr>
        <p:spPr>
          <a:xfrm>
            <a:off x="8297150" y="1903663"/>
            <a:ext cx="7789699" cy="193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dirty="0"/>
              <a:t>Shoring Team Composition</a:t>
            </a:r>
          </a:p>
        </p:txBody>
      </p:sp>
      <p:grpSp>
        <p:nvGrpSpPr>
          <p:cNvPr id="257" name="Group"/>
          <p:cNvGrpSpPr/>
          <p:nvPr/>
        </p:nvGrpSpPr>
        <p:grpSpPr>
          <a:xfrm>
            <a:off x="13008051" y="3938526"/>
            <a:ext cx="8614110" cy="1130769"/>
            <a:chOff x="0" y="0"/>
            <a:chExt cx="8614108" cy="1189037"/>
          </a:xfrm>
        </p:grpSpPr>
        <p:sp>
          <p:nvSpPr>
            <p:cNvPr id="255" name="Cutting Group"/>
            <p:cNvSpPr txBox="1"/>
            <p:nvPr/>
          </p:nvSpPr>
          <p:spPr>
            <a:xfrm>
              <a:off x="0" y="0"/>
              <a:ext cx="6274046" cy="982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Cutting Group</a:t>
              </a:r>
            </a:p>
          </p:txBody>
        </p:sp>
        <p:sp>
          <p:nvSpPr>
            <p:cNvPr id="256" name="Line"/>
            <p:cNvSpPr/>
            <p:nvPr/>
          </p:nvSpPr>
          <p:spPr>
            <a:xfrm>
              <a:off x="30105" y="1189036"/>
              <a:ext cx="8584003" cy="1"/>
            </a:xfrm>
            <a:prstGeom prst="line">
              <a:avLst/>
            </a:prstGeom>
            <a:noFill/>
            <a:ln w="50800" cap="flat">
              <a:solidFill>
                <a:srgbClr val="88192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61" name="Group"/>
          <p:cNvGrpSpPr/>
          <p:nvPr/>
        </p:nvGrpSpPr>
        <p:grpSpPr>
          <a:xfrm>
            <a:off x="1221824" y="3938527"/>
            <a:ext cx="8595295" cy="1189037"/>
            <a:chOff x="33595" y="0"/>
            <a:chExt cx="8595294" cy="1189037"/>
          </a:xfrm>
        </p:grpSpPr>
        <p:sp>
          <p:nvSpPr>
            <p:cNvPr id="259" name="Assembly Group"/>
            <p:cNvSpPr txBox="1"/>
            <p:nvPr/>
          </p:nvSpPr>
          <p:spPr>
            <a:xfrm>
              <a:off x="33595" y="0"/>
              <a:ext cx="6274046" cy="982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800">
                  <a:solidFill>
                    <a:srgbClr val="33384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Assembly Group</a:t>
              </a:r>
            </a:p>
          </p:txBody>
        </p:sp>
        <p:sp>
          <p:nvSpPr>
            <p:cNvPr id="260" name="Line"/>
            <p:cNvSpPr/>
            <p:nvPr/>
          </p:nvSpPr>
          <p:spPr>
            <a:xfrm>
              <a:off x="44886" y="1189036"/>
              <a:ext cx="8584003" cy="1"/>
            </a:xfrm>
            <a:prstGeom prst="line">
              <a:avLst/>
            </a:prstGeom>
            <a:noFill/>
            <a:ln w="50800" cap="flat">
              <a:solidFill>
                <a:srgbClr val="88192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0207B9AA-98D9-051F-7C1E-597DAE93B564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49400-A66A-5E1A-F00F-96115D046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156" y="5393917"/>
            <a:ext cx="8584004" cy="6350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0808E-1457-DFD8-86CE-A7AF50468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62" y="5402339"/>
            <a:ext cx="8614109" cy="6372196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0772A35-A9BD-DCD1-9338-E4C4ABD14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C9F0A-3A4B-2B0A-BD51-22AB46D4BB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6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5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6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272" name="Assembly Group"/>
          <p:cNvSpPr txBox="1"/>
          <p:nvPr/>
        </p:nvSpPr>
        <p:spPr>
          <a:xfrm>
            <a:off x="8297150" y="1122609"/>
            <a:ext cx="7789699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Assembly Group</a:t>
            </a:r>
          </a:p>
        </p:txBody>
      </p:sp>
      <p:sp>
        <p:nvSpPr>
          <p:cNvPr id="273" name="Shoring Officer"/>
          <p:cNvSpPr txBox="1"/>
          <p:nvPr/>
        </p:nvSpPr>
        <p:spPr>
          <a:xfrm>
            <a:off x="9054977" y="3435985"/>
            <a:ext cx="6274046" cy="98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Shoring Officer</a:t>
            </a:r>
          </a:p>
        </p:txBody>
      </p:sp>
      <p:sp>
        <p:nvSpPr>
          <p:cNvPr id="274" name="Measurer"/>
          <p:cNvSpPr txBox="1"/>
          <p:nvPr/>
        </p:nvSpPr>
        <p:spPr>
          <a:xfrm>
            <a:off x="816012" y="10653987"/>
            <a:ext cx="5080001" cy="880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Measurer</a:t>
            </a:r>
          </a:p>
        </p:txBody>
      </p:sp>
      <p:sp>
        <p:nvSpPr>
          <p:cNvPr id="275" name="Safety"/>
          <p:cNvSpPr txBox="1"/>
          <p:nvPr/>
        </p:nvSpPr>
        <p:spPr>
          <a:xfrm>
            <a:off x="6678189" y="10653987"/>
            <a:ext cx="5080001" cy="880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Safety</a:t>
            </a:r>
          </a:p>
        </p:txBody>
      </p:sp>
      <p:sp>
        <p:nvSpPr>
          <p:cNvPr id="276" name="Runner"/>
          <p:cNvSpPr txBox="1"/>
          <p:nvPr/>
        </p:nvSpPr>
        <p:spPr>
          <a:xfrm>
            <a:off x="12399427" y="10653987"/>
            <a:ext cx="5080001" cy="880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Runner</a:t>
            </a:r>
          </a:p>
        </p:txBody>
      </p:sp>
      <p:sp>
        <p:nvSpPr>
          <p:cNvPr id="277" name="Shorers"/>
          <p:cNvSpPr txBox="1"/>
          <p:nvPr/>
        </p:nvSpPr>
        <p:spPr>
          <a:xfrm>
            <a:off x="18120665" y="10653987"/>
            <a:ext cx="5080001" cy="880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Shorers</a:t>
            </a:r>
          </a:p>
        </p:txBody>
      </p:sp>
      <p:grpSp>
        <p:nvGrpSpPr>
          <p:cNvPr id="282" name="Group"/>
          <p:cNvGrpSpPr/>
          <p:nvPr/>
        </p:nvGrpSpPr>
        <p:grpSpPr>
          <a:xfrm>
            <a:off x="3519101" y="4675820"/>
            <a:ext cx="17177363" cy="1405984"/>
            <a:chOff x="0" y="0"/>
            <a:chExt cx="17177362" cy="1405982"/>
          </a:xfrm>
        </p:grpSpPr>
        <p:sp>
          <p:nvSpPr>
            <p:cNvPr id="278" name="Line"/>
            <p:cNvSpPr/>
            <p:nvPr/>
          </p:nvSpPr>
          <p:spPr>
            <a:xfrm>
              <a:off x="0" y="710283"/>
              <a:ext cx="17177363" cy="68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0525"/>
                  </a:lnTo>
                </a:path>
              </a:pathLst>
            </a:custGeom>
            <a:noFill/>
            <a:ln w="76200" cap="flat">
              <a:solidFill>
                <a:srgbClr val="88192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79" name="Line"/>
            <p:cNvSpPr/>
            <p:nvPr/>
          </p:nvSpPr>
          <p:spPr>
            <a:xfrm>
              <a:off x="5699088" y="696185"/>
              <a:ext cx="1" cy="709798"/>
            </a:xfrm>
            <a:prstGeom prst="line">
              <a:avLst/>
            </a:prstGeom>
            <a:noFill/>
            <a:ln w="76200" cap="flat">
              <a:solidFill>
                <a:srgbClr val="88192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Line"/>
            <p:cNvSpPr/>
            <p:nvPr/>
          </p:nvSpPr>
          <p:spPr>
            <a:xfrm>
              <a:off x="11420325" y="696185"/>
              <a:ext cx="1" cy="709798"/>
            </a:xfrm>
            <a:prstGeom prst="line">
              <a:avLst/>
            </a:prstGeom>
            <a:noFill/>
            <a:ln w="76200" cap="flat">
              <a:solidFill>
                <a:srgbClr val="88192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81" name="Line"/>
            <p:cNvSpPr/>
            <p:nvPr/>
          </p:nvSpPr>
          <p:spPr>
            <a:xfrm>
              <a:off x="8672898" y="0"/>
              <a:ext cx="1" cy="709798"/>
            </a:xfrm>
            <a:prstGeom prst="line">
              <a:avLst/>
            </a:prstGeom>
            <a:noFill/>
            <a:ln w="76200" cap="flat">
              <a:solidFill>
                <a:srgbClr val="88192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1C3ED4D7-FC43-DE80-154D-8986A0561FA6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307DC-E721-4951-0C6C-4F1DD008F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51" y="6617006"/>
            <a:ext cx="3439536" cy="3845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F6A23-0FA6-2F05-B7D3-F0554C699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0" y="6617006"/>
            <a:ext cx="3439534" cy="3845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AD6475-FFCC-6331-3F3E-0E9291532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379" y="6586937"/>
            <a:ext cx="3439536" cy="390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252874-E475-8033-3326-33F711FE66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590" y="6617006"/>
            <a:ext cx="3450149" cy="3905523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9E7BBD6D-5405-1EB6-0648-9AA2C6A09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97591-5876-38D1-392F-AF6AAAF83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8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6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8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294" name="Cutting Group"/>
          <p:cNvSpPr txBox="1"/>
          <p:nvPr/>
        </p:nvSpPr>
        <p:spPr>
          <a:xfrm>
            <a:off x="8270382" y="1709314"/>
            <a:ext cx="7789699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Cutting Group</a:t>
            </a:r>
          </a:p>
        </p:txBody>
      </p:sp>
      <p:sp>
        <p:nvSpPr>
          <p:cNvPr id="295" name="Cutting Officer"/>
          <p:cNvSpPr txBox="1"/>
          <p:nvPr/>
        </p:nvSpPr>
        <p:spPr>
          <a:xfrm>
            <a:off x="9054977" y="3435985"/>
            <a:ext cx="6274046" cy="98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Cutting Officer</a:t>
            </a:r>
          </a:p>
        </p:txBody>
      </p:sp>
      <p:sp>
        <p:nvSpPr>
          <p:cNvPr id="296" name="Layout"/>
          <p:cNvSpPr txBox="1"/>
          <p:nvPr/>
        </p:nvSpPr>
        <p:spPr>
          <a:xfrm>
            <a:off x="816012" y="10710887"/>
            <a:ext cx="4318001" cy="88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Layout</a:t>
            </a:r>
          </a:p>
        </p:txBody>
      </p:sp>
      <p:sp>
        <p:nvSpPr>
          <p:cNvPr id="297" name="Feeder"/>
          <p:cNvSpPr txBox="1"/>
          <p:nvPr/>
        </p:nvSpPr>
        <p:spPr>
          <a:xfrm>
            <a:off x="5411123" y="10710887"/>
            <a:ext cx="4318001" cy="88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Feeder</a:t>
            </a:r>
          </a:p>
        </p:txBody>
      </p:sp>
      <p:sp>
        <p:nvSpPr>
          <p:cNvPr id="298" name="Cutter"/>
          <p:cNvSpPr txBox="1"/>
          <p:nvPr/>
        </p:nvSpPr>
        <p:spPr>
          <a:xfrm>
            <a:off x="10006233" y="10710887"/>
            <a:ext cx="4318001" cy="88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Cutter</a:t>
            </a:r>
          </a:p>
        </p:txBody>
      </p:sp>
      <p:sp>
        <p:nvSpPr>
          <p:cNvPr id="299" name="Tools/Equipment"/>
          <p:cNvSpPr txBox="1"/>
          <p:nvPr/>
        </p:nvSpPr>
        <p:spPr>
          <a:xfrm>
            <a:off x="14925859" y="10710887"/>
            <a:ext cx="4318001" cy="160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Tools/Equipment</a:t>
            </a:r>
          </a:p>
        </p:txBody>
      </p:sp>
      <p:sp>
        <p:nvSpPr>
          <p:cNvPr id="300" name="Runner"/>
          <p:cNvSpPr txBox="1"/>
          <p:nvPr/>
        </p:nvSpPr>
        <p:spPr>
          <a:xfrm>
            <a:off x="19483532" y="10710887"/>
            <a:ext cx="4318001" cy="88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Runner</a:t>
            </a:r>
          </a:p>
        </p:txBody>
      </p:sp>
      <p:grpSp>
        <p:nvGrpSpPr>
          <p:cNvPr id="305" name="Group"/>
          <p:cNvGrpSpPr/>
          <p:nvPr/>
        </p:nvGrpSpPr>
        <p:grpSpPr>
          <a:xfrm>
            <a:off x="2959887" y="4802820"/>
            <a:ext cx="18811830" cy="1405984"/>
            <a:chOff x="0" y="0"/>
            <a:chExt cx="18811828" cy="1405982"/>
          </a:xfrm>
        </p:grpSpPr>
        <p:sp>
          <p:nvSpPr>
            <p:cNvPr id="301" name="Line"/>
            <p:cNvSpPr/>
            <p:nvPr/>
          </p:nvSpPr>
          <p:spPr>
            <a:xfrm>
              <a:off x="0" y="710283"/>
              <a:ext cx="18811829" cy="68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0525"/>
                  </a:lnTo>
                </a:path>
              </a:pathLst>
            </a:custGeom>
            <a:noFill/>
            <a:ln w="76200" cap="flat">
              <a:solidFill>
                <a:srgbClr val="88192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302" name="Line"/>
            <p:cNvSpPr/>
            <p:nvPr/>
          </p:nvSpPr>
          <p:spPr>
            <a:xfrm>
              <a:off x="4613555" y="696185"/>
              <a:ext cx="1" cy="709798"/>
            </a:xfrm>
            <a:prstGeom prst="line">
              <a:avLst/>
            </a:prstGeom>
            <a:noFill/>
            <a:ln w="76200" cap="flat">
              <a:solidFill>
                <a:srgbClr val="88192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303" name="Line"/>
            <p:cNvSpPr/>
            <p:nvPr/>
          </p:nvSpPr>
          <p:spPr>
            <a:xfrm>
              <a:off x="14155183" y="696185"/>
              <a:ext cx="1" cy="709798"/>
            </a:xfrm>
            <a:prstGeom prst="line">
              <a:avLst/>
            </a:prstGeom>
            <a:noFill/>
            <a:ln w="76200" cap="flat">
              <a:solidFill>
                <a:srgbClr val="88192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304" name="Line"/>
            <p:cNvSpPr/>
            <p:nvPr/>
          </p:nvSpPr>
          <p:spPr>
            <a:xfrm>
              <a:off x="9232111" y="-1"/>
              <a:ext cx="1" cy="1350554"/>
            </a:xfrm>
            <a:prstGeom prst="line">
              <a:avLst/>
            </a:prstGeom>
            <a:noFill/>
            <a:ln w="76200" cap="flat">
              <a:solidFill>
                <a:srgbClr val="881920"/>
              </a:solidFill>
              <a:prstDash val="solid"/>
              <a:round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8D598F17-6C6D-1A43-4B53-A887C89B1356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F3B4-F1B7-8D86-97AE-2D19D042E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73" y="6763972"/>
            <a:ext cx="3208404" cy="3617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331437-061C-C4D7-665C-1BFA59709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071" y="6763971"/>
            <a:ext cx="3244323" cy="3617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34D42E-7A77-9802-8166-B627C4D77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910" y="6763971"/>
            <a:ext cx="3244323" cy="3628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458EC5-8656-52E1-104A-EEB5B18749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091" y="6794564"/>
            <a:ext cx="3244323" cy="3556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35E8B8-43A2-58BB-543C-2D084A3C5B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32" y="6752669"/>
            <a:ext cx="3244323" cy="3628555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11E18522-7EEB-5045-6894-07091FFD1C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0D98-B3E2-FC68-5FEA-194AF0E3C9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7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17729" y="4227032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987285" y="3080406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114" name="Group"/>
          <p:cNvGrpSpPr/>
          <p:nvPr/>
        </p:nvGrpSpPr>
        <p:grpSpPr>
          <a:xfrm>
            <a:off x="9759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7" name="Group"/>
          <p:cNvGrpSpPr/>
          <p:nvPr/>
        </p:nvGrpSpPr>
        <p:grpSpPr>
          <a:xfrm>
            <a:off x="9759072" y="6737421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20" name="Group"/>
          <p:cNvGrpSpPr/>
          <p:nvPr/>
        </p:nvGrpSpPr>
        <p:grpSpPr>
          <a:xfrm>
            <a:off x="9759073" y="8988129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shoring and identify its components.…"/>
          <p:cNvSpPr txBox="1"/>
          <p:nvPr/>
        </p:nvSpPr>
        <p:spPr>
          <a:xfrm>
            <a:off x="11581645" y="4570216"/>
            <a:ext cx="11558768" cy="6201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Define shoring and identify its components.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the factors that determine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the design and method of shoring.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Describe four types of shoring.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3FA04C32-AC61-9F09-9DB9-C48EF06434D1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6E751C41-ED09-C59F-E146-AA7876AC8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BE028D-3B7A-177E-D3DB-A5873EAEC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F28B13-441F-33C2-292A-2878F51B5EA4}"/>
              </a:ext>
            </a:extLst>
          </p:cNvPr>
          <p:cNvSpPr/>
          <p:nvPr/>
        </p:nvSpPr>
        <p:spPr>
          <a:xfrm>
            <a:off x="153459" y="1"/>
            <a:ext cx="24077083" cy="135625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FF41259A-2928-0FF1-C72F-7D952D69E7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731" y="6553731"/>
            <a:ext cx="608542" cy="608542"/>
          </a:xfrm>
          <a:prstGeom prst="rect">
            <a:avLst/>
          </a:prstGeom>
          <a:noFill/>
        </p:spPr>
        <p:txBody>
          <a:bodyPr lIns="182880" tIns="91440" rIns="182880" bIns="91440"/>
          <a:lstStyle/>
          <a:p>
            <a:pPr>
              <a:defRPr/>
            </a:pPr>
            <a:endParaRPr lang="en-IN" sz="2800"/>
          </a:p>
        </p:txBody>
      </p:sp>
      <p:sp>
        <p:nvSpPr>
          <p:cNvPr id="41988" name="Slide Number Placeholder 1">
            <a:extLst>
              <a:ext uri="{FF2B5EF4-FFF2-40B4-BE49-F238E27FC236}">
                <a16:creationId xmlns:a16="http://schemas.microsoft.com/office/drawing/2014/main" id="{2EB5B3EE-81D5-5577-D6C0-BBD34030A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6773728" y="12343369"/>
            <a:ext cx="701472" cy="738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DC68094-55DD-467D-B369-CAD2E9358855}" type="slidenum">
              <a:rPr lang="en-IN" altLang="en-US"/>
              <a:pPr/>
              <a:t>20</a:t>
            </a:fld>
            <a:endParaRPr lang="en-IN" altLang="en-US"/>
          </a:p>
        </p:txBody>
      </p:sp>
      <p:sp>
        <p:nvSpPr>
          <p:cNvPr id="41989" name="Rounded Rectangle">
            <a:extLst>
              <a:ext uri="{FF2B5EF4-FFF2-40B4-BE49-F238E27FC236}">
                <a16:creationId xmlns:a16="http://schemas.microsoft.com/office/drawing/2014/main" id="{AD713CBE-8AD7-FE3B-6E37-1DC30690E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4917" y="291041"/>
            <a:ext cx="13610167" cy="12790989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8285" tIns="78285" rIns="78285" bIns="78285"/>
          <a:lstStyle/>
          <a:p>
            <a:endParaRPr lang="en-US" altLang="en-US" sz="6000">
              <a:latin typeface="Open Sans" panose="020B0606030504020204" pitchFamily="34" charset="0"/>
            </a:endParaRPr>
          </a:p>
        </p:txBody>
      </p:sp>
      <p:sp>
        <p:nvSpPr>
          <p:cNvPr id="41990" name="Duties of…">
            <a:extLst>
              <a:ext uri="{FF2B5EF4-FFF2-40B4-BE49-F238E27FC236}">
                <a16:creationId xmlns:a16="http://schemas.microsoft.com/office/drawing/2014/main" id="{2FADE5B6-846A-D7BA-CDD1-B5D45D76C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80" y="6461125"/>
            <a:ext cx="7448020" cy="138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8285" tIns="78285" rIns="78285" bIns="78285">
            <a:spAutoFit/>
          </a:bodyPr>
          <a:lstStyle/>
          <a:p>
            <a:pPr algn="ctr"/>
            <a:r>
              <a:rPr lang="en-US" altLang="en-US" sz="8000" b="1">
                <a:latin typeface="Open Sans" panose="020B0606030504020204" pitchFamily="34" charset="0"/>
              </a:rPr>
              <a:t>THANK YOU </a:t>
            </a:r>
            <a:r>
              <a:rPr lang="en-US" altLang="en-US" sz="8000">
                <a:latin typeface="Open Sans" panose="020B0606030504020204" pitchFamily="34" charset="0"/>
              </a:rPr>
              <a:t> </a:t>
            </a:r>
          </a:p>
        </p:txBody>
      </p:sp>
      <p:pic>
        <p:nvPicPr>
          <p:cNvPr id="41991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A0286AB0-808E-AC7F-4451-5CE75BA9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731" y="1031875"/>
            <a:ext cx="9752542" cy="1107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3">
            <a:extLst>
              <a:ext uri="{FF2B5EF4-FFF2-40B4-BE49-F238E27FC236}">
                <a16:creationId xmlns:a16="http://schemas.microsoft.com/office/drawing/2014/main" id="{766AEAC0-28B3-C00F-A551-A64CBB66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81563" cy="292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>
            <a:extLst>
              <a:ext uri="{FF2B5EF4-FFF2-40B4-BE49-F238E27FC236}">
                <a16:creationId xmlns:a16="http://schemas.microsoft.com/office/drawing/2014/main" id="{9121B418-99E1-30C4-6520-077EEEF6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981" y="13230"/>
            <a:ext cx="2775478" cy="245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5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77422" y="449079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16000" y="308963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30" name="List the positions and functions of…"/>
          <p:cNvSpPr txBox="1"/>
          <p:nvPr/>
        </p:nvSpPr>
        <p:spPr>
          <a:xfrm>
            <a:off x="11606613" y="5268776"/>
            <a:ext cx="12036054" cy="6201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positions and functions of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members of a shoring team.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procedures for building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a window/door shore and a vertical shore. Demonstrate these procedures in a practical exercise.</a:t>
            </a:r>
          </a:p>
        </p:txBody>
      </p:sp>
      <p:grpSp>
        <p:nvGrpSpPr>
          <p:cNvPr id="133" name="Group"/>
          <p:cNvGrpSpPr/>
          <p:nvPr/>
        </p:nvGrpSpPr>
        <p:grpSpPr>
          <a:xfrm>
            <a:off x="9759073" y="5020279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36" name="Group"/>
          <p:cNvGrpSpPr/>
          <p:nvPr/>
        </p:nvGrpSpPr>
        <p:grpSpPr>
          <a:xfrm>
            <a:off x="9759073" y="7681082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0A818742-E287-0756-C089-2545B2222F1F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4D2D2F0B-AFC8-89C5-EEA6-F2B533C109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2C0500-E7CF-71AE-052D-BD3AD1458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9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4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1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3" name="The temporary support of only that part of a damaged, collapsed, or partly collapsed structure that is required for conducting search and rescue operations at reduced risk to the victims and the rescue team."/>
          <p:cNvSpPr txBox="1"/>
          <p:nvPr/>
        </p:nvSpPr>
        <p:spPr>
          <a:xfrm>
            <a:off x="9985055" y="4879096"/>
            <a:ext cx="12696159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The temporary support of only that part of a damaged, collapsed, or partly collapsed structure that is required for conducting search and rescue operations at reduced risk to the victims and the rescue team.</a:t>
            </a:r>
          </a:p>
        </p:txBody>
      </p:sp>
      <p:sp>
        <p:nvSpPr>
          <p:cNvPr id="144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46" name="Shoring"/>
          <p:cNvSpPr txBox="1"/>
          <p:nvPr/>
        </p:nvSpPr>
        <p:spPr>
          <a:xfrm>
            <a:off x="1048868" y="3310333"/>
            <a:ext cx="9127541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Shoring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8C3C2688-78B5-6EDC-BDD5-0E1D800BABEA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2D0D7C7B-5C7D-975D-40C3-C752E161E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E771C7-966C-2830-C88F-3207C6DFD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4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0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5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153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8915" y="1721864"/>
            <a:ext cx="9620602" cy="1031799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Double-Funnel Principle"/>
          <p:cNvSpPr txBox="1"/>
          <p:nvPr/>
        </p:nvSpPr>
        <p:spPr>
          <a:xfrm>
            <a:off x="1095769" y="5122365"/>
            <a:ext cx="6274046" cy="2366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Double-Funnel Principle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41D3542B-F18C-046D-5674-9536287F4CA1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5EB5CA36-23D7-16FF-B0D0-1FF252249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D8FDE-4ED5-8294-CAA3-758A770A20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5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8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5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161" name="image.tif" descr="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165" y="1269999"/>
            <a:ext cx="14706070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ore Components"/>
          <p:cNvSpPr txBox="1"/>
          <p:nvPr/>
        </p:nvSpPr>
        <p:spPr>
          <a:xfrm>
            <a:off x="1095769" y="5122366"/>
            <a:ext cx="6274046" cy="236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Shore Components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A94758D1-E5BB-7101-33F3-3004EBF84BEB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E1CD7952-6E9D-A8F1-D10C-1C42871CB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817B9A-0E6F-581C-499F-3F395C568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6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6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6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169" name="image.tif" descr="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86" y="1524000"/>
            <a:ext cx="18455802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Determining Factors"/>
          <p:cNvSpPr txBox="1"/>
          <p:nvPr/>
        </p:nvSpPr>
        <p:spPr>
          <a:xfrm>
            <a:off x="1095769" y="5122366"/>
            <a:ext cx="6274046" cy="236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Determining Factors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2D981FDA-773C-3E82-B637-7B2E8B4349ED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B4C76121-026F-687C-94B8-1F9DBD6D26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D553DD-F6A9-5A53-0EE3-173AFA0D8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7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4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7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177" name="Vertical2" descr="Vertical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023" y="1524000"/>
            <a:ext cx="13268717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Vertical Shore"/>
          <p:cNvSpPr txBox="1"/>
          <p:nvPr/>
        </p:nvSpPr>
        <p:spPr>
          <a:xfrm>
            <a:off x="1095769" y="6227266"/>
            <a:ext cx="6274046" cy="126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Vertical Shore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3D6F7AE9-3E24-6FBE-7DE3-E19294FA6D24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143A120F-A90D-6E8A-54A7-4E5B54E9A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FA2794-335C-8C51-1DC1-A753F47B8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8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2" name="PPT 9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9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8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graphicFrame>
        <p:nvGraphicFramePr>
          <p:cNvPr id="185" name="Table"/>
          <p:cNvGraphicFramePr/>
          <p:nvPr>
            <p:extLst>
              <p:ext uri="{D42A27DB-BD31-4B8C-83A1-F6EECF244321}">
                <p14:modId xmlns:p14="http://schemas.microsoft.com/office/powerpoint/2010/main" val="1313712989"/>
              </p:ext>
            </p:extLst>
          </p:nvPr>
        </p:nvGraphicFramePr>
        <p:xfrm>
          <a:off x="1100552" y="5057418"/>
          <a:ext cx="22318248" cy="71120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883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1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0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3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800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Maximum
Height</a:t>
                      </a:r>
                    </a:p>
                  </a:txBody>
                  <a:tcPr marL="0" marR="0" marT="0" marB="0" anchor="ctr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28575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solidFill>
                      <a:srgbClr val="D7E2F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40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defRPr>
                      </a:pPr>
                      <a:r>
                        <a:t>Maximum Distance Between Posts</a:t>
                      </a:r>
                    </a:p>
                  </a:txBody>
                  <a:tcPr marL="0" marR="0" marT="0" marB="0" anchor="ctr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28575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solidFill>
                      <a:srgbClr val="D7E2F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Maximum
Overhang</a:t>
                      </a:r>
                    </a:p>
                  </a:txBody>
                  <a:tcPr marL="0" marR="0" marT="0" marB="0" anchor="ctr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28575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solidFill>
                      <a:srgbClr val="D7E2F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Load-bearing Capacity 
per Post</a:t>
                      </a:r>
                    </a:p>
                  </a:txBody>
                  <a:tcPr marL="0" marR="0" marT="0" marB="0" anchor="ctr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28575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solidFill>
                      <a:srgbClr val="D7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4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t>2.5 m</a:t>
                      </a:r>
                    </a:p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4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t>(8’0”) 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1.25
(4’0”)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60 cm
(2’0”)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3,600 kg
(8,000 lbs.)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3.0 m 
(10’0”)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1.50
(5’0”)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80 cm
(2’6”)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2,270 kg
(5,000 lbs.)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12700">
                      <a:solidFill>
                        <a:srgbClr val="80808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0"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3.7 m 
(12’0”)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28575">
                      <a:solidFill>
                        <a:srgbClr val="8080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1.80
(6’0”)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28575">
                      <a:solidFill>
                        <a:srgbClr val="8080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90 cm
(3’0”)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28575">
                      <a:solidFill>
                        <a:srgbClr val="8080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400"/>
                        </a:spcBef>
                        <a:tabLst>
                          <a:tab pos="457200" algn="l"/>
                          <a:tab pos="1143000" algn="l"/>
                          <a:tab pos="1828800" algn="l"/>
                          <a:tab pos="2514600" algn="l"/>
                          <a:tab pos="3200400" algn="l"/>
                        </a:tabLst>
                        <a:defRPr sz="1800"/>
                      </a:pPr>
                      <a:r>
                        <a:rPr sz="4000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1,600 kg
(3,500 lbs.)</a:t>
                      </a:r>
                    </a:p>
                  </a:txBody>
                  <a:tcPr marL="50343" marR="50343" marT="50343" marB="50343" horzOverflow="overflow">
                    <a:lnL w="28575">
                      <a:solidFill>
                        <a:srgbClr val="808080"/>
                      </a:solidFill>
                    </a:lnL>
                    <a:lnR w="28575">
                      <a:solidFill>
                        <a:srgbClr val="808080"/>
                      </a:solidFill>
                    </a:lnR>
                    <a:lnT w="12700">
                      <a:solidFill>
                        <a:srgbClr val="808080"/>
                      </a:solidFill>
                    </a:lnT>
                    <a:lnB w="28575">
                      <a:solidFill>
                        <a:srgbClr val="80808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6" name="Vertical Shore Specifications with 10 x 10 cm POST, HEADER and SOLE PLATE"/>
          <p:cNvSpPr txBox="1"/>
          <p:nvPr/>
        </p:nvSpPr>
        <p:spPr>
          <a:xfrm>
            <a:off x="1016000" y="2960957"/>
            <a:ext cx="20813684" cy="203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Vertical Shore Specifications</a:t>
            </a:r>
            <a:br>
              <a:rPr dirty="0"/>
            </a:br>
            <a:r>
              <a:rPr dirty="0">
                <a:latin typeface="Open Sans"/>
                <a:ea typeface="Open Sans"/>
                <a:cs typeface="Open Sans"/>
                <a:sym typeface="Open Sans"/>
              </a:rPr>
              <a:t>with 10 x 10 cm POST, HEADER and SOLE PLATE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EFBCF0B6-A823-034B-61CF-2A2910F46E01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C7526B08-7AB5-4938-B4B7-079658692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551C6-182A-8C99-687D-7A4D39B61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573</Words>
  <Application>Microsoft Office PowerPoint</Application>
  <PresentationFormat>Custom</PresentationFormat>
  <Paragraphs>152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HelveticaNeueLT Std Lt</vt:lpstr>
      <vt:lpstr>Open Sans</vt:lpstr>
      <vt:lpstr>Open Sans Semibold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Aatish Panwar</cp:lastModifiedBy>
  <cp:revision>15</cp:revision>
  <dcterms:modified xsi:type="dcterms:W3CDTF">2026-01-17T15:03:19Z</dcterms:modified>
</cp:coreProperties>
</file>