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44"/>
  </p:notes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7" r:id="rId38"/>
    <p:sldId id="298" r:id="rId39"/>
    <p:sldId id="299" r:id="rId40"/>
    <p:sldId id="301" r:id="rId41"/>
    <p:sldId id="302" r:id="rId42"/>
    <p:sldId id="1188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798" y="9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35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36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37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38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39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40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12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12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9209" y="3961807"/>
            <a:ext cx="9861651" cy="8230195"/>
          </a:xfrm>
        </p:spPr>
        <p:txBody>
          <a:bodyPr/>
          <a:lstStyle>
            <a:lvl1pPr>
              <a:defRPr sz="6400"/>
            </a:lvl1pPr>
            <a:lvl2pPr>
              <a:defRPr sz="53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87907" y="3961807"/>
            <a:ext cx="9865680" cy="8230195"/>
          </a:xfrm>
        </p:spPr>
        <p:txBody>
          <a:bodyPr/>
          <a:lstStyle>
            <a:lvl1pPr>
              <a:defRPr sz="6400"/>
            </a:lvl1pPr>
            <a:lvl2pPr>
              <a:defRPr sz="53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05D2999C-37BA-4737-B9E6-0F1AC85095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87" y="550664"/>
            <a:ext cx="21948827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587" y="3068839"/>
            <a:ext cx="10776859" cy="1279923"/>
          </a:xfrm>
        </p:spPr>
        <p:txBody>
          <a:bodyPr anchor="b"/>
          <a:lstStyle>
            <a:lvl1pPr marL="0" indent="0">
              <a:buNone/>
              <a:defRPr sz="5300" b="1"/>
            </a:lvl1pPr>
            <a:lvl2pPr marL="1029588" indent="0">
              <a:buNone/>
              <a:defRPr sz="4500" b="1"/>
            </a:lvl2pPr>
            <a:lvl3pPr marL="2059178" indent="0">
              <a:buNone/>
              <a:defRPr sz="4000" b="1"/>
            </a:lvl3pPr>
            <a:lvl4pPr marL="3088765" indent="0">
              <a:buNone/>
              <a:defRPr sz="3700" b="1"/>
            </a:lvl4pPr>
            <a:lvl5pPr marL="4118356" indent="0">
              <a:buNone/>
              <a:defRPr sz="3700" b="1"/>
            </a:lvl5pPr>
            <a:lvl6pPr marL="5147943" indent="0">
              <a:buNone/>
              <a:defRPr sz="3700" b="1"/>
            </a:lvl6pPr>
            <a:lvl7pPr marL="6177531" indent="0">
              <a:buNone/>
              <a:defRPr sz="3700" b="1"/>
            </a:lvl7pPr>
            <a:lvl8pPr marL="7207121" indent="0">
              <a:buNone/>
              <a:defRPr sz="3700" b="1"/>
            </a:lvl8pPr>
            <a:lvl9pPr marL="8236709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587" y="4348758"/>
            <a:ext cx="10776859" cy="7902773"/>
          </a:xfrm>
        </p:spPr>
        <p:txBody>
          <a:bodyPr/>
          <a:lstStyle>
            <a:lvl1pPr>
              <a:defRPr sz="5300"/>
            </a:lvl1pPr>
            <a:lvl2pPr>
              <a:defRPr sz="4500"/>
            </a:lvl2pPr>
            <a:lvl3pPr>
              <a:defRPr sz="40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5527" y="3068839"/>
            <a:ext cx="10780888" cy="1279923"/>
          </a:xfrm>
        </p:spPr>
        <p:txBody>
          <a:bodyPr anchor="b"/>
          <a:lstStyle>
            <a:lvl1pPr marL="0" indent="0">
              <a:buNone/>
              <a:defRPr sz="5300" b="1"/>
            </a:lvl1pPr>
            <a:lvl2pPr marL="1029588" indent="0">
              <a:buNone/>
              <a:defRPr sz="4500" b="1"/>
            </a:lvl2pPr>
            <a:lvl3pPr marL="2059178" indent="0">
              <a:buNone/>
              <a:defRPr sz="4000" b="1"/>
            </a:lvl3pPr>
            <a:lvl4pPr marL="3088765" indent="0">
              <a:buNone/>
              <a:defRPr sz="3700" b="1"/>
            </a:lvl4pPr>
            <a:lvl5pPr marL="4118356" indent="0">
              <a:buNone/>
              <a:defRPr sz="3700" b="1"/>
            </a:lvl5pPr>
            <a:lvl6pPr marL="5147943" indent="0">
              <a:buNone/>
              <a:defRPr sz="3700" b="1"/>
            </a:lvl6pPr>
            <a:lvl7pPr marL="6177531" indent="0">
              <a:buNone/>
              <a:defRPr sz="3700" b="1"/>
            </a:lvl7pPr>
            <a:lvl8pPr marL="7207121" indent="0">
              <a:buNone/>
              <a:defRPr sz="3700" b="1"/>
            </a:lvl8pPr>
            <a:lvl9pPr marL="8236709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5527" y="4348758"/>
            <a:ext cx="10780888" cy="7902773"/>
          </a:xfrm>
        </p:spPr>
        <p:txBody>
          <a:bodyPr/>
          <a:lstStyle>
            <a:lvl1pPr>
              <a:defRPr sz="5300"/>
            </a:lvl1pPr>
            <a:lvl2pPr>
              <a:defRPr sz="4500"/>
            </a:lvl2pPr>
            <a:lvl3pPr>
              <a:defRPr sz="40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DC48194E-71E0-4DAE-86C6-DBF754DE05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F69521BA-BFDB-4464-A705-08CEBA0436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2F43562C-43D9-4D67-8DA9-A28FDB36E7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90" y="544712"/>
            <a:ext cx="8023173" cy="2324693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5080" y="544713"/>
            <a:ext cx="13631333" cy="11706819"/>
          </a:xfrm>
        </p:spPr>
        <p:txBody>
          <a:bodyPr/>
          <a:lstStyle>
            <a:lvl1pPr>
              <a:defRPr sz="7200"/>
            </a:lvl1pPr>
            <a:lvl2pPr>
              <a:defRPr sz="6400"/>
            </a:lvl2pPr>
            <a:lvl3pPr>
              <a:defRPr sz="53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7590" y="2869407"/>
            <a:ext cx="8023173" cy="9382125"/>
          </a:xfrm>
        </p:spPr>
        <p:txBody>
          <a:bodyPr/>
          <a:lstStyle>
            <a:lvl1pPr marL="0" indent="0">
              <a:buNone/>
              <a:defRPr sz="3200"/>
            </a:lvl1pPr>
            <a:lvl2pPr marL="1029588" indent="0">
              <a:buNone/>
              <a:defRPr sz="2700"/>
            </a:lvl2pPr>
            <a:lvl3pPr marL="2059178" indent="0">
              <a:buNone/>
              <a:defRPr sz="2100"/>
            </a:lvl3pPr>
            <a:lvl4pPr marL="3088765" indent="0">
              <a:buNone/>
              <a:defRPr sz="2100"/>
            </a:lvl4pPr>
            <a:lvl5pPr marL="4118356" indent="0">
              <a:buNone/>
              <a:defRPr sz="2100"/>
            </a:lvl5pPr>
            <a:lvl6pPr marL="5147943" indent="0">
              <a:buNone/>
              <a:defRPr sz="2100"/>
            </a:lvl6pPr>
            <a:lvl7pPr marL="6177531" indent="0">
              <a:buNone/>
              <a:defRPr sz="2100"/>
            </a:lvl7pPr>
            <a:lvl8pPr marL="7207121" indent="0">
              <a:buNone/>
              <a:defRPr sz="2100"/>
            </a:lvl8pPr>
            <a:lvl9pPr marL="8236709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2B44B872-6FE0-4991-9AAA-757A97E5F9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622" y="9602392"/>
            <a:ext cx="14631205" cy="1131093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7622" y="1226344"/>
            <a:ext cx="14631205" cy="8230197"/>
          </a:xfrm>
        </p:spPr>
        <p:txBody>
          <a:bodyPr/>
          <a:lstStyle>
            <a:lvl1pPr marL="0" indent="0">
              <a:buNone/>
              <a:defRPr sz="7200"/>
            </a:lvl1pPr>
            <a:lvl2pPr marL="1029588" indent="0">
              <a:buNone/>
              <a:defRPr sz="6400"/>
            </a:lvl2pPr>
            <a:lvl3pPr marL="2059178" indent="0">
              <a:buNone/>
              <a:defRPr sz="5300"/>
            </a:lvl3pPr>
            <a:lvl4pPr marL="3088765" indent="0">
              <a:buNone/>
              <a:defRPr sz="4500"/>
            </a:lvl4pPr>
            <a:lvl5pPr marL="4118356" indent="0">
              <a:buNone/>
              <a:defRPr sz="4500"/>
            </a:lvl5pPr>
            <a:lvl6pPr marL="5147943" indent="0">
              <a:buNone/>
              <a:defRPr sz="4500"/>
            </a:lvl6pPr>
            <a:lvl7pPr marL="6177531" indent="0">
              <a:buNone/>
              <a:defRPr sz="4500"/>
            </a:lvl7pPr>
            <a:lvl8pPr marL="7207121" indent="0">
              <a:buNone/>
              <a:defRPr sz="4500"/>
            </a:lvl8pPr>
            <a:lvl9pPr marL="8236709" indent="0">
              <a:buNone/>
              <a:defRPr sz="4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7622" y="10733485"/>
            <a:ext cx="14631205" cy="1610320"/>
          </a:xfrm>
        </p:spPr>
        <p:txBody>
          <a:bodyPr/>
          <a:lstStyle>
            <a:lvl1pPr marL="0" indent="0">
              <a:buNone/>
              <a:defRPr sz="3200"/>
            </a:lvl1pPr>
            <a:lvl2pPr marL="1029588" indent="0">
              <a:buNone/>
              <a:defRPr sz="2700"/>
            </a:lvl2pPr>
            <a:lvl3pPr marL="2059178" indent="0">
              <a:buNone/>
              <a:defRPr sz="2100"/>
            </a:lvl3pPr>
            <a:lvl4pPr marL="3088765" indent="0">
              <a:buNone/>
              <a:defRPr sz="2100"/>
            </a:lvl4pPr>
            <a:lvl5pPr marL="4118356" indent="0">
              <a:buNone/>
              <a:defRPr sz="2100"/>
            </a:lvl5pPr>
            <a:lvl6pPr marL="5147943" indent="0">
              <a:buNone/>
              <a:defRPr sz="2100"/>
            </a:lvl6pPr>
            <a:lvl7pPr marL="6177531" indent="0">
              <a:buNone/>
              <a:defRPr sz="2100"/>
            </a:lvl7pPr>
            <a:lvl8pPr marL="7207121" indent="0">
              <a:buNone/>
              <a:defRPr sz="2100"/>
            </a:lvl8pPr>
            <a:lvl9pPr marL="8236709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BDCE2843-9F57-4022-829B-F528A483F3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55EE8914-A227-4EF9-9FFB-1A8461EF4D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26001" y="1220392"/>
            <a:ext cx="5027587" cy="109716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9209" y="1220392"/>
            <a:ext cx="14699747" cy="109716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28B28F42-ACBE-4FC2-B1BC-3F7EFBDDCF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ER | CSSR | INDIA"/>
          <p:cNvSpPr txBox="1"/>
          <p:nvPr/>
        </p:nvSpPr>
        <p:spPr>
          <a:xfrm>
            <a:off x="601133" y="12877802"/>
            <a:ext cx="4643968" cy="52742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78281" tIns="78281" rIns="78281" bIns="78281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/>
            </a:pPr>
            <a:r>
              <a:t>PEER | CSSR | INDIA</a:t>
            </a:r>
          </a:p>
        </p:txBody>
      </p:sp>
      <p:sp>
        <p:nvSpPr>
          <p:cNvPr id="3" name="Rectangle"/>
          <p:cNvSpPr/>
          <p:nvPr/>
        </p:nvSpPr>
        <p:spPr>
          <a:xfrm>
            <a:off x="1016000" y="13512800"/>
            <a:ext cx="3814235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1" tIns="78281" rIns="78281" bIns="78281"/>
          <a:lstStyle/>
          <a:p>
            <a:pPr>
              <a:defRPr/>
            </a:pPr>
            <a:endParaRPr/>
          </a:p>
        </p:txBody>
      </p:sp>
      <p:sp>
        <p:nvSpPr>
          <p:cNvPr id="4" name="PPT 12 -"/>
          <p:cNvSpPr txBox="1"/>
          <p:nvPr/>
        </p:nvSpPr>
        <p:spPr>
          <a:xfrm>
            <a:off x="21200533" y="12814302"/>
            <a:ext cx="4199710" cy="138919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78281" tIns="78281" rIns="78281" bIns="78281">
            <a:spAutoFit/>
          </a:bodyPr>
          <a:lstStyle/>
          <a:p>
            <a:pPr algn="ctr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8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12</a:t>
            </a:r>
            <a:r>
              <a:rPr sz="8000" b="1" spc="-59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sz="8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</a:p>
        </p:txBody>
      </p:sp>
      <p:sp>
        <p:nvSpPr>
          <p:cNvPr id="5" name="Rectangle"/>
          <p:cNvSpPr/>
          <p:nvPr/>
        </p:nvSpPr>
        <p:spPr>
          <a:xfrm>
            <a:off x="21242867" y="13512800"/>
            <a:ext cx="20828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1" tIns="78281" rIns="78281" bIns="78281"/>
          <a:lstStyle/>
          <a:p>
            <a:pPr>
              <a:defRPr/>
            </a:pPr>
            <a:endParaRPr/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22771103" y="12814302"/>
            <a:ext cx="601133" cy="677333"/>
          </a:xfrm>
        </p:spPr>
        <p:txBody>
          <a:bodyPr lIns="78281" tIns="78281" rIns="78281" bIns="78281" anchor="t"/>
          <a:lstStyle>
            <a:lvl1pPr algn="ctr">
              <a:spcBef>
                <a:spcPts val="600"/>
              </a:spcBef>
              <a:defRPr sz="29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/>
            </a:pPr>
            <a:fld id="{46A2AF0C-E0AB-40B2-B208-4F803735998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12 -"/>
          <p:cNvSpPr txBox="1"/>
          <p:nvPr/>
        </p:nvSpPr>
        <p:spPr>
          <a:xfrm>
            <a:off x="212263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12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12 -"/>
          <p:cNvSpPr txBox="1"/>
          <p:nvPr/>
        </p:nvSpPr>
        <p:spPr>
          <a:xfrm>
            <a:off x="212263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12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6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519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" y="3416301"/>
            <a:ext cx="24392467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lIns="205918" tIns="102960" rIns="205918" bIns="102960"/>
          <a:lstStyle/>
          <a:p>
            <a:pPr>
              <a:defRPr/>
            </a:pPr>
            <a:endParaRPr 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1684868"/>
            <a:ext cx="7721600" cy="1203536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lIns="205918" tIns="102960" rIns="205918" bIns="102960"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313588" y="854275"/>
            <a:ext cx="17066381" cy="3048000"/>
          </a:xfrm>
        </p:spPr>
        <p:txBody>
          <a:bodyPr anchor="b"/>
          <a:lstStyle>
            <a:lvl1pPr>
              <a:lnSpc>
                <a:spcPct val="80000"/>
              </a:lnSpc>
              <a:defRPr sz="14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176000" y="3506391"/>
            <a:ext cx="12192000" cy="3503416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6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812800" y="12496800"/>
            <a:ext cx="5080000" cy="914400"/>
          </a:xfrm>
        </p:spPr>
        <p:txBody>
          <a:bodyPr/>
          <a:lstStyle>
            <a:lvl1pPr>
              <a:defRPr sz="3200" b="0" smtClean="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r>
              <a:rPr lang="en-US"/>
              <a:t>PH Oct.  2005</a:t>
            </a: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9550400" y="12496800"/>
            <a:ext cx="7721600" cy="914400"/>
          </a:xfrm>
        </p:spPr>
        <p:txBody>
          <a:bodyPr/>
          <a:lstStyle>
            <a:lvl1pPr>
              <a:defRPr sz="3200" b="0" smtClean="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694400" y="12496800"/>
            <a:ext cx="5080000" cy="914400"/>
          </a:xfrm>
        </p:spPr>
        <p:txBody>
          <a:bodyPr/>
          <a:lstStyle>
            <a:lvl1pPr>
              <a:defRPr sz="3200" b="0" smtClean="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DB21AF77-528E-45FF-A522-6D97DC21E1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6E5D2685-6788-4473-A0EF-5356A69E5A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175" y="8813604"/>
            <a:ext cx="20727208" cy="2723555"/>
          </a:xfrm>
        </p:spPr>
        <p:txBody>
          <a:bodyPr anchor="t"/>
          <a:lstStyle>
            <a:lvl1pPr algn="l">
              <a:defRPr sz="9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7175" y="5813228"/>
            <a:ext cx="20727208" cy="3000376"/>
          </a:xfrm>
        </p:spPr>
        <p:txBody>
          <a:bodyPr anchor="b"/>
          <a:lstStyle>
            <a:lvl1pPr marL="0" indent="0">
              <a:buNone/>
              <a:defRPr sz="4500"/>
            </a:lvl1pPr>
            <a:lvl2pPr marL="1029588" indent="0">
              <a:buNone/>
              <a:defRPr sz="4000"/>
            </a:lvl2pPr>
            <a:lvl3pPr marL="2059178" indent="0">
              <a:buNone/>
              <a:defRPr sz="3700"/>
            </a:lvl3pPr>
            <a:lvl4pPr marL="3088765" indent="0">
              <a:buNone/>
              <a:defRPr sz="3200"/>
            </a:lvl4pPr>
            <a:lvl5pPr marL="4118356" indent="0">
              <a:buNone/>
              <a:defRPr sz="3200"/>
            </a:lvl5pPr>
            <a:lvl6pPr marL="5147943" indent="0">
              <a:buNone/>
              <a:defRPr sz="3200"/>
            </a:lvl6pPr>
            <a:lvl7pPr marL="6177531" indent="0">
              <a:buNone/>
              <a:defRPr sz="3200"/>
            </a:lvl7pPr>
            <a:lvl8pPr marL="7207121" indent="0">
              <a:buNone/>
              <a:defRPr sz="3200"/>
            </a:lvl8pPr>
            <a:lvl9pPr marL="8236709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3DF4A857-E135-4980-A352-982818AEE1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1219200"/>
            <a:ext cx="20116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7347" tIns="103675" rIns="207347" bIns="103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3962400"/>
            <a:ext cx="20116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7347" tIns="103675" rIns="207347" bIns="103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12877800"/>
            <a:ext cx="5080000" cy="69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07347" tIns="103675" rIns="207347" bIns="103675" numCol="1" anchor="ctr" anchorCtr="0" compatLnSpc="1">
            <a:prstTxWarp prst="textNoShape">
              <a:avLst/>
            </a:prstTxWarp>
          </a:bodyPr>
          <a:lstStyle>
            <a:lvl1pPr>
              <a:defRPr sz="2700" b="1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Rev. NP Oct. 2006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28101" y="12877800"/>
            <a:ext cx="8343899" cy="69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07347" tIns="103675" rIns="207347" bIns="103675" numCol="1" anchor="ctr" anchorCtr="0" compatLnSpc="1">
            <a:prstTxWarp prst="textNoShape">
              <a:avLst/>
            </a:prstTxWarp>
          </a:bodyPr>
          <a:lstStyle>
            <a:lvl1pPr algn="ctr">
              <a:defRPr sz="2700" b="1" smtClean="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Final Practical Evaluation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587635" y="12856636"/>
            <a:ext cx="3653365" cy="71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07347" tIns="103675" rIns="207347" bIns="103675" numCol="1" anchor="ctr" anchorCtr="0" compatLnSpc="1">
            <a:prstTxWarp prst="textNoShape">
              <a:avLst/>
            </a:prstTxWarp>
          </a:bodyPr>
          <a:lstStyle>
            <a:lvl1pPr algn="r">
              <a:defRPr sz="2700" b="1" noProof="1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A6356A12-85CF-4D30-A9FE-9ABA155E4A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5" name="AutoShape 11"/>
          <p:cNvSpPr>
            <a:spLocks noChangeArrowheads="1"/>
          </p:cNvSpPr>
          <p:nvPr/>
        </p:nvSpPr>
        <p:spPr bwMode="auto">
          <a:xfrm>
            <a:off x="588435" y="499533"/>
            <a:ext cx="23262165" cy="12348635"/>
          </a:xfrm>
          <a:prstGeom prst="roundRect">
            <a:avLst>
              <a:gd name="adj" fmla="val 1699"/>
            </a:avLst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</p:spPr>
        <p:txBody>
          <a:bodyPr wrap="none" lIns="205918" tIns="102960" rIns="205918" bIns="102960" anchor="ctr"/>
          <a:lstStyle/>
          <a:p>
            <a:pPr>
              <a:defRPr/>
            </a:pPr>
            <a:endParaRPr lang="en-US"/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14859000" y="410636"/>
            <a:ext cx="8064501" cy="33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61774" tIns="0" rIns="61774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kumimoji="0" lang="en-GB" sz="2100" b="1" dirty="0">
                <a:latin typeface="Arial" charset="0"/>
              </a:rPr>
              <a:t>Collapsed Structure Search and Rescue Course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5pPr>
      <a:lvl6pPr marL="1029588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6pPr>
      <a:lvl7pPr marL="2059178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7pPr>
      <a:lvl8pPr marL="3088765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8pPr>
      <a:lvl9pPr marL="4118356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9pPr>
    </p:titleStyle>
    <p:bodyStyle>
      <a:lvl1pPr marL="1028676" indent="-102867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n"/>
        <a:tabLst>
          <a:tab pos="1028676" algn="l"/>
          <a:tab pos="2578037" algn="l"/>
          <a:tab pos="4114697" algn="l"/>
          <a:tab pos="5668293" algn="l"/>
          <a:tab pos="7204953" algn="l"/>
        </a:tabLst>
        <a:defRPr kumimoji="1" sz="7200" b="1">
          <a:solidFill>
            <a:schemeClr val="bg2"/>
          </a:solidFill>
          <a:latin typeface="+mn-lt"/>
          <a:ea typeface="+mn-ea"/>
          <a:cs typeface="+mn-cs"/>
        </a:defRPr>
      </a:lvl1pPr>
      <a:lvl2pPr marL="2578037" indent="-102867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pitchFamily="2" charset="2"/>
        <a:buChar char="u"/>
        <a:tabLst>
          <a:tab pos="1028676" algn="l"/>
          <a:tab pos="2578037" algn="l"/>
          <a:tab pos="4114697" algn="l"/>
          <a:tab pos="5668293" algn="l"/>
          <a:tab pos="7204953" algn="l"/>
        </a:tabLst>
        <a:defRPr kumimoji="1" sz="5300" b="1">
          <a:solidFill>
            <a:schemeClr val="bg2"/>
          </a:solidFill>
          <a:latin typeface="+mn-lt"/>
        </a:defRPr>
      </a:lvl2pPr>
      <a:lvl3pPr marL="4114697" indent="-103290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Monotype Sorts" pitchFamily="2" charset="2"/>
        <a:buChar char="F"/>
        <a:tabLst>
          <a:tab pos="1028676" algn="l"/>
          <a:tab pos="2578037" algn="l"/>
          <a:tab pos="4114697" algn="l"/>
          <a:tab pos="5668293" algn="l"/>
          <a:tab pos="7204953" algn="l"/>
        </a:tabLst>
        <a:defRPr kumimoji="1" sz="4500" b="1">
          <a:solidFill>
            <a:schemeClr val="bg2"/>
          </a:solidFill>
          <a:latin typeface="+mn-lt"/>
        </a:defRPr>
      </a:lvl3pPr>
      <a:lvl4pPr marL="5668293" indent="-102867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tabLst>
          <a:tab pos="1028676" algn="l"/>
          <a:tab pos="2578037" algn="l"/>
          <a:tab pos="4114697" algn="l"/>
          <a:tab pos="5668293" algn="l"/>
          <a:tab pos="7204953" algn="l"/>
        </a:tabLst>
        <a:defRPr kumimoji="1" sz="4500" b="1">
          <a:solidFill>
            <a:schemeClr val="tx1"/>
          </a:solidFill>
          <a:latin typeface="Arial" charset="0"/>
        </a:defRPr>
      </a:lvl4pPr>
      <a:lvl5pPr marL="7209188" indent="-102867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tabLst>
          <a:tab pos="1028676" algn="l"/>
          <a:tab pos="2578037" algn="l"/>
          <a:tab pos="4114697" algn="l"/>
          <a:tab pos="5668293" algn="l"/>
          <a:tab pos="7204953" algn="l"/>
        </a:tabLst>
        <a:defRPr kumimoji="1" sz="4500" b="1">
          <a:solidFill>
            <a:schemeClr val="tx1"/>
          </a:solidFill>
          <a:latin typeface="Arial" charset="0"/>
        </a:defRPr>
      </a:lvl5pPr>
      <a:lvl6pPr marL="8240285" indent="-1029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tabLst>
          <a:tab pos="1029588" algn="l"/>
          <a:tab pos="2581122" algn="l"/>
          <a:tab pos="4118356" algn="l"/>
          <a:tab pos="5669888" algn="l"/>
          <a:tab pos="7207121" algn="l"/>
        </a:tabLst>
        <a:defRPr kumimoji="1" sz="4500" b="1">
          <a:solidFill>
            <a:schemeClr val="tx1"/>
          </a:solidFill>
          <a:latin typeface="Arial" charset="0"/>
        </a:defRPr>
      </a:lvl6pPr>
      <a:lvl7pPr marL="9269875" indent="-1029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tabLst>
          <a:tab pos="1029588" algn="l"/>
          <a:tab pos="2581122" algn="l"/>
          <a:tab pos="4118356" algn="l"/>
          <a:tab pos="5669888" algn="l"/>
          <a:tab pos="7207121" algn="l"/>
        </a:tabLst>
        <a:defRPr kumimoji="1" sz="4500" b="1">
          <a:solidFill>
            <a:schemeClr val="tx1"/>
          </a:solidFill>
          <a:latin typeface="Arial" charset="0"/>
        </a:defRPr>
      </a:lvl7pPr>
      <a:lvl8pPr marL="10299463" indent="-1029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tabLst>
          <a:tab pos="1029588" algn="l"/>
          <a:tab pos="2581122" algn="l"/>
          <a:tab pos="4118356" algn="l"/>
          <a:tab pos="5669888" algn="l"/>
          <a:tab pos="7207121" algn="l"/>
        </a:tabLst>
        <a:defRPr kumimoji="1" sz="4500" b="1">
          <a:solidFill>
            <a:schemeClr val="tx1"/>
          </a:solidFill>
          <a:latin typeface="Arial" charset="0"/>
        </a:defRPr>
      </a:lvl8pPr>
      <a:lvl9pPr marL="11329050" indent="-1029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tabLst>
          <a:tab pos="1029588" algn="l"/>
          <a:tab pos="2581122" algn="l"/>
          <a:tab pos="4118356" algn="l"/>
          <a:tab pos="5669888" algn="l"/>
          <a:tab pos="7207121" algn="l"/>
        </a:tabLst>
        <a:defRPr kumimoji="1" sz="4500" b="1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9588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59178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88765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8356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47943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177531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207121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236709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G_2773.jpeg" descr="IMG_2773.jpeg"/>
          <p:cNvPicPr>
            <a:picLocks noChangeAspect="1"/>
          </p:cNvPicPr>
          <p:nvPr/>
        </p:nvPicPr>
        <p:blipFill>
          <a:blip r:embed="rId2">
            <a:alphaModFix amt="80000"/>
          </a:blip>
          <a:srcRect t="11253" r="229" b="456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blurRad="419100" dist="2032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88" name="Rectangle"/>
          <p:cNvSpPr/>
          <p:nvPr/>
        </p:nvSpPr>
        <p:spPr>
          <a:xfrm>
            <a:off x="0" y="-1"/>
            <a:ext cx="24384001" cy="13716001"/>
          </a:xfrm>
          <a:prstGeom prst="rect">
            <a:avLst/>
          </a:pr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9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PPT 12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12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2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pic>
        <p:nvPicPr>
          <p:cNvPr id="94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834204" y="3461930"/>
            <a:ext cx="13779436" cy="30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LESSON 12…"/>
          <p:cNvSpPr txBox="1"/>
          <p:nvPr/>
        </p:nvSpPr>
        <p:spPr>
          <a:xfrm>
            <a:off x="1081559" y="3829124"/>
            <a:ext cx="10586351" cy="227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12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Course Review </a:t>
            </a:r>
          </a:p>
        </p:txBody>
      </p:sp>
      <p:grpSp>
        <p:nvGrpSpPr>
          <p:cNvPr id="101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9" name="PPT 12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12 - 1</a:t>
              </a:r>
            </a:p>
          </p:txBody>
        </p:sp>
        <p:sp>
          <p:nvSpPr>
            <p:cNvPr id="100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4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2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8115A111-35F4-0841-6E20-5F90E7B1A1B9}"/>
              </a:ext>
            </a:extLst>
          </p:cNvPr>
          <p:cNvSpPr txBox="1"/>
          <p:nvPr/>
        </p:nvSpPr>
        <p:spPr>
          <a:xfrm>
            <a:off x="14411588" y="11539150"/>
            <a:ext cx="9712472" cy="835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4" tIns="78284" rIns="78284" bIns="78284">
            <a:spAutoFit/>
          </a:bodyPr>
          <a:lstStyle/>
          <a:p>
            <a:pPr algn="ctr"/>
            <a:r>
              <a:rPr lang="en-US" sz="4400" b="1" dirty="0">
                <a:latin typeface="Open sans"/>
              </a:rPr>
              <a:t>Presented By:- Sohel Lakhani. DC</a:t>
            </a:r>
            <a:endParaRPr lang="en-US" sz="4400" dirty="0">
              <a:latin typeface="Open san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07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5268" y="12813339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7" y="2979141"/>
            <a:ext cx="7627216" cy="7757722"/>
          </a:xfrm>
          <a:prstGeom prst="rect">
            <a:avLst/>
          </a:prstGeom>
        </p:spPr>
        <p:txBody>
          <a:bodyPr lIns="89234" tIns="89234" rIns="89234" bIns="89234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3" y="989120"/>
            <a:ext cx="6005848" cy="1266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5" y="4740715"/>
            <a:ext cx="1219200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5" y="7069665"/>
            <a:ext cx="1219200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5" y="9011865"/>
            <a:ext cx="1219200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Sectorization, its identification and five ASR Levels.…"/>
          <p:cNvSpPr txBox="1"/>
          <p:nvPr/>
        </p:nvSpPr>
        <p:spPr>
          <a:xfrm>
            <a:off x="11835645" y="4824217"/>
            <a:ext cx="11875355" cy="5544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Define Sectorization, its identification and five ASR Levels.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four categories of Worksite Triage.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at least 8 factors to consider in worksite triage.</a:t>
            </a: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25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5268" y="12813339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7" y="2979141"/>
            <a:ext cx="7627216" cy="7757722"/>
          </a:xfrm>
          <a:prstGeom prst="rect">
            <a:avLst/>
          </a:prstGeom>
        </p:spPr>
        <p:txBody>
          <a:bodyPr lIns="89234" tIns="89234" rIns="89234" bIns="89234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3" y="989120"/>
            <a:ext cx="6005848" cy="1266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30" name="Define the INSARAG marking system, list and describe 8 categories of INSARAG Marking System"/>
          <p:cNvSpPr txBox="1"/>
          <p:nvPr/>
        </p:nvSpPr>
        <p:spPr>
          <a:xfrm>
            <a:off x="11860613" y="4490319"/>
            <a:ext cx="11893115" cy="2466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Define the INSARAG marking system, list and describe 8 categories of INSARAG Marking System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5" y="4215819"/>
            <a:ext cx="1219200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oup-firefighters-safe-helmet-uniform-standing-by-car.jpg" descr="group-firefighters-safe-helmet-uniform-standing-by-car.jpg"/>
          <p:cNvPicPr>
            <a:picLocks noChangeAspect="1"/>
          </p:cNvPicPr>
          <p:nvPr/>
        </p:nvPicPr>
        <p:blipFill>
          <a:blip r:embed="rId2"/>
          <a:srcRect t="22788"/>
          <a:stretch>
            <a:fillRect/>
          </a:stretch>
        </p:blipFill>
        <p:spPr>
          <a:xfrm>
            <a:off x="-12669" y="-110116"/>
            <a:ext cx="24409338" cy="1256143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88" name="PPT 5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5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0" y="-101600"/>
            <a:ext cx="24384001" cy="13716000"/>
          </a:xfrm>
          <a:prstGeom prst="rect">
            <a:avLst/>
          </a:prstGeom>
          <a:solidFill>
            <a:srgbClr val="535353">
              <a:alpha val="4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2679601" y="3461930"/>
            <a:ext cx="14003276" cy="30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5…"/>
          <p:cNvSpPr txBox="1"/>
          <p:nvPr/>
        </p:nvSpPr>
        <p:spPr>
          <a:xfrm>
            <a:off x="1200259" y="3829124"/>
            <a:ext cx="9423452" cy="1862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LESSON 5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Operational Safety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4"/>
            <a:chOff x="0" y="0"/>
            <a:chExt cx="1879600" cy="902662"/>
          </a:xfrm>
        </p:grpSpPr>
        <p:sp>
          <p:nvSpPr>
            <p:cNvPr id="97" name="PPT 5-1"/>
            <p:cNvSpPr txBox="1"/>
            <p:nvPr/>
          </p:nvSpPr>
          <p:spPr>
            <a:xfrm>
              <a:off x="155431" y="0"/>
              <a:ext cx="1568739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5-1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11406" y="9603120"/>
            <a:ext cx="2338179" cy="435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7" name="PPT 5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5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2" y="989120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4740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7196664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9786564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List at least five dangers a rescuer…"/>
          <p:cNvSpPr txBox="1"/>
          <p:nvPr/>
        </p:nvSpPr>
        <p:spPr>
          <a:xfrm>
            <a:off x="11835645" y="4824216"/>
            <a:ext cx="11875355" cy="554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at least five dangers a rescuer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faces in a CSSR operation.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Identify unsafe actions and unsafe conditions.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Identify the CSSR Course safety rules.</a:t>
            </a: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5" name="PPT 5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5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2" y="1477109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30" name="Identify the four parts of a CSSR safety plan and briefly describe each one.…"/>
          <p:cNvSpPr txBox="1"/>
          <p:nvPr/>
        </p:nvSpPr>
        <p:spPr>
          <a:xfrm>
            <a:off x="11860613" y="5827271"/>
            <a:ext cx="11606301" cy="400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Identify the four parts of a CSSR safety plan and briefly describe each one.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Describe the purpose of the Safety Briefing and list its eight components.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5603572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8239379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firefighters-went-rescue-fire-from-chimney.jpg" descr="firefighters-went-rescue-fire-from-chimney.jpg"/>
          <p:cNvPicPr>
            <a:picLocks noChangeAspect="1"/>
          </p:cNvPicPr>
          <p:nvPr/>
        </p:nvPicPr>
        <p:blipFill>
          <a:blip r:embed="rId2"/>
          <a:srcRect t="25746"/>
          <a:stretch>
            <a:fillRect/>
          </a:stretch>
        </p:blipFill>
        <p:spPr>
          <a:xfrm>
            <a:off x="-8923" y="-105312"/>
            <a:ext cx="24401846" cy="1207647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8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-26795359" y="-101600"/>
            <a:ext cx="24384001" cy="13716001"/>
          </a:xfrm>
          <a:prstGeom prst="rect">
            <a:avLst/>
          </a:prstGeom>
          <a:solidFill>
            <a:srgbClr val="535353">
              <a:alpha val="4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5524135" y="3487330"/>
            <a:ext cx="17330410" cy="3775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6…"/>
          <p:cNvSpPr txBox="1"/>
          <p:nvPr/>
        </p:nvSpPr>
        <p:spPr>
          <a:xfrm>
            <a:off x="1200259" y="3829124"/>
            <a:ext cx="9439975" cy="3156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6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Search and Location Techniques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6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6-1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7" name="PPT 6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6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2" y="1324709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7815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104054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search and location and describe its importance in the success of a CSSR operation.…"/>
          <p:cNvSpPr txBox="1"/>
          <p:nvPr/>
        </p:nvSpPr>
        <p:spPr>
          <a:xfrm>
            <a:off x="11835645" y="4570216"/>
            <a:ext cx="11875355" cy="7083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Define search and location and describe its importance in the success of a CSSR operation.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Describe the composition of a search team and the basic equipment used.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and describe the steps for searching and locating.</a:t>
            </a: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5" name="PPT 6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6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2" y="1400909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30" name="Define void space and identify probable locations in the four basic collapse patterns.…"/>
          <p:cNvSpPr txBox="1"/>
          <p:nvPr/>
        </p:nvSpPr>
        <p:spPr>
          <a:xfrm>
            <a:off x="11860613" y="3769263"/>
            <a:ext cx="11606301" cy="785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Define void space and identify probable locations in the four basic collapse patterns.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and describe the steps for searching and locating.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Demonstrate in two practical exercises the steps for a physical search and location, using two different patterns.	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3604422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6944155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9534603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hoto-top-view-huge-set-collection-working-hand-power-tools-many-wooden-isolated-black-surface.jpg" descr="photo-top-view-huge-set-collection-working-hand-power-tools-many-wooden-isolated-black-surface.jpg"/>
          <p:cNvPicPr>
            <a:picLocks noChangeAspect="1"/>
          </p:cNvPicPr>
          <p:nvPr/>
        </p:nvPicPr>
        <p:blipFill>
          <a:blip r:embed="rId2"/>
          <a:srcRect l="517" t="1644" r="119" b="11897"/>
          <a:stretch>
            <a:fillRect/>
          </a:stretch>
        </p:blipFill>
        <p:spPr>
          <a:xfrm>
            <a:off x="3968" y="-25400"/>
            <a:ext cx="24434801" cy="137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Rectangle"/>
          <p:cNvSpPr/>
          <p:nvPr/>
        </p:nvSpPr>
        <p:spPr>
          <a:xfrm>
            <a:off x="0" y="-101600"/>
            <a:ext cx="24384001" cy="13716000"/>
          </a:xfrm>
          <a:prstGeom prst="rect">
            <a:avLst/>
          </a:prstGeom>
          <a:solidFill>
            <a:srgbClr val="535353">
              <a:alpha val="5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PT 7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7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5524136" y="3487330"/>
            <a:ext cx="17330410" cy="3775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7…"/>
          <p:cNvSpPr txBox="1"/>
          <p:nvPr/>
        </p:nvSpPr>
        <p:spPr>
          <a:xfrm>
            <a:off x="1200259" y="3829124"/>
            <a:ext cx="9439975" cy="3156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7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Tools and Location Techniques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7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7-1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7" name="PPT 7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7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2" y="1629509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6926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95291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tools, equipment and accessories (TEA).…"/>
          <p:cNvSpPr txBox="1"/>
          <p:nvPr/>
        </p:nvSpPr>
        <p:spPr>
          <a:xfrm>
            <a:off x="11835645" y="4570216"/>
            <a:ext cx="11558768" cy="631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Define tools, equipment and accessories (TEA).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four categories of TEA according to their use.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five power sources for equipment and tools.</a:t>
            </a: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closeup-firefighter-holding-his-helmet-walking-towards-fire-truck.jpg" descr="closeup-firefighter-holding-his-helmet-walking-towards-fire-truck.jpg"/>
          <p:cNvPicPr>
            <a:picLocks noChangeAspect="1"/>
          </p:cNvPicPr>
          <p:nvPr/>
        </p:nvPicPr>
        <p:blipFill>
          <a:blip r:embed="rId2"/>
          <a:srcRect t="13433" b="1559"/>
          <a:stretch>
            <a:fillRect/>
          </a:stretch>
        </p:blipFill>
        <p:spPr>
          <a:xfrm>
            <a:off x="-25400" y="-64008"/>
            <a:ext cx="24434800" cy="13844016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8" name="PPT 2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2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-25400" y="-25400"/>
            <a:ext cx="24434801" cy="13766801"/>
          </a:xfrm>
          <a:prstGeom prst="rect">
            <a:avLst/>
          </a:prstGeom>
          <a:solidFill>
            <a:srgbClr val="535353">
              <a:alpha val="6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90000"/>
          </a:blip>
          <a:srcRect l="50481"/>
          <a:stretch>
            <a:fillRect/>
          </a:stretch>
        </p:blipFill>
        <p:spPr>
          <a:xfrm>
            <a:off x="-4378699" y="3715930"/>
            <a:ext cx="18111950" cy="3945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2…"/>
          <p:cNvSpPr txBox="1"/>
          <p:nvPr/>
        </p:nvSpPr>
        <p:spPr>
          <a:xfrm>
            <a:off x="1200259" y="4083124"/>
            <a:ext cx="11428215" cy="404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2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Organising and Starting 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a CSSR Operation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2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2-1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g" descr="NDRF Indi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5" name="PPT 7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7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2" y="1418231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30" name="List the general steps for use and maintenance of tools and equipment (before, during and after their use).…"/>
          <p:cNvSpPr txBox="1"/>
          <p:nvPr/>
        </p:nvSpPr>
        <p:spPr>
          <a:xfrm>
            <a:off x="11860613" y="5601308"/>
            <a:ext cx="11606301" cy="5338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the general steps for use and maintenance of tools and equipment (before, during and after their use).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Demonstrate in four practical exercises the correct use of TEA.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5449166"/>
            <a:ext cx="1219201" cy="1681959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8814300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firefighters-save-lives-from-fire-by-making-cpr.jpg" descr="firefighters-save-lives-from-fire-by-making-cpr.jpg"/>
          <p:cNvPicPr>
            <a:picLocks noChangeAspect="1"/>
          </p:cNvPicPr>
          <p:nvPr/>
        </p:nvPicPr>
        <p:blipFill>
          <a:blip r:embed="rId2"/>
          <a:srcRect t="25131" r="1645" b="1285"/>
          <a:stretch>
            <a:fillRect/>
          </a:stretch>
        </p:blipFill>
        <p:spPr>
          <a:xfrm>
            <a:off x="-23758" y="-86304"/>
            <a:ext cx="24431516" cy="12182483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Rectangle"/>
          <p:cNvSpPr/>
          <p:nvPr/>
        </p:nvSpPr>
        <p:spPr>
          <a:xfrm>
            <a:off x="0" y="-101600"/>
            <a:ext cx="24384001" cy="13716001"/>
          </a:xfrm>
          <a:prstGeom prst="rect">
            <a:avLst/>
          </a:prstGeom>
          <a:solidFill>
            <a:srgbClr val="535353">
              <a:alpha val="5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PT 8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8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5524136" y="3487330"/>
            <a:ext cx="17330410" cy="3775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8…"/>
          <p:cNvSpPr txBox="1"/>
          <p:nvPr/>
        </p:nvSpPr>
        <p:spPr>
          <a:xfrm>
            <a:off x="1200259" y="3829124"/>
            <a:ext cx="9439975" cy="3156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8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Rescue Strategies and Techniques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8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8-1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7" name="PPT 8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8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2" y="1324709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9759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6926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9759073" y="95291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scribe the two ways of approaching a located trapped victim.…"/>
          <p:cNvSpPr txBox="1"/>
          <p:nvPr/>
        </p:nvSpPr>
        <p:spPr>
          <a:xfrm>
            <a:off x="11581645" y="4570216"/>
            <a:ext cx="11558768" cy="631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Describe the two ways of approaching a located trapped victim.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four techniques for accessing and rescuing a victim.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five factors to analyse when evaluating access conditions.</a:t>
            </a: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5" name="PPT 8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8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2" y="1400909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30" name="Describe the procedures for penetrating five different materials: wood, metal, concrete, brick and cinder block.…"/>
          <p:cNvSpPr txBox="1"/>
          <p:nvPr/>
        </p:nvSpPr>
        <p:spPr>
          <a:xfrm>
            <a:off x="11606613" y="3737292"/>
            <a:ext cx="12036054" cy="785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Describe the procedures for penetrating five different materials: wood, metal, concrete, brick and cinder block.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Demonstrate in a practical exercise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the procedure for cutting and penetrating the five materials listed above, correctly using the required TEA.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steps for removing rubble.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9759073" y="3539122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6981908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9759073" y="11293654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491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or team2" descr="Shor team2"/>
          <p:cNvPicPr>
            <a:picLocks noChangeAspect="1"/>
          </p:cNvPicPr>
          <p:nvPr/>
        </p:nvPicPr>
        <p:blipFill>
          <a:blip r:embed="rId2"/>
          <a:srcRect l="1228" t="24176" r="784" b="2033"/>
          <a:stretch>
            <a:fillRect/>
          </a:stretch>
        </p:blipFill>
        <p:spPr>
          <a:xfrm>
            <a:off x="-45899" y="-138907"/>
            <a:ext cx="24475898" cy="13825525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Rectangle"/>
          <p:cNvSpPr/>
          <p:nvPr/>
        </p:nvSpPr>
        <p:spPr>
          <a:xfrm>
            <a:off x="0" y="-101600"/>
            <a:ext cx="24384001" cy="13716001"/>
          </a:xfrm>
          <a:prstGeom prst="rect">
            <a:avLst/>
          </a:prstGeom>
          <a:solidFill>
            <a:srgbClr val="535353">
              <a:alpha val="6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2612204" y="3487330"/>
            <a:ext cx="13779436" cy="30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9…"/>
          <p:cNvSpPr txBox="1"/>
          <p:nvPr/>
        </p:nvSpPr>
        <p:spPr>
          <a:xfrm>
            <a:off x="1081559" y="3829124"/>
            <a:ext cx="9439975" cy="227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9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Shoring Methods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9 - 1"/>
            <p:cNvSpPr txBox="1"/>
            <p:nvPr/>
          </p:nvSpPr>
          <p:spPr>
            <a:xfrm>
              <a:off x="78376" y="0"/>
              <a:ext cx="172284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9 - 1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PEER South Asia/ADPC"/>
          <p:cNvSpPr txBox="1"/>
          <p:nvPr/>
        </p:nvSpPr>
        <p:spPr>
          <a:xfrm rot="16200000">
            <a:off x="-1527641" y="8602155"/>
            <a:ext cx="4075449" cy="76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PEER South Asia/ADPC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7" name="PPT 9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9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2" y="1477109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9759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6926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9759073" y="95291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shoring and identify its components.…"/>
          <p:cNvSpPr txBox="1"/>
          <p:nvPr/>
        </p:nvSpPr>
        <p:spPr>
          <a:xfrm>
            <a:off x="11581645" y="4570216"/>
            <a:ext cx="11558768" cy="554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Define shoring and identify its components.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factors that determine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the design and method of shoring.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Describe four types of shoring.</a:t>
            </a: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5" name="PPT 9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9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2" y="1400909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30" name="List the positions and functions of…"/>
          <p:cNvSpPr txBox="1"/>
          <p:nvPr/>
        </p:nvSpPr>
        <p:spPr>
          <a:xfrm>
            <a:off x="11606613" y="5268776"/>
            <a:ext cx="12036054" cy="554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positions and functions of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the members of a shoring team.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procedures for building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a window/door shore and a vertical shore. Demonstrate these procedures in a practical exercise.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9759073" y="5020279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7681082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Lever 16" descr="Lever 16"/>
          <p:cNvPicPr>
            <a:picLocks noChangeAspect="1"/>
          </p:cNvPicPr>
          <p:nvPr/>
        </p:nvPicPr>
        <p:blipFill>
          <a:blip r:embed="rId2"/>
          <a:srcRect t="16322" b="7213"/>
          <a:stretch>
            <a:fillRect/>
          </a:stretch>
        </p:blipFill>
        <p:spPr>
          <a:xfrm>
            <a:off x="8176" y="-192624"/>
            <a:ext cx="24367647" cy="139753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Rectangle"/>
          <p:cNvSpPr/>
          <p:nvPr/>
        </p:nvSpPr>
        <p:spPr>
          <a:xfrm>
            <a:off x="-25401" y="-192302"/>
            <a:ext cx="24434801" cy="13794003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0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1342204" y="3487330"/>
            <a:ext cx="13779436" cy="30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10…"/>
          <p:cNvSpPr txBox="1"/>
          <p:nvPr/>
        </p:nvSpPr>
        <p:spPr>
          <a:xfrm>
            <a:off x="1081559" y="3829124"/>
            <a:ext cx="10156475" cy="227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10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Lifting and Stabilizing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7" name="PPT 10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10 - 1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PEER South Asia/ADPC"/>
          <p:cNvSpPr txBox="1"/>
          <p:nvPr/>
        </p:nvSpPr>
        <p:spPr>
          <a:xfrm rot="16200000">
            <a:off x="-1527641" y="8602155"/>
            <a:ext cx="4075449" cy="76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PEER South Asia/ADPC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7" name="PPT 10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10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51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2" y="989120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9759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6926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9759073" y="95291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List three factors that you must determine before lifting a load.…"/>
          <p:cNvSpPr txBox="1"/>
          <p:nvPr/>
        </p:nvSpPr>
        <p:spPr>
          <a:xfrm>
            <a:off x="11581645" y="4570216"/>
            <a:ext cx="11558768" cy="631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three factors that you must determine before lifting a load.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and describe three methods for lifting a load.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Define a lever, its three components and the three classes of a lever.</a:t>
            </a: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5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30" name="List at least three applications of…"/>
          <p:cNvSpPr txBox="1"/>
          <p:nvPr/>
        </p:nvSpPr>
        <p:spPr>
          <a:xfrm>
            <a:off x="11606613" y="4989376"/>
            <a:ext cx="12036054" cy="706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at least three applications of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the hoist.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two types of cribbing used to stabilise a load.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the five steps to build cribbing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for lifting and stabilising a load.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9759073" y="4766279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7338182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9759073" y="9935484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7" name="PPT 2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2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2" y="1265831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4042578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115" name="Define a collapsed structure search and rescue operation.…"/>
          <p:cNvSpPr txBox="1"/>
          <p:nvPr/>
        </p:nvSpPr>
        <p:spPr>
          <a:xfrm>
            <a:off x="11860613" y="4309760"/>
            <a:ext cx="11388267" cy="627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2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Define a collapsed structure search and rescue operation.</a:t>
            </a:r>
          </a:p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2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2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Describe the structure of a CSSR squad and the positions within it. </a:t>
            </a:r>
          </a:p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2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2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five phases of a CSSR operation.</a:t>
            </a:r>
          </a:p>
        </p:txBody>
      </p:sp>
      <p:grpSp>
        <p:nvGrpSpPr>
          <p:cNvPr id="3" name="Group"/>
          <p:cNvGrpSpPr/>
          <p:nvPr/>
        </p:nvGrpSpPr>
        <p:grpSpPr>
          <a:xfrm>
            <a:off x="10013073" y="6995116"/>
            <a:ext cx="1219201" cy="1681958"/>
            <a:chOff x="0" y="115975"/>
            <a:chExt cx="1219200" cy="1681957"/>
          </a:xfrm>
        </p:grpSpPr>
        <p:sp>
          <p:nvSpPr>
            <p:cNvPr id="116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7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9939160"/>
            <a:ext cx="1219201" cy="1681958"/>
            <a:chOff x="0" y="115975"/>
            <a:chExt cx="1219200" cy="1681957"/>
          </a:xfrm>
        </p:grpSpPr>
        <p:sp>
          <p:nvSpPr>
            <p:cNvPr id="11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20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4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3" name="PPT 10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10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4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51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sp>
        <p:nvSpPr>
          <p:cNvPr id="146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47" name="OBJECTIVES"/>
          <p:cNvSpPr txBox="1"/>
          <p:nvPr/>
        </p:nvSpPr>
        <p:spPr>
          <a:xfrm>
            <a:off x="1077422" y="989120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48" name="List the steps to roll a load using pipes.…"/>
          <p:cNvSpPr txBox="1"/>
          <p:nvPr/>
        </p:nvSpPr>
        <p:spPr>
          <a:xfrm>
            <a:off x="11606613" y="4989376"/>
            <a:ext cx="11857744" cy="400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steps to roll a load using pipes.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Demonstrate in three practical stations the techniques for lifting, stabilising and rolling loads.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9759073" y="4753579"/>
            <a:ext cx="1219201" cy="1681958"/>
            <a:chOff x="0" y="115975"/>
            <a:chExt cx="1219200" cy="1681957"/>
          </a:xfrm>
        </p:grpSpPr>
        <p:sp>
          <p:nvSpPr>
            <p:cNvPr id="14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0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6563482"/>
            <a:ext cx="1219201" cy="1681958"/>
            <a:chOff x="0" y="115975"/>
            <a:chExt cx="1219200" cy="1681957"/>
          </a:xfrm>
        </p:grpSpPr>
        <p:sp>
          <p:nvSpPr>
            <p:cNvPr id="15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3" name="8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8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CSSR Brochure Pics-04.jpg" descr="CSSR Brochure Pics-04.jpg"/>
          <p:cNvPicPr>
            <a:picLocks noChangeAspect="1"/>
          </p:cNvPicPr>
          <p:nvPr/>
        </p:nvPicPr>
        <p:blipFill>
          <a:blip r:embed="rId2"/>
          <a:srcRect t="12344" b="2475"/>
          <a:stretch>
            <a:fillRect/>
          </a:stretch>
        </p:blipFill>
        <p:spPr>
          <a:xfrm>
            <a:off x="-25202" y="-83464"/>
            <a:ext cx="24434209" cy="13882929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Rectangle"/>
          <p:cNvSpPr/>
          <p:nvPr/>
        </p:nvSpPr>
        <p:spPr>
          <a:xfrm>
            <a:off x="-25401" y="-63500"/>
            <a:ext cx="24434801" cy="13766801"/>
          </a:xfrm>
          <a:prstGeom prst="rect">
            <a:avLst/>
          </a:prstGeom>
          <a:solidFill>
            <a:srgbClr val="535353">
              <a:alpha val="5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9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PPT 11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2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pic>
        <p:nvPicPr>
          <p:cNvPr id="94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834204" y="3461930"/>
            <a:ext cx="13779436" cy="30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LESSON 11…"/>
          <p:cNvSpPr txBox="1"/>
          <p:nvPr/>
        </p:nvSpPr>
        <p:spPr>
          <a:xfrm>
            <a:off x="1081559" y="3829124"/>
            <a:ext cx="10586351" cy="227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11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Pre-hospital Treatment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9" name="PPT 11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11 - 1</a:t>
              </a:r>
            </a:p>
          </p:txBody>
        </p:sp>
        <p:sp>
          <p:nvSpPr>
            <p:cNvPr id="100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2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" name="Photo Credit: PEER South Asia/ADPC"/>
          <p:cNvSpPr txBox="1"/>
          <p:nvPr/>
        </p:nvSpPr>
        <p:spPr>
          <a:xfrm rot="16200000">
            <a:off x="-1527641" y="8602155"/>
            <a:ext cx="4075449" cy="76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PEER South Asia/ADPC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PPT 11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10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51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sp>
        <p:nvSpPr>
          <p:cNvPr id="112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3" name="OBJECTIVES"/>
          <p:cNvSpPr txBox="1"/>
          <p:nvPr/>
        </p:nvSpPr>
        <p:spPr>
          <a:xfrm>
            <a:off x="1077422" y="989120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9759073" y="5910223"/>
            <a:ext cx="1219201" cy="1681958"/>
            <a:chOff x="0" y="115975"/>
            <a:chExt cx="1219200" cy="1681957"/>
          </a:xfrm>
        </p:grpSpPr>
        <p:sp>
          <p:nvSpPr>
            <p:cNvPr id="11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5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8350042"/>
            <a:ext cx="1219201" cy="1681958"/>
            <a:chOff x="0" y="115975"/>
            <a:chExt cx="1219200" cy="1681957"/>
          </a:xfrm>
        </p:grpSpPr>
        <p:sp>
          <p:nvSpPr>
            <p:cNvPr id="11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8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120" name="Identify the possible mechanisms of injury in a structural collapse.…"/>
          <p:cNvSpPr txBox="1"/>
          <p:nvPr/>
        </p:nvSpPr>
        <p:spPr>
          <a:xfrm>
            <a:off x="11581645" y="5993726"/>
            <a:ext cx="11558768" cy="400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Identify the possible mechanisms of injury in a structural collapse.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potential injuries that could be expected in a structural collapse.</a:t>
            </a:r>
          </a:p>
        </p:txBody>
      </p: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4" name="PPT 11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25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51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sp>
        <p:nvSpPr>
          <p:cNvPr id="127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8" name="OBJECTIVES"/>
          <p:cNvSpPr txBox="1"/>
          <p:nvPr/>
        </p:nvSpPr>
        <p:spPr>
          <a:xfrm>
            <a:off x="1077422" y="989120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29" name="Describe the conditions in a patient that might indicate the presence of crush syndrome or compartment syndrome."/>
          <p:cNvSpPr txBox="1"/>
          <p:nvPr/>
        </p:nvSpPr>
        <p:spPr>
          <a:xfrm>
            <a:off x="11606613" y="6449386"/>
            <a:ext cx="11888485" cy="2466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Describe the conditions in a patient that might indicate the presence of crush syndrome or compartment syndrome.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9759073" y="6226289"/>
            <a:ext cx="1219201" cy="1681958"/>
            <a:chOff x="0" y="115975"/>
            <a:chExt cx="1219200" cy="1681957"/>
          </a:xfrm>
        </p:grpSpPr>
        <p:sp>
          <p:nvSpPr>
            <p:cNvPr id="13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1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G_2773.jpeg" descr="IMG_2773.jpeg"/>
          <p:cNvPicPr>
            <a:picLocks noChangeAspect="1"/>
          </p:cNvPicPr>
          <p:nvPr/>
        </p:nvPicPr>
        <p:blipFill>
          <a:blip r:embed="rId2"/>
          <a:srcRect t="11253" r="229" b="456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blurRad="419100" dist="2032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4099" name="Rectangle"/>
          <p:cNvSpPr>
            <a:spLocks noChangeArrowheads="1"/>
          </p:cNvSpPr>
          <p:nvPr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rgbClr val="535353">
              <a:alpha val="79999"/>
            </a:srgbClr>
          </a:solidFill>
          <a:ln w="12700">
            <a:noFill/>
            <a:miter lim="400000"/>
            <a:headEnd/>
            <a:tailEnd/>
          </a:ln>
        </p:spPr>
        <p:txBody>
          <a:bodyPr lIns="78278" tIns="78278" rIns="78278" bIns="78278"/>
          <a:lstStyle/>
          <a:p>
            <a:endParaRPr lang="en-US"/>
          </a:p>
        </p:txBody>
      </p:sp>
      <p:sp>
        <p:nvSpPr>
          <p:cNvPr id="89" name="PEER | CSSR | INDIA"/>
          <p:cNvSpPr txBox="1"/>
          <p:nvPr/>
        </p:nvSpPr>
        <p:spPr>
          <a:xfrm>
            <a:off x="601133" y="12877804"/>
            <a:ext cx="4643968" cy="52741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78278" tIns="78278" rIns="78278" bIns="78278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/>
            </a:pPr>
            <a:r>
              <a:t>PEER | CSSR | INDIA</a:t>
            </a:r>
          </a:p>
        </p:txBody>
      </p:sp>
      <p:sp>
        <p:nvSpPr>
          <p:cNvPr id="4101" name="Rectangle"/>
          <p:cNvSpPr>
            <a:spLocks noChangeArrowheads="1"/>
          </p:cNvSpPr>
          <p:nvPr/>
        </p:nvSpPr>
        <p:spPr bwMode="auto">
          <a:xfrm>
            <a:off x="1016000" y="13512800"/>
            <a:ext cx="3814235" cy="203200"/>
          </a:xfrm>
          <a:prstGeom prst="rect">
            <a:avLst/>
          </a:prstGeom>
          <a:solidFill>
            <a:srgbClr val="C00000"/>
          </a:solidFill>
          <a:ln w="12700">
            <a:noFill/>
            <a:miter lim="400000"/>
            <a:headEnd/>
            <a:tailEnd/>
          </a:ln>
        </p:spPr>
        <p:txBody>
          <a:bodyPr lIns="78278" tIns="78278" rIns="78278" bIns="78278"/>
          <a:lstStyle/>
          <a:p>
            <a:endParaRPr lang="en-US"/>
          </a:p>
        </p:txBody>
      </p:sp>
      <p:sp>
        <p:nvSpPr>
          <p:cNvPr id="4102" name="Rectangle"/>
          <p:cNvSpPr>
            <a:spLocks noChangeArrowheads="1"/>
          </p:cNvSpPr>
          <p:nvPr/>
        </p:nvSpPr>
        <p:spPr bwMode="auto">
          <a:xfrm>
            <a:off x="21242867" y="13512800"/>
            <a:ext cx="2082800" cy="203200"/>
          </a:xfrm>
          <a:prstGeom prst="rect">
            <a:avLst/>
          </a:prstGeom>
          <a:solidFill>
            <a:srgbClr val="C00000"/>
          </a:solidFill>
          <a:ln w="12700">
            <a:noFill/>
            <a:miter lim="400000"/>
            <a:headEnd/>
            <a:tailEnd/>
          </a:ln>
        </p:spPr>
        <p:txBody>
          <a:bodyPr lIns="78278" tIns="78278" rIns="78278" bIns="78278"/>
          <a:lstStyle/>
          <a:p>
            <a:endParaRPr lang="en-US"/>
          </a:p>
        </p:txBody>
      </p:sp>
      <p:sp>
        <p:nvSpPr>
          <p:cNvPr id="4103" name="Slide Number"/>
          <p:cNvSpPr>
            <a:spLocks noGrp="1"/>
          </p:cNvSpPr>
          <p:nvPr>
            <p:ph type="sldNum" sz="quarter" idx="10"/>
          </p:nvPr>
        </p:nvSpPr>
        <p:spPr>
          <a:xfrm>
            <a:off x="22876933" y="12814302"/>
            <a:ext cx="389467" cy="677333"/>
          </a:xfrm>
          <a:noFill/>
        </p:spPr>
        <p:txBody>
          <a:bodyPr/>
          <a:lstStyle/>
          <a:p>
            <a:fld id="{F141CC67-8F68-4E07-AC3A-8071D529EFF8}" type="slidenum">
              <a:rPr smtClean="0"/>
              <a:pPr/>
              <a:t>34</a:t>
            </a:fld>
            <a:endParaRPr lang="en-US"/>
          </a:p>
        </p:txBody>
      </p:sp>
      <p:pic>
        <p:nvPicPr>
          <p:cNvPr id="4104" name="Image" descr="Image"/>
          <p:cNvPicPr>
            <a:picLocks noChangeAspect="1"/>
          </p:cNvPicPr>
          <p:nvPr/>
        </p:nvPicPr>
        <p:blipFill>
          <a:blip r:embed="rId3"/>
          <a:srcRect l="50481"/>
          <a:stretch>
            <a:fillRect/>
          </a:stretch>
        </p:blipFill>
        <p:spPr bwMode="auto">
          <a:xfrm>
            <a:off x="-833964" y="3462867"/>
            <a:ext cx="13779501" cy="300143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05" name="CSSR-logo-white-01.png" descr="CSSR-logo-white-0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03035" y="-520701"/>
            <a:ext cx="7581899" cy="535940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106" name="Shape"/>
          <p:cNvSpPr>
            <a:spLocks noChangeArrowheads="1"/>
          </p:cNvSpPr>
          <p:nvPr/>
        </p:nvSpPr>
        <p:spPr bwMode="auto">
          <a:xfrm flipH="1">
            <a:off x="0" y="11192933"/>
            <a:ext cx="24384000" cy="2523067"/>
          </a:xfrm>
          <a:custGeom>
            <a:avLst/>
            <a:gdLst>
              <a:gd name="T0" fmla="*/ 4572000 w 21600"/>
              <a:gd name="T1" fmla="*/ 472902 h 21600"/>
              <a:gd name="T2" fmla="*/ 4572000 w 21600"/>
              <a:gd name="T3" fmla="*/ 472902 h 21600"/>
              <a:gd name="T4" fmla="*/ 4572000 w 21600"/>
              <a:gd name="T5" fmla="*/ 472902 h 21600"/>
              <a:gd name="T6" fmla="*/ 4572000 w 21600"/>
              <a:gd name="T7" fmla="*/ 472902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78278" tIns="78278" rIns="78278" bIns="78278"/>
          <a:lstStyle/>
          <a:p>
            <a:endParaRPr lang="en-US"/>
          </a:p>
        </p:txBody>
      </p:sp>
      <p:pic>
        <p:nvPicPr>
          <p:cNvPr id="4107" name="Image" descr="Imag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6905" y="11358039"/>
            <a:ext cx="7289800" cy="214206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8" name="LESSON 12…"/>
          <p:cNvSpPr txBox="1"/>
          <p:nvPr/>
        </p:nvSpPr>
        <p:spPr>
          <a:xfrm>
            <a:off x="1079506" y="3467103"/>
            <a:ext cx="10587565" cy="31794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78278" tIns="78278" rIns="78278" bIns="78278">
            <a:spAutoFit/>
          </a:bodyPr>
          <a:lstStyle/>
          <a:p>
            <a:pPr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8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LESSON 1</a:t>
            </a:r>
            <a:r>
              <a:rPr lang="en-US" sz="85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85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7500" cap="all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Final PRACTICAL EXERCISE</a:t>
            </a:r>
            <a:r>
              <a:rPr sz="75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0" cap="all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"/>
          <p:cNvGrpSpPr>
            <a:grpSpLocks/>
          </p:cNvGrpSpPr>
          <p:nvPr/>
        </p:nvGrpSpPr>
        <p:grpSpPr bwMode="auto">
          <a:xfrm>
            <a:off x="10803467" y="11400368"/>
            <a:ext cx="4694768" cy="2184400"/>
            <a:chOff x="0" y="0"/>
            <a:chExt cx="4693356" cy="2183453"/>
          </a:xfrm>
        </p:grpSpPr>
        <p:pic>
          <p:nvPicPr>
            <p:cNvPr id="4111" name="NDMA India.png" descr="NDMA Indi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88518"/>
              <a:ext cx="1917899" cy="19179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12" name="NDRF India.jpeg" descr="NDRF India.jpe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09903" y="0"/>
              <a:ext cx="2183454" cy="218345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4110" name="Photo Credit: Freepik"/>
          <p:cNvSpPr txBox="1">
            <a:spLocks noChangeArrowheads="1"/>
          </p:cNvSpPr>
          <p:nvPr/>
        </p:nvSpPr>
        <p:spPr bwMode="auto">
          <a:xfrm rot="-5400000">
            <a:off x="-2626783" y="9374721"/>
            <a:ext cx="5969000" cy="89323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8278" tIns="78278" rIns="78278" bIns="78278">
            <a:spAutoFit/>
          </a:bodyPr>
          <a:lstStyle/>
          <a:p>
            <a:r>
              <a:rPr lang="en-US" sz="4800" dirty="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rPr>
              <a:t>Photo Credit: </a:t>
            </a:r>
            <a:r>
              <a:rPr lang="en-US" sz="4800" dirty="0" err="1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rPr>
              <a:t>Freepik</a:t>
            </a:r>
            <a:endParaRPr lang="en-US" sz="4800" dirty="0">
              <a:solidFill>
                <a:srgbClr val="DDDDD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>
                <a:latin typeface="Arial" pitchFamily="34" charset="0"/>
              </a:rPr>
              <a:t>Final Practical Evaluation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600200"/>
            <a:ext cx="21365635" cy="2294467"/>
          </a:xfrm>
        </p:spPr>
        <p:txBody>
          <a:bodyPr/>
          <a:lstStyle/>
          <a:p>
            <a:pPr algn="l"/>
            <a:br>
              <a:rPr lang="en-GB" dirty="0">
                <a:latin typeface="Open Sans"/>
              </a:rPr>
            </a:br>
            <a:r>
              <a:rPr lang="en-GB" dirty="0">
                <a:latin typeface="Open Sans"/>
              </a:rPr>
              <a:t> </a:t>
            </a:r>
            <a:br>
              <a:rPr lang="en-GB" dirty="0">
                <a:latin typeface="Open Sans"/>
              </a:rPr>
            </a:br>
            <a:r>
              <a:rPr lang="en-GB" dirty="0">
                <a:latin typeface="Open Sans"/>
              </a:rPr>
              <a:t>                Purpose</a:t>
            </a:r>
            <a:br>
              <a:rPr lang="en-GB" dirty="0">
                <a:latin typeface="Open Sans"/>
              </a:rPr>
            </a:br>
            <a:endParaRPr lang="en-GB" dirty="0">
              <a:latin typeface="Open Sans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219200" y="6784616"/>
            <a:ext cx="21983699" cy="205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5912" tIns="102957" rIns="205912" bIns="102957">
            <a:spAutoFit/>
          </a:bodyPr>
          <a:lstStyle/>
          <a:p>
            <a:pPr marL="1143000" indent="-1143000" algn="just">
              <a:spcBef>
                <a:spcPct val="50000"/>
              </a:spcBef>
            </a:pPr>
            <a:r>
              <a:rPr lang="en-GB" sz="6000" b="1" dirty="0"/>
              <a:t>	To demonstrate the knowledge, techniques and skills learnt in the CSSR course.</a:t>
            </a: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713333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713333"/>
            <a:ext cx="1833282" cy="13016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>
                <a:latin typeface="Arial" pitchFamily="34" charset="0"/>
              </a:rPr>
              <a:t>Final Practical Evaluation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838200"/>
            <a:ext cx="21365635" cy="2294467"/>
          </a:xfrm>
        </p:spPr>
        <p:txBody>
          <a:bodyPr/>
          <a:lstStyle/>
          <a:p>
            <a:pPr algn="l"/>
            <a:br>
              <a:rPr lang="en-GB" dirty="0">
                <a:latin typeface="Arial Black" pitchFamily="34" charset="0"/>
              </a:rPr>
            </a:br>
            <a:r>
              <a:rPr lang="en-GB" dirty="0">
                <a:latin typeface="Arial Black" pitchFamily="34" charset="0"/>
              </a:rPr>
              <a:t> </a:t>
            </a:r>
            <a:br>
              <a:rPr lang="en-GB" dirty="0">
                <a:latin typeface="Arial Black" pitchFamily="34" charset="0"/>
              </a:rPr>
            </a:br>
            <a:r>
              <a:rPr lang="en-GB" dirty="0">
                <a:latin typeface="Arial Black" pitchFamily="34" charset="0"/>
              </a:rPr>
              <a:t>  Scenario </a:t>
            </a:r>
            <a:r>
              <a:rPr lang="en-GB" sz="5400" dirty="0">
                <a:latin typeface="Arial Black" pitchFamily="34" charset="0"/>
              </a:rPr>
              <a:t>(Simulated Collapsed Structure)</a:t>
            </a:r>
            <a:br>
              <a:rPr lang="en-GB" dirty="0">
                <a:latin typeface="Arial Black" pitchFamily="34" charset="0"/>
              </a:rPr>
            </a:br>
            <a:endParaRPr lang="en-GB" dirty="0">
              <a:latin typeface="Arial Black" pitchFamily="34" charset="0"/>
            </a:endParaRPr>
          </a:p>
        </p:txBody>
      </p:sp>
      <p:pic>
        <p:nvPicPr>
          <p:cNvPr id="6" name="Picture 2" descr="H:\IMG-20220630-WA000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657600"/>
            <a:ext cx="20269200" cy="8686800"/>
          </a:xfrm>
          <a:prstGeom prst="rect">
            <a:avLst/>
          </a:prstGeom>
          <a:noFill/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713333"/>
            <a:ext cx="2159001" cy="1189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713333"/>
            <a:ext cx="1833282" cy="13016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>
                <a:latin typeface="Open Sans"/>
              </a:rPr>
              <a:t>Final Practical Evaluation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600200"/>
            <a:ext cx="21365635" cy="1676400"/>
          </a:xfrm>
        </p:spPr>
        <p:txBody>
          <a:bodyPr/>
          <a:lstStyle/>
          <a:p>
            <a:pPr algn="l"/>
            <a:r>
              <a:rPr lang="en-GB" dirty="0">
                <a:latin typeface="Open Sans"/>
              </a:rPr>
              <a:t>Information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81200" y="4724400"/>
            <a:ext cx="21221699" cy="667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5912" tIns="102957" rIns="205912" bIns="10295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6000" b="1" dirty="0">
                <a:latin typeface="Open Sans"/>
              </a:rPr>
              <a:t>Simulated collapsed structure</a:t>
            </a:r>
          </a:p>
          <a:p>
            <a:pPr algn="just">
              <a:spcBef>
                <a:spcPct val="50000"/>
              </a:spcBef>
            </a:pPr>
            <a:endParaRPr lang="en-GB" sz="6000" b="1" dirty="0">
              <a:latin typeface="Open Sans"/>
            </a:endParaRPr>
          </a:p>
          <a:p>
            <a:pPr algn="just">
              <a:spcBef>
                <a:spcPct val="50000"/>
              </a:spcBef>
            </a:pPr>
            <a:r>
              <a:rPr lang="en-GB" sz="6000" b="1" dirty="0">
                <a:latin typeface="Open Sans"/>
              </a:rPr>
              <a:t>Simulated victims</a:t>
            </a:r>
          </a:p>
          <a:p>
            <a:pPr algn="just">
              <a:spcBef>
                <a:spcPct val="50000"/>
              </a:spcBef>
            </a:pPr>
            <a:endParaRPr lang="en-GB" sz="6000" b="1" dirty="0">
              <a:latin typeface="Open Sans"/>
            </a:endParaRPr>
          </a:p>
          <a:p>
            <a:pPr algn="just">
              <a:spcBef>
                <a:spcPct val="50000"/>
              </a:spcBef>
            </a:pPr>
            <a:r>
              <a:rPr lang="en-GB" sz="6000" b="1" dirty="0">
                <a:latin typeface="Open Sans"/>
              </a:rPr>
              <a:t>As scenario will develop</a:t>
            </a:r>
            <a:endParaRPr lang="en-US" sz="6000" b="1" dirty="0">
              <a:latin typeface="Open Sans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609600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609600"/>
            <a:ext cx="1833282" cy="130161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>
                <a:latin typeface="Open Sans"/>
              </a:rPr>
              <a:t>Final Practical Evaluation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981200"/>
            <a:ext cx="21365635" cy="1676400"/>
          </a:xfrm>
        </p:spPr>
        <p:txBody>
          <a:bodyPr/>
          <a:lstStyle/>
          <a:p>
            <a:pPr algn="l"/>
            <a:r>
              <a:rPr lang="en-GB" dirty="0">
                <a:latin typeface="Open Sans"/>
              </a:rPr>
              <a:t>Phases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62101" y="4572000"/>
            <a:ext cx="21983699" cy="667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5912" tIns="102957" rIns="205912" bIns="102957">
            <a:spAutoFit/>
          </a:bodyPr>
          <a:lstStyle/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6000" b="1" dirty="0">
                <a:latin typeface="Open Sans"/>
              </a:rPr>
              <a:t>Preparation (1815 hrs onward)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endParaRPr lang="en-GB" sz="6000" b="1" dirty="0">
              <a:latin typeface="Open Sans"/>
            </a:endParaRP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6000" b="1" dirty="0">
                <a:latin typeface="Open Sans"/>
              </a:rPr>
              <a:t>Activation and mobilisation (As per information)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endParaRPr lang="en-GB" sz="6000" b="1" dirty="0">
              <a:latin typeface="Open Sans"/>
            </a:endParaRP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6000" b="1" dirty="0">
                <a:latin typeface="Open Sans"/>
              </a:rPr>
              <a:t>Operation</a:t>
            </a: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713333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713333"/>
            <a:ext cx="1833282" cy="13016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>
                <a:latin typeface="Open Sans"/>
              </a:rPr>
              <a:t>Final Practical Evaluation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0"/>
            <a:ext cx="21365635" cy="1676400"/>
          </a:xfrm>
        </p:spPr>
        <p:txBody>
          <a:bodyPr/>
          <a:lstStyle/>
          <a:p>
            <a:pPr algn="l"/>
            <a:r>
              <a:rPr lang="en-GB" sz="8000" dirty="0">
                <a:latin typeface="Open Sans"/>
              </a:rPr>
              <a:t>Expectation (Group A &amp; B) 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47801" y="2590800"/>
            <a:ext cx="20878800" cy="1005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5912" tIns="102957" rIns="205912" bIns="102957">
            <a:spAutoFit/>
          </a:bodyPr>
          <a:lstStyle/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List of required TEA &amp; Logistics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Proper Loading &amp; mobilisation on time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Assessment of scene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Establishment of base of operation 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Proper safety briefing 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Correct search technique &amp; location of victim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INSARAG Marking (Work site &amp; Victim)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Gain Assess to victim (Removing rubble, Shoring, cutting &amp; penetration)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Stabilisation 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Extrication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Proper documentation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5" name="PPT 2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2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2" y="1705709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2680099"/>
            <a:ext cx="1219201" cy="1681959"/>
            <a:chOff x="0" y="115975"/>
            <a:chExt cx="1219200" cy="1681957"/>
          </a:xfrm>
        </p:grpSpPr>
        <p:sp>
          <p:nvSpPr>
            <p:cNvPr id="13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1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133" name="List the six stages of…"/>
          <p:cNvSpPr txBox="1"/>
          <p:nvPr/>
        </p:nvSpPr>
        <p:spPr>
          <a:xfrm>
            <a:off x="11860613" y="2913523"/>
            <a:ext cx="11386727" cy="862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six stages of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the Operations Phase.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five steps of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the initial assessment.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Describe how a CSSR squad fits into the Incident Response System.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Name the four levels in the scope of operations as they pertain to CSSR.</a:t>
            </a:r>
          </a:p>
        </p:txBody>
      </p:sp>
      <p:grpSp>
        <p:nvGrpSpPr>
          <p:cNvPr id="3" name="Group"/>
          <p:cNvGrpSpPr/>
          <p:nvPr/>
        </p:nvGrpSpPr>
        <p:grpSpPr>
          <a:xfrm>
            <a:off x="10013073" y="5336695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7929791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5" name="Group"/>
          <p:cNvGrpSpPr/>
          <p:nvPr/>
        </p:nvGrpSpPr>
        <p:grpSpPr>
          <a:xfrm>
            <a:off x="10013073" y="10522886"/>
            <a:ext cx="1219201" cy="1681959"/>
            <a:chOff x="0" y="115975"/>
            <a:chExt cx="1219200" cy="1681957"/>
          </a:xfrm>
        </p:grpSpPr>
        <p:sp>
          <p:nvSpPr>
            <p:cNvPr id="14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41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>
                <a:latin typeface="Open Sans"/>
              </a:rPr>
              <a:t>Final Practical Evaluation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18165" y="2895600"/>
            <a:ext cx="21365635" cy="1676400"/>
          </a:xfrm>
        </p:spPr>
        <p:txBody>
          <a:bodyPr/>
          <a:lstStyle/>
          <a:p>
            <a:pPr algn="l"/>
            <a:r>
              <a:rPr lang="en-GB" sz="8000" dirty="0">
                <a:latin typeface="Open Sans"/>
              </a:rPr>
              <a:t>Additional Expectation (Group A &amp; B) 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47801" y="5864024"/>
            <a:ext cx="20878800" cy="427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5912" tIns="102957" rIns="205912" bIns="102957">
            <a:spAutoFit/>
          </a:bodyPr>
          <a:lstStyle/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6600" b="1" dirty="0">
                <a:latin typeface="Open Sans"/>
              </a:rPr>
              <a:t>Proper rotation &amp; hydration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6600" b="1" dirty="0">
                <a:latin typeface="Open Sans"/>
              </a:rPr>
              <a:t>Change of group leader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6600" b="1" dirty="0">
                <a:latin typeface="Open Sans"/>
              </a:rPr>
              <a:t>Safety of all </a:t>
            </a: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713333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713333"/>
            <a:ext cx="1833282" cy="130161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IN" sz="7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1E14F-796C-409E-9B94-89634ADD74DA}" type="slidenum">
              <a:rPr lang="en-IN" smtClean="0"/>
              <a:t>41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endParaRPr sz="4800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679133" y="6460427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/>
            <a:r>
              <a:rPr lang="en-US" sz="8000" b="1" dirty="0">
                <a:latin typeface="Open sans"/>
              </a:rPr>
              <a:t>THANK YOU </a:t>
            </a:r>
            <a:r>
              <a:rPr lang="en-US" sz="8000" dirty="0">
                <a:latin typeface="Open sans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032423"/>
            <a:ext cx="9753600" cy="110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aerial-view-firefighters-extinguishing-fire-industrial-area.jpg" descr="aerial-view-firefighters-extinguishing-fire-industrial-area.jpg"/>
          <p:cNvPicPr>
            <a:picLocks noChangeAspect="1"/>
          </p:cNvPicPr>
          <p:nvPr/>
        </p:nvPicPr>
        <p:blipFill>
          <a:blip r:embed="rId2"/>
          <a:srcRect l="405" t="38328" r="21653"/>
          <a:stretch>
            <a:fillRect/>
          </a:stretch>
        </p:blipFill>
        <p:spPr>
          <a:xfrm>
            <a:off x="0" y="0"/>
            <a:ext cx="24434802" cy="12895882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8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0" y="0"/>
            <a:ext cx="24384001" cy="137160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9134951" y="3461930"/>
            <a:ext cx="22868203" cy="498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3…"/>
          <p:cNvSpPr txBox="1"/>
          <p:nvPr/>
        </p:nvSpPr>
        <p:spPr>
          <a:xfrm>
            <a:off x="1200259" y="3829124"/>
            <a:ext cx="11373447" cy="429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3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Construction Materials, 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Structures and 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Damage Types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3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3-1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g" descr="NDRF Indi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7" name="PPT 3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3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2" y="1570631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2710170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6017021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8784721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construction materials and classify them by their composition types and uses.…"/>
          <p:cNvSpPr txBox="1"/>
          <p:nvPr/>
        </p:nvSpPr>
        <p:spPr>
          <a:xfrm>
            <a:off x="11835645" y="2925647"/>
            <a:ext cx="11875355" cy="862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Define construction materials and classify them by their composition types and uses.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and describe three forces that can affect construction materials.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three properties of each material:  concrete, steel and wood.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Describe two methods of construction.</a:t>
            </a:r>
          </a:p>
        </p:txBody>
      </p:sp>
      <p:grpSp>
        <p:nvGrpSpPr>
          <p:cNvPr id="5" name="Group"/>
          <p:cNvGrpSpPr/>
          <p:nvPr/>
        </p:nvGrpSpPr>
        <p:grpSpPr>
          <a:xfrm>
            <a:off x="10013073" y="11263127"/>
            <a:ext cx="1219201" cy="1681958"/>
            <a:chOff x="0" y="115975"/>
            <a:chExt cx="1219200" cy="1681957"/>
          </a:xfrm>
        </p:grpSpPr>
        <p:sp>
          <p:nvSpPr>
            <p:cNvPr id="12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23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8" name="PPT 3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3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2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131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32" name="OBJECTIVES"/>
          <p:cNvSpPr txBox="1"/>
          <p:nvPr/>
        </p:nvSpPr>
        <p:spPr>
          <a:xfrm>
            <a:off x="1077422" y="1494431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33" name="List four types of structures.…"/>
          <p:cNvSpPr txBox="1"/>
          <p:nvPr/>
        </p:nvSpPr>
        <p:spPr>
          <a:xfrm>
            <a:off x="11860613" y="4490317"/>
            <a:ext cx="11893114" cy="7083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four types of structures.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at least three characteristics of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a building in each of the following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four categories: </a:t>
            </a:r>
          </a:p>
          <a:p>
            <a:pPr marL="762000" indent="-508000" defTabSz="1896340"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general </a:t>
            </a:r>
          </a:p>
          <a:p>
            <a:pPr marL="762000" indent="-508000" defTabSz="1896340"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architecture </a:t>
            </a:r>
          </a:p>
          <a:p>
            <a:pPr marL="762000" indent="-508000" defTabSz="1896340"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structural elements</a:t>
            </a:r>
          </a:p>
          <a:p>
            <a:pPr marL="762000" indent="-508000" defTabSz="1896340"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non-structural elements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4177718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6017021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4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3" name="PPT 3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3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4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146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47" name="OBJECTIVES"/>
          <p:cNvSpPr txBox="1"/>
          <p:nvPr/>
        </p:nvSpPr>
        <p:spPr>
          <a:xfrm>
            <a:off x="1077422" y="1570631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8" name="List and describe two types of damage in a structure and their potential resulting failures.…"/>
          <p:cNvSpPr txBox="1"/>
          <p:nvPr/>
        </p:nvSpPr>
        <p:spPr>
          <a:xfrm>
            <a:off x="11860613" y="5532128"/>
            <a:ext cx="11386727" cy="5031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and describe two types of damage in a structure and their potential resulting failures.</a:t>
            </a:r>
          </a:p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Name and describe the four basic collapse patterns.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5367500"/>
            <a:ext cx="1219201" cy="1681958"/>
            <a:chOff x="0" y="115975"/>
            <a:chExt cx="1219200" cy="1681957"/>
          </a:xfrm>
        </p:grpSpPr>
        <p:sp>
          <p:nvSpPr>
            <p:cNvPr id="14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0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8946092"/>
            <a:ext cx="1219201" cy="1681958"/>
            <a:chOff x="0" y="115975"/>
            <a:chExt cx="1219200" cy="1681957"/>
          </a:xfrm>
        </p:grpSpPr>
        <p:sp>
          <p:nvSpPr>
            <p:cNvPr id="15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3" name="8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8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brave-firefighters-releasing-man-from-burning-car.jpg" descr="brave-firefighters-releasing-man-from-burning-car.jpg"/>
          <p:cNvPicPr>
            <a:picLocks noChangeAspect="1"/>
          </p:cNvPicPr>
          <p:nvPr/>
        </p:nvPicPr>
        <p:blipFill>
          <a:blip r:embed="rId2"/>
          <a:srcRect t="12598" b="3502"/>
          <a:stretch>
            <a:fillRect/>
          </a:stretch>
        </p:blipFill>
        <p:spPr>
          <a:xfrm flipH="1">
            <a:off x="-84889" y="0"/>
            <a:ext cx="2452838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88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379307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-12741" y="1"/>
            <a:ext cx="24384000" cy="13716002"/>
          </a:xfrm>
          <a:prstGeom prst="rect">
            <a:avLst/>
          </a:prstGeom>
          <a:solidFill>
            <a:srgbClr val="535353">
              <a:alpha val="40000"/>
            </a:srgbClr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4827283" y="3461930"/>
            <a:ext cx="18560533" cy="404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2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61"/>
            <a:ext cx="24384000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3" y="11359894"/>
            <a:ext cx="7291579" cy="2139272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4…"/>
          <p:cNvSpPr txBox="1"/>
          <p:nvPr/>
        </p:nvSpPr>
        <p:spPr>
          <a:xfrm>
            <a:off x="1200259" y="3829124"/>
            <a:ext cx="11521781" cy="277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2438346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4</a:t>
            </a:r>
          </a:p>
          <a:p>
            <a:pPr defTabSz="2438346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Structural Triage and </a:t>
            </a:r>
          </a:p>
          <a:p>
            <a:pPr defTabSz="2438346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INSARAG Marking System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5"/>
            <a:chOff x="0" y="0"/>
            <a:chExt cx="1879600" cy="902662"/>
          </a:xfrm>
        </p:grpSpPr>
        <p:sp>
          <p:nvSpPr>
            <p:cNvPr id="97" name="PPT 4-1"/>
            <p:cNvSpPr txBox="1"/>
            <p:nvPr/>
          </p:nvSpPr>
          <p:spPr>
            <a:xfrm>
              <a:off x="177347" y="0"/>
              <a:ext cx="1568738" cy="619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4-1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8" y="11401302"/>
            <a:ext cx="4693357" cy="2183456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11404" y="9603124"/>
            <a:ext cx="2338177" cy="43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eneric (Standard)">
  <a:themeElements>
    <a:clrScheme name="Generic (Standard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 Narrow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1700</Words>
  <Application>Microsoft Office PowerPoint</Application>
  <PresentationFormat>Custom</PresentationFormat>
  <Paragraphs>418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Arial Black</vt:lpstr>
      <vt:lpstr>Arial Narrow</vt:lpstr>
      <vt:lpstr>Calibri</vt:lpstr>
      <vt:lpstr>HelveticaNeueLT Std Lt</vt:lpstr>
      <vt:lpstr>Monotype Sorts</vt:lpstr>
      <vt:lpstr>Open sans</vt:lpstr>
      <vt:lpstr>Open sans</vt:lpstr>
      <vt:lpstr>Times New Roman</vt:lpstr>
      <vt:lpstr>Verdana</vt:lpstr>
      <vt:lpstr>Default Design</vt:lpstr>
      <vt:lpstr>Generic (Standard)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Purpose </vt:lpstr>
      <vt:lpstr>     Scenario (Simulated Collapsed Structure) </vt:lpstr>
      <vt:lpstr>Information</vt:lpstr>
      <vt:lpstr>Phases</vt:lpstr>
      <vt:lpstr>Expectation (Group A &amp; B) </vt:lpstr>
      <vt:lpstr>Additional Expectation (Group A &amp; B)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NDRF HQ</dc:creator>
  <cp:lastModifiedBy>NDRF HQ</cp:lastModifiedBy>
  <cp:revision>42</cp:revision>
  <dcterms:modified xsi:type="dcterms:W3CDTF">2026-01-30T11:52:55Z</dcterms:modified>
</cp:coreProperties>
</file>