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5" r:id="rId4"/>
    <p:sldId id="368" r:id="rId5"/>
    <p:sldId id="338" r:id="rId6"/>
    <p:sldId id="395" r:id="rId7"/>
    <p:sldId id="396" r:id="rId8"/>
    <p:sldId id="397" r:id="rId9"/>
    <p:sldId id="398" r:id="rId10"/>
    <p:sldId id="399" r:id="rId11"/>
    <p:sldId id="370" r:id="rId12"/>
    <p:sldId id="385" r:id="rId13"/>
    <p:sldId id="401" r:id="rId14"/>
    <p:sldId id="402" r:id="rId15"/>
    <p:sldId id="1188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 snapToGrid="0">
      <p:cViewPr varScale="1">
        <p:scale>
          <a:sx n="39" d="100"/>
          <a:sy n="39" d="100"/>
        </p:scale>
        <p:origin x="835" y="8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709D-678A-4FA4-B8B4-CEAE54200056}" type="datetime5">
              <a:rPr lang="en-US" smtClean="0"/>
              <a:t>17-Jan-26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 BN NDRF KOLKATA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050-47BB-47E1-9070-B955E65655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6791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16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" r="5814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-25400" y="-25400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016000" y="4706678"/>
            <a:ext cx="10382141" cy="2611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en-IN" sz="6600" dirty="0"/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6600" dirty="0"/>
              <a:t>Respiratory Emergencies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MEDICAL FIRST RESPONDER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3EC7D4A0-11F1-2F27-2523-56E1BA3CB2CB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bg1"/>
                </a:solidFill>
              </a:rPr>
              <a:t>NDRF</a:t>
            </a:r>
            <a:r>
              <a:rPr dirty="0">
                <a:solidFill>
                  <a:schemeClr val="bg1"/>
                </a:solidFill>
              </a:rPr>
              <a:t> | </a:t>
            </a:r>
            <a:r>
              <a:rPr lang="en-US" dirty="0">
                <a:solidFill>
                  <a:schemeClr val="bg1"/>
                </a:solidFill>
              </a:rPr>
              <a:t>MFR</a:t>
            </a:r>
            <a:r>
              <a:rPr dirty="0">
                <a:solidFill>
                  <a:schemeClr val="bg1"/>
                </a:solidFill>
              </a:rPr>
              <a:t> | INDIA</a:t>
            </a:r>
          </a:p>
        </p:txBody>
      </p:sp>
      <p:grpSp>
        <p:nvGrpSpPr>
          <p:cNvPr id="7" name="Group"/>
          <p:cNvGrpSpPr/>
          <p:nvPr/>
        </p:nvGrpSpPr>
        <p:grpSpPr>
          <a:xfrm>
            <a:off x="21506279" y="12813338"/>
            <a:ext cx="1945444" cy="902664"/>
            <a:chOff x="-32921" y="0"/>
            <a:chExt cx="1945444" cy="902662"/>
          </a:xfrm>
        </p:grpSpPr>
        <p:sp>
          <p:nvSpPr>
            <p:cNvPr id="8" name="PPT 2 - 1"/>
            <p:cNvSpPr txBox="1"/>
            <p:nvPr/>
          </p:nvSpPr>
          <p:spPr>
            <a:xfrm>
              <a:off x="-32921" y="0"/>
              <a:ext cx="1945444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bg1"/>
                  </a:solidFill>
                </a:rPr>
                <a:t>PPT</a:t>
              </a:r>
              <a:r>
                <a:rPr lang="en-US" b="1" dirty="0">
                  <a:solidFill>
                    <a:schemeClr val="bg1"/>
                  </a:solidFill>
                </a:rPr>
                <a:t> 16 - 1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E21F24C-D235-BEBA-9E3E-1EE4D625C350}"/>
              </a:ext>
            </a:extLst>
          </p:cNvPr>
          <p:cNvSpPr txBox="1"/>
          <p:nvPr/>
        </p:nvSpPr>
        <p:spPr>
          <a:xfrm>
            <a:off x="4324865" y="7858689"/>
            <a:ext cx="8623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Kamlesh Dhoundiyal, </a:t>
            </a:r>
            <a:r>
              <a:rPr lang="en-IN" sz="2800" b="1" dirty="0"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2I</a:t>
            </a:r>
            <a:r>
              <a:rPr lang="en-IN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C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03B49-323F-ACDC-06A2-9B33D09E4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034801B5-A0E3-E2E9-F4FF-ED5F67CB208C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0218BE0B-723A-2448-5F8B-3FC440B2918C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5155BEFC-C72A-A4F4-A228-BC5652B3B7E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C7F1F808-E249-EB5C-7A26-1BC6014C23BD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16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6677B81-CB15-481D-7058-6C5863FC182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EC50F9F-E28E-5BC0-2E6D-BCDF7143D3B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D10A70-1726-DA2A-400C-8AB95622C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7BCC2166-3E5C-3880-39A4-384120222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38C955C2-62E5-BAE8-6D5A-28E6113FD163}"/>
              </a:ext>
            </a:extLst>
          </p:cNvPr>
          <p:cNvSpPr txBox="1"/>
          <p:nvPr/>
        </p:nvSpPr>
        <p:spPr>
          <a:xfrm>
            <a:off x="742863" y="2812493"/>
            <a:ext cx="711311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Hyper-</a:t>
            </a:r>
          </a:p>
          <a:p>
            <a:pPr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ventilation</a:t>
            </a:r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2770EA2A-25B6-39EF-F497-53100EA4DE2C}"/>
              </a:ext>
            </a:extLst>
          </p:cNvPr>
          <p:cNvSpPr txBox="1"/>
          <p:nvPr/>
        </p:nvSpPr>
        <p:spPr>
          <a:xfrm>
            <a:off x="9181744" y="5111336"/>
            <a:ext cx="13859345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/>
          <a:p>
            <a:pPr marL="914400" indent="-914400" defTabSz="1896340">
              <a:spcBef>
                <a:spcPts val="4000"/>
              </a:spcBef>
              <a:buSzPct val="100000"/>
              <a:buFont typeface="+mj-lt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b="1" dirty="0"/>
              <a:t>Calm and reassure the patient</a:t>
            </a:r>
          </a:p>
          <a:p>
            <a:pPr marL="914400" indent="-914400" defTabSz="1896340">
              <a:spcBef>
                <a:spcPts val="4000"/>
              </a:spcBef>
              <a:buSzPct val="100000"/>
              <a:buFont typeface="+mj-lt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Administer oxygen per local protocol</a:t>
            </a:r>
          </a:p>
          <a:p>
            <a:pPr marL="914400" indent="-914400" defTabSz="1896340">
              <a:spcBef>
                <a:spcPts val="4000"/>
              </a:spcBef>
              <a:buSzPct val="100000"/>
              <a:buFont typeface="+mj-lt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Use caution if using the paper bag method</a:t>
            </a:r>
          </a:p>
        </p:txBody>
      </p:sp>
      <p:sp>
        <p:nvSpPr>
          <p:cNvPr id="3" name="Pre-hospital Treatment">
            <a:extLst>
              <a:ext uri="{FF2B5EF4-FFF2-40B4-BE49-F238E27FC236}">
                <a16:creationId xmlns:a16="http://schemas.microsoft.com/office/drawing/2014/main" id="{7BB68F18-0592-2213-35ED-2709342958B0}"/>
              </a:ext>
            </a:extLst>
          </p:cNvPr>
          <p:cNvSpPr txBox="1"/>
          <p:nvPr/>
        </p:nvSpPr>
        <p:spPr>
          <a:xfrm>
            <a:off x="9181744" y="3496963"/>
            <a:ext cx="11583750" cy="1283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 i="1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 i="1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IN" dirty="0"/>
              <a:t>Pre-hospital Treatment</a:t>
            </a:r>
            <a:endParaRPr lang="en-IN" sz="48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2306049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478F04A7-6FF9-ADC7-E32D-C060FD8C93B7}"/>
              </a:ext>
            </a:extLst>
          </p:cNvPr>
          <p:cNvSpPr txBox="1"/>
          <p:nvPr/>
        </p:nvSpPr>
        <p:spPr>
          <a:xfrm>
            <a:off x="1077422" y="2421680"/>
            <a:ext cx="791417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Toxic Product Inhalation</a:t>
            </a:r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0E95A16B-8235-75A3-0D91-9C2CFE5F022E}"/>
              </a:ext>
            </a:extLst>
          </p:cNvPr>
          <p:cNvSpPr txBox="1"/>
          <p:nvPr/>
        </p:nvSpPr>
        <p:spPr>
          <a:xfrm>
            <a:off x="10721595" y="6825343"/>
            <a:ext cx="12893864" cy="53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Irritation and inflammation of air passages, eyes and nose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Altered frequency and depth of breathing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Possible cardio-respiratory arrest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19596091-B8DD-FFBD-086D-7543A7181010}"/>
              </a:ext>
            </a:extLst>
          </p:cNvPr>
          <p:cNvSpPr txBox="1"/>
          <p:nvPr/>
        </p:nvSpPr>
        <p:spPr>
          <a:xfrm>
            <a:off x="1077422" y="4574167"/>
            <a:ext cx="6512399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Signs and symptoms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537BF6AB-BDF4-CAEA-8127-EBC06C3068E0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42534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EE4DE-9B45-6B81-472C-7909DD3DE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CA1D5CCF-ABFA-C9A6-F49D-5CAFE350440B}"/>
              </a:ext>
            </a:extLst>
          </p:cNvPr>
          <p:cNvSpPr txBox="1"/>
          <p:nvPr/>
        </p:nvSpPr>
        <p:spPr>
          <a:xfrm>
            <a:off x="1077422" y="2421680"/>
            <a:ext cx="782273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Toxic Product Inhalation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68AEBC83-2C2F-D441-1DBE-CC18798DD719}"/>
              </a:ext>
            </a:extLst>
          </p:cNvPr>
          <p:cNvSpPr txBox="1"/>
          <p:nvPr/>
        </p:nvSpPr>
        <p:spPr>
          <a:xfrm>
            <a:off x="1077422" y="4574167"/>
            <a:ext cx="6512399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Signs and symptoms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BCF81456-AAA9-A098-247E-7BF18C0C3BDE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" name="Normal to high blood pressure…">
            <a:extLst>
              <a:ext uri="{FF2B5EF4-FFF2-40B4-BE49-F238E27FC236}">
                <a16:creationId xmlns:a16="http://schemas.microsoft.com/office/drawing/2014/main" id="{983A7986-3D36-BF08-39AE-E7E3EE65829C}"/>
              </a:ext>
            </a:extLst>
          </p:cNvPr>
          <p:cNvSpPr txBox="1"/>
          <p:nvPr/>
        </p:nvSpPr>
        <p:spPr>
          <a:xfrm>
            <a:off x="10718338" y="6858000"/>
            <a:ext cx="12803811" cy="636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Singed nasal hairs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Dusty grey spittle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Wheezing and noisy breathing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Coughing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Hoarseness</a:t>
            </a:r>
          </a:p>
        </p:txBody>
      </p:sp>
      <p:sp>
        <p:nvSpPr>
          <p:cNvPr id="8" name="Cont.">
            <a:extLst>
              <a:ext uri="{FF2B5EF4-FFF2-40B4-BE49-F238E27FC236}">
                <a16:creationId xmlns:a16="http://schemas.microsoft.com/office/drawing/2014/main" id="{3A5DAB08-7AA9-A171-89AE-4D6B9150D9C1}"/>
              </a:ext>
            </a:extLst>
          </p:cNvPr>
          <p:cNvSpPr txBox="1"/>
          <p:nvPr/>
        </p:nvSpPr>
        <p:spPr>
          <a:xfrm>
            <a:off x="10718338" y="5433196"/>
            <a:ext cx="2047634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285827351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D2942-04E7-1CFC-7ABE-0053C7DBB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6B47B06-05D2-876F-B75A-5F7FE3BAFF1A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37D7CD95-E1D4-3E89-D9E1-663B5D490FF2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CE8A1EDB-FE2E-0A09-A035-32BD29476AA0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6735903C-78B7-463C-73B7-3F21C45A3022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16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642B372-1F31-B64D-D88F-133C519A102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8D266C4-B8A3-3D5E-140D-B866C72BA4C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7F51BB-0680-37FD-1185-C60451256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EF1CDDEB-5474-2DA5-F805-30AA92AA71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4BBB2963-6EBF-A9DC-5D81-5EC80D89B1B9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IN" dirty="0"/>
              <a:t>Toxic Product Inhalation</a:t>
            </a:r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8E075FC5-8B41-20C8-554B-EBB3A43831F3}"/>
              </a:ext>
            </a:extLst>
          </p:cNvPr>
          <p:cNvSpPr txBox="1"/>
          <p:nvPr/>
        </p:nvSpPr>
        <p:spPr>
          <a:xfrm>
            <a:off x="9181744" y="5111336"/>
            <a:ext cx="13859345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/>
          <a:p>
            <a:pPr marL="889000" indent="-889000" defTabSz="1896340">
              <a:spcBef>
                <a:spcPts val="4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Remove the patient from                       the contaminated area.</a:t>
            </a:r>
          </a:p>
          <a:p>
            <a:pPr marL="889000" indent="-889000" defTabSz="1896340">
              <a:spcBef>
                <a:spcPts val="4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Conduct initial assessment and apply basic life support as necessary.</a:t>
            </a:r>
          </a:p>
        </p:txBody>
      </p:sp>
      <p:sp>
        <p:nvSpPr>
          <p:cNvPr id="3" name="Pre-hospital Treatment">
            <a:extLst>
              <a:ext uri="{FF2B5EF4-FFF2-40B4-BE49-F238E27FC236}">
                <a16:creationId xmlns:a16="http://schemas.microsoft.com/office/drawing/2014/main" id="{12CC558F-A125-B2DA-E430-5FF385DB0778}"/>
              </a:ext>
            </a:extLst>
          </p:cNvPr>
          <p:cNvSpPr txBox="1"/>
          <p:nvPr/>
        </p:nvSpPr>
        <p:spPr>
          <a:xfrm>
            <a:off x="9181744" y="3496963"/>
            <a:ext cx="11583750" cy="1283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 i="1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 i="1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IN" dirty="0"/>
              <a:t>Pre-hospital Treatment</a:t>
            </a:r>
            <a:endParaRPr lang="en-IN" sz="48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946855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F13E0-AB7F-8C04-8074-3A54B9A94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9817132F-A49A-31E4-10FD-903213F94B79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081F959-CC89-86BE-D1AE-44A12680855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8C32EE16-14AE-CF69-9651-7747B9584AE1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0D473A71-C524-FC22-DBE7-5A5BC138E22D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16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44DC0200-F1BA-C213-9A32-4721B0023A8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553FEC0-8CF4-373E-6637-E1730AB186E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693A4-05C9-660D-7B57-A7BE9A6E2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1577957-5F66-306C-18EB-937156888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6CBAB947-C5A5-8CC5-71FE-CBF33135DD3F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IN" dirty="0"/>
              <a:t>Toxic Product Inhalation</a:t>
            </a:r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8DA8212E-E560-7E87-4CB3-28298D1EC955}"/>
              </a:ext>
            </a:extLst>
          </p:cNvPr>
          <p:cNvSpPr txBox="1"/>
          <p:nvPr/>
        </p:nvSpPr>
        <p:spPr>
          <a:xfrm>
            <a:off x="9181744" y="5111336"/>
            <a:ext cx="13859345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/>
          <a:p>
            <a:pPr marL="889000" indent="-889000" defTabSz="1896340">
              <a:spcBef>
                <a:spcPts val="4000"/>
              </a:spcBef>
              <a:buSzPct val="100000"/>
              <a:buAutoNum type="arabicParenR" startAt="3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If the patient is breathing and does not have any signs of neck or spinal trauma, place the patient in a comfortable seated position.</a:t>
            </a:r>
          </a:p>
          <a:p>
            <a:pPr marL="889000" indent="-889000" defTabSz="1896340">
              <a:spcBef>
                <a:spcPts val="4000"/>
              </a:spcBef>
              <a:buSzPct val="100000"/>
              <a:buAutoNum type="arabicParenR" startAt="3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Administer oxygen per local protocol.</a:t>
            </a:r>
          </a:p>
          <a:p>
            <a:pPr marL="889000" indent="-889000" defTabSz="1896340">
              <a:spcBef>
                <a:spcPts val="4000"/>
              </a:spcBef>
              <a:buSzPct val="100000"/>
              <a:buAutoNum type="arabicParenR" startAt="3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Treat for shock.</a:t>
            </a:r>
          </a:p>
        </p:txBody>
      </p:sp>
      <p:sp>
        <p:nvSpPr>
          <p:cNvPr id="3" name="Pre-hospital Treatment">
            <a:extLst>
              <a:ext uri="{FF2B5EF4-FFF2-40B4-BE49-F238E27FC236}">
                <a16:creationId xmlns:a16="http://schemas.microsoft.com/office/drawing/2014/main" id="{6D5688A4-E080-B5D6-13D8-FDD4C43E7056}"/>
              </a:ext>
            </a:extLst>
          </p:cNvPr>
          <p:cNvSpPr txBox="1"/>
          <p:nvPr/>
        </p:nvSpPr>
        <p:spPr>
          <a:xfrm>
            <a:off x="9181744" y="3496963"/>
            <a:ext cx="11583750" cy="1283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 i="1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 i="1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IN" dirty="0"/>
              <a:t>Pre-hospital Treatment</a:t>
            </a:r>
            <a:r>
              <a:rPr lang="en-IN" sz="3600" dirty="0">
                <a:latin typeface="Open Sans Light"/>
                <a:ea typeface="Open Sans Light"/>
                <a:cs typeface="Open Sans Light"/>
                <a:sym typeface="Open Sans Light"/>
              </a:rPr>
              <a:t>  </a:t>
            </a:r>
            <a:r>
              <a:rPr lang="en-IN" sz="4800" dirty="0">
                <a:latin typeface="Open Sans Light"/>
                <a:ea typeface="Open Sans Light"/>
                <a:cs typeface="Open Sans Light"/>
                <a:sym typeface="Open Sans Light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22044409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37402" y="12737075"/>
            <a:ext cx="701472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t>15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9" y="6460433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43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6" y="1266064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7" name="Define respiratory distress.…">
            <a:extLst>
              <a:ext uri="{FF2B5EF4-FFF2-40B4-BE49-F238E27FC236}">
                <a16:creationId xmlns:a16="http://schemas.microsoft.com/office/drawing/2014/main" id="{B5904AD5-1B13-401D-2517-C3835080D89C}"/>
              </a:ext>
            </a:extLst>
          </p:cNvPr>
          <p:cNvSpPr txBox="1"/>
          <p:nvPr/>
        </p:nvSpPr>
        <p:spPr>
          <a:xfrm>
            <a:off x="11659744" y="5444384"/>
            <a:ext cx="12068230" cy="5617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Define respiratory distress.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four causes of respiratory distress.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seven signs and symptoms of respiratory distress.</a:t>
            </a:r>
          </a:p>
        </p:txBody>
      </p:sp>
      <p:grpSp>
        <p:nvGrpSpPr>
          <p:cNvPr id="8" name="Group">
            <a:extLst>
              <a:ext uri="{FF2B5EF4-FFF2-40B4-BE49-F238E27FC236}">
                <a16:creationId xmlns:a16="http://schemas.microsoft.com/office/drawing/2014/main" id="{C41391C0-82AF-DACB-9352-74A172F641A2}"/>
              </a:ext>
            </a:extLst>
          </p:cNvPr>
          <p:cNvGrpSpPr/>
          <p:nvPr/>
        </p:nvGrpSpPr>
        <p:grpSpPr>
          <a:xfrm>
            <a:off x="9958192" y="5169901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50126C49-A7B4-2B9F-88BE-E57D80338408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1">
              <a:extLst>
                <a:ext uri="{FF2B5EF4-FFF2-40B4-BE49-F238E27FC236}">
                  <a16:creationId xmlns:a16="http://schemas.microsoft.com/office/drawing/2014/main" id="{EBE689FA-8272-3218-560A-AD172C0F774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" name="Group">
            <a:extLst>
              <a:ext uri="{FF2B5EF4-FFF2-40B4-BE49-F238E27FC236}">
                <a16:creationId xmlns:a16="http://schemas.microsoft.com/office/drawing/2014/main" id="{58506D7F-3606-68DE-89D4-D71962D8DEC4}"/>
              </a:ext>
            </a:extLst>
          </p:cNvPr>
          <p:cNvGrpSpPr/>
          <p:nvPr/>
        </p:nvGrpSpPr>
        <p:grpSpPr>
          <a:xfrm>
            <a:off x="9958192" y="7061124"/>
            <a:ext cx="1219201" cy="1681958"/>
            <a:chOff x="0" y="115975"/>
            <a:chExt cx="1219200" cy="1681957"/>
          </a:xfrm>
        </p:grpSpPr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7B7D4F0C-625A-81D7-CE37-7EFF8EE8691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2">
              <a:extLst>
                <a:ext uri="{FF2B5EF4-FFF2-40B4-BE49-F238E27FC236}">
                  <a16:creationId xmlns:a16="http://schemas.microsoft.com/office/drawing/2014/main" id="{0460A60D-48EA-B5F1-9801-9905D03AD057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497B12AC-FFA1-DD85-51B1-7A374335CEF2}"/>
              </a:ext>
            </a:extLst>
          </p:cNvPr>
          <p:cNvGrpSpPr/>
          <p:nvPr/>
        </p:nvGrpSpPr>
        <p:grpSpPr>
          <a:xfrm>
            <a:off x="9958192" y="9045814"/>
            <a:ext cx="1219201" cy="1681959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F61FF156-6E9C-D2B2-C857-4A81216454FE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ECA99C67-7AD5-1755-65C8-21B1E3F3C72D}"/>
                </a:ext>
              </a:extLst>
            </p:cNvPr>
            <p:cNvSpPr txBox="1"/>
            <p:nvPr/>
          </p:nvSpPr>
          <p:spPr>
            <a:xfrm>
              <a:off x="2745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1" name="List five steps for pre-hospital treatment of respiratory distress.…">
            <a:extLst>
              <a:ext uri="{FF2B5EF4-FFF2-40B4-BE49-F238E27FC236}">
                <a16:creationId xmlns:a16="http://schemas.microsoft.com/office/drawing/2014/main" id="{A4A6CF41-5FB4-824E-FF7E-46884A448CEA}"/>
              </a:ext>
            </a:extLst>
          </p:cNvPr>
          <p:cNvSpPr txBox="1"/>
          <p:nvPr/>
        </p:nvSpPr>
        <p:spPr>
          <a:xfrm>
            <a:off x="11659744" y="4760577"/>
            <a:ext cx="11555214" cy="6760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five steps for pre-hospital treatment of respiratory distress.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eight signs and symptoms of toxic product inhalation.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five steps for pre-hospital treatment of toxic product inhalation.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89A11B00-9973-C386-B8EB-F58760760D46}"/>
              </a:ext>
            </a:extLst>
          </p:cNvPr>
          <p:cNvGrpSpPr/>
          <p:nvPr/>
        </p:nvGrpSpPr>
        <p:grpSpPr>
          <a:xfrm>
            <a:off x="9958192" y="4464394"/>
            <a:ext cx="1219201" cy="1681958"/>
            <a:chOff x="0" y="1159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7E494DE8-F8CA-9977-D7C1-100A885D968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4">
              <a:extLst>
                <a:ext uri="{FF2B5EF4-FFF2-40B4-BE49-F238E27FC236}">
                  <a16:creationId xmlns:a16="http://schemas.microsoft.com/office/drawing/2014/main" id="{674B4518-F867-2C3C-491D-B4A282C0FB31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97247FF-6EFA-29F6-92B2-E48B84E0E964}"/>
              </a:ext>
            </a:extLst>
          </p:cNvPr>
          <p:cNvGrpSpPr/>
          <p:nvPr/>
        </p:nvGrpSpPr>
        <p:grpSpPr>
          <a:xfrm>
            <a:off x="9958192" y="7040116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5ADDA2AB-2F4C-42C9-C816-7D74028CA2A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5">
              <a:extLst>
                <a:ext uri="{FF2B5EF4-FFF2-40B4-BE49-F238E27FC236}">
                  <a16:creationId xmlns:a16="http://schemas.microsoft.com/office/drawing/2014/main" id="{F25E4A49-542E-75A9-017F-368F08256041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0CF55059-D91F-0F0E-2125-AD04B3D59848}"/>
              </a:ext>
            </a:extLst>
          </p:cNvPr>
          <p:cNvGrpSpPr/>
          <p:nvPr/>
        </p:nvGrpSpPr>
        <p:grpSpPr>
          <a:xfrm>
            <a:off x="9958192" y="9487021"/>
            <a:ext cx="1219201" cy="1681958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AC555C76-AC5A-ADDE-4D56-242302A548D7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6">
              <a:extLst>
                <a:ext uri="{FF2B5EF4-FFF2-40B4-BE49-F238E27FC236}">
                  <a16:creationId xmlns:a16="http://schemas.microsoft.com/office/drawing/2014/main" id="{441E4649-9522-8A37-D02F-B48D4EE27692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461FD432-2429-9235-9D35-B5DDEBCC3662}"/>
              </a:ext>
            </a:extLst>
          </p:cNvPr>
          <p:cNvSpPr txBox="1"/>
          <p:nvPr/>
        </p:nvSpPr>
        <p:spPr>
          <a:xfrm>
            <a:off x="1077422" y="2587024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Respiratory Distress</a:t>
            </a:r>
          </a:p>
        </p:txBody>
      </p:sp>
      <p:sp>
        <p:nvSpPr>
          <p:cNvPr id="3" name="Any substance that can impair or cause death of cell structure or function.">
            <a:extLst>
              <a:ext uri="{FF2B5EF4-FFF2-40B4-BE49-F238E27FC236}">
                <a16:creationId xmlns:a16="http://schemas.microsoft.com/office/drawing/2014/main" id="{94432758-A216-8827-C512-99F77C0D675F}"/>
              </a:ext>
            </a:extLst>
          </p:cNvPr>
          <p:cNvSpPr txBox="1"/>
          <p:nvPr/>
        </p:nvSpPr>
        <p:spPr>
          <a:xfrm>
            <a:off x="9858055" y="6858000"/>
            <a:ext cx="13274901" cy="329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Shortness of breath or a feeling of air hunger with labored breathing.</a:t>
            </a:r>
          </a:p>
        </p:txBody>
      </p:sp>
    </p:spTree>
    <p:extLst>
      <p:ext uri="{BB962C8B-B14F-4D97-AF65-F5344CB8AC3E}">
        <p14:creationId xmlns:p14="http://schemas.microsoft.com/office/powerpoint/2010/main" val="42239959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90B30-928D-2584-72F0-282284F97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34FA68B-B577-CFF9-C53B-C0F84F52833C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C343CB4F-ED42-BB72-6F10-914364309CA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CF4DFEB5-7EE8-F352-E91C-BE8A034123A2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F593C478-D862-E152-E1BF-05F845ABAC07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16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9ACD9B1-0A98-7AD2-0119-4A904D84B6F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B81EB6F-3174-1892-DE03-6BB2E251CFD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F22BA-808A-2538-570E-E21EB15BA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5AB49C97-DF49-072B-030C-2D93E302C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2BAA24D-EB31-3479-773A-B7849C6E8FBB}"/>
              </a:ext>
            </a:extLst>
          </p:cNvPr>
          <p:cNvSpPr txBox="1"/>
          <p:nvPr/>
        </p:nvSpPr>
        <p:spPr>
          <a:xfrm>
            <a:off x="742863" y="2812493"/>
            <a:ext cx="7113118" cy="16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sz="6000" dirty="0"/>
              <a:t>Respiratory Distress</a:t>
            </a:r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6A3A9D7B-A3C3-BF70-66C2-EED9F649EBD2}"/>
              </a:ext>
            </a:extLst>
          </p:cNvPr>
          <p:cNvSpPr txBox="1"/>
          <p:nvPr/>
        </p:nvSpPr>
        <p:spPr>
          <a:xfrm>
            <a:off x="9181744" y="5111336"/>
            <a:ext cx="13859345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/>
          <a:p>
            <a:pPr marL="889000" indent="-889000" defTabSz="1896340">
              <a:spcBef>
                <a:spcPts val="4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Move the patient away from                  the contaminated area</a:t>
            </a:r>
          </a:p>
          <a:p>
            <a:pPr marL="889000" indent="-889000" defTabSz="1896340">
              <a:spcBef>
                <a:spcPts val="4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Assess patient’s breathing to determine if adequate</a:t>
            </a:r>
          </a:p>
          <a:p>
            <a:pPr marL="889000" indent="-889000" defTabSz="1896340">
              <a:spcBef>
                <a:spcPts val="4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Position the responsive patient in             a comfortable position</a:t>
            </a:r>
          </a:p>
        </p:txBody>
      </p:sp>
      <p:sp>
        <p:nvSpPr>
          <p:cNvPr id="3" name="Pre-hospital Treatment">
            <a:extLst>
              <a:ext uri="{FF2B5EF4-FFF2-40B4-BE49-F238E27FC236}">
                <a16:creationId xmlns:a16="http://schemas.microsoft.com/office/drawing/2014/main" id="{72DB0FDC-FCF7-5720-8787-B3FDF20BB4B6}"/>
              </a:ext>
            </a:extLst>
          </p:cNvPr>
          <p:cNvSpPr txBox="1"/>
          <p:nvPr/>
        </p:nvSpPr>
        <p:spPr>
          <a:xfrm>
            <a:off x="9181744" y="3496963"/>
            <a:ext cx="11583750" cy="1283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 i="1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Pre-hospital Treatment</a:t>
            </a:r>
          </a:p>
        </p:txBody>
      </p:sp>
    </p:spTree>
    <p:extLst>
      <p:ext uri="{BB962C8B-B14F-4D97-AF65-F5344CB8AC3E}">
        <p14:creationId xmlns:p14="http://schemas.microsoft.com/office/powerpoint/2010/main" val="76157658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9B928-3222-418C-7A91-B8B594DD3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97AB53F1-C3EA-F1D8-5E06-BA038D837795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B9F5F8E8-1534-BCA2-7606-EC500C0ED5EB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62F401AF-6C1F-4249-512B-07643B7269A7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29CB7C66-B2B4-DB33-56AE-D8C843D80FB1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16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4A88BCCD-190E-D735-36B1-4D0AB25DB71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17D7BCA-A86E-7BE7-F001-ED543BCD78E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DA0141-3216-B451-65AE-72BF6C131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458B55C4-F361-5D13-7786-3A5CE76C6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110ED661-D794-80C6-EF2C-7E8E30505FC8}"/>
              </a:ext>
            </a:extLst>
          </p:cNvPr>
          <p:cNvSpPr txBox="1"/>
          <p:nvPr/>
        </p:nvSpPr>
        <p:spPr>
          <a:xfrm>
            <a:off x="742863" y="2812493"/>
            <a:ext cx="7113118" cy="16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sz="6000" dirty="0"/>
              <a:t>Respiratory Distress</a:t>
            </a:r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7EF8142F-F397-350D-F304-D8642DCED89D}"/>
              </a:ext>
            </a:extLst>
          </p:cNvPr>
          <p:cNvSpPr txBox="1"/>
          <p:nvPr/>
        </p:nvSpPr>
        <p:spPr>
          <a:xfrm>
            <a:off x="9181744" y="5111336"/>
            <a:ext cx="13859345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/>
          <a:p>
            <a:pPr marL="889000" indent="-889000" defTabSz="1896340">
              <a:spcBef>
                <a:spcPts val="4000"/>
              </a:spcBef>
              <a:buSzPct val="100000"/>
              <a:buAutoNum type="arabicParenR" startAt="4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Administer oxygen per local protocol.</a:t>
            </a:r>
          </a:p>
          <a:p>
            <a:pPr marL="889000" indent="-889000" defTabSz="1896340">
              <a:spcBef>
                <a:spcPts val="4000"/>
              </a:spcBef>
              <a:buSzPct val="100000"/>
              <a:buAutoNum type="arabicParenR" startAt="4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Comfort and reassure the patient by providing emotional support.</a:t>
            </a:r>
          </a:p>
          <a:p>
            <a:pPr defTabSz="189634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Transport the patient as soon as possible.</a:t>
            </a:r>
          </a:p>
        </p:txBody>
      </p:sp>
      <p:sp>
        <p:nvSpPr>
          <p:cNvPr id="3" name="Pre-hospital Treatment">
            <a:extLst>
              <a:ext uri="{FF2B5EF4-FFF2-40B4-BE49-F238E27FC236}">
                <a16:creationId xmlns:a16="http://schemas.microsoft.com/office/drawing/2014/main" id="{118E48E5-9B81-1F0B-EFD4-EB775FCCB4B5}"/>
              </a:ext>
            </a:extLst>
          </p:cNvPr>
          <p:cNvSpPr txBox="1"/>
          <p:nvPr/>
        </p:nvSpPr>
        <p:spPr>
          <a:xfrm>
            <a:off x="9181744" y="3496963"/>
            <a:ext cx="11583750" cy="1283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 i="1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 i="1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IN" dirty="0"/>
              <a:t>Pre-hospital Treatment</a:t>
            </a:r>
            <a:r>
              <a:rPr lang="en-IN" sz="3600" dirty="0">
                <a:latin typeface="Open Sans Light"/>
                <a:ea typeface="Open Sans Light"/>
                <a:cs typeface="Open Sans Light"/>
                <a:sym typeface="Open Sans Light"/>
              </a:rPr>
              <a:t>  </a:t>
            </a:r>
            <a:r>
              <a:rPr lang="en-IN" sz="4800" dirty="0">
                <a:latin typeface="Open Sans Light"/>
                <a:ea typeface="Open Sans Light"/>
                <a:cs typeface="Open Sans Light"/>
                <a:sym typeface="Open Sans Light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8034247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011E0-4E77-BBB1-C5A4-C2F51ED45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C7A4BF8E-6C62-1977-6902-91BC23822A28}"/>
              </a:ext>
            </a:extLst>
          </p:cNvPr>
          <p:cNvSpPr txBox="1"/>
          <p:nvPr/>
        </p:nvSpPr>
        <p:spPr>
          <a:xfrm>
            <a:off x="1077422" y="2587024"/>
            <a:ext cx="736553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Anaphylactic Shock</a:t>
            </a:r>
          </a:p>
        </p:txBody>
      </p:sp>
      <p:sp>
        <p:nvSpPr>
          <p:cNvPr id="3" name="Any substance that can impair or cause death of cell structure or function.">
            <a:extLst>
              <a:ext uri="{FF2B5EF4-FFF2-40B4-BE49-F238E27FC236}">
                <a16:creationId xmlns:a16="http://schemas.microsoft.com/office/drawing/2014/main" id="{185F3253-CF4B-F881-86E8-E84FE6546A54}"/>
              </a:ext>
            </a:extLst>
          </p:cNvPr>
          <p:cNvSpPr txBox="1"/>
          <p:nvPr/>
        </p:nvSpPr>
        <p:spPr>
          <a:xfrm>
            <a:off x="9858055" y="6858000"/>
            <a:ext cx="13274901" cy="4377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 life-threatening reaction of     the body caused by something    to which the patient is extremely allergic.</a:t>
            </a:r>
          </a:p>
        </p:txBody>
      </p:sp>
    </p:spTree>
    <p:extLst>
      <p:ext uri="{BB962C8B-B14F-4D97-AF65-F5344CB8AC3E}">
        <p14:creationId xmlns:p14="http://schemas.microsoft.com/office/powerpoint/2010/main" val="259472749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2058A-F1AB-4018-8548-2A1DF8CA7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25A0CC9B-06C2-A21E-39AC-EB53E5BB0398}"/>
              </a:ext>
            </a:extLst>
          </p:cNvPr>
          <p:cNvSpPr txBox="1"/>
          <p:nvPr/>
        </p:nvSpPr>
        <p:spPr>
          <a:xfrm>
            <a:off x="1077422" y="2587024"/>
            <a:ext cx="7365538" cy="28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Causes of Anaphylactic Shock</a:t>
            </a:r>
          </a:p>
        </p:txBody>
      </p:sp>
      <p:sp>
        <p:nvSpPr>
          <p:cNvPr id="3" name="Any substance that can impair or cause death of cell structure or function.">
            <a:extLst>
              <a:ext uri="{FF2B5EF4-FFF2-40B4-BE49-F238E27FC236}">
                <a16:creationId xmlns:a16="http://schemas.microsoft.com/office/drawing/2014/main" id="{60DE407B-25A9-1C95-A068-20C938978D7E}"/>
              </a:ext>
            </a:extLst>
          </p:cNvPr>
          <p:cNvSpPr txBox="1"/>
          <p:nvPr/>
        </p:nvSpPr>
        <p:spPr>
          <a:xfrm>
            <a:off x="9766615" y="5390628"/>
            <a:ext cx="14343065" cy="6800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Insect bites, including wasp and bee stings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Foods and spices (especially shellfish)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Inhaled substances, including dust and pollen</a:t>
            </a:r>
          </a:p>
        </p:txBody>
      </p:sp>
    </p:spTree>
    <p:extLst>
      <p:ext uri="{BB962C8B-B14F-4D97-AF65-F5344CB8AC3E}">
        <p14:creationId xmlns:p14="http://schemas.microsoft.com/office/powerpoint/2010/main" val="186911824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AC5BB-9B5E-2C9D-8698-8105F6CE4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6223E0DD-F427-CF9E-B637-F3F457BFF2F5}"/>
              </a:ext>
            </a:extLst>
          </p:cNvPr>
          <p:cNvSpPr txBox="1"/>
          <p:nvPr/>
        </p:nvSpPr>
        <p:spPr>
          <a:xfrm>
            <a:off x="1077422" y="2587024"/>
            <a:ext cx="7365538" cy="28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Causes of Anaphylactic Shock</a:t>
            </a:r>
          </a:p>
        </p:txBody>
      </p:sp>
      <p:sp>
        <p:nvSpPr>
          <p:cNvPr id="3" name="Any substance that can impair or cause death of cell structure or function.">
            <a:extLst>
              <a:ext uri="{FF2B5EF4-FFF2-40B4-BE49-F238E27FC236}">
                <a16:creationId xmlns:a16="http://schemas.microsoft.com/office/drawing/2014/main" id="{B83B709F-7DD9-9E8C-358F-58546FB58F32}"/>
              </a:ext>
            </a:extLst>
          </p:cNvPr>
          <p:cNvSpPr txBox="1"/>
          <p:nvPr/>
        </p:nvSpPr>
        <p:spPr>
          <a:xfrm>
            <a:off x="9766615" y="5390628"/>
            <a:ext cx="14343065" cy="4505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Chemicals inhaled or in contact with the skin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Medications injected or taken by mouth, including penicillin</a:t>
            </a:r>
          </a:p>
        </p:txBody>
      </p:sp>
      <p:sp>
        <p:nvSpPr>
          <p:cNvPr id="4" name="Cont.">
            <a:extLst>
              <a:ext uri="{FF2B5EF4-FFF2-40B4-BE49-F238E27FC236}">
                <a16:creationId xmlns:a16="http://schemas.microsoft.com/office/drawing/2014/main" id="{B39DCFF5-2BBF-D9FE-6169-09AC49221AA4}"/>
              </a:ext>
            </a:extLst>
          </p:cNvPr>
          <p:cNvSpPr txBox="1"/>
          <p:nvPr/>
        </p:nvSpPr>
        <p:spPr>
          <a:xfrm>
            <a:off x="1077422" y="5390628"/>
            <a:ext cx="2047634" cy="77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37186959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404</Words>
  <Application>Microsoft Office PowerPoint</Application>
  <PresentationFormat>Custom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Open sans</vt:lpstr>
      <vt:lpstr>Open sans</vt:lpstr>
      <vt:lpstr>Open Sans Light</vt:lpstr>
      <vt:lpstr>Open Sans Semibold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Aatish Panwar</cp:lastModifiedBy>
  <cp:revision>64</cp:revision>
  <dcterms:modified xsi:type="dcterms:W3CDTF">2026-01-17T15:17:24Z</dcterms:modified>
</cp:coreProperties>
</file>