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04" r:id="rId2"/>
    <p:sldId id="407" r:id="rId3"/>
    <p:sldId id="305" r:id="rId4"/>
    <p:sldId id="396" r:id="rId5"/>
    <p:sldId id="398" r:id="rId6"/>
    <p:sldId id="399" r:id="rId7"/>
    <p:sldId id="408" r:id="rId8"/>
    <p:sldId id="400" r:id="rId9"/>
    <p:sldId id="409" r:id="rId10"/>
    <p:sldId id="410" r:id="rId11"/>
    <p:sldId id="401" r:id="rId12"/>
    <p:sldId id="402" r:id="rId13"/>
    <p:sldId id="411" r:id="rId14"/>
    <p:sldId id="412" r:id="rId15"/>
    <p:sldId id="414" r:id="rId16"/>
    <p:sldId id="413" r:id="rId17"/>
    <p:sldId id="415" r:id="rId18"/>
    <p:sldId id="416" r:id="rId19"/>
    <p:sldId id="404" r:id="rId20"/>
    <p:sldId id="406" r:id="rId21"/>
    <p:sldId id="118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942"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79D4E-5DAF-4A3A-B611-9401B2E67F8D}" type="datetimeFigureOut">
              <a:rPr lang="en-IN" smtClean="0"/>
              <a:t>07-01-2026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70C26-0F2C-4A6A-9CA9-8F2348C132F4}" type="slidenum">
              <a:rPr lang="en-IN" smtClean="0"/>
              <a:t>‹#›</a:t>
            </a:fld>
            <a:endParaRPr lang="en-IN"/>
          </a:p>
        </p:txBody>
      </p:sp>
    </p:spTree>
    <p:extLst>
      <p:ext uri="{BB962C8B-B14F-4D97-AF65-F5344CB8AC3E}">
        <p14:creationId xmlns:p14="http://schemas.microsoft.com/office/powerpoint/2010/main" val="303585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47406B23-44A3-2F24-B23B-59995C202F6C}"/>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C06FF52D-84BE-3C35-36B3-9896EBE14F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1948696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01">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D697B8F7-CBA3-86B0-8AF3-4CAEE6DA9836}"/>
              </a:ext>
            </a:extLst>
          </p:cNvPr>
          <p:cNvSpPr txBox="1">
            <a:spLocks noGrp="1"/>
          </p:cNvSpPr>
          <p:nvPr>
            <p:ph type="sldNum" sz="quarter" idx="10"/>
          </p:nvPr>
        </p:nvSpPr>
        <p:spPr>
          <a:xfrm>
            <a:off x="11406188" y="6407150"/>
            <a:ext cx="484187" cy="450850"/>
          </a:xfrm>
        </p:spPr>
        <p:txBody>
          <a:bodyPr lIns="78283" tIns="78283" rIns="78283" bIns="78283" anchor="t"/>
          <a:lstStyle>
            <a:lvl1pPr algn="ctr">
              <a:spcBef>
                <a:spcPts val="300"/>
              </a:spcBef>
              <a:defRPr sz="1500" b="1">
                <a:solidFill>
                  <a:srgbClr val="E46C0A"/>
                </a:solidFill>
                <a:latin typeface="Open Sans"/>
                <a:ea typeface="Open Sans"/>
                <a:cs typeface="Open Sans"/>
                <a:sym typeface="Open Sans"/>
              </a:defRPr>
            </a:lvl1pPr>
          </a:lstStyle>
          <a:p>
            <a:pPr>
              <a:defRPr/>
            </a:pPr>
            <a:r>
              <a:rPr lang="en-IN"/>
              <a:t>1</a:t>
            </a:r>
          </a:p>
        </p:txBody>
      </p:sp>
    </p:spTree>
    <p:extLst>
      <p:ext uri="{BB962C8B-B14F-4D97-AF65-F5344CB8AC3E}">
        <p14:creationId xmlns:p14="http://schemas.microsoft.com/office/powerpoint/2010/main" val="4710891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1/7/2026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png"/><Relationship Id="rId7"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png"/><Relationship Id="rId7"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hyperlink" Target="Incredible_New_Japan_Tsunami_Footage_-_This_man_risked_his_Life_to_film.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a:extLst>
              <a:ext uri="{FF2B5EF4-FFF2-40B4-BE49-F238E27FC236}">
                <a16:creationId xmlns:a16="http://schemas.microsoft.com/office/drawing/2014/main" id="{3A2F3605-2EF2-B9FD-8C9B-9A9341F23DDC}"/>
              </a:ext>
            </a:extLst>
          </p:cNvPr>
          <p:cNvSpPr>
            <a:spLocks noChangeArrowheads="1"/>
          </p:cNvSpPr>
          <p:nvPr/>
        </p:nvSpPr>
        <p:spPr bwMode="auto">
          <a:xfrm>
            <a:off x="506413" y="6769100"/>
            <a:ext cx="1908175"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83" name="Shape">
            <a:extLst>
              <a:ext uri="{FF2B5EF4-FFF2-40B4-BE49-F238E27FC236}">
                <a16:creationId xmlns:a16="http://schemas.microsoft.com/office/drawing/2014/main" id="{BF13ABBD-304C-029D-1935-EB603BFC21F8}"/>
              </a:ext>
            </a:extLst>
          </p:cNvPr>
          <p:cNvSpPr/>
          <p:nvPr/>
        </p:nvSpPr>
        <p:spPr>
          <a:xfrm>
            <a:off x="0" y="1939925"/>
            <a:ext cx="6834188" cy="2463800"/>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39142" tIns="39142" rIns="39142" bIns="39142"/>
          <a:lstStyle/>
          <a:p>
            <a:pPr>
              <a:defRPr/>
            </a:pPr>
            <a:endParaRPr/>
          </a:p>
        </p:txBody>
      </p:sp>
      <p:sp>
        <p:nvSpPr>
          <p:cNvPr id="84" name="LESSON 2…">
            <a:extLst>
              <a:ext uri="{FF2B5EF4-FFF2-40B4-BE49-F238E27FC236}">
                <a16:creationId xmlns:a16="http://schemas.microsoft.com/office/drawing/2014/main" id="{3BDD128E-630E-1A17-BB7F-F657441B4EC7}"/>
              </a:ext>
            </a:extLst>
          </p:cNvPr>
          <p:cNvSpPr txBox="1"/>
          <p:nvPr/>
        </p:nvSpPr>
        <p:spPr>
          <a:xfrm>
            <a:off x="508000" y="2352675"/>
            <a:ext cx="5191125" cy="1310155"/>
          </a:xfrm>
          <a:prstGeom prst="rect">
            <a:avLst/>
          </a:prstGeom>
          <a:ln w="12700">
            <a:miter lim="400000"/>
          </a:ln>
        </p:spPr>
        <p:txBody>
          <a:bodyPr lIns="39142" tIns="39142" rIns="39142" bIns="39142">
            <a:spAutoFit/>
          </a:bodyPr>
          <a:lstStyle/>
          <a:p>
            <a:pPr defTabSz="1219200">
              <a:defRPr sz="6400" b="1">
                <a:solidFill>
                  <a:srgbClr val="FFFFFF"/>
                </a:solidFill>
                <a:latin typeface="Open Sans"/>
                <a:ea typeface="Open Sans"/>
                <a:cs typeface="Open Sans"/>
                <a:sym typeface="Open Sans"/>
              </a:defRPr>
            </a:pPr>
            <a:r>
              <a:rPr lang="en-US" sz="4000" b="1" dirty="0">
                <a:solidFill>
                  <a:schemeClr val="bg2"/>
                </a:solidFill>
                <a:latin typeface="Open Sans"/>
                <a:ea typeface="Tahoma" panose="020B0604030504040204" pitchFamily="34" charset="0"/>
                <a:cs typeface="Tahoma" panose="020B0604030504040204" pitchFamily="34" charset="0"/>
              </a:rPr>
              <a:t>CASE STUDY OF FUKUSHIMA</a:t>
            </a:r>
            <a:endParaRPr lang="en-IN" sz="4000" cap="all" dirty="0">
              <a:solidFill>
                <a:schemeClr val="bg2"/>
              </a:solidFill>
              <a:latin typeface="Open Sans"/>
              <a:ea typeface="Tahoma" panose="020B0604030504040204" pitchFamily="34" charset="0"/>
              <a:cs typeface="Tahoma" panose="020B0604030504040204" pitchFamily="34" charset="0"/>
              <a:sym typeface="Open Sans"/>
            </a:endParaRPr>
          </a:p>
        </p:txBody>
      </p:sp>
      <p:sp>
        <p:nvSpPr>
          <p:cNvPr id="85" name="Shape">
            <a:extLst>
              <a:ext uri="{FF2B5EF4-FFF2-40B4-BE49-F238E27FC236}">
                <a16:creationId xmlns:a16="http://schemas.microsoft.com/office/drawing/2014/main" id="{80626194-34A2-C283-12B8-46DFDCB8CB35}"/>
              </a:ext>
            </a:extLst>
          </p:cNvPr>
          <p:cNvSpPr/>
          <p:nvPr/>
        </p:nvSpPr>
        <p:spPr>
          <a:xfrm flipH="1">
            <a:off x="-28575" y="-28575"/>
            <a:ext cx="12249150" cy="12604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lIns="39142" tIns="39142" rIns="39142" bIns="39142"/>
          <a:lstStyle/>
          <a:p>
            <a:pPr>
              <a:defRPr/>
            </a:pPr>
            <a:endParaRPr/>
          </a:p>
        </p:txBody>
      </p:sp>
      <p:sp>
        <p:nvSpPr>
          <p:cNvPr id="4" name="Rectangle: Rounded Corners 3">
            <a:extLst>
              <a:ext uri="{FF2B5EF4-FFF2-40B4-BE49-F238E27FC236}">
                <a16:creationId xmlns:a16="http://schemas.microsoft.com/office/drawing/2014/main" id="{3BB23D2D-2A42-FB58-A0A7-C42C6E39AE02}"/>
              </a:ext>
            </a:extLst>
          </p:cNvPr>
          <p:cNvSpPr/>
          <p:nvPr/>
        </p:nvSpPr>
        <p:spPr>
          <a:xfrm>
            <a:off x="2415669" y="315962"/>
            <a:ext cx="8117213" cy="598236"/>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spcFirstLastPara="1" lIns="39142" tIns="39142" rIns="39142" bIns="39142" spcCol="38100">
            <a:spAutoFit/>
          </a:bodyPr>
          <a:lstStyle/>
          <a:p>
            <a:pPr algn="ctr">
              <a:defRPr/>
            </a:pPr>
            <a:r>
              <a:rPr lang="en-US" sz="3000" dirty="0">
                <a:solidFill>
                  <a:srgbClr val="C00000"/>
                </a:solidFill>
                <a:latin typeface="Arial Black" panose="020B0A04020102020204" pitchFamily="34" charset="0"/>
              </a:rPr>
              <a:t>CBRN Module: CAPF</a:t>
            </a:r>
            <a:endParaRPr lang="en-IN" sz="3000" dirty="0">
              <a:solidFill>
                <a:srgbClr val="C00000"/>
              </a:solidFill>
              <a:latin typeface="Arial Black" panose="020B0A04020102020204" pitchFamily="34" charset="0"/>
              <a:sym typeface="Arial"/>
            </a:endParaRPr>
          </a:p>
        </p:txBody>
      </p:sp>
      <p:sp>
        <p:nvSpPr>
          <p:cNvPr id="4103" name="AutoShape 2" descr="32.4 The Disaster Management Cycle - Population Health for Nurses | OpenStax">
            <a:extLst>
              <a:ext uri="{FF2B5EF4-FFF2-40B4-BE49-F238E27FC236}">
                <a16:creationId xmlns:a16="http://schemas.microsoft.com/office/drawing/2014/main" id="{28478B18-2C86-1538-5E55-5CA8B1A8BA1B}"/>
              </a:ext>
            </a:extLst>
          </p:cNvPr>
          <p:cNvSpPr>
            <a:spLocks noChangeAspect="1" noChangeArrowheads="1"/>
          </p:cNvSpPr>
          <p:nvPr/>
        </p:nvSpPr>
        <p:spPr bwMode="auto">
          <a:xfrm>
            <a:off x="6019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IN" altLang="en-US" sz="1800"/>
          </a:p>
        </p:txBody>
      </p:sp>
      <p:pic>
        <p:nvPicPr>
          <p:cNvPr id="4104" name="Picture 9">
            <a:extLst>
              <a:ext uri="{FF2B5EF4-FFF2-40B4-BE49-F238E27FC236}">
                <a16:creationId xmlns:a16="http://schemas.microsoft.com/office/drawing/2014/main" id="{DCAF4121-788D-2D05-16C2-AC1A441EF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325" y="2554288"/>
            <a:ext cx="13366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7">
            <a:extLst>
              <a:ext uri="{FF2B5EF4-FFF2-40B4-BE49-F238E27FC236}">
                <a16:creationId xmlns:a16="http://schemas.microsoft.com/office/drawing/2014/main" id="{C540FF45-796E-AFBA-2F3A-EB9299FAA6D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 y="39688"/>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a:extLst>
              <a:ext uri="{FF2B5EF4-FFF2-40B4-BE49-F238E27FC236}">
                <a16:creationId xmlns:a16="http://schemas.microsoft.com/office/drawing/2014/main" id="{5D9CF2E8-E61F-D5F0-56DD-847B7101920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3438" y="30163"/>
            <a:ext cx="10795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
            <a:extLst>
              <a:ext uri="{FF2B5EF4-FFF2-40B4-BE49-F238E27FC236}">
                <a16:creationId xmlns:a16="http://schemas.microsoft.com/office/drawing/2014/main" id="{E1B7FBB4-BF44-266C-AE6E-3D032B961D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7875" y="1789113"/>
            <a:ext cx="4405313"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32F13C9-01A2-75C8-3E1C-94C620F050BC}"/>
              </a:ext>
            </a:extLst>
          </p:cNvPr>
          <p:cNvSpPr txBox="1"/>
          <p:nvPr/>
        </p:nvSpPr>
        <p:spPr>
          <a:xfrm>
            <a:off x="1662309" y="4404360"/>
            <a:ext cx="4867445" cy="369332"/>
          </a:xfrm>
          <a:prstGeom prst="rect">
            <a:avLst/>
          </a:prstGeom>
          <a:noFill/>
        </p:spPr>
        <p:txBody>
          <a:bodyPr wrap="square">
            <a:spAutoFit/>
          </a:bodyPr>
          <a:lstStyle/>
          <a:p>
            <a:r>
              <a:rPr lang="en-IN" b="1" dirty="0">
                <a:effectLst/>
                <a:latin typeface="Verdana" panose="020B0604030504040204" pitchFamily="34" charset="0"/>
                <a:ea typeface="Verdana" panose="020B0604030504040204" pitchFamily="34" charset="0"/>
                <a:cs typeface="Mangal" panose="02040503050203030202" pitchFamily="18" charset="0"/>
              </a:rPr>
              <a:t>Presented by:- Pavan Dev Gaur, 2IC</a:t>
            </a:r>
            <a:endParaRPr lang="en-US" b="1" dirty="0">
              <a:latin typeface="Verdana" panose="020B0604030504040204" pitchFamily="34" charset="0"/>
              <a:ea typeface="Verdana" panose="020B060403050404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1520-4FFD-0C39-7097-7F53E77BC0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79B5C9-1D0C-35C2-88F0-EEB4D42D312D}"/>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ADE47EE-AF98-D6F4-D3EE-FBD5FEF1EA85}"/>
              </a:ext>
            </a:extLst>
          </p:cNvPr>
          <p:cNvSpPr txBox="1">
            <a:spLocks noChangeArrowheads="1"/>
          </p:cNvSpPr>
          <p:nvPr/>
        </p:nvSpPr>
        <p:spPr bwMode="auto">
          <a:xfrm>
            <a:off x="4369594" y="1968491"/>
            <a:ext cx="7537450" cy="199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just">
              <a:lnSpc>
                <a:spcPct val="150000"/>
              </a:lnSpc>
              <a:buFont typeface="Wingdings" pitchFamily="2" charset="2"/>
              <a:buChar char="Ø"/>
            </a:pPr>
            <a:r>
              <a:rPr lang="en-IN" dirty="0">
                <a:latin typeface="Open Sans" panose="020B0606030504020204"/>
                <a:cs typeface="Times New Roman" pitchFamily="18" charset="0"/>
              </a:rPr>
              <a:t>Due to this Nuclear disaster about 5178 deaths and 8913 missing persons </a:t>
            </a:r>
            <a:r>
              <a:rPr lang="en-IN" dirty="0">
                <a:solidFill>
                  <a:srgbClr val="FF0000"/>
                </a:solidFill>
                <a:latin typeface="Open Sans" panose="020B0606030504020204"/>
                <a:cs typeface="Times New Roman" pitchFamily="18" charset="0"/>
              </a:rPr>
              <a:t>(National Police Agency of Japan , 2014).</a:t>
            </a:r>
            <a:endParaRPr lang="en-IN" dirty="0">
              <a:latin typeface="Open Sans" panose="020B0606030504020204"/>
              <a:cs typeface="Times New Roman" pitchFamily="18" charset="0"/>
            </a:endParaRPr>
          </a:p>
        </p:txBody>
      </p:sp>
      <p:sp>
        <p:nvSpPr>
          <p:cNvPr id="7172" name="PPT 2 -">
            <a:extLst>
              <a:ext uri="{FF2B5EF4-FFF2-40B4-BE49-F238E27FC236}">
                <a16:creationId xmlns:a16="http://schemas.microsoft.com/office/drawing/2014/main" id="{0BE69680-F0AA-3FA7-5E10-FD46A5D6E1B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726BCB71-84E1-161E-5EBC-85FF6D3E6F60}"/>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20375ABF-4968-D7B4-F2B2-125109650F6F}"/>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10</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756874BE-192A-82DC-019F-537AF3E461F2}"/>
              </a:ext>
            </a:extLst>
          </p:cNvPr>
          <p:cNvSpPr txBox="1"/>
          <p:nvPr/>
        </p:nvSpPr>
        <p:spPr>
          <a:xfrm>
            <a:off x="283552" y="1819764"/>
            <a:ext cx="3556000" cy="1310155"/>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US" sz="4000" dirty="0">
                <a:cs typeface="Times New Roman" pitchFamily="18" charset="0"/>
              </a:rPr>
              <a:t> REASON OF THE ACCIDENT</a:t>
            </a:r>
            <a:endParaRPr lang="en-US" sz="4000" dirty="0"/>
          </a:p>
        </p:txBody>
      </p:sp>
      <p:pic>
        <p:nvPicPr>
          <p:cNvPr id="7176" name="Picture 1">
            <a:extLst>
              <a:ext uri="{FF2B5EF4-FFF2-40B4-BE49-F238E27FC236}">
                <a16:creationId xmlns:a16="http://schemas.microsoft.com/office/drawing/2014/main" id="{EE3A01AF-0E35-162E-4692-6B6BF31A183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A84E1C4D-7F47-D526-5F3F-373553BC6F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75982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95637-0936-5EAC-D1FF-43C036541831}"/>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39A7BFA-5D7A-3AD9-9B12-DF7E7B7EFDCB}"/>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AA59797-9C85-7E6D-C233-3C1A798AA31A}"/>
              </a:ext>
            </a:extLst>
          </p:cNvPr>
          <p:cNvSpPr txBox="1">
            <a:spLocks noChangeArrowheads="1"/>
          </p:cNvSpPr>
          <p:nvPr/>
        </p:nvSpPr>
        <p:spPr bwMode="auto">
          <a:xfrm>
            <a:off x="4283075" y="1679512"/>
            <a:ext cx="7537450" cy="289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marL="88900" indent="-88900" algn="just">
              <a:spcBef>
                <a:spcPts val="500"/>
              </a:spcBef>
              <a:buFont typeface="Times New Roman" panose="02020603050405020304" pitchFamily="18" charset="0"/>
              <a:buChar char="•"/>
              <a:tabLst>
                <a:tab pos="88900" algn="l"/>
                <a:tab pos="201613" algn="l"/>
                <a:tab pos="658813" algn="l"/>
                <a:tab pos="1116013" algn="l"/>
                <a:tab pos="1573213" algn="l"/>
                <a:tab pos="2030413" algn="l"/>
                <a:tab pos="2487613" algn="l"/>
                <a:tab pos="2944813" algn="l"/>
                <a:tab pos="3402013" algn="l"/>
                <a:tab pos="3859213" algn="l"/>
                <a:tab pos="4316413" algn="l"/>
                <a:tab pos="4773613" algn="l"/>
                <a:tab pos="5230813" algn="l"/>
                <a:tab pos="5688013" algn="l"/>
                <a:tab pos="6145213" algn="l"/>
                <a:tab pos="6602413" algn="l"/>
                <a:tab pos="7059613" algn="l"/>
                <a:tab pos="7516813" algn="l"/>
                <a:tab pos="7974013" algn="l"/>
                <a:tab pos="8431213" algn="l"/>
                <a:tab pos="8888413" algn="l"/>
              </a:tabLst>
            </a:pPr>
            <a:r>
              <a:rPr lang="en-US" dirty="0">
                <a:latin typeface="Open Sans" panose="020B0606030504020204"/>
              </a:rPr>
              <a:t>11/03/2011,</a:t>
            </a:r>
            <a:r>
              <a:rPr lang="en-GB" dirty="0">
                <a:latin typeface="Open Sans" panose="020B0606030504020204"/>
              </a:rPr>
              <a:t> 2:46 p.m. local time near the Japanese island of Honshu was an </a:t>
            </a:r>
            <a:r>
              <a:rPr lang="en-GB" dirty="0">
                <a:solidFill>
                  <a:srgbClr val="FF0000"/>
                </a:solidFill>
                <a:latin typeface="Open Sans" panose="020B0606030504020204"/>
              </a:rPr>
              <a:t>Earthquake</a:t>
            </a:r>
            <a:r>
              <a:rPr lang="en-GB" dirty="0">
                <a:latin typeface="Open Sans" panose="020B0606030504020204"/>
              </a:rPr>
              <a:t>  and </a:t>
            </a:r>
            <a:r>
              <a:rPr lang="en-GB" dirty="0">
                <a:solidFill>
                  <a:srgbClr val="FF0000"/>
                </a:solidFill>
                <a:latin typeface="Open Sans" panose="020B0606030504020204"/>
              </a:rPr>
              <a:t>Tsunami</a:t>
            </a:r>
            <a:r>
              <a:rPr lang="en-GB" dirty="0">
                <a:latin typeface="Open Sans" panose="020B0606030504020204"/>
              </a:rPr>
              <a:t> </a:t>
            </a:r>
            <a:r>
              <a:rPr lang="en-GB" dirty="0">
                <a:solidFill>
                  <a:srgbClr val="FF0000"/>
                </a:solidFill>
                <a:latin typeface="Open Sans" panose="020B0606030504020204"/>
              </a:rPr>
              <a:t>(TOHOKU )</a:t>
            </a:r>
            <a:r>
              <a:rPr lang="en-GB" dirty="0">
                <a:latin typeface="Open Sans" panose="020B0606030504020204"/>
              </a:rPr>
              <a:t>of 9.0 on the Richter scale.</a:t>
            </a:r>
          </a:p>
          <a:p>
            <a:pPr marL="88900" indent="-88900">
              <a:spcBef>
                <a:spcPts val="500"/>
              </a:spcBef>
              <a:buFont typeface="Times New Roman" panose="02020603050405020304" pitchFamily="18" charset="0"/>
              <a:buChar char="•"/>
              <a:tabLst>
                <a:tab pos="88900" algn="l"/>
                <a:tab pos="201613" algn="l"/>
                <a:tab pos="658813" algn="l"/>
                <a:tab pos="1116013" algn="l"/>
                <a:tab pos="1573213" algn="l"/>
                <a:tab pos="2030413" algn="l"/>
                <a:tab pos="2487613" algn="l"/>
                <a:tab pos="2944813" algn="l"/>
                <a:tab pos="3402013" algn="l"/>
                <a:tab pos="3859213" algn="l"/>
                <a:tab pos="4316413" algn="l"/>
                <a:tab pos="4773613" algn="l"/>
                <a:tab pos="5230813" algn="l"/>
                <a:tab pos="5688013" algn="l"/>
                <a:tab pos="6145213" algn="l"/>
                <a:tab pos="6602413" algn="l"/>
                <a:tab pos="7059613" algn="l"/>
                <a:tab pos="7516813" algn="l"/>
                <a:tab pos="7974013" algn="l"/>
                <a:tab pos="8431213" algn="l"/>
                <a:tab pos="8888413" algn="l"/>
              </a:tabLst>
            </a:pPr>
            <a:endParaRPr lang="en-GB" dirty="0">
              <a:latin typeface="Open Sans" panose="020B0606030504020204"/>
            </a:endParaRPr>
          </a:p>
          <a:p>
            <a:pPr marL="88900" indent="-88900" algn="just">
              <a:spcBef>
                <a:spcPts val="500"/>
              </a:spcBef>
              <a:buFont typeface="Times New Roman" panose="02020603050405020304" pitchFamily="18" charset="0"/>
              <a:buChar char="•"/>
              <a:tabLst>
                <a:tab pos="88900" algn="l"/>
                <a:tab pos="201613" algn="l"/>
                <a:tab pos="658813" algn="l"/>
                <a:tab pos="1116013" algn="l"/>
                <a:tab pos="1573213" algn="l"/>
                <a:tab pos="2030413" algn="l"/>
                <a:tab pos="2487613" algn="l"/>
                <a:tab pos="2944813" algn="l"/>
                <a:tab pos="3402013" algn="l"/>
                <a:tab pos="3859213" algn="l"/>
                <a:tab pos="4316413" algn="l"/>
                <a:tab pos="4773613" algn="l"/>
                <a:tab pos="5230813" algn="l"/>
                <a:tab pos="5688013" algn="l"/>
                <a:tab pos="6145213" algn="l"/>
                <a:tab pos="6602413" algn="l"/>
                <a:tab pos="7059613" algn="l"/>
                <a:tab pos="7516813" algn="l"/>
                <a:tab pos="7974013" algn="l"/>
                <a:tab pos="8431213" algn="l"/>
                <a:tab pos="8888413" algn="l"/>
              </a:tabLst>
            </a:pPr>
            <a:r>
              <a:rPr lang="en-US" dirty="0">
                <a:latin typeface="Open Sans" panose="020B0606030504020204"/>
              </a:rPr>
              <a:t>The quake had an impact on section of north-east coast of Japan where they are located a series of nuclear power plants (NPP).</a:t>
            </a:r>
          </a:p>
        </p:txBody>
      </p:sp>
      <p:sp>
        <p:nvSpPr>
          <p:cNvPr id="7172" name="PPT 2 -">
            <a:extLst>
              <a:ext uri="{FF2B5EF4-FFF2-40B4-BE49-F238E27FC236}">
                <a16:creationId xmlns:a16="http://schemas.microsoft.com/office/drawing/2014/main" id="{BBFD05E8-873F-1F21-7C76-B864F778E5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475A8215-03B7-4F47-8358-8EA81D2318A2}"/>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881760BD-4AFF-D98E-21DA-E6BE76991C08}"/>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11</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CECBF0A8-EC12-7AD9-DE04-56056EC9FA2E}"/>
              </a:ext>
            </a:extLst>
          </p:cNvPr>
          <p:cNvSpPr txBox="1"/>
          <p:nvPr/>
        </p:nvSpPr>
        <p:spPr>
          <a:xfrm>
            <a:off x="484631" y="1406525"/>
            <a:ext cx="3442843" cy="1310155"/>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hu-HU" sz="4000" dirty="0">
                <a:solidFill>
                  <a:srgbClr val="FF0000"/>
                </a:solidFill>
                <a:latin typeface="Times New Roman" panose="02020603050405020304" pitchFamily="18" charset="0"/>
              </a:rPr>
              <a:t>Accident cause</a:t>
            </a:r>
            <a:endParaRPr lang="en-US" sz="4000" dirty="0">
              <a:solidFill>
                <a:srgbClr val="FF0000"/>
              </a:solidFill>
            </a:endParaRPr>
          </a:p>
        </p:txBody>
      </p:sp>
      <p:pic>
        <p:nvPicPr>
          <p:cNvPr id="7176" name="Picture 1">
            <a:extLst>
              <a:ext uri="{FF2B5EF4-FFF2-40B4-BE49-F238E27FC236}">
                <a16:creationId xmlns:a16="http://schemas.microsoft.com/office/drawing/2014/main" id="{3DF4D955-9B53-E021-325B-D77DF9DD503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CF99CFD8-0D07-1156-D3AC-7340CC56CA4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28775" y="4135662"/>
            <a:ext cx="2674325" cy="26337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6895800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122F-AA10-E8FA-3157-0AB302019A3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2C08FF9-AC51-BC29-05C1-B737DA1F23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AC0C73D-3ACF-8A2A-80ED-9BEE6E5FBCF5}"/>
              </a:ext>
            </a:extLst>
          </p:cNvPr>
          <p:cNvSpPr txBox="1">
            <a:spLocks noChangeArrowheads="1"/>
          </p:cNvSpPr>
          <p:nvPr/>
        </p:nvSpPr>
        <p:spPr bwMode="auto">
          <a:xfrm>
            <a:off x="4283075" y="1233488"/>
            <a:ext cx="7537450" cy="341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marL="339725" indent="-339725" algn="just">
              <a:spcBef>
                <a:spcPts val="45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a:latin typeface="Open Sans" panose="020B0606030504020204"/>
              </a:rPr>
              <a:t>Units</a:t>
            </a:r>
            <a:r>
              <a:rPr lang="en-GB" dirty="0">
                <a:latin typeface="Open Sans" panose="020B0606030504020204"/>
              </a:rPr>
              <a:t> 4-6</a:t>
            </a:r>
            <a:r>
              <a:rPr lang="en-US" dirty="0">
                <a:latin typeface="Open Sans" panose="020B0606030504020204"/>
              </a:rPr>
              <a:t> in shut down status for periodic maintenance and refueling</a:t>
            </a:r>
          </a:p>
          <a:p>
            <a:pPr marL="339725" indent="-339725" algn="just">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a:latin typeface="Open Sans" panose="020B0606030504020204"/>
              </a:rPr>
              <a:t>Units 1-3 were stopped automatically after the quake</a:t>
            </a:r>
          </a:p>
          <a:p>
            <a:pPr marL="339725" indent="-339725" algn="just">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a:latin typeface="Open Sans" panose="020B0606030504020204"/>
              </a:rPr>
              <a:t>Reactor buildings and the containment successfully resist to the earthquake</a:t>
            </a:r>
          </a:p>
          <a:p>
            <a:pPr marL="339725" indent="-339725" algn="just">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a:latin typeface="Open Sans" panose="020B0606030504020204"/>
              </a:rPr>
              <a:t>All reactor were disconnected from</a:t>
            </a:r>
            <a:r>
              <a:rPr lang="en-GB" dirty="0">
                <a:latin typeface="Open Sans" panose="020B0606030504020204"/>
              </a:rPr>
              <a:t> the external AC supply </a:t>
            </a:r>
          </a:p>
          <a:p>
            <a:pPr marL="339725" indent="-339725" algn="just">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a:latin typeface="Open Sans" panose="020B0606030504020204"/>
              </a:rPr>
              <a:t>Backup sources (diesel generators) started</a:t>
            </a:r>
          </a:p>
        </p:txBody>
      </p:sp>
      <p:sp>
        <p:nvSpPr>
          <p:cNvPr id="7172" name="PPT 2 -">
            <a:extLst>
              <a:ext uri="{FF2B5EF4-FFF2-40B4-BE49-F238E27FC236}">
                <a16:creationId xmlns:a16="http://schemas.microsoft.com/office/drawing/2014/main" id="{3E1037E9-326F-F4DC-B5EF-34C7C7604B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28245DA6-660A-B5EE-144D-4E4E33EB8279}"/>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D889DC5C-AA6B-6702-FB96-DA1BCDB1EB26}"/>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12</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8B644B00-ADB8-5EF6-03F1-3BCA9D486D96}"/>
              </a:ext>
            </a:extLst>
          </p:cNvPr>
          <p:cNvSpPr txBox="1"/>
          <p:nvPr/>
        </p:nvSpPr>
        <p:spPr>
          <a:xfrm>
            <a:off x="228601" y="1406525"/>
            <a:ext cx="3698874" cy="1925708"/>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hu-HU" sz="4000" dirty="0">
                <a:solidFill>
                  <a:srgbClr val="FF0000"/>
                </a:solidFill>
                <a:latin typeface="Times New Roman" panose="02020603050405020304" pitchFamily="18" charset="0"/>
              </a:rPr>
              <a:t>E</a:t>
            </a:r>
            <a:r>
              <a:rPr lang="en-US" sz="4000" dirty="0">
                <a:solidFill>
                  <a:srgbClr val="FF0000"/>
                </a:solidFill>
              </a:rPr>
              <a:t>VENT </a:t>
            </a:r>
            <a:r>
              <a:rPr lang="hu-HU" sz="4000" dirty="0">
                <a:solidFill>
                  <a:srgbClr val="FF0000"/>
                </a:solidFill>
                <a:latin typeface="Times New Roman" panose="02020603050405020304" pitchFamily="18" charset="0"/>
              </a:rPr>
              <a:t>D</a:t>
            </a:r>
            <a:r>
              <a:rPr lang="en-US" sz="4000" dirty="0">
                <a:solidFill>
                  <a:srgbClr val="FF0000"/>
                </a:solidFill>
              </a:rPr>
              <a:t>ISCRI</a:t>
            </a:r>
            <a:r>
              <a:rPr lang="hu-HU" sz="4000" dirty="0">
                <a:solidFill>
                  <a:srgbClr val="FF0000"/>
                </a:solidFill>
                <a:latin typeface="Times New Roman" panose="02020603050405020304" pitchFamily="18" charset="0"/>
              </a:rPr>
              <a:t>PTION</a:t>
            </a:r>
            <a:r>
              <a:rPr lang="en-US" sz="4000" dirty="0">
                <a:solidFill>
                  <a:srgbClr val="FF0000"/>
                </a:solidFill>
              </a:rPr>
              <a:t> 11.</a:t>
            </a:r>
            <a:r>
              <a:rPr lang="ro-RO" sz="4000" dirty="0">
                <a:solidFill>
                  <a:srgbClr val="FF0000"/>
                </a:solidFill>
                <a:latin typeface="Times New Roman" panose="02020603050405020304" pitchFamily="18" charset="0"/>
              </a:rPr>
              <a:t>03.</a:t>
            </a:r>
            <a:r>
              <a:rPr lang="en-IN" sz="4000" dirty="0">
                <a:solidFill>
                  <a:srgbClr val="FF0000"/>
                </a:solidFill>
              </a:rPr>
              <a:t>2011</a:t>
            </a:r>
            <a:endParaRPr lang="en-US" sz="4000" dirty="0">
              <a:solidFill>
                <a:srgbClr val="FF0000"/>
              </a:solidFill>
            </a:endParaRPr>
          </a:p>
        </p:txBody>
      </p:sp>
      <p:pic>
        <p:nvPicPr>
          <p:cNvPr id="7176" name="Picture 1">
            <a:extLst>
              <a:ext uri="{FF2B5EF4-FFF2-40B4-BE49-F238E27FC236}">
                <a16:creationId xmlns:a16="http://schemas.microsoft.com/office/drawing/2014/main" id="{7FF45DF0-AF34-5373-CA73-B735F65506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004C6BEE-3CDB-602A-CE5F-3E478E7FA2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13.11.2011• Droping of the internal  pressure has led to  explosion in Unit 3.                                   14-15.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3524" y="5190822"/>
            <a:ext cx="2205032" cy="161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6344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1520-4FFD-0C39-7097-7F53E77BC0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79B5C9-1D0C-35C2-88F0-EEB4D42D312D}"/>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ADE47EE-AF98-D6F4-D3EE-FBD5FEF1EA85}"/>
              </a:ext>
            </a:extLst>
          </p:cNvPr>
          <p:cNvSpPr txBox="1">
            <a:spLocks noChangeArrowheads="1"/>
          </p:cNvSpPr>
          <p:nvPr/>
        </p:nvSpPr>
        <p:spPr bwMode="auto">
          <a:xfrm>
            <a:off x="4369594" y="1272189"/>
            <a:ext cx="7537450" cy="4156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marL="339725" indent="-339725" algn="just">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a:latin typeface="Open Sans" panose="020B0606030504020204"/>
              </a:rPr>
              <a:t>At approximately one hour after the earthquake tsunami hit the site</a:t>
            </a:r>
          </a:p>
          <a:p>
            <a:pPr marL="739775" lvl="1" indent="-282575" algn="just">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a:latin typeface="Open Sans" panose="020B0606030504020204"/>
              </a:rPr>
              <a:t>destroyed fuel tanks of the diesel generators</a:t>
            </a:r>
          </a:p>
          <a:p>
            <a:pPr marL="739775" lvl="1" indent="-282575" algn="just">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a:latin typeface="Open Sans" panose="020B0606030504020204"/>
              </a:rPr>
              <a:t>flooded the diesel generator building</a:t>
            </a:r>
          </a:p>
          <a:p>
            <a:pPr marL="339725" indent="-339725" algn="just">
              <a:spcBef>
                <a:spcPts val="450"/>
              </a:spcBef>
              <a:buClr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a:latin typeface="Open Sans" panose="020B0606030504020204"/>
              </a:rPr>
              <a:t>(10m</a:t>
            </a:r>
            <a:r>
              <a:rPr lang="en-GB" sz="2400" dirty="0">
                <a:latin typeface="Open Sans" panose="020B0606030504020204"/>
              </a:rPr>
              <a:t> protection wall was not sufficient)</a:t>
            </a:r>
          </a:p>
          <a:p>
            <a:pPr marL="339725" indent="-339725" algn="just">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a:latin typeface="Open Sans" panose="020B0606030504020204"/>
              </a:rPr>
              <a:t>Mobile generators were sent to the site in a short time but they ran out of fuel</a:t>
            </a:r>
          </a:p>
          <a:p>
            <a:pPr marL="339725" indent="-339725" algn="just">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a:latin typeface="Open Sans" panose="020B0606030504020204"/>
              </a:rPr>
              <a:t>Hydrogen Explosion Unit 1</a:t>
            </a:r>
          </a:p>
          <a:p>
            <a:pPr marL="339725" indent="-339725" algn="just">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a:latin typeface="Open Sans" panose="020B0606030504020204"/>
              </a:rPr>
              <a:t>Evacuation of population from the area of 20km Daiichi NPP and 10km </a:t>
            </a:r>
            <a:r>
              <a:rPr lang="en-US" sz="2400" dirty="0" err="1">
                <a:latin typeface="Open Sans" panose="020B0606030504020204"/>
              </a:rPr>
              <a:t>Daina</a:t>
            </a:r>
            <a:r>
              <a:rPr lang="en-GB" sz="2400" dirty="0">
                <a:latin typeface="Open Sans" panose="020B0606030504020204"/>
              </a:rPr>
              <a:t> NPP (approx. 200 000 person</a:t>
            </a:r>
          </a:p>
          <a:p>
            <a:pPr marL="339725" indent="-339725" algn="just">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a:latin typeface="Open Sans" panose="020B0606030504020204"/>
              </a:rPr>
              <a:t>On-site</a:t>
            </a:r>
            <a:r>
              <a:rPr lang="en-GB" sz="2400" dirty="0">
                <a:latin typeface="Open Sans" panose="020B0606030504020204"/>
              </a:rPr>
              <a:t> radioactivity increased </a:t>
            </a:r>
          </a:p>
        </p:txBody>
      </p:sp>
      <p:sp>
        <p:nvSpPr>
          <p:cNvPr id="7172" name="PPT 2 -">
            <a:extLst>
              <a:ext uri="{FF2B5EF4-FFF2-40B4-BE49-F238E27FC236}">
                <a16:creationId xmlns:a16="http://schemas.microsoft.com/office/drawing/2014/main" id="{0BE69680-F0AA-3FA7-5E10-FD46A5D6E1B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726BCB71-84E1-161E-5EBC-85FF6D3E6F60}"/>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20375ABF-4968-D7B4-F2B2-125109650F6F}"/>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13</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756874BE-192A-82DC-019F-537AF3E461F2}"/>
              </a:ext>
            </a:extLst>
          </p:cNvPr>
          <p:cNvSpPr txBox="1"/>
          <p:nvPr/>
        </p:nvSpPr>
        <p:spPr>
          <a:xfrm>
            <a:off x="283552" y="1819764"/>
            <a:ext cx="3556000" cy="1925708"/>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hu-HU" sz="4000" dirty="0">
                <a:solidFill>
                  <a:srgbClr val="FF0000"/>
                </a:solidFill>
                <a:latin typeface="Times New Roman" panose="02020603050405020304" pitchFamily="18" charset="0"/>
              </a:rPr>
              <a:t>E</a:t>
            </a:r>
            <a:r>
              <a:rPr lang="en-US" sz="4000" dirty="0">
                <a:solidFill>
                  <a:srgbClr val="FF0000"/>
                </a:solidFill>
              </a:rPr>
              <a:t>VENT </a:t>
            </a:r>
            <a:r>
              <a:rPr lang="hu-HU" sz="4000" dirty="0">
                <a:solidFill>
                  <a:srgbClr val="FF0000"/>
                </a:solidFill>
                <a:latin typeface="Times New Roman" panose="02020603050405020304" pitchFamily="18" charset="0"/>
              </a:rPr>
              <a:t>D</a:t>
            </a:r>
            <a:r>
              <a:rPr lang="en-US" sz="4000" dirty="0">
                <a:solidFill>
                  <a:srgbClr val="FF0000"/>
                </a:solidFill>
              </a:rPr>
              <a:t>ISCRI</a:t>
            </a:r>
            <a:r>
              <a:rPr lang="hu-HU" sz="4000" dirty="0">
                <a:solidFill>
                  <a:srgbClr val="FF0000"/>
                </a:solidFill>
                <a:latin typeface="Times New Roman" panose="02020603050405020304" pitchFamily="18" charset="0"/>
              </a:rPr>
              <a:t>PTION</a:t>
            </a:r>
            <a:r>
              <a:rPr lang="en-US" sz="4000" dirty="0">
                <a:solidFill>
                  <a:srgbClr val="FF0000"/>
                </a:solidFill>
              </a:rPr>
              <a:t> 11.</a:t>
            </a:r>
            <a:r>
              <a:rPr lang="ro-RO" sz="4000" dirty="0">
                <a:solidFill>
                  <a:srgbClr val="FF0000"/>
                </a:solidFill>
                <a:latin typeface="Times New Roman" panose="02020603050405020304" pitchFamily="18" charset="0"/>
              </a:rPr>
              <a:t>03.</a:t>
            </a:r>
            <a:r>
              <a:rPr lang="en-IN" sz="4000" dirty="0">
                <a:solidFill>
                  <a:srgbClr val="FF0000"/>
                </a:solidFill>
              </a:rPr>
              <a:t>2011</a:t>
            </a:r>
            <a:endParaRPr lang="en-US" sz="4000" dirty="0">
              <a:solidFill>
                <a:srgbClr val="FF0000"/>
              </a:solidFill>
            </a:endParaRPr>
          </a:p>
        </p:txBody>
      </p:sp>
      <p:pic>
        <p:nvPicPr>
          <p:cNvPr id="7176" name="Picture 1">
            <a:extLst>
              <a:ext uri="{FF2B5EF4-FFF2-40B4-BE49-F238E27FC236}">
                <a16:creationId xmlns:a16="http://schemas.microsoft.com/office/drawing/2014/main" id="{EE3A01AF-0E35-162E-4692-6B6BF31A183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A84E1C4D-7F47-D526-5F3F-373553BC6F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88972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1520-4FFD-0C39-7097-7F53E77BC0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79B5C9-1D0C-35C2-88F0-EEB4D42D312D}"/>
              </a:ext>
            </a:extLst>
          </p:cNvPr>
          <p:cNvSpPr/>
          <p:nvPr/>
        </p:nvSpPr>
        <p:spPr>
          <a:xfrm>
            <a:off x="4084638" y="0"/>
            <a:ext cx="8107362" cy="6858000"/>
          </a:xfrm>
          <a:prstGeom prst="rect">
            <a:avLst/>
          </a:prstGeom>
          <a:solidFill>
            <a:schemeClr val="bg1"/>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0BE69680-F0AA-3FA7-5E10-FD46A5D6E1B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726BCB71-84E1-161E-5EBC-85FF6D3E6F60}"/>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20375ABF-4968-D7B4-F2B2-125109650F6F}"/>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14</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EE3A01AF-0E35-162E-4692-6B6BF31A183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A84E1C4D-7F47-D526-5F3F-373553BC6F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fukushima fallout article siz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0629" y="1183552"/>
            <a:ext cx="9416934" cy="5238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99354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1520-4FFD-0C39-7097-7F53E77BC0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79B5C9-1D0C-35C2-88F0-EEB4D42D312D}"/>
              </a:ext>
            </a:extLst>
          </p:cNvPr>
          <p:cNvSpPr/>
          <p:nvPr/>
        </p:nvSpPr>
        <p:spPr>
          <a:xfrm>
            <a:off x="4084638" y="0"/>
            <a:ext cx="8107362" cy="6858000"/>
          </a:xfrm>
          <a:prstGeom prst="rect">
            <a:avLst/>
          </a:prstGeom>
          <a:solidFill>
            <a:schemeClr val="bg1"/>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0BE69680-F0AA-3FA7-5E10-FD46A5D6E1B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726BCB71-84E1-161E-5EBC-85FF6D3E6F60}"/>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20375ABF-4968-D7B4-F2B2-125109650F6F}"/>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15</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EE3A01AF-0E35-162E-4692-6B6BF31A183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A84E1C4D-7F47-D526-5F3F-373553BC6F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Image result for fukushima vide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1526" y="1026053"/>
            <a:ext cx="9653674" cy="540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69431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1520-4FFD-0C39-7097-7F53E77BC0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79B5C9-1D0C-35C2-88F0-EEB4D42D312D}"/>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0BE69680-F0AA-3FA7-5E10-FD46A5D6E1B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726BCB71-84E1-161E-5EBC-85FF6D3E6F60}"/>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20375ABF-4968-D7B4-F2B2-125109650F6F}"/>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16</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756874BE-192A-82DC-019F-537AF3E461F2}"/>
              </a:ext>
            </a:extLst>
          </p:cNvPr>
          <p:cNvSpPr txBox="1"/>
          <p:nvPr/>
        </p:nvSpPr>
        <p:spPr>
          <a:xfrm>
            <a:off x="283552" y="1819764"/>
            <a:ext cx="3556000" cy="1556376"/>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r>
              <a:rPr lang="en-IN" sz="4000" dirty="0">
                <a:solidFill>
                  <a:srgbClr val="FF0000"/>
                </a:solidFill>
              </a:rPr>
              <a:t>Effect on Marine life and Animals</a:t>
            </a:r>
          </a:p>
        </p:txBody>
      </p:sp>
      <p:pic>
        <p:nvPicPr>
          <p:cNvPr id="7176" name="Picture 1">
            <a:extLst>
              <a:ext uri="{FF2B5EF4-FFF2-40B4-BE49-F238E27FC236}">
                <a16:creationId xmlns:a16="http://schemas.microsoft.com/office/drawing/2014/main" id="{EE3A01AF-0E35-162E-4692-6B6BF31A183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A84E1C4D-7F47-D526-5F3F-373553BC6F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5192" y="2936125"/>
            <a:ext cx="3510734" cy="28005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effect on environment of fukushima incid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0760" y="170947"/>
            <a:ext cx="4936328" cy="33019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53987" y="1232942"/>
            <a:ext cx="2960738" cy="28826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9557" y="4030679"/>
            <a:ext cx="2909236" cy="28098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Image result for effect on nature of fukushima inciden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43900" y="4109618"/>
            <a:ext cx="3760544" cy="279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5430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1520-4FFD-0C39-7097-7F53E77BC0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79B5C9-1D0C-35C2-88F0-EEB4D42D312D}"/>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0BE69680-F0AA-3FA7-5E10-FD46A5D6E1B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726BCB71-84E1-161E-5EBC-85FF6D3E6F60}"/>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20375ABF-4968-D7B4-F2B2-125109650F6F}"/>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17</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756874BE-192A-82DC-019F-537AF3E461F2}"/>
              </a:ext>
            </a:extLst>
          </p:cNvPr>
          <p:cNvSpPr txBox="1"/>
          <p:nvPr/>
        </p:nvSpPr>
        <p:spPr>
          <a:xfrm>
            <a:off x="283552" y="1819764"/>
            <a:ext cx="3556000" cy="1925708"/>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50000"/>
              </a:lnSpc>
            </a:pPr>
            <a:r>
              <a:rPr lang="en-IN" sz="4000" dirty="0">
                <a:solidFill>
                  <a:srgbClr val="FF0000"/>
                </a:solidFill>
              </a:rPr>
              <a:t>Effect on plants</a:t>
            </a:r>
          </a:p>
        </p:txBody>
      </p:sp>
      <p:pic>
        <p:nvPicPr>
          <p:cNvPr id="7176" name="Picture 1">
            <a:extLst>
              <a:ext uri="{FF2B5EF4-FFF2-40B4-BE49-F238E27FC236}">
                <a16:creationId xmlns:a16="http://schemas.microsoft.com/office/drawing/2014/main" id="{EE3A01AF-0E35-162E-4692-6B6BF31A183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A84E1C4D-7F47-D526-5F3F-373553BC6F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Image result for effect on environment of fukushima incid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9593" y="3568342"/>
            <a:ext cx="2326822" cy="26513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3359" y="3568342"/>
            <a:ext cx="2288755" cy="26513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Image result for effect on environment of fukushima incid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2162" y="1237014"/>
            <a:ext cx="3487238" cy="22447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Chimera mut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9105592" y="3444764"/>
            <a:ext cx="2651355" cy="28985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Image result for effect on nature of fukushima inciden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9594" y="1272189"/>
            <a:ext cx="3852568" cy="2209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21555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1520-4FFD-0C39-7097-7F53E77BC0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79B5C9-1D0C-35C2-88F0-EEB4D42D312D}"/>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0BE69680-F0AA-3FA7-5E10-FD46A5D6E1B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726BCB71-84E1-161E-5EBC-85FF6D3E6F60}"/>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20375ABF-4968-D7B4-F2B2-125109650F6F}"/>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18</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756874BE-192A-82DC-019F-537AF3E461F2}"/>
              </a:ext>
            </a:extLst>
          </p:cNvPr>
          <p:cNvSpPr txBox="1"/>
          <p:nvPr/>
        </p:nvSpPr>
        <p:spPr>
          <a:xfrm>
            <a:off x="283552" y="1819764"/>
            <a:ext cx="3556000" cy="2541261"/>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200000"/>
              </a:lnSpc>
            </a:pPr>
            <a:r>
              <a:rPr lang="en-IN" sz="4000" dirty="0">
                <a:solidFill>
                  <a:srgbClr val="FF0000"/>
                </a:solidFill>
              </a:rPr>
              <a:t>BEFORE  and  AFTER</a:t>
            </a:r>
          </a:p>
        </p:txBody>
      </p:sp>
      <p:pic>
        <p:nvPicPr>
          <p:cNvPr id="7176" name="Picture 1">
            <a:extLst>
              <a:ext uri="{FF2B5EF4-FFF2-40B4-BE49-F238E27FC236}">
                <a16:creationId xmlns:a16="http://schemas.microsoft.com/office/drawing/2014/main" id="{EE3A01AF-0E35-162E-4692-6B6BF31A183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A84E1C4D-7F47-D526-5F3F-373553BC6F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Image result for before and after photo of fukushi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8725" y="3367088"/>
            <a:ext cx="7819188" cy="30737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Image result for before and after photo of fukushim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1252" y="341340"/>
            <a:ext cx="6458634" cy="2986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18566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89734-8D3F-025B-7674-D0ED39ED6E0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A0DAC608-2C6F-1735-D143-06192AE7F063}"/>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7C8E402-51C8-6751-23D3-11633387DD74}"/>
              </a:ext>
            </a:extLst>
          </p:cNvPr>
          <p:cNvSpPr txBox="1">
            <a:spLocks noChangeArrowheads="1"/>
          </p:cNvSpPr>
          <p:nvPr/>
        </p:nvSpPr>
        <p:spPr bwMode="auto">
          <a:xfrm>
            <a:off x="4369594" y="1309211"/>
            <a:ext cx="7537450" cy="383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nSpc>
                <a:spcPct val="100000"/>
              </a:lnSpc>
              <a:buFont typeface="Wingdings" pitchFamily="2" charset="2"/>
              <a:buChar char="Ø"/>
            </a:pPr>
            <a:r>
              <a:rPr lang="en-US" dirty="0">
                <a:latin typeface="Open Sans" panose="020B0606030504020204"/>
                <a:cs typeface="Times New Roman" pitchFamily="18" charset="0"/>
              </a:rPr>
              <a:t>Where is Fukushima Daiichi Nuclear power plant.</a:t>
            </a:r>
          </a:p>
          <a:p>
            <a:pPr>
              <a:lnSpc>
                <a:spcPct val="100000"/>
              </a:lnSpc>
              <a:buFont typeface="Wingdings" pitchFamily="2" charset="2"/>
              <a:buChar char="Ø"/>
            </a:pPr>
            <a:r>
              <a:rPr lang="en-US" dirty="0">
                <a:latin typeface="Open Sans" panose="020B0606030504020204"/>
                <a:cs typeface="Times New Roman" pitchFamily="18" charset="0"/>
              </a:rPr>
              <a:t>Information about Fukushima nuclear power plant.</a:t>
            </a:r>
          </a:p>
          <a:p>
            <a:pPr>
              <a:lnSpc>
                <a:spcPct val="100000"/>
              </a:lnSpc>
              <a:buFont typeface="Wingdings" pitchFamily="2" charset="2"/>
              <a:buChar char="Ø"/>
            </a:pPr>
            <a:r>
              <a:rPr lang="en-US" dirty="0">
                <a:latin typeface="Open Sans" panose="020B0606030504020204"/>
                <a:cs typeface="Times New Roman" pitchFamily="18" charset="0"/>
              </a:rPr>
              <a:t>Reason of the accident.</a:t>
            </a:r>
          </a:p>
          <a:p>
            <a:pPr>
              <a:lnSpc>
                <a:spcPct val="100000"/>
              </a:lnSpc>
              <a:buFont typeface="Wingdings" pitchFamily="2" charset="2"/>
              <a:buChar char="Ø"/>
            </a:pPr>
            <a:r>
              <a:rPr lang="en-US" dirty="0">
                <a:latin typeface="Open Sans" panose="020B0606030504020204"/>
                <a:cs typeface="Times New Roman" pitchFamily="18" charset="0"/>
              </a:rPr>
              <a:t>Daily event of the accident.</a:t>
            </a:r>
          </a:p>
          <a:p>
            <a:pPr>
              <a:lnSpc>
                <a:spcPct val="100000"/>
              </a:lnSpc>
              <a:buFont typeface="Wingdings" pitchFamily="2" charset="2"/>
              <a:buChar char="Ø"/>
            </a:pPr>
            <a:r>
              <a:rPr lang="en-US" dirty="0">
                <a:latin typeface="Open Sans" panose="020B0606030504020204"/>
                <a:cs typeface="Times New Roman" pitchFamily="18" charset="0"/>
              </a:rPr>
              <a:t> Effects on alive.</a:t>
            </a:r>
          </a:p>
          <a:p>
            <a:pPr>
              <a:lnSpc>
                <a:spcPct val="100000"/>
              </a:lnSpc>
              <a:buFont typeface="Wingdings" pitchFamily="2" charset="2"/>
              <a:buChar char="Ø"/>
            </a:pPr>
            <a:r>
              <a:rPr lang="en-US" dirty="0">
                <a:latin typeface="Open Sans" panose="020B0606030504020204"/>
                <a:cs typeface="Times New Roman" pitchFamily="18" charset="0"/>
              </a:rPr>
              <a:t> Effects on social life.</a:t>
            </a:r>
          </a:p>
          <a:p>
            <a:pPr>
              <a:lnSpc>
                <a:spcPct val="100000"/>
              </a:lnSpc>
              <a:buFont typeface="Wingdings" pitchFamily="2" charset="2"/>
              <a:buChar char="Ø"/>
            </a:pPr>
            <a:r>
              <a:rPr lang="en-US" dirty="0">
                <a:latin typeface="Open Sans" panose="020B0606030504020204"/>
                <a:cs typeface="Times New Roman" pitchFamily="18" charset="0"/>
              </a:rPr>
              <a:t>Effects on environment.</a:t>
            </a:r>
            <a:r>
              <a:rPr lang="en-US" dirty="0">
                <a:latin typeface="Open Sans" panose="020B0606030504020204"/>
              </a:rPr>
              <a:t>  </a:t>
            </a:r>
            <a:endParaRPr lang="hi-IN" dirty="0">
              <a:latin typeface="Open Sans" panose="020B0606030504020204"/>
            </a:endParaRPr>
          </a:p>
        </p:txBody>
      </p:sp>
      <p:sp>
        <p:nvSpPr>
          <p:cNvPr id="7172" name="PPT 2 -">
            <a:extLst>
              <a:ext uri="{FF2B5EF4-FFF2-40B4-BE49-F238E27FC236}">
                <a16:creationId xmlns:a16="http://schemas.microsoft.com/office/drawing/2014/main" id="{8687DD65-11F5-6CA4-FA96-F6D769AAC04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E669FCD3-A17F-1467-653D-0D4D605974B8}"/>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C6286B47-E4B6-F6B8-4DCD-C058FA421DFB}"/>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19</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EBB8B6E7-FA1C-4787-8F71-9215019CD20C}"/>
              </a:ext>
            </a:extLst>
          </p:cNvPr>
          <p:cNvSpPr txBox="1"/>
          <p:nvPr/>
        </p:nvSpPr>
        <p:spPr>
          <a:xfrm>
            <a:off x="228601" y="1406525"/>
            <a:ext cx="3698874" cy="1002378"/>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50000"/>
              </a:lnSpc>
            </a:pPr>
            <a:r>
              <a:rPr lang="en-US" sz="4000" dirty="0">
                <a:latin typeface="Times New Roman" pitchFamily="18" charset="0"/>
                <a:cs typeface="Times New Roman" pitchFamily="18" charset="0"/>
              </a:rPr>
              <a:t>Review</a:t>
            </a:r>
            <a:r>
              <a:rPr lang="en-US" sz="3600" u="sng" dirty="0">
                <a:latin typeface="Times New Roman" pitchFamily="18" charset="0"/>
                <a:cs typeface="Times New Roman" pitchFamily="18" charset="0"/>
              </a:rPr>
              <a:t> </a:t>
            </a:r>
          </a:p>
        </p:txBody>
      </p:sp>
      <p:pic>
        <p:nvPicPr>
          <p:cNvPr id="7176" name="Picture 1">
            <a:extLst>
              <a:ext uri="{FF2B5EF4-FFF2-40B4-BE49-F238E27FC236}">
                <a16:creationId xmlns:a16="http://schemas.microsoft.com/office/drawing/2014/main" id="{E23EA16C-0729-7BE6-CF27-9F365B24CC5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42396240-7A60-A98E-4768-647C3C83DED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75148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Upon completing this lesson, you will be able to:">
            <a:extLst>
              <a:ext uri="{FF2B5EF4-FFF2-40B4-BE49-F238E27FC236}">
                <a16:creationId xmlns:a16="http://schemas.microsoft.com/office/drawing/2014/main" id="{A5FBE620-7BE3-92C3-A3E9-BF1F4B96DB93}"/>
              </a:ext>
            </a:extLst>
          </p:cNvPr>
          <p:cNvSpPr txBox="1">
            <a:spLocks noChangeArrowheads="1"/>
          </p:cNvSpPr>
          <p:nvPr/>
        </p:nvSpPr>
        <p:spPr bwMode="auto">
          <a:xfrm>
            <a:off x="288925" y="1352550"/>
            <a:ext cx="3814763" cy="3878263"/>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4618" tIns="44618" rIns="44618" bIns="44618"/>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685800" indent="4572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9144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1371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18288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18288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18288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18288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18288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nSpc>
                <a:spcPct val="100000"/>
              </a:lnSpc>
              <a:spcBef>
                <a:spcPts val="2100"/>
              </a:spcBef>
              <a:buFontTx/>
              <a:buNone/>
            </a:pPr>
            <a:r>
              <a:rPr lang="en-US" altLang="en-US" dirty="0">
                <a:solidFill>
                  <a:srgbClr val="000000"/>
                </a:solidFill>
                <a:latin typeface="Open Sans" panose="020B0606030504020204" pitchFamily="34" charset="0"/>
                <a:cs typeface="Open Sans" panose="020B0606030504020204" pitchFamily="34" charset="0"/>
                <a:sym typeface="Open Sans" panose="020B0606030504020204" pitchFamily="34" charset="0"/>
              </a:rPr>
              <a:t>Upon completing this lesson, you will be able to:</a:t>
            </a:r>
          </a:p>
        </p:txBody>
      </p:sp>
      <p:sp>
        <p:nvSpPr>
          <p:cNvPr id="6147" name="OBJECTIVES">
            <a:extLst>
              <a:ext uri="{FF2B5EF4-FFF2-40B4-BE49-F238E27FC236}">
                <a16:creationId xmlns:a16="http://schemas.microsoft.com/office/drawing/2014/main" id="{07583870-BA09-0B93-D3D8-EE9553F27325}"/>
              </a:ext>
            </a:extLst>
          </p:cNvPr>
          <p:cNvSpPr txBox="1">
            <a:spLocks noChangeArrowheads="1"/>
          </p:cNvSpPr>
          <p:nvPr/>
        </p:nvSpPr>
        <p:spPr bwMode="auto">
          <a:xfrm>
            <a:off x="4330700" y="393700"/>
            <a:ext cx="269557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18954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C00000"/>
                </a:solidFill>
                <a:latin typeface="Open Sans" panose="020B0606030504020204" pitchFamily="34" charset="0"/>
                <a:cs typeface="Open Sans" panose="020B0606030504020204" pitchFamily="34" charset="0"/>
                <a:sym typeface="Open Sans" panose="020B0606030504020204" pitchFamily="34" charset="0"/>
              </a:rPr>
              <a:t>OBJECTIVES</a:t>
            </a:r>
          </a:p>
        </p:txBody>
      </p:sp>
      <p:sp>
        <p:nvSpPr>
          <p:cNvPr id="6148" name="Slide Number">
            <a:extLst>
              <a:ext uri="{FF2B5EF4-FFF2-40B4-BE49-F238E27FC236}">
                <a16:creationId xmlns:a16="http://schemas.microsoft.com/office/drawing/2014/main" id="{45AF9D8A-AB82-A1AC-65C9-9018D9A03294}"/>
              </a:ext>
            </a:extLst>
          </p:cNvPr>
          <p:cNvSpPr>
            <a:spLocks noGrp="1" noChangeArrowheads="1"/>
          </p:cNvSpPr>
          <p:nvPr>
            <p:ph type="sldNum" sz="quarter" idx="10"/>
          </p:nvPr>
        </p:nvSpPr>
        <p:spPr bwMode="auto">
          <a:xfrm>
            <a:off x="11460163" y="6407150"/>
            <a:ext cx="193675" cy="338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C5AEF8F9-6E22-4F11-AAF0-1E6A6F641DC0}"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6149" name="List two steps to treat a closed wound.…">
            <a:extLst>
              <a:ext uri="{FF2B5EF4-FFF2-40B4-BE49-F238E27FC236}">
                <a16:creationId xmlns:a16="http://schemas.microsoft.com/office/drawing/2014/main" id="{B8747A0F-CCFF-13B3-49D2-340E4B6DF0DF}"/>
              </a:ext>
            </a:extLst>
          </p:cNvPr>
          <p:cNvSpPr txBox="1">
            <a:spLocks noChangeArrowheads="1"/>
          </p:cNvSpPr>
          <p:nvPr/>
        </p:nvSpPr>
        <p:spPr bwMode="auto">
          <a:xfrm>
            <a:off x="5726112" y="1871663"/>
            <a:ext cx="6284179" cy="406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9142" tIns="39142" rIns="39142" bIns="39142">
            <a:spAutoFit/>
          </a:bodyPr>
          <a:lstStyle>
            <a:lvl1pPr marL="342900" indent="-342900" defTabSz="947738">
              <a:lnSpc>
                <a:spcPct val="90000"/>
              </a:lnSpc>
              <a:spcBef>
                <a:spcPts val="1000"/>
              </a:spcBef>
              <a:buFont typeface="Arial" panose="020B0604020202020204" pitchFamily="34" charset="0"/>
              <a:buChar char="•"/>
              <a:tabLst>
                <a:tab pos="1143000" algn="l"/>
                <a:tab pos="1822450" algn="l"/>
                <a:tab pos="2514600" algn="l"/>
                <a:tab pos="3194050" algn="l"/>
              </a:tabLst>
              <a:defRPr sz="2800">
                <a:solidFill>
                  <a:schemeClr val="tx1"/>
                </a:solidFill>
                <a:latin typeface="Calibri" panose="020F0502020204030204" pitchFamily="34" charset="0"/>
              </a:defRPr>
            </a:lvl1pPr>
            <a:lvl2pPr defTabSz="947738">
              <a:lnSpc>
                <a:spcPct val="90000"/>
              </a:lnSpc>
              <a:spcBef>
                <a:spcPts val="500"/>
              </a:spcBef>
              <a:buFont typeface="Arial" panose="020B0604020202020204" pitchFamily="34" charset="0"/>
              <a:buChar char="•"/>
              <a:tabLst>
                <a:tab pos="1143000" algn="l"/>
                <a:tab pos="1822450" algn="l"/>
                <a:tab pos="2514600" algn="l"/>
                <a:tab pos="3194050" algn="l"/>
              </a:tabLst>
              <a:defRPr sz="2400">
                <a:solidFill>
                  <a:schemeClr val="tx1"/>
                </a:solidFill>
                <a:latin typeface="Calibri" panose="020F0502020204030204" pitchFamily="34" charset="0"/>
              </a:defRPr>
            </a:lvl2pPr>
            <a:lvl3pPr marL="1143000" indent="-228600" defTabSz="947738">
              <a:lnSpc>
                <a:spcPct val="90000"/>
              </a:lnSpc>
              <a:spcBef>
                <a:spcPts val="500"/>
              </a:spcBef>
              <a:buFont typeface="Arial" panose="020B0604020202020204" pitchFamily="34" charset="0"/>
              <a:buChar char="•"/>
              <a:tabLst>
                <a:tab pos="1143000" algn="l"/>
                <a:tab pos="1822450" algn="l"/>
                <a:tab pos="2514600" algn="l"/>
                <a:tab pos="3194050" algn="l"/>
              </a:tabLst>
              <a:defRPr sz="2000">
                <a:solidFill>
                  <a:schemeClr val="tx1"/>
                </a:solidFill>
                <a:latin typeface="Calibri" panose="020F0502020204030204" pitchFamily="34" charset="0"/>
              </a:defRPr>
            </a:lvl3pPr>
            <a:lvl4pPr marL="1600200" indent="-228600" defTabSz="947738">
              <a:lnSpc>
                <a:spcPct val="90000"/>
              </a:lnSpc>
              <a:spcBef>
                <a:spcPts val="500"/>
              </a:spcBef>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4pPr>
            <a:lvl5pPr marL="2057400" indent="-228600" defTabSz="947738">
              <a:lnSpc>
                <a:spcPct val="90000"/>
              </a:lnSpc>
              <a:spcBef>
                <a:spcPts val="500"/>
              </a:spcBef>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5pPr>
            <a:lvl6pPr marL="25146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6pPr>
            <a:lvl7pPr marL="29718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7pPr>
            <a:lvl8pPr marL="34290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8pPr>
            <a:lvl9pPr marL="38862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9pPr>
          </a:lstStyle>
          <a:p>
            <a:pPr marL="0" indent="0">
              <a:lnSpc>
                <a:spcPct val="150000"/>
              </a:lnSpc>
              <a:buNone/>
            </a:pPr>
            <a:r>
              <a:rPr lang="en-US" sz="2600" dirty="0">
                <a:latin typeface="Times New Roman" pitchFamily="18" charset="0"/>
                <a:cs typeface="Times New Roman" pitchFamily="18" charset="0"/>
              </a:rPr>
              <a:t>Where is Fukushima Daiichi Nuclear power plant.</a:t>
            </a:r>
          </a:p>
          <a:p>
            <a:pPr marL="0" indent="0">
              <a:lnSpc>
                <a:spcPct val="150000"/>
              </a:lnSpc>
              <a:buNone/>
            </a:pPr>
            <a:r>
              <a:rPr lang="en-US" sz="2600" dirty="0">
                <a:latin typeface="Times New Roman" pitchFamily="18" charset="0"/>
                <a:cs typeface="Times New Roman" pitchFamily="18" charset="0"/>
              </a:rPr>
              <a:t>Information about Fukushima nuclear power plant.</a:t>
            </a:r>
          </a:p>
          <a:p>
            <a:pPr marL="0" indent="0">
              <a:lnSpc>
                <a:spcPct val="150000"/>
              </a:lnSpc>
              <a:buNone/>
            </a:pPr>
            <a:r>
              <a:rPr lang="en-US" sz="2600" dirty="0">
                <a:latin typeface="Times New Roman" pitchFamily="18" charset="0"/>
                <a:cs typeface="Times New Roman" pitchFamily="18" charset="0"/>
              </a:rPr>
              <a:t>Reason of the accident.</a:t>
            </a:r>
          </a:p>
          <a:p>
            <a:pPr marL="0" indent="0">
              <a:lnSpc>
                <a:spcPct val="150000"/>
              </a:lnSpc>
              <a:buNone/>
            </a:pPr>
            <a:r>
              <a:rPr lang="en-US" sz="2600" dirty="0">
                <a:latin typeface="Times New Roman" pitchFamily="18" charset="0"/>
                <a:cs typeface="Times New Roman" pitchFamily="18" charset="0"/>
              </a:rPr>
              <a:t>Daily event of the accident.</a:t>
            </a:r>
          </a:p>
        </p:txBody>
      </p:sp>
      <p:grpSp>
        <p:nvGrpSpPr>
          <p:cNvPr id="6150" name="Group">
            <a:extLst>
              <a:ext uri="{FF2B5EF4-FFF2-40B4-BE49-F238E27FC236}">
                <a16:creationId xmlns:a16="http://schemas.microsoft.com/office/drawing/2014/main" id="{E0D2C459-C99F-CE34-03A7-9EDFE5388882}"/>
              </a:ext>
            </a:extLst>
          </p:cNvPr>
          <p:cNvGrpSpPr>
            <a:grpSpLocks/>
          </p:cNvGrpSpPr>
          <p:nvPr/>
        </p:nvGrpSpPr>
        <p:grpSpPr bwMode="auto">
          <a:xfrm>
            <a:off x="5116513" y="2001838"/>
            <a:ext cx="609600" cy="841375"/>
            <a:chOff x="0" y="115975"/>
            <a:chExt cx="1219200" cy="1681957"/>
          </a:xfrm>
        </p:grpSpPr>
        <p:sp>
          <p:nvSpPr>
            <p:cNvPr id="6160" name="Circle">
              <a:extLst>
                <a:ext uri="{FF2B5EF4-FFF2-40B4-BE49-F238E27FC236}">
                  <a16:creationId xmlns:a16="http://schemas.microsoft.com/office/drawing/2014/main" id="{BFEFED60-F19B-83B2-C56B-5AEEE11D9BB2}"/>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6161" name="1">
              <a:extLst>
                <a:ext uri="{FF2B5EF4-FFF2-40B4-BE49-F238E27FC236}">
                  <a16:creationId xmlns:a16="http://schemas.microsoft.com/office/drawing/2014/main" id="{11AC985F-14ED-F169-BBD1-6D34C5BD3A0D}"/>
                </a:ext>
              </a:extLst>
            </p:cNvPr>
            <p:cNvSpPr txBox="1">
              <a:spLocks noChangeArrowheads="1"/>
            </p:cNvSpPr>
            <p:nvPr/>
          </p:nvSpPr>
          <p:spPr bwMode="auto">
            <a:xfrm>
              <a:off x="261804" y="115975"/>
              <a:ext cx="822592" cy="1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i="1">
                  <a:solidFill>
                    <a:srgbClr val="C00000"/>
                  </a:solidFill>
                  <a:latin typeface="Open Sans" panose="020B0606030504020204" pitchFamily="34" charset="0"/>
                  <a:cs typeface="Open Sans" panose="020B0606030504020204" pitchFamily="34" charset="0"/>
                  <a:sym typeface="Open Sans" panose="020B0606030504020204" pitchFamily="34" charset="0"/>
                </a:rPr>
                <a:t>1</a:t>
              </a:r>
            </a:p>
          </p:txBody>
        </p:sp>
      </p:grpSp>
      <p:grpSp>
        <p:nvGrpSpPr>
          <p:cNvPr id="6151" name="Group">
            <a:extLst>
              <a:ext uri="{FF2B5EF4-FFF2-40B4-BE49-F238E27FC236}">
                <a16:creationId xmlns:a16="http://schemas.microsoft.com/office/drawing/2014/main" id="{20F86CA4-E555-2C56-06E5-00A652334CAF}"/>
              </a:ext>
            </a:extLst>
          </p:cNvPr>
          <p:cNvGrpSpPr>
            <a:grpSpLocks/>
          </p:cNvGrpSpPr>
          <p:nvPr/>
        </p:nvGrpSpPr>
        <p:grpSpPr bwMode="auto">
          <a:xfrm>
            <a:off x="5116513" y="3343217"/>
            <a:ext cx="609600" cy="839787"/>
            <a:chOff x="0" y="265244"/>
            <a:chExt cx="1219200" cy="1681957"/>
          </a:xfrm>
        </p:grpSpPr>
        <p:sp>
          <p:nvSpPr>
            <p:cNvPr id="6158" name="Circle">
              <a:extLst>
                <a:ext uri="{FF2B5EF4-FFF2-40B4-BE49-F238E27FC236}">
                  <a16:creationId xmlns:a16="http://schemas.microsoft.com/office/drawing/2014/main" id="{46440D3F-BE77-8B69-CC09-E88079149D27}"/>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6159" name="2">
              <a:extLst>
                <a:ext uri="{FF2B5EF4-FFF2-40B4-BE49-F238E27FC236}">
                  <a16:creationId xmlns:a16="http://schemas.microsoft.com/office/drawing/2014/main" id="{C4C3632B-7569-1165-24FC-E27B43269399}"/>
                </a:ext>
              </a:extLst>
            </p:cNvPr>
            <p:cNvSpPr txBox="1">
              <a:spLocks noChangeArrowheads="1"/>
            </p:cNvSpPr>
            <p:nvPr/>
          </p:nvSpPr>
          <p:spPr bwMode="auto">
            <a:xfrm>
              <a:off x="237730" y="265244"/>
              <a:ext cx="822592" cy="168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2</a:t>
              </a:r>
            </a:p>
          </p:txBody>
        </p:sp>
      </p:grpSp>
      <p:grpSp>
        <p:nvGrpSpPr>
          <p:cNvPr id="6152" name="Group">
            <a:extLst>
              <a:ext uri="{FF2B5EF4-FFF2-40B4-BE49-F238E27FC236}">
                <a16:creationId xmlns:a16="http://schemas.microsoft.com/office/drawing/2014/main" id="{0615D5AE-2432-80B4-BDBE-61BB1ABA5E01}"/>
              </a:ext>
            </a:extLst>
          </p:cNvPr>
          <p:cNvGrpSpPr>
            <a:grpSpLocks/>
          </p:cNvGrpSpPr>
          <p:nvPr/>
        </p:nvGrpSpPr>
        <p:grpSpPr bwMode="auto">
          <a:xfrm>
            <a:off x="5141913" y="4591659"/>
            <a:ext cx="609600" cy="841375"/>
            <a:chOff x="0" y="141375"/>
            <a:chExt cx="1219200" cy="1681957"/>
          </a:xfrm>
        </p:grpSpPr>
        <p:sp>
          <p:nvSpPr>
            <p:cNvPr id="6156" name="Circle">
              <a:extLst>
                <a:ext uri="{FF2B5EF4-FFF2-40B4-BE49-F238E27FC236}">
                  <a16:creationId xmlns:a16="http://schemas.microsoft.com/office/drawing/2014/main" id="{FCF35733-60FC-93CD-7307-C2285669E419}"/>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6157" name="3">
              <a:extLst>
                <a:ext uri="{FF2B5EF4-FFF2-40B4-BE49-F238E27FC236}">
                  <a16:creationId xmlns:a16="http://schemas.microsoft.com/office/drawing/2014/main" id="{FDCF21D6-2804-6A30-078A-A7B3411F73B0}"/>
                </a:ext>
              </a:extLst>
            </p:cNvPr>
            <p:cNvSpPr txBox="1">
              <a:spLocks noChangeArrowheads="1"/>
            </p:cNvSpPr>
            <p:nvPr/>
          </p:nvSpPr>
          <p:spPr bwMode="auto">
            <a:xfrm>
              <a:off x="287204" y="141375"/>
              <a:ext cx="822592" cy="1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3</a:t>
              </a:r>
            </a:p>
          </p:txBody>
        </p:sp>
      </p:grpSp>
      <p:pic>
        <p:nvPicPr>
          <p:cNvPr id="2" name="Picture 1">
            <a:extLst>
              <a:ext uri="{FF2B5EF4-FFF2-40B4-BE49-F238E27FC236}">
                <a16:creationId xmlns:a16="http://schemas.microsoft.com/office/drawing/2014/main" id="{72E74A82-DCD4-FA30-EC83-08DE74C40BF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19304"/>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FF837AE-12EE-6DA2-8040-138CDF093ED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9779"/>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a:extLst>
              <a:ext uri="{FF2B5EF4-FFF2-40B4-BE49-F238E27FC236}">
                <a16:creationId xmlns:a16="http://schemas.microsoft.com/office/drawing/2014/main" id="{0615D5AE-2432-80B4-BDBE-61BB1ABA5E01}"/>
              </a:ext>
            </a:extLst>
          </p:cNvPr>
          <p:cNvGrpSpPr>
            <a:grpSpLocks/>
          </p:cNvGrpSpPr>
          <p:nvPr/>
        </p:nvGrpSpPr>
        <p:grpSpPr bwMode="auto">
          <a:xfrm>
            <a:off x="5180017" y="5280394"/>
            <a:ext cx="609600" cy="841375"/>
            <a:chOff x="0" y="141375"/>
            <a:chExt cx="1219200" cy="1681957"/>
          </a:xfrm>
        </p:grpSpPr>
        <p:sp>
          <p:nvSpPr>
            <p:cNvPr id="18" name="Circle">
              <a:extLst>
                <a:ext uri="{FF2B5EF4-FFF2-40B4-BE49-F238E27FC236}">
                  <a16:creationId xmlns:a16="http://schemas.microsoft.com/office/drawing/2014/main" id="{FCF35733-60FC-93CD-7307-C2285669E419}"/>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19" name="3">
              <a:extLst>
                <a:ext uri="{FF2B5EF4-FFF2-40B4-BE49-F238E27FC236}">
                  <a16:creationId xmlns:a16="http://schemas.microsoft.com/office/drawing/2014/main" id="{FDCF21D6-2804-6A30-078A-A7B3411F73B0}"/>
                </a:ext>
              </a:extLst>
            </p:cNvPr>
            <p:cNvSpPr txBox="1">
              <a:spLocks noChangeArrowheads="1"/>
            </p:cNvSpPr>
            <p:nvPr/>
          </p:nvSpPr>
          <p:spPr bwMode="auto">
            <a:xfrm>
              <a:off x="287204" y="141375"/>
              <a:ext cx="822592" cy="1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4</a:t>
              </a:r>
            </a:p>
          </p:txBody>
        </p:sp>
      </p:grpSp>
    </p:spTree>
    <p:extLst>
      <p:ext uri="{BB962C8B-B14F-4D97-AF65-F5344CB8AC3E}">
        <p14:creationId xmlns:p14="http://schemas.microsoft.com/office/powerpoint/2010/main" val="225682911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CF5B6-AB08-8F47-46A4-4C51A5F1A9F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C97D82B-19BE-A40F-ADA6-56173B8DFEA0}"/>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FAADB68-BB3B-7B3B-15F7-7F073D665549}"/>
              </a:ext>
            </a:extLst>
          </p:cNvPr>
          <p:cNvSpPr txBox="1">
            <a:spLocks noChangeArrowheads="1"/>
          </p:cNvSpPr>
          <p:nvPr/>
        </p:nvSpPr>
        <p:spPr bwMode="auto">
          <a:xfrm>
            <a:off x="2454910" y="2349261"/>
            <a:ext cx="7537450" cy="10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just">
              <a:lnSpc>
                <a:spcPct val="110000"/>
              </a:lnSpc>
              <a:buFontTx/>
              <a:buNone/>
            </a:pPr>
            <a:r>
              <a:rPr lang="en-US" altLang="en-US" sz="6000" dirty="0">
                <a:latin typeface="Open Sans" panose="020B0606030504020204" pitchFamily="34" charset="0"/>
                <a:cs typeface="Open Sans" panose="020B0606030504020204" pitchFamily="34" charset="0"/>
                <a:sym typeface="Open Sans Semibold" panose="020B0706030804020204" pitchFamily="34" charset="0"/>
              </a:rPr>
              <a:t>ANY QUESTION ? </a:t>
            </a:r>
          </a:p>
        </p:txBody>
      </p:sp>
      <p:sp>
        <p:nvSpPr>
          <p:cNvPr id="7172" name="PPT 2 -">
            <a:extLst>
              <a:ext uri="{FF2B5EF4-FFF2-40B4-BE49-F238E27FC236}">
                <a16:creationId xmlns:a16="http://schemas.microsoft.com/office/drawing/2014/main" id="{3ECC25D5-913D-23C0-5BA0-AAE581F38B9B}"/>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EE937C52-2F08-41D2-C65E-3D38A6A071CD}"/>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8F347DDE-1C8D-4D35-65CD-37A5892EF3D7}"/>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20</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F2FA8DB6-98BD-C0D1-F61F-0F123EE8E32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F9084790-2248-D594-A926-C7D0A3F7355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63553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360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a:xfrm>
            <a:off x="11418701" y="6368536"/>
            <a:ext cx="350736" cy="369331"/>
          </a:xfrm>
        </p:spPr>
        <p:txBody>
          <a:bodyPr/>
          <a:lstStyle/>
          <a:p>
            <a:fld id="{2BB1E14F-796C-409E-9B94-89634ADD74DA}" type="slidenum">
              <a:rPr lang="en-IN" smtClean="0"/>
              <a:t>21</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69"/>
            <a:ext cx="6805306" cy="626186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8" y="3230215"/>
            <a:ext cx="3724569"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2"/>
          <a:stretch>
            <a:fillRect/>
          </a:stretch>
        </p:blipFill>
        <p:spPr>
          <a:xfrm>
            <a:off x="2" y="0"/>
            <a:ext cx="2440349" cy="146301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3"/>
          <a:stretch>
            <a:fillRect/>
          </a:stretch>
        </p:blipFill>
        <p:spPr>
          <a:xfrm>
            <a:off x="10817618" y="6620"/>
            <a:ext cx="1387082" cy="1227775"/>
          </a:xfrm>
          <a:prstGeom prst="rect">
            <a:avLst/>
          </a:prstGeom>
          <a:noFill/>
          <a:ln>
            <a:noFill/>
          </a:ln>
        </p:spPr>
      </p:pic>
      <p:pic>
        <p:nvPicPr>
          <p:cNvPr id="8" name="Picture 7">
            <a:extLst>
              <a:ext uri="{FF2B5EF4-FFF2-40B4-BE49-F238E27FC236}">
                <a16:creationId xmlns:a16="http://schemas.microsoft.com/office/drawing/2014/main" id="{B34CA96A-DBE4-90D4-F8B7-34DFA0DBB891}"/>
              </a:ext>
            </a:extLst>
          </p:cNvPr>
          <p:cNvPicPr>
            <a:picLocks noChangeAspect="1"/>
          </p:cNvPicPr>
          <p:nvPr/>
        </p:nvPicPr>
        <p:blipFill>
          <a:blip r:embed="rId3"/>
          <a:stretch>
            <a:fillRect/>
          </a:stretch>
        </p:blipFill>
        <p:spPr>
          <a:xfrm>
            <a:off x="4517493" y="633032"/>
            <a:ext cx="5739388" cy="5349050"/>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OBJECTIVES">
            <a:extLst>
              <a:ext uri="{FF2B5EF4-FFF2-40B4-BE49-F238E27FC236}">
                <a16:creationId xmlns:a16="http://schemas.microsoft.com/office/drawing/2014/main" id="{07583870-BA09-0B93-D3D8-EE9553F27325}"/>
              </a:ext>
            </a:extLst>
          </p:cNvPr>
          <p:cNvSpPr txBox="1">
            <a:spLocks noChangeArrowheads="1"/>
          </p:cNvSpPr>
          <p:nvPr/>
        </p:nvSpPr>
        <p:spPr bwMode="auto">
          <a:xfrm>
            <a:off x="4330700" y="393700"/>
            <a:ext cx="269557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18954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C00000"/>
                </a:solidFill>
                <a:latin typeface="Open Sans" panose="020B0606030504020204" pitchFamily="34" charset="0"/>
                <a:cs typeface="Open Sans" panose="020B0606030504020204" pitchFamily="34" charset="0"/>
                <a:sym typeface="Open Sans" panose="020B0606030504020204" pitchFamily="34" charset="0"/>
              </a:rPr>
              <a:t>OBJECTIVES</a:t>
            </a:r>
          </a:p>
        </p:txBody>
      </p:sp>
      <p:sp>
        <p:nvSpPr>
          <p:cNvPr id="6148" name="Slide Number">
            <a:extLst>
              <a:ext uri="{FF2B5EF4-FFF2-40B4-BE49-F238E27FC236}">
                <a16:creationId xmlns:a16="http://schemas.microsoft.com/office/drawing/2014/main" id="{45AF9D8A-AB82-A1AC-65C9-9018D9A03294}"/>
              </a:ext>
            </a:extLst>
          </p:cNvPr>
          <p:cNvSpPr>
            <a:spLocks noGrp="1" noChangeArrowheads="1"/>
          </p:cNvSpPr>
          <p:nvPr>
            <p:ph type="sldNum" sz="quarter" idx="10"/>
          </p:nvPr>
        </p:nvSpPr>
        <p:spPr bwMode="auto">
          <a:xfrm>
            <a:off x="11460163" y="6407150"/>
            <a:ext cx="193675" cy="338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C5AEF8F9-6E22-4F11-AAF0-1E6A6F641DC0}"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3</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6149" name="List two steps to treat a closed wound.…">
            <a:extLst>
              <a:ext uri="{FF2B5EF4-FFF2-40B4-BE49-F238E27FC236}">
                <a16:creationId xmlns:a16="http://schemas.microsoft.com/office/drawing/2014/main" id="{B8747A0F-CCFF-13B3-49D2-340E4B6DF0DF}"/>
              </a:ext>
            </a:extLst>
          </p:cNvPr>
          <p:cNvSpPr txBox="1">
            <a:spLocks noChangeArrowheads="1"/>
          </p:cNvSpPr>
          <p:nvPr/>
        </p:nvSpPr>
        <p:spPr bwMode="auto">
          <a:xfrm>
            <a:off x="6128237" y="1871663"/>
            <a:ext cx="5331925" cy="286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9142" tIns="39142" rIns="39142" bIns="39142">
            <a:spAutoFit/>
          </a:bodyPr>
          <a:lstStyle>
            <a:lvl1pPr marL="342900" indent="-342900" defTabSz="947738">
              <a:lnSpc>
                <a:spcPct val="90000"/>
              </a:lnSpc>
              <a:spcBef>
                <a:spcPts val="1000"/>
              </a:spcBef>
              <a:buFont typeface="Arial" panose="020B0604020202020204" pitchFamily="34" charset="0"/>
              <a:buChar char="•"/>
              <a:tabLst>
                <a:tab pos="1143000" algn="l"/>
                <a:tab pos="1822450" algn="l"/>
                <a:tab pos="2514600" algn="l"/>
                <a:tab pos="3194050" algn="l"/>
              </a:tabLst>
              <a:defRPr sz="2800">
                <a:solidFill>
                  <a:schemeClr val="tx1"/>
                </a:solidFill>
                <a:latin typeface="Calibri" panose="020F0502020204030204" pitchFamily="34" charset="0"/>
              </a:defRPr>
            </a:lvl1pPr>
            <a:lvl2pPr defTabSz="947738">
              <a:lnSpc>
                <a:spcPct val="90000"/>
              </a:lnSpc>
              <a:spcBef>
                <a:spcPts val="500"/>
              </a:spcBef>
              <a:buFont typeface="Arial" panose="020B0604020202020204" pitchFamily="34" charset="0"/>
              <a:buChar char="•"/>
              <a:tabLst>
                <a:tab pos="1143000" algn="l"/>
                <a:tab pos="1822450" algn="l"/>
                <a:tab pos="2514600" algn="l"/>
                <a:tab pos="3194050" algn="l"/>
              </a:tabLst>
              <a:defRPr sz="2400">
                <a:solidFill>
                  <a:schemeClr val="tx1"/>
                </a:solidFill>
                <a:latin typeface="Calibri" panose="020F0502020204030204" pitchFamily="34" charset="0"/>
              </a:defRPr>
            </a:lvl2pPr>
            <a:lvl3pPr marL="1143000" indent="-228600" defTabSz="947738">
              <a:lnSpc>
                <a:spcPct val="90000"/>
              </a:lnSpc>
              <a:spcBef>
                <a:spcPts val="500"/>
              </a:spcBef>
              <a:buFont typeface="Arial" panose="020B0604020202020204" pitchFamily="34" charset="0"/>
              <a:buChar char="•"/>
              <a:tabLst>
                <a:tab pos="1143000" algn="l"/>
                <a:tab pos="1822450" algn="l"/>
                <a:tab pos="2514600" algn="l"/>
                <a:tab pos="3194050" algn="l"/>
              </a:tabLst>
              <a:defRPr sz="2000">
                <a:solidFill>
                  <a:schemeClr val="tx1"/>
                </a:solidFill>
                <a:latin typeface="Calibri" panose="020F0502020204030204" pitchFamily="34" charset="0"/>
              </a:defRPr>
            </a:lvl3pPr>
            <a:lvl4pPr marL="1600200" indent="-228600" defTabSz="947738">
              <a:lnSpc>
                <a:spcPct val="90000"/>
              </a:lnSpc>
              <a:spcBef>
                <a:spcPts val="500"/>
              </a:spcBef>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4pPr>
            <a:lvl5pPr marL="2057400" indent="-228600" defTabSz="947738">
              <a:lnSpc>
                <a:spcPct val="90000"/>
              </a:lnSpc>
              <a:spcBef>
                <a:spcPts val="500"/>
              </a:spcBef>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5pPr>
            <a:lvl6pPr marL="25146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6pPr>
            <a:lvl7pPr marL="29718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7pPr>
            <a:lvl8pPr marL="34290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8pPr>
            <a:lvl9pPr marL="38862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9pPr>
          </a:lstStyle>
          <a:p>
            <a:pPr marL="0" indent="0">
              <a:lnSpc>
                <a:spcPct val="150000"/>
              </a:lnSpc>
              <a:buNone/>
            </a:pPr>
            <a:r>
              <a:rPr lang="en-US" sz="2600" dirty="0">
                <a:latin typeface="Times New Roman" pitchFamily="18" charset="0"/>
                <a:cs typeface="Times New Roman" pitchFamily="18" charset="0"/>
              </a:rPr>
              <a:t>Effects on alive.</a:t>
            </a:r>
          </a:p>
          <a:p>
            <a:pPr marL="0" indent="0">
              <a:lnSpc>
                <a:spcPct val="150000"/>
              </a:lnSpc>
              <a:buNone/>
            </a:pPr>
            <a:r>
              <a:rPr lang="en-US" sz="2600" dirty="0">
                <a:latin typeface="Times New Roman" pitchFamily="18" charset="0"/>
                <a:cs typeface="Times New Roman" pitchFamily="18" charset="0"/>
              </a:rPr>
              <a:t>Effects on social life.</a:t>
            </a:r>
          </a:p>
          <a:p>
            <a:pPr marL="0" indent="0">
              <a:lnSpc>
                <a:spcPct val="150000"/>
              </a:lnSpc>
              <a:buNone/>
            </a:pPr>
            <a:r>
              <a:rPr lang="en-US" sz="2600" dirty="0">
                <a:latin typeface="Times New Roman" pitchFamily="18" charset="0"/>
                <a:cs typeface="Times New Roman" pitchFamily="18" charset="0"/>
              </a:rPr>
              <a:t>Effects on environment.</a:t>
            </a:r>
          </a:p>
          <a:p>
            <a:pPr marL="0" indent="0">
              <a:lnSpc>
                <a:spcPct val="150000"/>
              </a:lnSpc>
              <a:buNone/>
            </a:pPr>
            <a:r>
              <a:rPr lang="en-US" sz="2600" dirty="0">
                <a:latin typeface="Times New Roman" pitchFamily="18" charset="0"/>
                <a:cs typeface="Times New Roman" pitchFamily="18" charset="0"/>
              </a:rPr>
              <a:t>Conclusion</a:t>
            </a:r>
          </a:p>
        </p:txBody>
      </p:sp>
      <p:grpSp>
        <p:nvGrpSpPr>
          <p:cNvPr id="6150" name="Group">
            <a:extLst>
              <a:ext uri="{FF2B5EF4-FFF2-40B4-BE49-F238E27FC236}">
                <a16:creationId xmlns:a16="http://schemas.microsoft.com/office/drawing/2014/main" id="{E0D2C459-C99F-CE34-03A7-9EDFE5388882}"/>
              </a:ext>
            </a:extLst>
          </p:cNvPr>
          <p:cNvGrpSpPr>
            <a:grpSpLocks/>
          </p:cNvGrpSpPr>
          <p:nvPr/>
        </p:nvGrpSpPr>
        <p:grpSpPr bwMode="auto">
          <a:xfrm>
            <a:off x="5116513" y="1852371"/>
            <a:ext cx="609600" cy="841375"/>
            <a:chOff x="0" y="115975"/>
            <a:chExt cx="1219200" cy="1681957"/>
          </a:xfrm>
        </p:grpSpPr>
        <p:sp>
          <p:nvSpPr>
            <p:cNvPr id="6160" name="Circle">
              <a:extLst>
                <a:ext uri="{FF2B5EF4-FFF2-40B4-BE49-F238E27FC236}">
                  <a16:creationId xmlns:a16="http://schemas.microsoft.com/office/drawing/2014/main" id="{BFEFED60-F19B-83B2-C56B-5AEEE11D9BB2}"/>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6161" name="1">
              <a:extLst>
                <a:ext uri="{FF2B5EF4-FFF2-40B4-BE49-F238E27FC236}">
                  <a16:creationId xmlns:a16="http://schemas.microsoft.com/office/drawing/2014/main" id="{11AC985F-14ED-F169-BBD1-6D34C5BD3A0D}"/>
                </a:ext>
              </a:extLst>
            </p:cNvPr>
            <p:cNvSpPr txBox="1">
              <a:spLocks noChangeArrowheads="1"/>
            </p:cNvSpPr>
            <p:nvPr/>
          </p:nvSpPr>
          <p:spPr bwMode="auto">
            <a:xfrm>
              <a:off x="261804" y="115975"/>
              <a:ext cx="822592" cy="1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5</a:t>
              </a:r>
            </a:p>
          </p:txBody>
        </p:sp>
      </p:grpSp>
      <p:grpSp>
        <p:nvGrpSpPr>
          <p:cNvPr id="6151" name="Group">
            <a:extLst>
              <a:ext uri="{FF2B5EF4-FFF2-40B4-BE49-F238E27FC236}">
                <a16:creationId xmlns:a16="http://schemas.microsoft.com/office/drawing/2014/main" id="{20F86CA4-E555-2C56-06E5-00A652334CAF}"/>
              </a:ext>
            </a:extLst>
          </p:cNvPr>
          <p:cNvGrpSpPr>
            <a:grpSpLocks/>
          </p:cNvGrpSpPr>
          <p:nvPr/>
        </p:nvGrpSpPr>
        <p:grpSpPr bwMode="auto">
          <a:xfrm>
            <a:off x="5116513" y="2736544"/>
            <a:ext cx="609600" cy="778878"/>
            <a:chOff x="0" y="265244"/>
            <a:chExt cx="1219200" cy="1681957"/>
          </a:xfrm>
        </p:grpSpPr>
        <p:sp>
          <p:nvSpPr>
            <p:cNvPr id="6158" name="Circle">
              <a:extLst>
                <a:ext uri="{FF2B5EF4-FFF2-40B4-BE49-F238E27FC236}">
                  <a16:creationId xmlns:a16="http://schemas.microsoft.com/office/drawing/2014/main" id="{46440D3F-BE77-8B69-CC09-E88079149D27}"/>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6159" name="2">
              <a:extLst>
                <a:ext uri="{FF2B5EF4-FFF2-40B4-BE49-F238E27FC236}">
                  <a16:creationId xmlns:a16="http://schemas.microsoft.com/office/drawing/2014/main" id="{C4C3632B-7569-1165-24FC-E27B43269399}"/>
                </a:ext>
              </a:extLst>
            </p:cNvPr>
            <p:cNvSpPr txBox="1">
              <a:spLocks noChangeArrowheads="1"/>
            </p:cNvSpPr>
            <p:nvPr/>
          </p:nvSpPr>
          <p:spPr bwMode="auto">
            <a:xfrm>
              <a:off x="237730" y="265244"/>
              <a:ext cx="822592" cy="168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6</a:t>
              </a:r>
            </a:p>
          </p:txBody>
        </p:sp>
      </p:grpSp>
      <p:grpSp>
        <p:nvGrpSpPr>
          <p:cNvPr id="6152" name="Group">
            <a:extLst>
              <a:ext uri="{FF2B5EF4-FFF2-40B4-BE49-F238E27FC236}">
                <a16:creationId xmlns:a16="http://schemas.microsoft.com/office/drawing/2014/main" id="{0615D5AE-2432-80B4-BDBE-61BB1ABA5E01}"/>
              </a:ext>
            </a:extLst>
          </p:cNvPr>
          <p:cNvGrpSpPr>
            <a:grpSpLocks/>
          </p:cNvGrpSpPr>
          <p:nvPr/>
        </p:nvGrpSpPr>
        <p:grpSpPr bwMode="auto">
          <a:xfrm>
            <a:off x="5160359" y="3383537"/>
            <a:ext cx="609600" cy="841375"/>
            <a:chOff x="0" y="141375"/>
            <a:chExt cx="1219200" cy="1681957"/>
          </a:xfrm>
        </p:grpSpPr>
        <p:sp>
          <p:nvSpPr>
            <p:cNvPr id="6156" name="Circle">
              <a:extLst>
                <a:ext uri="{FF2B5EF4-FFF2-40B4-BE49-F238E27FC236}">
                  <a16:creationId xmlns:a16="http://schemas.microsoft.com/office/drawing/2014/main" id="{FCF35733-60FC-93CD-7307-C2285669E419}"/>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6157" name="3">
              <a:extLst>
                <a:ext uri="{FF2B5EF4-FFF2-40B4-BE49-F238E27FC236}">
                  <a16:creationId xmlns:a16="http://schemas.microsoft.com/office/drawing/2014/main" id="{FDCF21D6-2804-6A30-078A-A7B3411F73B0}"/>
                </a:ext>
              </a:extLst>
            </p:cNvPr>
            <p:cNvSpPr txBox="1">
              <a:spLocks noChangeArrowheads="1"/>
            </p:cNvSpPr>
            <p:nvPr/>
          </p:nvSpPr>
          <p:spPr bwMode="auto">
            <a:xfrm>
              <a:off x="287204" y="141375"/>
              <a:ext cx="822592" cy="1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7</a:t>
              </a:r>
            </a:p>
          </p:txBody>
        </p:sp>
      </p:grpSp>
      <p:pic>
        <p:nvPicPr>
          <p:cNvPr id="2" name="Picture 1">
            <a:extLst>
              <a:ext uri="{FF2B5EF4-FFF2-40B4-BE49-F238E27FC236}">
                <a16:creationId xmlns:a16="http://schemas.microsoft.com/office/drawing/2014/main" id="{72E74A82-DCD4-FA30-EC83-08DE74C40BF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19304"/>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FF837AE-12EE-6DA2-8040-138CDF093ED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9779"/>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a:extLst>
              <a:ext uri="{FF2B5EF4-FFF2-40B4-BE49-F238E27FC236}">
                <a16:creationId xmlns:a16="http://schemas.microsoft.com/office/drawing/2014/main" id="{0615D5AE-2432-80B4-BDBE-61BB1ABA5E01}"/>
              </a:ext>
            </a:extLst>
          </p:cNvPr>
          <p:cNvGrpSpPr>
            <a:grpSpLocks/>
          </p:cNvGrpSpPr>
          <p:nvPr/>
        </p:nvGrpSpPr>
        <p:grpSpPr bwMode="auto">
          <a:xfrm>
            <a:off x="5160359" y="4122586"/>
            <a:ext cx="609600" cy="841375"/>
            <a:chOff x="0" y="141375"/>
            <a:chExt cx="1219200" cy="1681957"/>
          </a:xfrm>
        </p:grpSpPr>
        <p:sp>
          <p:nvSpPr>
            <p:cNvPr id="18" name="Circle">
              <a:extLst>
                <a:ext uri="{FF2B5EF4-FFF2-40B4-BE49-F238E27FC236}">
                  <a16:creationId xmlns:a16="http://schemas.microsoft.com/office/drawing/2014/main" id="{FCF35733-60FC-93CD-7307-C2285669E419}"/>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19" name="3">
              <a:extLst>
                <a:ext uri="{FF2B5EF4-FFF2-40B4-BE49-F238E27FC236}">
                  <a16:creationId xmlns:a16="http://schemas.microsoft.com/office/drawing/2014/main" id="{FDCF21D6-2804-6A30-078A-A7B3411F73B0}"/>
                </a:ext>
              </a:extLst>
            </p:cNvPr>
            <p:cNvSpPr txBox="1">
              <a:spLocks noChangeArrowheads="1"/>
            </p:cNvSpPr>
            <p:nvPr/>
          </p:nvSpPr>
          <p:spPr bwMode="auto">
            <a:xfrm>
              <a:off x="287204" y="141375"/>
              <a:ext cx="822592" cy="1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8</a:t>
              </a: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48B11DDC-1034-71E4-0D44-64BD7E6ADDAE}"/>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AA9BE04-E32D-C44F-64C0-D7796786640B}"/>
              </a:ext>
            </a:extLst>
          </p:cNvPr>
          <p:cNvSpPr txBox="1">
            <a:spLocks noChangeArrowheads="1"/>
          </p:cNvSpPr>
          <p:nvPr/>
        </p:nvSpPr>
        <p:spPr bwMode="auto">
          <a:xfrm>
            <a:off x="4369594" y="1377496"/>
            <a:ext cx="753745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buFont typeface="Wingdings" pitchFamily="2" charset="2"/>
              <a:buChar char="Ø"/>
            </a:pPr>
            <a:r>
              <a:rPr lang="en-US" dirty="0">
                <a:latin typeface="Open Sans" panose="020B0606030504020204"/>
                <a:cs typeface="Times New Roman" pitchFamily="18" charset="0"/>
              </a:rPr>
              <a:t>Japan Have 05 major I-Land.</a:t>
            </a:r>
          </a:p>
          <a:p>
            <a:pPr>
              <a:buNone/>
            </a:pPr>
            <a:r>
              <a:rPr lang="en-US" dirty="0">
                <a:latin typeface="Open Sans" panose="020B0606030504020204"/>
                <a:cs typeface="Times New Roman" pitchFamily="18" charset="0"/>
              </a:rPr>
              <a:t>		      1. Hokkaido</a:t>
            </a:r>
          </a:p>
          <a:p>
            <a:pPr>
              <a:buNone/>
            </a:pPr>
            <a:r>
              <a:rPr lang="en-US" dirty="0">
                <a:latin typeface="Open Sans" panose="020B0606030504020204"/>
                <a:cs typeface="Times New Roman" pitchFamily="18" charset="0"/>
              </a:rPr>
              <a:t>		      2. Honshu</a:t>
            </a:r>
          </a:p>
          <a:p>
            <a:pPr>
              <a:buNone/>
            </a:pPr>
            <a:r>
              <a:rPr lang="en-US" dirty="0">
                <a:latin typeface="Open Sans" panose="020B0606030504020204"/>
                <a:cs typeface="Times New Roman" pitchFamily="18" charset="0"/>
              </a:rPr>
              <a:t>		      3. Shikoku</a:t>
            </a:r>
          </a:p>
          <a:p>
            <a:pPr>
              <a:buNone/>
            </a:pPr>
            <a:r>
              <a:rPr lang="en-US" dirty="0">
                <a:latin typeface="Open Sans" panose="020B0606030504020204"/>
                <a:cs typeface="Times New Roman" pitchFamily="18" charset="0"/>
              </a:rPr>
              <a:t>		      4. Kyushu</a:t>
            </a:r>
          </a:p>
          <a:p>
            <a:pPr>
              <a:buNone/>
            </a:pPr>
            <a:r>
              <a:rPr lang="en-US" dirty="0">
                <a:latin typeface="Open Sans" panose="020B0606030504020204"/>
                <a:cs typeface="Times New Roman" pitchFamily="18" charset="0"/>
              </a:rPr>
              <a:t>		      5. Okinawa</a:t>
            </a:r>
          </a:p>
          <a:p>
            <a:endParaRPr lang="en-US" dirty="0">
              <a:latin typeface="Open Sans" panose="020B0606030504020204"/>
              <a:cs typeface="Times New Roman" pitchFamily="18" charset="0"/>
            </a:endParaRPr>
          </a:p>
          <a:p>
            <a:pPr algn="just">
              <a:buNone/>
            </a:pPr>
            <a:r>
              <a:rPr lang="en-US" dirty="0">
                <a:latin typeface="Open Sans" panose="020B0606030504020204"/>
                <a:cs typeface="Times New Roman" pitchFamily="18" charset="0"/>
              </a:rPr>
              <a:t>In Above 05 I-land Fukushima Nuclear Power Plant Located in Honshu I-Land </a:t>
            </a:r>
          </a:p>
          <a:p>
            <a:pPr>
              <a:buNone/>
            </a:pPr>
            <a:r>
              <a:rPr lang="en-US" dirty="0">
                <a:latin typeface="Open Sans" panose="020B0606030504020204"/>
                <a:cs typeface="Times New Roman" pitchFamily="18" charset="0"/>
              </a:rPr>
              <a:t>	</a:t>
            </a:r>
            <a:endParaRPr lang="hi-IN" dirty="0">
              <a:latin typeface="Open Sans" panose="020B0606030504020204"/>
            </a:endParaRPr>
          </a:p>
        </p:txBody>
      </p:sp>
      <p:sp>
        <p:nvSpPr>
          <p:cNvPr id="7172" name="PPT 2 -">
            <a:extLst>
              <a:ext uri="{FF2B5EF4-FFF2-40B4-BE49-F238E27FC236}">
                <a16:creationId xmlns:a16="http://schemas.microsoft.com/office/drawing/2014/main" id="{BFBB40CB-2FED-3E91-84BB-B579493A11C2}"/>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43C76640-739E-23BE-BC58-6122AE332FEC}"/>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4248FC03-EA3E-CD87-5CB2-DDD25318260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4</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2FE1E3CA-339A-D6E9-A33E-B6B5BA41BE3F}"/>
              </a:ext>
            </a:extLst>
          </p:cNvPr>
          <p:cNvSpPr txBox="1"/>
          <p:nvPr/>
        </p:nvSpPr>
        <p:spPr>
          <a:xfrm>
            <a:off x="371475" y="1406525"/>
            <a:ext cx="3556000" cy="3772367"/>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pPr>
            <a:r>
              <a:rPr lang="en-US" sz="4000" dirty="0">
                <a:solidFill>
                  <a:srgbClr val="FF0000"/>
                </a:solidFill>
                <a:cs typeface="Times New Roman" pitchFamily="18" charset="0"/>
              </a:rPr>
              <a:t>WHERE IS FUKUSHIMA DAIICHI NUCLEAR POWER PLANT</a:t>
            </a:r>
            <a:endParaRPr lang="hi-IN" sz="4000" dirty="0">
              <a:solidFill>
                <a:srgbClr val="FF0000"/>
              </a:solidFill>
            </a:endParaRPr>
          </a:p>
        </p:txBody>
      </p:sp>
      <p:pic>
        <p:nvPicPr>
          <p:cNvPr id="7176" name="Picture 1">
            <a:extLst>
              <a:ext uri="{FF2B5EF4-FFF2-40B4-BE49-F238E27FC236}">
                <a16:creationId xmlns:a16="http://schemas.microsoft.com/office/drawing/2014/main" id="{4BBA5F64-41EF-C7D7-51D4-AD035C5F21F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B561DD93-863B-2CB5-43AB-3534A74425B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13847-E128-763D-9C61-4318B95F425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9784393-68BC-5AB4-9B14-C5D2686AA361}"/>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D670C375-0947-898E-4271-C0D911466305}"/>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763580D4-9F5C-36E1-171B-398F6A9925C8}"/>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05BE3817-6896-6166-2379-6714B3EFE231}"/>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5</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D93C85E8-0EE4-D440-F2FE-DD0EC0FDB2C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2647DADB-6858-46DB-89E9-2918EAB4F6C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AUSES OF ACCİDENT• The 2011 Tōhoku earthquake and tsunami was an 9.0-  magnitude earthquake followed by tsunami wave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8389" y="639763"/>
            <a:ext cx="9134940" cy="5778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5061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5080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72C750B-B690-A5D7-7EBD-422B6168136F}"/>
              </a:ext>
            </a:extLst>
          </p:cNvPr>
          <p:cNvSpPr txBox="1">
            <a:spLocks noChangeArrowheads="1"/>
          </p:cNvSpPr>
          <p:nvPr/>
        </p:nvSpPr>
        <p:spPr bwMode="auto">
          <a:xfrm>
            <a:off x="4283075" y="1679512"/>
            <a:ext cx="7537450"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just">
              <a:lnSpc>
                <a:spcPct val="110000"/>
              </a:lnSpc>
              <a:buFontTx/>
              <a:buNone/>
            </a:pPr>
            <a:endParaRPr lang="en-US" altLang="en-US" sz="3000" dirty="0">
              <a:latin typeface="Open Sans" panose="020B0606030504020204" pitchFamily="34" charset="0"/>
              <a:cs typeface="Open Sans" panose="020B0606030504020204" pitchFamily="34" charset="0"/>
              <a:sym typeface="Open Sans Semibold" panose="020B0706030804020204" pitchFamily="34" charset="0"/>
            </a:endParaRPr>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6</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4387920"/>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US" sz="4000" dirty="0">
                <a:solidFill>
                  <a:srgbClr val="FF0000"/>
                </a:solidFill>
                <a:cs typeface="Times New Roman" pitchFamily="18" charset="0"/>
              </a:rPr>
              <a:t> INFORMATION ABOUT FUKUSHIMA NUCLEAR POWER PLANT</a:t>
            </a:r>
            <a:endParaRPr lang="en-US" sz="4000" dirty="0">
              <a:solidFill>
                <a:srgbClr val="FF0000"/>
              </a:solidFill>
            </a:endParaRP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1077866691"/>
              </p:ext>
            </p:extLst>
          </p:nvPr>
        </p:nvGraphicFramePr>
        <p:xfrm>
          <a:off x="4183856" y="1233488"/>
          <a:ext cx="7908926" cy="4876800"/>
        </p:xfrm>
        <a:graphic>
          <a:graphicData uri="http://schemas.openxmlformats.org/drawingml/2006/table">
            <a:tbl>
              <a:tblPr firstRow="1" bandRow="1">
                <a:tableStyleId>{5C22544A-7EE6-4342-B048-85BDC9FD1C3A}</a:tableStyleId>
              </a:tblPr>
              <a:tblGrid>
                <a:gridCol w="3954463">
                  <a:extLst>
                    <a:ext uri="{9D8B030D-6E8A-4147-A177-3AD203B41FA5}">
                      <a16:colId xmlns:a16="http://schemas.microsoft.com/office/drawing/2014/main" val="20000"/>
                    </a:ext>
                  </a:extLst>
                </a:gridCol>
                <a:gridCol w="3954463">
                  <a:extLst>
                    <a:ext uri="{9D8B030D-6E8A-4147-A177-3AD203B41FA5}">
                      <a16:colId xmlns:a16="http://schemas.microsoft.com/office/drawing/2014/main" val="20001"/>
                    </a:ext>
                  </a:extLst>
                </a:gridCol>
              </a:tblGrid>
              <a:tr h="365426">
                <a:tc>
                  <a:txBody>
                    <a:bodyPr/>
                    <a:lstStyle/>
                    <a:p>
                      <a:r>
                        <a:rPr lang="en-US" sz="2400" dirty="0">
                          <a:latin typeface="Open Sans" panose="020B0606030504020204"/>
                        </a:rPr>
                        <a:t>Fukushima nuclear power plant start constructed in</a:t>
                      </a:r>
                      <a:endParaRPr lang="hi-IN" sz="2400" b="0" dirty="0">
                        <a:solidFill>
                          <a:schemeClr val="tx1"/>
                        </a:solidFill>
                        <a:latin typeface="Open Sans" panose="020B0606030504020204"/>
                      </a:endParaRPr>
                    </a:p>
                  </a:txBody>
                  <a:tcPr/>
                </a:tc>
                <a:tc>
                  <a:txBody>
                    <a:bodyPr/>
                    <a:lstStyle/>
                    <a:p>
                      <a:r>
                        <a:rPr lang="en-US" sz="2400" dirty="0">
                          <a:latin typeface="Open Sans" panose="020B0606030504020204"/>
                        </a:rPr>
                        <a:t>25</a:t>
                      </a:r>
                      <a:r>
                        <a:rPr lang="en-US" sz="2400" baseline="30000" dirty="0">
                          <a:latin typeface="Open Sans" panose="020B0606030504020204"/>
                        </a:rPr>
                        <a:t>th</a:t>
                      </a:r>
                      <a:r>
                        <a:rPr lang="en-US" sz="2400" dirty="0">
                          <a:latin typeface="Open Sans" panose="020B0606030504020204"/>
                        </a:rPr>
                        <a:t> of July 1967</a:t>
                      </a:r>
                    </a:p>
                  </a:txBody>
                  <a:tcPr/>
                </a:tc>
                <a:extLst>
                  <a:ext uri="{0D108BD9-81ED-4DB2-BD59-A6C34878D82A}">
                    <a16:rowId xmlns:a16="http://schemas.microsoft.com/office/drawing/2014/main" val="10000"/>
                  </a:ext>
                </a:extLst>
              </a:tr>
              <a:tr h="365426">
                <a:tc>
                  <a:txBody>
                    <a:bodyPr/>
                    <a:lstStyle/>
                    <a:p>
                      <a:r>
                        <a:rPr lang="en-US" sz="2000" dirty="0">
                          <a:latin typeface="Open Sans" panose="020B0606030504020204"/>
                        </a:rPr>
                        <a:t>Fukushima nuclear power plant  commission date</a:t>
                      </a:r>
                      <a:endParaRPr lang="hi-IN" sz="2000" dirty="0">
                        <a:latin typeface="Open Sans" panose="020B0606030504020204"/>
                      </a:endParaRPr>
                    </a:p>
                  </a:txBody>
                  <a:tcPr/>
                </a:tc>
                <a:tc>
                  <a:txBody>
                    <a:bodyPr/>
                    <a:lstStyle/>
                    <a:p>
                      <a:r>
                        <a:rPr lang="en-US" sz="2000" dirty="0">
                          <a:latin typeface="Open Sans" panose="020B0606030504020204"/>
                        </a:rPr>
                        <a:t>26</a:t>
                      </a:r>
                      <a:r>
                        <a:rPr lang="en-US" sz="2000" baseline="30000" dirty="0">
                          <a:latin typeface="Open Sans" panose="020B0606030504020204"/>
                        </a:rPr>
                        <a:t>th</a:t>
                      </a:r>
                      <a:r>
                        <a:rPr lang="en-US" sz="2000" dirty="0">
                          <a:latin typeface="Open Sans" panose="020B0606030504020204"/>
                        </a:rPr>
                        <a:t> of</a:t>
                      </a:r>
                      <a:r>
                        <a:rPr lang="en-US" sz="2000" baseline="0" dirty="0">
                          <a:latin typeface="Open Sans" panose="020B0606030504020204"/>
                        </a:rPr>
                        <a:t> march 1971</a:t>
                      </a:r>
                      <a:endParaRPr lang="hi-IN" sz="2000" dirty="0">
                        <a:latin typeface="Open Sans" panose="020B0606030504020204"/>
                      </a:endParaRPr>
                    </a:p>
                  </a:txBody>
                  <a:tcPr/>
                </a:tc>
                <a:extLst>
                  <a:ext uri="{0D108BD9-81ED-4DB2-BD59-A6C34878D82A}">
                    <a16:rowId xmlns:a16="http://schemas.microsoft.com/office/drawing/2014/main" val="10001"/>
                  </a:ext>
                </a:extLst>
              </a:tr>
              <a:tr h="365426">
                <a:tc>
                  <a:txBody>
                    <a:bodyPr/>
                    <a:lstStyle/>
                    <a:p>
                      <a:r>
                        <a:rPr lang="en-US" sz="2000" dirty="0">
                          <a:latin typeface="Open Sans" panose="020B0606030504020204"/>
                        </a:rPr>
                        <a:t>Total Number of Plant </a:t>
                      </a:r>
                      <a:endParaRPr lang="hi-IN" sz="2000" dirty="0">
                        <a:latin typeface="Open Sans" panose="020B0606030504020204"/>
                      </a:endParaRPr>
                    </a:p>
                  </a:txBody>
                  <a:tcPr/>
                </a:tc>
                <a:tc>
                  <a:txBody>
                    <a:bodyPr/>
                    <a:lstStyle/>
                    <a:p>
                      <a:r>
                        <a:rPr lang="en-US" sz="2000" dirty="0">
                          <a:latin typeface="Open Sans" panose="020B0606030504020204"/>
                        </a:rPr>
                        <a:t>06</a:t>
                      </a:r>
                      <a:endParaRPr lang="hi-IN" sz="2000" dirty="0">
                        <a:latin typeface="Open Sans" panose="020B0606030504020204"/>
                      </a:endParaRPr>
                    </a:p>
                  </a:txBody>
                  <a:tcPr/>
                </a:tc>
                <a:extLst>
                  <a:ext uri="{0D108BD9-81ED-4DB2-BD59-A6C34878D82A}">
                    <a16:rowId xmlns:a16="http://schemas.microsoft.com/office/drawing/2014/main" val="10002"/>
                  </a:ext>
                </a:extLst>
              </a:tr>
              <a:tr h="365426">
                <a:tc>
                  <a:txBody>
                    <a:bodyPr/>
                    <a:lstStyle/>
                    <a:p>
                      <a:r>
                        <a:rPr lang="en-US" sz="2000" dirty="0">
                          <a:latin typeface="Open Sans" panose="020B0606030504020204"/>
                        </a:rPr>
                        <a:t>At the time of accident number of reactor in working Condition </a:t>
                      </a:r>
                      <a:endParaRPr lang="hi-IN" sz="2000" dirty="0">
                        <a:latin typeface="Open Sans" panose="020B0606030504020204"/>
                      </a:endParaRPr>
                    </a:p>
                  </a:txBody>
                  <a:tcPr/>
                </a:tc>
                <a:tc>
                  <a:txBody>
                    <a:bodyPr/>
                    <a:lstStyle/>
                    <a:p>
                      <a:r>
                        <a:rPr lang="en-US" sz="2000" dirty="0">
                          <a:latin typeface="Open Sans" panose="020B0606030504020204"/>
                        </a:rPr>
                        <a:t>Reactor no 1-3</a:t>
                      </a:r>
                      <a:endParaRPr lang="hi-IN" sz="2000" dirty="0">
                        <a:latin typeface="Open Sans" panose="020B0606030504020204"/>
                      </a:endParaRPr>
                    </a:p>
                  </a:txBody>
                  <a:tcPr/>
                </a:tc>
                <a:extLst>
                  <a:ext uri="{0D108BD9-81ED-4DB2-BD59-A6C34878D82A}">
                    <a16:rowId xmlns:a16="http://schemas.microsoft.com/office/drawing/2014/main" val="10003"/>
                  </a:ext>
                </a:extLst>
              </a:tr>
              <a:tr h="365426">
                <a:tc>
                  <a:txBody>
                    <a:bodyPr/>
                    <a:lstStyle/>
                    <a:p>
                      <a:r>
                        <a:rPr lang="en-US" sz="2000" dirty="0">
                          <a:latin typeface="Open Sans" panose="020B0606030504020204"/>
                        </a:rPr>
                        <a:t>Condition of remaining Reactor 4-6</a:t>
                      </a:r>
                      <a:endParaRPr lang="hi-IN" sz="2000" dirty="0">
                        <a:latin typeface="Open Sans" panose="020B0606030504020204"/>
                      </a:endParaRPr>
                    </a:p>
                  </a:txBody>
                  <a:tcPr/>
                </a:tc>
                <a:tc>
                  <a:txBody>
                    <a:bodyPr/>
                    <a:lstStyle/>
                    <a:p>
                      <a:r>
                        <a:rPr lang="en-US" sz="2000" dirty="0">
                          <a:latin typeface="Open Sans" panose="020B0606030504020204"/>
                        </a:rPr>
                        <a:t>Shutdown due to maintenance </a:t>
                      </a:r>
                      <a:endParaRPr lang="hi-IN" sz="2000" dirty="0">
                        <a:latin typeface="Open Sans" panose="020B0606030504020204"/>
                      </a:endParaRPr>
                    </a:p>
                  </a:txBody>
                  <a:tcPr/>
                </a:tc>
                <a:extLst>
                  <a:ext uri="{0D108BD9-81ED-4DB2-BD59-A6C34878D82A}">
                    <a16:rowId xmlns:a16="http://schemas.microsoft.com/office/drawing/2014/main" val="10004"/>
                  </a:ext>
                </a:extLst>
              </a:tr>
              <a:tr h="365426">
                <a:tc>
                  <a:txBody>
                    <a:bodyPr/>
                    <a:lstStyle/>
                    <a:p>
                      <a:r>
                        <a:rPr lang="en-US" sz="2000" dirty="0">
                          <a:latin typeface="Open Sans" panose="020B0606030504020204"/>
                        </a:rPr>
                        <a:t>Type of Reactor </a:t>
                      </a:r>
                      <a:endParaRPr lang="hi-IN" sz="2000" dirty="0">
                        <a:latin typeface="Open Sans" panose="020B0606030504020204"/>
                      </a:endParaRPr>
                    </a:p>
                  </a:txBody>
                  <a:tcPr/>
                </a:tc>
                <a:tc>
                  <a:txBody>
                    <a:bodyPr/>
                    <a:lstStyle/>
                    <a:p>
                      <a:r>
                        <a:rPr lang="en-US" sz="2000" dirty="0">
                          <a:latin typeface="Open Sans" panose="020B0606030504020204"/>
                        </a:rPr>
                        <a:t>BWR</a:t>
                      </a:r>
                      <a:endParaRPr lang="hi-IN" sz="2000" dirty="0">
                        <a:latin typeface="Open Sans" panose="020B0606030504020204"/>
                      </a:endParaRPr>
                    </a:p>
                  </a:txBody>
                  <a:tcPr/>
                </a:tc>
                <a:extLst>
                  <a:ext uri="{0D108BD9-81ED-4DB2-BD59-A6C34878D82A}">
                    <a16:rowId xmlns:a16="http://schemas.microsoft.com/office/drawing/2014/main" val="10005"/>
                  </a:ext>
                </a:extLst>
              </a:tr>
              <a:tr h="365426">
                <a:tc>
                  <a:txBody>
                    <a:bodyPr/>
                    <a:lstStyle/>
                    <a:p>
                      <a:r>
                        <a:rPr lang="en-US" sz="2000" dirty="0">
                          <a:latin typeface="Open Sans" panose="020B0606030504020204"/>
                        </a:rPr>
                        <a:t>De-commission Date </a:t>
                      </a:r>
                      <a:endParaRPr lang="hi-IN" sz="2000" dirty="0">
                        <a:latin typeface="Open Sans" panose="020B0606030504020204"/>
                      </a:endParaRPr>
                    </a:p>
                  </a:txBody>
                  <a:tcPr/>
                </a:tc>
                <a:tc>
                  <a:txBody>
                    <a:bodyPr/>
                    <a:lstStyle/>
                    <a:p>
                      <a:r>
                        <a:rPr lang="en-US" sz="2000" dirty="0">
                          <a:latin typeface="Open Sans" panose="020B0606030504020204"/>
                        </a:rPr>
                        <a:t>11</a:t>
                      </a:r>
                      <a:r>
                        <a:rPr lang="en-US" sz="2000" baseline="30000" dirty="0">
                          <a:latin typeface="Open Sans" panose="020B0606030504020204"/>
                        </a:rPr>
                        <a:t>th</a:t>
                      </a:r>
                      <a:r>
                        <a:rPr lang="en-US" sz="2000" dirty="0">
                          <a:latin typeface="Open Sans" panose="020B0606030504020204"/>
                        </a:rPr>
                        <a:t> March 2011</a:t>
                      </a:r>
                      <a:endParaRPr lang="hi-IN" sz="2000" dirty="0">
                        <a:latin typeface="Open Sans" panose="020B0606030504020204"/>
                      </a:endParaRPr>
                    </a:p>
                  </a:txBody>
                  <a:tcPr/>
                </a:tc>
                <a:extLst>
                  <a:ext uri="{0D108BD9-81ED-4DB2-BD59-A6C34878D82A}">
                    <a16:rowId xmlns:a16="http://schemas.microsoft.com/office/drawing/2014/main" val="10006"/>
                  </a:ext>
                </a:extLst>
              </a:tr>
              <a:tr h="365426">
                <a:tc>
                  <a:txBody>
                    <a:bodyPr/>
                    <a:lstStyle/>
                    <a:p>
                      <a:r>
                        <a:rPr lang="en-US" sz="2000" dirty="0">
                          <a:latin typeface="Open Sans" panose="020B0606030504020204"/>
                        </a:rPr>
                        <a:t>Operated by</a:t>
                      </a:r>
                      <a:endParaRPr lang="hi-IN" sz="2000" dirty="0">
                        <a:latin typeface="Open Sans" panose="020B0606030504020204"/>
                      </a:endParaRPr>
                    </a:p>
                  </a:txBody>
                  <a:tcPr/>
                </a:tc>
                <a:tc>
                  <a:txBody>
                    <a:bodyPr/>
                    <a:lstStyle/>
                    <a:p>
                      <a:r>
                        <a:rPr lang="en-US" sz="2000" dirty="0">
                          <a:latin typeface="Open Sans" panose="020B0606030504020204"/>
                        </a:rPr>
                        <a:t>Tokyo electric power company </a:t>
                      </a:r>
                      <a:endParaRPr lang="hi-IN" sz="2000" dirty="0">
                        <a:latin typeface="Open Sans" panose="020B0606030504020204"/>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7677362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48B11DDC-1034-71E4-0D44-64BD7E6ADDAE}"/>
              </a:ext>
            </a:extLst>
          </p:cNvPr>
          <p:cNvSpPr/>
          <p:nvPr/>
        </p:nvSpPr>
        <p:spPr>
          <a:xfrm>
            <a:off x="4084638" y="0"/>
            <a:ext cx="8107362" cy="6858000"/>
          </a:xfrm>
          <a:prstGeom prst="rect">
            <a:avLst/>
          </a:prstGeom>
          <a:solidFill>
            <a:schemeClr val="bg1"/>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BFBB40CB-2FED-3E91-84BB-B579493A11C2}"/>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43C76640-739E-23BE-BC58-6122AE332FEC}"/>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4248FC03-EA3E-CD87-5CB2-DDD25318260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7</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4BBA5F64-41EF-C7D7-51D4-AD035C5F21F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B561DD93-863B-2CB5-43AB-3534A74425B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FUKUSHIMA NUCLEAR POWER              PLANT• Fukushima Daiichi is among the world’s largest  power plants. ">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1926" y="1140558"/>
            <a:ext cx="9195637" cy="5266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34508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1520-4FFD-0C39-7097-7F53E77BC0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79B5C9-1D0C-35C2-88F0-EEB4D42D312D}"/>
              </a:ext>
            </a:extLst>
          </p:cNvPr>
          <p:cNvSpPr/>
          <p:nvPr/>
        </p:nvSpPr>
        <p:spPr>
          <a:xfrm>
            <a:off x="4084638" y="-17584"/>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ADE47EE-AF98-D6F4-D3EE-FBD5FEF1EA85}"/>
              </a:ext>
            </a:extLst>
          </p:cNvPr>
          <p:cNvSpPr txBox="1">
            <a:spLocks noChangeArrowheads="1"/>
          </p:cNvSpPr>
          <p:nvPr/>
        </p:nvSpPr>
        <p:spPr bwMode="auto">
          <a:xfrm>
            <a:off x="4283075" y="1233488"/>
            <a:ext cx="7537450" cy="547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just">
              <a:buFont typeface="Wingdings" pitchFamily="2" charset="2"/>
              <a:buChar char="Ø"/>
            </a:pPr>
            <a:r>
              <a:rPr lang="en-IN" dirty="0">
                <a:latin typeface="Open Sans" panose="020B0606030504020204"/>
                <a:cs typeface="Times New Roman" pitchFamily="18" charset="0"/>
              </a:rPr>
              <a:t>On March 11, 2011, a massive 9.0 magnitude Earthquake and powerful tsunami slammed the north-eastern region of Japan. </a:t>
            </a:r>
          </a:p>
          <a:p>
            <a:pPr algn="just">
              <a:buFont typeface="Wingdings" pitchFamily="2" charset="2"/>
              <a:buChar char="Ø"/>
            </a:pPr>
            <a:r>
              <a:rPr lang="en-IN" dirty="0">
                <a:latin typeface="Open Sans" panose="020B0606030504020204"/>
                <a:cs typeface="Times New Roman" pitchFamily="18" charset="0"/>
              </a:rPr>
              <a:t>Huge seismic activities knocked out the power at the Fukushima Nuclear Power Plant, </a:t>
            </a:r>
          </a:p>
          <a:p>
            <a:pPr algn="just">
              <a:buFont typeface="Wingdings" pitchFamily="2" charset="2"/>
              <a:buChar char="Ø"/>
            </a:pPr>
            <a:r>
              <a:rPr lang="en-IN" dirty="0">
                <a:latin typeface="Open Sans" panose="020B0606030504020204"/>
                <a:cs typeface="Times New Roman" pitchFamily="18" charset="0"/>
              </a:rPr>
              <a:t>Due to Tsunami about 15 </a:t>
            </a:r>
            <a:r>
              <a:rPr lang="en-IN" dirty="0" err="1">
                <a:latin typeface="Open Sans" panose="020B0606030504020204"/>
                <a:cs typeface="Times New Roman" pitchFamily="18" charset="0"/>
              </a:rPr>
              <a:t>mtr</a:t>
            </a:r>
            <a:r>
              <a:rPr lang="en-IN" dirty="0">
                <a:latin typeface="Open Sans" panose="020B0606030504020204"/>
                <a:cs typeface="Times New Roman" pitchFamily="18" charset="0"/>
              </a:rPr>
              <a:t> high tidal waves appear near </a:t>
            </a:r>
            <a:r>
              <a:rPr lang="en-IN" dirty="0" err="1">
                <a:latin typeface="Open Sans" panose="020B0606030504020204"/>
                <a:cs typeface="Times New Roman" pitchFamily="18" charset="0"/>
              </a:rPr>
              <a:t>Fukshima</a:t>
            </a:r>
            <a:r>
              <a:rPr lang="en-IN" dirty="0">
                <a:latin typeface="Open Sans" panose="020B0606030504020204"/>
                <a:cs typeface="Times New Roman" pitchFamily="18" charset="0"/>
              </a:rPr>
              <a:t> Nuclear plant   and all power supply and cooling system with backup generators of active reactor are failed. </a:t>
            </a:r>
          </a:p>
          <a:p>
            <a:pPr algn="just">
              <a:buFont typeface="Wingdings" pitchFamily="2" charset="2"/>
              <a:buChar char="Ø"/>
            </a:pPr>
            <a:endParaRPr lang="en-IN" dirty="0">
              <a:latin typeface="Open Sans" panose="020B0606030504020204"/>
              <a:cs typeface="Times New Roman" pitchFamily="18" charset="0"/>
            </a:endParaRPr>
          </a:p>
        </p:txBody>
      </p:sp>
      <p:sp>
        <p:nvSpPr>
          <p:cNvPr id="7172" name="PPT 2 -">
            <a:extLst>
              <a:ext uri="{FF2B5EF4-FFF2-40B4-BE49-F238E27FC236}">
                <a16:creationId xmlns:a16="http://schemas.microsoft.com/office/drawing/2014/main" id="{0BE69680-F0AA-3FA7-5E10-FD46A5D6E1B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726BCB71-84E1-161E-5EBC-85FF6D3E6F60}"/>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20375ABF-4968-D7B4-F2B2-125109650F6F}"/>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8</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756874BE-192A-82DC-019F-537AF3E461F2}"/>
              </a:ext>
            </a:extLst>
          </p:cNvPr>
          <p:cNvSpPr txBox="1"/>
          <p:nvPr/>
        </p:nvSpPr>
        <p:spPr>
          <a:xfrm>
            <a:off x="283552" y="1819764"/>
            <a:ext cx="3556000" cy="1310155"/>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US" sz="4000" dirty="0">
                <a:cs typeface="Times New Roman" pitchFamily="18" charset="0"/>
              </a:rPr>
              <a:t> REASON OF THE ACCIDENT</a:t>
            </a:r>
            <a:endParaRPr lang="en-US" sz="4000" dirty="0"/>
          </a:p>
        </p:txBody>
      </p:sp>
      <p:pic>
        <p:nvPicPr>
          <p:cNvPr id="7176" name="Picture 1">
            <a:extLst>
              <a:ext uri="{FF2B5EF4-FFF2-40B4-BE49-F238E27FC236}">
                <a16:creationId xmlns:a16="http://schemas.microsoft.com/office/drawing/2014/main" id="{EE3A01AF-0E35-162E-4692-6B6BF31A183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A84E1C4D-7F47-D526-5F3F-373553BC6F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6525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1520-4FFD-0C39-7097-7F53E77BC0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79B5C9-1D0C-35C2-88F0-EEB4D42D312D}"/>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ADE47EE-AF98-D6F4-D3EE-FBD5FEF1EA85}"/>
              </a:ext>
            </a:extLst>
          </p:cNvPr>
          <p:cNvSpPr txBox="1">
            <a:spLocks noChangeArrowheads="1"/>
          </p:cNvSpPr>
          <p:nvPr/>
        </p:nvSpPr>
        <p:spPr bwMode="auto">
          <a:xfrm>
            <a:off x="4283075" y="1233488"/>
            <a:ext cx="7537450" cy="44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just">
              <a:buFont typeface="Wingdings" pitchFamily="2" charset="2"/>
              <a:buChar char="Ø"/>
            </a:pPr>
            <a:r>
              <a:rPr lang="en-IN" dirty="0">
                <a:latin typeface="Open Sans" panose="020B0606030504020204"/>
                <a:cs typeface="Times New Roman" pitchFamily="18" charset="0"/>
              </a:rPr>
              <a:t>This triggered a series of hydrogen explosions and released dangerously high levels of radioactive particles into the atmosphere. </a:t>
            </a:r>
          </a:p>
          <a:p>
            <a:pPr algn="just">
              <a:lnSpc>
                <a:spcPct val="100000"/>
              </a:lnSpc>
              <a:buFont typeface="Wingdings" pitchFamily="2" charset="2"/>
              <a:buChar char="Ø"/>
            </a:pPr>
            <a:r>
              <a:rPr lang="en-IN" dirty="0">
                <a:latin typeface="Open Sans" panose="020B0606030504020204"/>
                <a:cs typeface="Times New Roman" pitchFamily="18" charset="0"/>
              </a:rPr>
              <a:t>The Japanese government declared a nuclear emergency.</a:t>
            </a:r>
          </a:p>
          <a:p>
            <a:pPr algn="just">
              <a:lnSpc>
                <a:spcPct val="100000"/>
              </a:lnSpc>
              <a:buFont typeface="Wingdings" pitchFamily="2" charset="2"/>
              <a:buChar char="Ø"/>
            </a:pPr>
            <a:r>
              <a:rPr lang="en-IN" dirty="0">
                <a:latin typeface="Open Sans" panose="020B0606030504020204"/>
                <a:cs typeface="Times New Roman" pitchFamily="18" charset="0"/>
              </a:rPr>
              <a:t>The worst nuclear crisis in Japanese history, and decided to evacuate 430,000 residents within twenty kilometres of the plant to various relocation centres. These natural events caused extensive damage to coastal communities.</a:t>
            </a:r>
          </a:p>
        </p:txBody>
      </p:sp>
      <p:sp>
        <p:nvSpPr>
          <p:cNvPr id="7172" name="PPT 2 -">
            <a:extLst>
              <a:ext uri="{FF2B5EF4-FFF2-40B4-BE49-F238E27FC236}">
                <a16:creationId xmlns:a16="http://schemas.microsoft.com/office/drawing/2014/main" id="{0BE69680-F0AA-3FA7-5E10-FD46A5D6E1B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726BCB71-84E1-161E-5EBC-85FF6D3E6F60}"/>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20375ABF-4968-D7B4-F2B2-125109650F6F}"/>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9</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756874BE-192A-82DC-019F-537AF3E461F2}"/>
              </a:ext>
            </a:extLst>
          </p:cNvPr>
          <p:cNvSpPr txBox="1"/>
          <p:nvPr/>
        </p:nvSpPr>
        <p:spPr>
          <a:xfrm>
            <a:off x="283552" y="1819764"/>
            <a:ext cx="3556000" cy="1310155"/>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US" sz="4000" dirty="0">
                <a:cs typeface="Times New Roman" pitchFamily="18" charset="0"/>
              </a:rPr>
              <a:t> REASON OF THE ACCIDENT</a:t>
            </a:r>
            <a:endParaRPr lang="en-US" sz="4000" dirty="0"/>
          </a:p>
        </p:txBody>
      </p:sp>
      <p:pic>
        <p:nvPicPr>
          <p:cNvPr id="7176" name="Picture 1">
            <a:extLst>
              <a:ext uri="{FF2B5EF4-FFF2-40B4-BE49-F238E27FC236}">
                <a16:creationId xmlns:a16="http://schemas.microsoft.com/office/drawing/2014/main" id="{EE3A01AF-0E35-162E-4692-6B6BF31A183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A84E1C4D-7F47-D526-5F3F-373553BC6F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310899"/>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690</Words>
  <Application>Microsoft Office PowerPoint</Application>
  <PresentationFormat>Widescreen</PresentationFormat>
  <Paragraphs>128</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 Black</vt:lpstr>
      <vt:lpstr>Calibri</vt:lpstr>
      <vt:lpstr>Open Sans</vt:lpstr>
      <vt:lpstr>Open Sans</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generated using python-pptx</dc:description>
  <cp:lastModifiedBy>NDRF ACADEMY</cp:lastModifiedBy>
  <cp:revision>26</cp:revision>
  <dcterms:created xsi:type="dcterms:W3CDTF">2013-01-27T09:14:16Z</dcterms:created>
  <dcterms:modified xsi:type="dcterms:W3CDTF">2026-01-07T08:09:40Z</dcterms:modified>
  <cp:category/>
</cp:coreProperties>
</file>