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8" r:id="rId2"/>
    <p:sldId id="320" r:id="rId3"/>
    <p:sldId id="345" r:id="rId4"/>
    <p:sldId id="1079" r:id="rId5"/>
    <p:sldId id="1080" r:id="rId6"/>
    <p:sldId id="1081" r:id="rId7"/>
    <p:sldId id="1082" r:id="rId8"/>
    <p:sldId id="1083" r:id="rId9"/>
    <p:sldId id="1084" r:id="rId10"/>
    <p:sldId id="1085" r:id="rId11"/>
    <p:sldId id="1086" r:id="rId12"/>
    <p:sldId id="1087" r:id="rId13"/>
    <p:sldId id="296" r:id="rId14"/>
    <p:sldId id="298" r:id="rId15"/>
    <p:sldId id="1117" r:id="rId16"/>
    <p:sldId id="118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9F6EF-ACD6-42B3-82B9-9DF057FCA65F}" type="datetimeFigureOut">
              <a:rPr lang="en-IN" smtClean="0"/>
              <a:t>31-12-2025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1F3BA-E33D-4B52-91E9-0BF5BD827DB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1791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D192A241-18C9-2754-78E2-83ECB9B9A6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312E7207-5EDD-66AE-A660-4498276459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E9E8E2F3-AD76-6E9E-C31F-6F3F512E20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fld id="{D7C4F033-5BE0-4488-BD9F-A194B369BDD9}" type="slidenum">
              <a:rPr lang="en-IN" altLang="en-US" smtClean="0"/>
              <a:pPr/>
              <a:t>2</a:t>
            </a:fld>
            <a:endParaRPr lang="en-I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BB76-EE39-4B0C-8180-9D13F8D5F460}" type="datetime1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BN NDRF KOLKATA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01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08E14-10C4-4EC9-936A-3ACEC0A4D493}" type="datetime1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BN NDRF KOLKATA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5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6F1C-D84E-429F-8EC6-8EFE74AC9FBD}" type="datetime1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BN NDRF KOLKATA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11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01" type="tx">
  <p:cSld name="Default 01">
    <p:bg>
      <p:bgPr>
        <a:solidFill>
          <a:srgbClr val="FFFFF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/>
        </p:nvSpPr>
        <p:spPr>
          <a:xfrm>
            <a:off x="301195" y="6438419"/>
            <a:ext cx="2321279" cy="26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508000" y="6756400"/>
            <a:ext cx="1907669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/>
          <p:nvPr/>
        </p:nvSpPr>
        <p:spPr>
          <a:xfrm>
            <a:off x="10757568" y="6406669"/>
            <a:ext cx="697166" cy="30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2 -</a:t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10769600" y="6756400"/>
            <a:ext cx="939800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1384562" y="6406669"/>
            <a:ext cx="302110" cy="33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i="0" u="none" strike="noStrike" cap="none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10" y="283029"/>
            <a:ext cx="1525361" cy="10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466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1_Picture with 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9177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9138-0FA9-41D8-BB9F-F5378F6DB2FB}" type="datetime1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BN NDRF KOLKATA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60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5B01-8D46-4E67-BA9C-3C35644539FD}" type="datetime1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BN NDRF KOLKATA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105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D22FA-988E-4BC6-A177-AA84479CE5CA}" type="datetime1">
              <a:rPr lang="en-US" smtClean="0"/>
              <a:t>12/31/2025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BN NDRF KOLKATA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08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D13C6-58BE-4395-8945-42AE9C3150B2}" type="datetime1">
              <a:rPr lang="en-US" smtClean="0"/>
              <a:t>12/31/2025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BN NDRF KOLKATA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965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A95C8-1375-4C36-B90D-D373C5F677BF}" type="datetime1">
              <a:rPr lang="en-US" smtClean="0"/>
              <a:t>12/31/2025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BN NDRF KOLKATA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15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2F22-E52D-48E2-95C3-8ACBBD2CDAEA}" type="datetime1">
              <a:rPr lang="en-US" smtClean="0"/>
              <a:t>12/31/2025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BN NDRF KOLKATA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55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7D692-1121-43C5-A8BB-F360C7F6033F}" type="datetime1">
              <a:rPr lang="en-US" smtClean="0"/>
              <a:t>12/31/2025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BN NDRF KOLKATA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82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94FD-9899-404D-B316-4609A679B0D5}" type="datetime1">
              <a:rPr lang="en-US" smtClean="0"/>
              <a:t>12/31/2025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BN NDRF KOLKATA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05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3FA8D-C0BB-4161-8B75-3E49EE6CF123}" type="datetime1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2nd BN NDRF KOLKATA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33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:\abc\back2.jpg">
            <a:extLst>
              <a:ext uri="{FF2B5EF4-FFF2-40B4-BE49-F238E27FC236}">
                <a16:creationId xmlns:a16="http://schemas.microsoft.com/office/drawing/2014/main" id="{FCC69B4A-901C-46F9-A097-0AFE3EAD3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2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3C086D4-8D88-6581-DCBE-A608AA60381F}"/>
              </a:ext>
            </a:extLst>
          </p:cNvPr>
          <p:cNvSpPr/>
          <p:nvPr/>
        </p:nvSpPr>
        <p:spPr>
          <a:xfrm>
            <a:off x="1919536" y="404664"/>
            <a:ext cx="8302150" cy="6453336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  <a:effectLst>
            <a:softEdge rad="1270000"/>
          </a:effectLst>
        </p:spPr>
        <p:txBody>
          <a:bodyPr spcFirstLastPara="1" wrap="none">
            <a:prstTxWarp prst="textArchUp">
              <a:avLst>
                <a:gd name="adj" fmla="val 10800000"/>
              </a:avLst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782F4-264D-4E13-8A57-6F7049A2B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78647"/>
            <a:ext cx="7126357" cy="884431"/>
          </a:xfrm>
          <a:prstGeom prst="rect">
            <a:avLst/>
          </a:prstGeom>
        </p:spPr>
      </p:pic>
      <p:pic>
        <p:nvPicPr>
          <p:cNvPr id="7" name="object 4">
            <a:extLst>
              <a:ext uri="{FF2B5EF4-FFF2-40B4-BE49-F238E27FC236}">
                <a16:creationId xmlns:a16="http://schemas.microsoft.com/office/drawing/2014/main" id="{712D7C7C-4735-4897-9EB1-1A0D2183CE8F}"/>
              </a:ext>
            </a:extLst>
          </p:cNvPr>
          <p:cNvPicPr/>
          <p:nvPr/>
        </p:nvPicPr>
        <p:blipFill rotWithShape="1">
          <a:blip r:embed="rId4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405B09-2448-4681-A0A4-CFF09147B8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pic>
        <p:nvPicPr>
          <p:cNvPr id="9" name="Picture 2" descr="Federal Emergency Management Agency (FEMA) Chemical, Biological,  Radiological, and Nuclear (CBRN) Office: Chemical Portfolio Ove">
            <a:extLst>
              <a:ext uri="{FF2B5EF4-FFF2-40B4-BE49-F238E27FC236}">
                <a16:creationId xmlns:a16="http://schemas.microsoft.com/office/drawing/2014/main" id="{EF894952-3460-4B21-B722-631931943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961" y="0"/>
            <a:ext cx="1848682" cy="184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134B07-FDD4-4628-BA60-DEBAEC4303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600889"/>
            <a:ext cx="12192000" cy="12618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206FE79-F5DB-4E1F-A8E3-392D875D21C3}"/>
              </a:ext>
            </a:extLst>
          </p:cNvPr>
          <p:cNvSpPr/>
          <p:nvPr/>
        </p:nvSpPr>
        <p:spPr>
          <a:xfrm>
            <a:off x="168339" y="1921138"/>
            <a:ext cx="64511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Open sans"/>
              </a:rPr>
              <a:t>BHOPAL GAS TRAGEDY</a:t>
            </a:r>
            <a:endParaRPr lang="en-IN" sz="4000" b="1" dirty="0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3" name="Duties of…">
            <a:extLst>
              <a:ext uri="{FF2B5EF4-FFF2-40B4-BE49-F238E27FC236}">
                <a16:creationId xmlns:a16="http://schemas.microsoft.com/office/drawing/2014/main" id="{E9DD0796-39EA-82F9-F541-2E7F55F4DFE1}"/>
              </a:ext>
            </a:extLst>
          </p:cNvPr>
          <p:cNvSpPr txBox="1"/>
          <p:nvPr/>
        </p:nvSpPr>
        <p:spPr>
          <a:xfrm>
            <a:off x="7213600" y="5769813"/>
            <a:ext cx="4758294" cy="448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algn="ctr"/>
            <a:r>
              <a:rPr lang="en-US" sz="2400" b="1" dirty="0">
                <a:latin typeface="Open sans"/>
              </a:rPr>
              <a:t>Presented By:- Amit Kumar, AC</a:t>
            </a:r>
            <a:endParaRPr lang="en-US" sz="2400" dirty="0">
              <a:latin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505" y="2239621"/>
            <a:ext cx="4084982" cy="19050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BHOPAL DISASTER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921327"/>
            <a:ext cx="6629400" cy="553910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b="1" dirty="0">
                <a:latin typeface="Open sans" panose="020B0606030504020204"/>
                <a:cs typeface="Times New Roman" panose="02020603050405020304" pitchFamily="18" charset="0"/>
              </a:rPr>
              <a:t>Timeline</a:t>
            </a: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:-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December 2, 1984: Gas leak occurs-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December 1984: Initial response and evacuation efforts-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1985: Legal proceedings and compensation disputes begin-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1989: Union Carbide Corporation (UCC) agrees to a $470 million settlement-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Ongoing: Rehabilitation, compensation, and environmental remediation efforts continue</a:t>
            </a:r>
            <a:endParaRPr lang="en-IN" sz="2800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68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505" y="2239621"/>
            <a:ext cx="4084982" cy="19050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BHOPAL DISASTER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722547"/>
            <a:ext cx="6629400" cy="583728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latin typeface="Open sans" panose="020B0606030504020204"/>
                <a:cs typeface="Times New Roman" panose="02020603050405020304" pitchFamily="18" charset="0"/>
              </a:rPr>
              <a:t>Lessons Learned</a:t>
            </a: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:-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 Importance of safety protocols and regular maintenance.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Need for adequate training and emergency preparedness.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Value of transparency and accountability in industry operations.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 Long-term consequences of industrial accidents on communities and the environment.</a:t>
            </a:r>
            <a:endParaRPr lang="en-IN" sz="2400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476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505" y="2239621"/>
            <a:ext cx="4084982" cy="19050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BHOPAL DISASTER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736339"/>
            <a:ext cx="6629400" cy="4515374"/>
          </a:xfrm>
        </p:spPr>
        <p:txBody>
          <a:bodyPr>
            <a:noAutofit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This case study highlights the importance of prioritizing safety, responsible management and community well-being in industrial operations.</a:t>
            </a:r>
            <a:endParaRPr lang="en-IN" sz="2800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824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655128" y="-86222"/>
            <a:ext cx="7694588" cy="694422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106532" y="2626709"/>
            <a:ext cx="4254779" cy="761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lvl="0" algn="ctr">
              <a:lnSpc>
                <a:spcPct val="120000"/>
              </a:lnSpc>
              <a:buClr>
                <a:srgbClr val="C00000"/>
              </a:buClr>
              <a:buSzPts val="3600"/>
            </a:pPr>
            <a:r>
              <a:rPr lang="en-US" altLang="en-US" sz="4000" b="1" dirty="0">
                <a:solidFill>
                  <a:srgbClr val="C00000"/>
                </a:solidFill>
                <a:latin typeface="Open sans"/>
              </a:rPr>
              <a:t>REVIEW</a:t>
            </a:r>
            <a:r>
              <a:rPr lang="en-US" altLang="en-US" sz="4000" b="1" dirty="0">
                <a:solidFill>
                  <a:srgbClr val="FFFF00"/>
                </a:solidFill>
                <a:latin typeface="Tw Cen MT" panose="020B0602020104020603" pitchFamily="34" charset="0"/>
              </a:rPr>
              <a:t> </a:t>
            </a:r>
            <a:endParaRPr lang="en-US" sz="4000" dirty="0">
              <a:latin typeface="Open Sans"/>
            </a:endParaRP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4904510" y="1066800"/>
            <a:ext cx="7079509" cy="5169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Introduction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Background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The disaster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Consequences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Response &amp; aftermath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Key figure &amp; organization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Causes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Lesson learned</a:t>
            </a:r>
            <a:endParaRPr lang="en-US" sz="2800" dirty="0">
              <a:latin typeface="Open sans" panose="020B060603050402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3" y="6406669"/>
            <a:ext cx="641637" cy="276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4959" y="6378135"/>
            <a:ext cx="1750540" cy="3481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84A8C5-6AF3-C33A-056B-62EE3B62D9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273" y="112697"/>
            <a:ext cx="1115571" cy="12142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207359"/>
            <a:ext cx="4548494" cy="650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5495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548494" y="-14539"/>
            <a:ext cx="7694588" cy="694422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308114" y="3230213"/>
            <a:ext cx="4083778" cy="694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Open sans"/>
              </a:rPr>
              <a:t>ANY QUESTION? </a:t>
            </a: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5004914" y="1896739"/>
            <a:ext cx="7238167" cy="968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marL="457200" lvl="0" indent="-457200" algn="just">
              <a:lnSpc>
                <a:spcPct val="250000"/>
              </a:lnSpc>
              <a:buClr>
                <a:schemeClr val="dk1"/>
              </a:buClr>
              <a:buSzPts val="3200"/>
              <a:buFont typeface="Noto Sans Symbols"/>
              <a:buChar char="▪"/>
            </a:pPr>
            <a:endParaRPr lang="en-US" sz="28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3" y="6406669"/>
            <a:ext cx="641637" cy="276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4959" y="6378135"/>
            <a:ext cx="1750540" cy="3481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84A8C5-6AF3-C33A-056B-62EE3B62D9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273" y="112697"/>
            <a:ext cx="1115571" cy="12142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207359"/>
            <a:ext cx="4548494" cy="650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1441" y="1765969"/>
            <a:ext cx="3368693" cy="336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63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87928" y="2057400"/>
            <a:ext cx="3740727" cy="3401291"/>
          </a:xfrm>
        </p:spPr>
        <p:txBody>
          <a:bodyPr>
            <a:normAutofit/>
          </a:bodyPr>
          <a:lstStyle/>
          <a:p>
            <a:endParaRPr lang="en-US" sz="5400" dirty="0">
              <a:latin typeface="Open sans"/>
            </a:endParaRPr>
          </a:p>
          <a:p>
            <a:r>
              <a:rPr lang="en-US" sz="4000" b="1" dirty="0">
                <a:solidFill>
                  <a:srgbClr val="C00000"/>
                </a:solidFill>
                <a:latin typeface="Open sans"/>
              </a:rPr>
              <a:t>EVALUATION</a:t>
            </a:r>
            <a:endParaRPr lang="en-IN" sz="4000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92" y="174626"/>
            <a:ext cx="12521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4357688" y="0"/>
            <a:ext cx="783431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 sz="2800" dirty="0">
                <a:solidFill>
                  <a:schemeClr val="tx1"/>
                </a:solidFill>
              </a:rPr>
              <a:t>1</a:t>
            </a:r>
            <a:r>
              <a:rPr lang="en-US" sz="2800" dirty="0">
                <a:solidFill>
                  <a:schemeClr val="tx1"/>
                </a:solidFill>
                <a:latin typeface="Open sans"/>
              </a:rPr>
              <a:t>. When Bhopal Gas leakage also known as Bhopal Disaster was occurred?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  <a:latin typeface="Open sans"/>
              </a:rPr>
              <a:t>Ans- 3 December 1984. </a:t>
            </a:r>
          </a:p>
          <a:p>
            <a:pPr algn="just">
              <a:lnSpc>
                <a:spcPct val="150000"/>
              </a:lnSpc>
            </a:pPr>
            <a:endParaRPr lang="en-US" sz="2800" dirty="0">
              <a:solidFill>
                <a:srgbClr val="FF0000"/>
              </a:solidFill>
              <a:latin typeface="Open sans"/>
            </a:endParaRPr>
          </a:p>
          <a:p>
            <a:pPr algn="just">
              <a:lnSpc>
                <a:spcPct val="150000"/>
              </a:lnSpc>
            </a:pPr>
            <a:r>
              <a:rPr lang="en-IN" sz="2800" dirty="0">
                <a:solidFill>
                  <a:schemeClr val="tx1"/>
                </a:solidFill>
                <a:latin typeface="Open Sans" panose="020B0606030504020204"/>
                <a:cs typeface="Arial" pitchFamily="34" charset="0"/>
              </a:rPr>
              <a:t>2. Which gas was leaked during Bhopal gas tragedy?</a:t>
            </a:r>
            <a:endParaRPr lang="en-US" sz="2800" b="1" u="sng" dirty="0">
              <a:solidFill>
                <a:schemeClr val="tx1"/>
              </a:solidFill>
              <a:latin typeface="Open sans" panose="020B0606030504020204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Open sans"/>
              </a:rPr>
              <a:t>Ans-  Methyl isocyanate (MIC)</a:t>
            </a: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 </a:t>
            </a:r>
            <a:endParaRPr lang="en-IN" sz="2800" dirty="0">
              <a:solidFill>
                <a:srgbClr val="FF0000"/>
              </a:solidFill>
              <a:latin typeface="Open sans" panose="020B0606030504020204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Open sans"/>
              </a:rPr>
              <a:t>  </a:t>
            </a:r>
          </a:p>
          <a:p>
            <a:pPr algn="ctr"/>
            <a:endParaRPr lang="en-IN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335" y="0"/>
            <a:ext cx="1115665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618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9338" y="0"/>
            <a:ext cx="12033331" cy="678005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799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82" y="3276682"/>
            <a:ext cx="304643" cy="30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en-IN" sz="1799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900A-37B1-25E8-DEA8-CD370440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E14F-796C-409E-9B94-89634ADD74DA}" type="slidenum">
              <a:rPr lang="en-IN" smtClean="0"/>
              <a:t>16</a:t>
            </a:fld>
            <a:endParaRPr lang="en-IN"/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84E5656A-9707-D91F-731E-B05F3A2105A5}"/>
              </a:ext>
            </a:extLst>
          </p:cNvPr>
          <p:cNvSpPr/>
          <p:nvPr/>
        </p:nvSpPr>
        <p:spPr>
          <a:xfrm>
            <a:off x="4218343" y="147381"/>
            <a:ext cx="6801763" cy="625860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23" tIns="39123" rIns="39123" bIns="39123"/>
          <a:lstStyle/>
          <a:p>
            <a:endParaRPr sz="2399">
              <a:latin typeface="Open Sans"/>
            </a:endParaRPr>
          </a:p>
        </p:txBody>
      </p:sp>
      <p:sp>
        <p:nvSpPr>
          <p:cNvPr id="6" name="Duties of…">
            <a:extLst>
              <a:ext uri="{FF2B5EF4-FFF2-40B4-BE49-F238E27FC236}">
                <a16:creationId xmlns:a16="http://schemas.microsoft.com/office/drawing/2014/main" id="{848F74B0-1F3A-240E-68E6-62D0EC9F3863}"/>
              </a:ext>
            </a:extLst>
          </p:cNvPr>
          <p:cNvSpPr txBox="1"/>
          <p:nvPr/>
        </p:nvSpPr>
        <p:spPr>
          <a:xfrm>
            <a:off x="342567" y="3230319"/>
            <a:ext cx="3722630" cy="694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123" tIns="39123" rIns="39123" bIns="39123">
            <a:spAutoFit/>
          </a:bodyPr>
          <a:lstStyle/>
          <a:p>
            <a:pPr algn="ctr"/>
            <a:r>
              <a:rPr lang="en-US" sz="3999" b="1" dirty="0">
                <a:latin typeface="Open sans"/>
              </a:rPr>
              <a:t>THANK YOU </a:t>
            </a:r>
            <a:r>
              <a:rPr lang="en-US" sz="3999" dirty="0">
                <a:latin typeface="Open sans"/>
              </a:rPr>
              <a:t> </a:t>
            </a:r>
          </a:p>
        </p:txBody>
      </p:sp>
      <p:pic>
        <p:nvPicPr>
          <p:cNvPr id="3" name="Picture 2" descr="A logo with a lion and a triangle&#10;&#10;AI-generated content may be incorrect.">
            <a:extLst>
              <a:ext uri="{FF2B5EF4-FFF2-40B4-BE49-F238E27FC236}">
                <a16:creationId xmlns:a16="http://schemas.microsoft.com/office/drawing/2014/main" id="{2EB6772D-2F77-F00A-386C-0198392D4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077" y="517730"/>
            <a:ext cx="4874260" cy="55318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F38A39-09AC-4E09-BCBF-99279947A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47359" cy="1249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EC03CD-87DA-BEA5-2EAE-10418C527F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9286" y="-2576"/>
            <a:ext cx="1381285" cy="12587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063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A03868-B964-F5F5-E332-CD9CD99F1F29}"/>
              </a:ext>
            </a:extLst>
          </p:cNvPr>
          <p:cNvSpPr txBox="1"/>
          <p:nvPr/>
        </p:nvSpPr>
        <p:spPr>
          <a:xfrm>
            <a:off x="5180543" y="1136650"/>
            <a:ext cx="5613348" cy="518270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Introduction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Background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The disaster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Consequences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Response &amp; aftermath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Key figure &amp; organization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Causes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Lesson learned</a:t>
            </a:r>
          </a:p>
        </p:txBody>
      </p:sp>
      <p:pic>
        <p:nvPicPr>
          <p:cNvPr id="5" name="object 4">
            <a:extLst>
              <a:ext uri="{FF2B5EF4-FFF2-40B4-BE49-F238E27FC236}">
                <a16:creationId xmlns:a16="http://schemas.microsoft.com/office/drawing/2014/main" id="{856FA25A-709E-4DA5-B21D-9EF18B52D890}"/>
              </a:ext>
            </a:extLst>
          </p:cNvPr>
          <p:cNvPicPr/>
          <p:nvPr/>
        </p:nvPicPr>
        <p:blipFill rotWithShape="1">
          <a:blip r:embed="rId3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9162AC-4122-42F8-A2CD-26656E7AB2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291C649-BA7D-4089-9CD6-242816EA1A31}"/>
              </a:ext>
            </a:extLst>
          </p:cNvPr>
          <p:cNvSpPr txBox="1">
            <a:spLocks/>
          </p:cNvSpPr>
          <p:nvPr/>
        </p:nvSpPr>
        <p:spPr>
          <a:xfrm>
            <a:off x="762000" y="1447800"/>
            <a:ext cx="3124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C00000"/>
                </a:solidFill>
                <a:latin typeface="Open sans"/>
                <a:ea typeface="Sans Serif Collection" panose="020B0502040504020204" pitchFamily="34" charset="0"/>
                <a:cs typeface="Sans Serif Collection" panose="020B0502040504020204" pitchFamily="34" charset="0"/>
              </a:rPr>
              <a:t>OBJECTIVES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F1E498-D9B9-4E6E-B9D1-5C0D035992D0}"/>
              </a:ext>
            </a:extLst>
          </p:cNvPr>
          <p:cNvSpPr/>
          <p:nvPr/>
        </p:nvSpPr>
        <p:spPr>
          <a:xfrm>
            <a:off x="685800" y="2362200"/>
            <a:ext cx="3429000" cy="1951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  <a:latin typeface="Open sans" panose="020B0606030504020204"/>
                <a:cs typeface="Arial" pitchFamily="34" charset="0"/>
              </a:rPr>
              <a:t>Upon completion of this lesson you will be able to:</a:t>
            </a:r>
            <a:endParaRPr lang="en-US" sz="2800" b="1" u="sng" dirty="0">
              <a:solidFill>
                <a:prstClr val="black"/>
              </a:solidFill>
              <a:latin typeface="Open sans" panose="020B0606030504020204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505" y="2239621"/>
            <a:ext cx="4084982" cy="19050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070412"/>
            <a:ext cx="6629400" cy="554904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The Bhopal gas leak, also known as the Bhopal disaster, was a devastating industrial accident that occurred on December 3, 1984, at the Union Carbide India Limited (UCIL) pesticide plant in Bhopal, Madhya Pradesh, India.</a:t>
            </a:r>
          </a:p>
          <a:p>
            <a:pPr marL="0" indent="0" algn="just">
              <a:buNone/>
            </a:pPr>
            <a:r>
              <a:rPr lang="en-US" sz="2400" b="1" u="sng" dirty="0">
                <a:latin typeface="Open sans" panose="020B0606030504020204"/>
                <a:cs typeface="Times New Roman" panose="02020603050405020304" pitchFamily="18" charset="0"/>
              </a:rPr>
              <a:t>Background</a:t>
            </a: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:-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Union Carbide India Limited (UCIL) was a subsidiary of Union Carbide Corporation (UCC), a US-based multinational corporation.-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The UCIL plant in Bhopal produced pesticides, including </a:t>
            </a:r>
            <a:r>
              <a:rPr lang="en-US" sz="2400" dirty="0" err="1">
                <a:latin typeface="Open sans" panose="020B0606030504020204"/>
                <a:cs typeface="Times New Roman" panose="02020603050405020304" pitchFamily="18" charset="0"/>
              </a:rPr>
              <a:t>Sevin</a:t>
            </a: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 (carbaryl), using methyl isocyanate (MIC) as an intermediate.-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 MIC is a highly toxic and volatile chemical.</a:t>
            </a:r>
            <a:endParaRPr lang="en-IN" sz="2400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505" y="2239621"/>
            <a:ext cx="4084982" cy="19050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BHOPAL DISASTER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881571"/>
            <a:ext cx="6629400" cy="569813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b="1" dirty="0">
                <a:latin typeface="Open sans" panose="020B0606030504020204"/>
                <a:cs typeface="Times New Roman" panose="02020603050405020304" pitchFamily="18" charset="0"/>
              </a:rPr>
              <a:t>The Disaster</a:t>
            </a: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:-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- Time: 11:00 PM, December 2, 1984-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Duration: The gas leak continued for approximately 2 hours-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Released gases: MIC, phosgene, and other toxic chemicals-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Affected area: 40 square kilometers, including densely populated residential areas-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Immediate effects:    - Gas exposure caused respiratory distress, eye and skin irritation, and other health issues    - Panic and chaos led to stampedes, further increasing casualties</a:t>
            </a:r>
            <a:endParaRPr lang="en-IN" sz="2400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69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505" y="2239621"/>
            <a:ext cx="4084982" cy="19050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BHOPAL DISASTER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070413"/>
            <a:ext cx="6629400" cy="54099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b="1" dirty="0">
                <a:latin typeface="Open sans" panose="020B0606030504020204"/>
                <a:cs typeface="Times New Roman" panose="02020603050405020304" pitchFamily="18" charset="0"/>
              </a:rPr>
              <a:t>Consequences</a:t>
            </a: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:-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- Immediate deaths: 3,787 (official estimate)-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Total deaths (including later fatalities): 15,000-20,000 (estimated)-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Injuries: 200,000-300,000-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Long-term health effects:    - Respiratory problems (e.g., chronic bronchitis, asthma)    - Eye and skin issues (e.g., cataracts, skin cancer)    - Birth defects and reproductive problems-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Environmental impact:    - Soil and water contamination    - Damage to local ecosystems</a:t>
            </a:r>
            <a:endParaRPr lang="en-IN" sz="2400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005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505" y="2239621"/>
            <a:ext cx="4084982" cy="19050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BHOPAL DISASTER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980962"/>
            <a:ext cx="6629400" cy="54099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b="1" dirty="0">
                <a:latin typeface="Open sans" panose="020B0606030504020204"/>
                <a:cs typeface="Times New Roman" panose="02020603050405020304" pitchFamily="18" charset="0"/>
              </a:rPr>
              <a:t>Response and aftermath</a:t>
            </a: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:-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Initial response was slow and inadequate-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Union Carbide Corporation (UCC) and UCIL faced criticism for their handling of the disaster-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Legal battles and compensation disputes ensued-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Changes in safety regulations and industry practices were implemented-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Ongoing efforts for rehabilitation, compensation, and environmental remediation continue</a:t>
            </a:r>
            <a:endParaRPr lang="en-IN" sz="2400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46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505" y="2239621"/>
            <a:ext cx="4084982" cy="19050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BHOPAL DISASTER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792120"/>
            <a:ext cx="6629400" cy="579752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b="1" dirty="0">
                <a:latin typeface="Open sans" panose="020B0606030504020204"/>
                <a:cs typeface="Times New Roman" panose="02020603050405020304" pitchFamily="18" charset="0"/>
              </a:rPr>
              <a:t>Key figures and organizations</a:t>
            </a: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:-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Warren Anderson (UCC CEO): faced criticism for his response to the disaster-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Union Carbide Corporation (UCC): parent company of UCIL-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Union Carbide India Limited (UCIL): subsidiary responsible for the Bhopal plant-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Government of India: faced criticism for its handling of the disaster and subsequent response</a:t>
            </a:r>
            <a:endParaRPr lang="en-IN" sz="2400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9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505" y="2239621"/>
            <a:ext cx="4084982" cy="19050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BHOPAL DISASTER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000839"/>
            <a:ext cx="6629400" cy="574782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600" b="1">
                <a:latin typeface="Open sans" panose="020B0606030504020204"/>
                <a:cs typeface="Times New Roman" panose="02020603050405020304" pitchFamily="18" charset="0"/>
              </a:rPr>
              <a:t>Events leading to the disaster</a:t>
            </a:r>
            <a:r>
              <a:rPr lang="en-US" sz="2600">
                <a:latin typeface="Open sans" panose="020B0606030504020204"/>
                <a:cs typeface="Times New Roman" panose="02020603050405020304" pitchFamily="18" charset="0"/>
              </a:rPr>
              <a:t>:-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600">
                <a:latin typeface="Open sans" panose="020B0606030504020204"/>
                <a:cs typeface="Times New Roman" panose="02020603050405020304" pitchFamily="18" charset="0"/>
              </a:rPr>
              <a:t>Safety concerns and warnings were raised by employees and local authorities, but ignored by management.-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600">
                <a:latin typeface="Open sans" panose="020B0606030504020204"/>
                <a:cs typeface="Times New Roman" panose="02020603050405020304" pitchFamily="18" charset="0"/>
              </a:rPr>
              <a:t>Cost-cutting measures and inadequate maintenance led to a decline in safety standards.-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600">
                <a:latin typeface="Open sans" panose="020B0606030504020204"/>
                <a:cs typeface="Times New Roman" panose="02020603050405020304" pitchFamily="18" charset="0"/>
              </a:rPr>
              <a:t>On the night of December 2, 1984, a safety valve failed, allowing water to enter the MIC storage tank.-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600">
                <a:latin typeface="Open sans" panose="020B0606030504020204"/>
                <a:cs typeface="Times New Roman" panose="02020603050405020304" pitchFamily="18" charset="0"/>
              </a:rPr>
              <a:t>The reaction caused a massive release of MIC gas, which spread over 40 square kilometers.</a:t>
            </a:r>
            <a:endParaRPr lang="en-IN" sz="2600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851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505" y="2239621"/>
            <a:ext cx="4084982" cy="19050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BHOPAL DISASTER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000839"/>
            <a:ext cx="6629400" cy="5081909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2800" b="1" dirty="0">
                <a:latin typeface="Open sans" panose="020B0606030504020204"/>
                <a:cs typeface="Times New Roman" panose="02020603050405020304" pitchFamily="18" charset="0"/>
              </a:rPr>
              <a:t>Causes</a:t>
            </a: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:- 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Safety valve failure 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Inadequate safety measures 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Poor maintenance and training 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Human error</a:t>
            </a:r>
            <a:endParaRPr lang="en-IN" sz="2800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2105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682</Words>
  <Application>Microsoft Office PowerPoint</Application>
  <PresentationFormat>Widescreen</PresentationFormat>
  <Paragraphs>98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Noto Sans Symbols</vt:lpstr>
      <vt:lpstr>Open Sans</vt:lpstr>
      <vt:lpstr>Open Sans</vt:lpstr>
      <vt:lpstr>Open Sans SemiBold</vt:lpstr>
      <vt:lpstr>Times New Roman</vt:lpstr>
      <vt:lpstr>Tw Cen MT</vt:lpstr>
      <vt:lpstr>Wingdings</vt:lpstr>
      <vt:lpstr>1_Office Theme</vt:lpstr>
      <vt:lpstr>PowerPoint Presentation</vt:lpstr>
      <vt:lpstr>PowerPoint Presentation</vt:lpstr>
      <vt:lpstr>INTRODUCTION</vt:lpstr>
      <vt:lpstr>BHOPAL DISASTER</vt:lpstr>
      <vt:lpstr>BHOPAL DISASTER</vt:lpstr>
      <vt:lpstr>BHOPAL DISASTER</vt:lpstr>
      <vt:lpstr>BHOPAL DISASTER</vt:lpstr>
      <vt:lpstr>BHOPAL DISASTER</vt:lpstr>
      <vt:lpstr>BHOPAL DISASTER</vt:lpstr>
      <vt:lpstr>BHOPAL DISASTER</vt:lpstr>
      <vt:lpstr>BHOPAL DISASTER</vt:lpstr>
      <vt:lpstr>BHOPAL DISASTER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Palash Roy</dc:creator>
  <cp:lastModifiedBy>NDRF ACADEMY</cp:lastModifiedBy>
  <cp:revision>23</cp:revision>
  <dcterms:created xsi:type="dcterms:W3CDTF">2024-08-03T11:52:05Z</dcterms:created>
  <dcterms:modified xsi:type="dcterms:W3CDTF">2025-12-31T11:23:28Z</dcterms:modified>
</cp:coreProperties>
</file>