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8"/>
  </p:notesMasterIdLst>
  <p:sldIdLst>
    <p:sldId id="377" r:id="rId2"/>
    <p:sldId id="257" r:id="rId3"/>
    <p:sldId id="275" r:id="rId4"/>
    <p:sldId id="367" r:id="rId5"/>
    <p:sldId id="338" r:id="rId6"/>
    <p:sldId id="379" r:id="rId7"/>
    <p:sldId id="368" r:id="rId8"/>
    <p:sldId id="369" r:id="rId9"/>
    <p:sldId id="276" r:id="rId10"/>
    <p:sldId id="381" r:id="rId11"/>
    <p:sldId id="380" r:id="rId12"/>
    <p:sldId id="383" r:id="rId13"/>
    <p:sldId id="384" r:id="rId14"/>
    <p:sldId id="385" r:id="rId15"/>
    <p:sldId id="386" r:id="rId16"/>
    <p:sldId id="387" r:id="rId17"/>
    <p:sldId id="388" r:id="rId18"/>
    <p:sldId id="389" r:id="rId19"/>
    <p:sldId id="390" r:id="rId20"/>
    <p:sldId id="391" r:id="rId21"/>
    <p:sldId id="382" r:id="rId22"/>
    <p:sldId id="370" r:id="rId23"/>
    <p:sldId id="371" r:id="rId24"/>
    <p:sldId id="392" r:id="rId25"/>
    <p:sldId id="372" r:id="rId26"/>
    <p:sldId id="393" r:id="rId27"/>
    <p:sldId id="373" r:id="rId28"/>
    <p:sldId id="394" r:id="rId29"/>
    <p:sldId id="374" r:id="rId30"/>
    <p:sldId id="375" r:id="rId31"/>
    <p:sldId id="376" r:id="rId32"/>
    <p:sldId id="395" r:id="rId33"/>
    <p:sldId id="396" r:id="rId34"/>
    <p:sldId id="397" r:id="rId35"/>
    <p:sldId id="398" r:id="rId36"/>
    <p:sldId id="378" r:id="rId3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1pPr>
    <a:lvl2pPr marL="0" marR="0" indent="45720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2pPr>
    <a:lvl3pPr marL="0" marR="0" indent="91440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3pPr>
    <a:lvl4pPr marL="0" marR="0" indent="137160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4pPr>
    <a:lvl5pPr marL="0" marR="0" indent="182880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5pPr>
    <a:lvl6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6pPr>
    <a:lvl7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7pPr>
    <a:lvl8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8pPr>
    <a:lvl9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6C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7F3F4"/>
          </a:solidFill>
        </a:fill>
      </a:tcStyle>
    </a:wholeTbl>
    <a:band2H>
      <a:tcTxStyle/>
      <a:tcStyle>
        <a:tcBdr/>
        <a:fill>
          <a:solidFill>
            <a:srgbClr val="F3F9FA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25" autoAdjust="0"/>
    <p:restoredTop sz="94660"/>
  </p:normalViewPr>
  <p:slideViewPr>
    <p:cSldViewPr snapToGrid="0">
      <p:cViewPr varScale="1">
        <p:scale>
          <a:sx n="39" d="100"/>
          <a:sy n="39" d="100"/>
        </p:scale>
        <p:origin x="835" y="82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4" name="Shape 7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1pPr>
    <a:lvl2pPr indent="2286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2pPr>
    <a:lvl3pPr indent="4572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3pPr>
    <a:lvl4pPr indent="6858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4pPr>
    <a:lvl5pPr indent="9144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5pPr>
    <a:lvl6pPr indent="11430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6pPr>
    <a:lvl7pPr indent="13716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7pPr>
    <a:lvl8pPr indent="16002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8pPr>
    <a:lvl9pPr indent="18288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0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812204" y="12813338"/>
            <a:ext cx="969406" cy="902662"/>
          </a:xfrm>
          <a:prstGeom prst="rect">
            <a:avLst/>
          </a:prstGeom>
        </p:spPr>
        <p:txBody>
          <a:bodyPr lIns="78283" tIns="78283" rIns="78283" bIns="78283" anchor="t"/>
          <a:lstStyle>
            <a:lvl1pPr algn="ctr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0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">
            <a:extLst>
              <a:ext uri="{FF2B5EF4-FFF2-40B4-BE49-F238E27FC236}">
                <a16:creationId xmlns:a16="http://schemas.microsoft.com/office/drawing/2014/main" id="{24F2B74D-F11E-A5DB-5043-8BE355B57385}"/>
              </a:ext>
            </a:extLst>
          </p:cNvPr>
          <p:cNvSpPr txBox="1">
            <a:spLocks/>
          </p:cNvSpPr>
          <p:nvPr userDrawn="1"/>
        </p:nvSpPr>
        <p:spPr>
          <a:xfrm>
            <a:off x="22812204" y="12813339"/>
            <a:ext cx="905046" cy="502612"/>
          </a:xfrm>
          <a:prstGeom prst="rect">
            <a:avLst/>
          </a:prstGeom>
        </p:spPr>
        <p:txBody>
          <a:bodyPr lIns="78283" tIns="78283" rIns="78283" bIns="78283" anchor="t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1662545" rtl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Open Sans"/>
                <a:ea typeface="Open Sans"/>
                <a:cs typeface="Open Sans"/>
                <a:sym typeface="Open Sans"/>
              </a:defRPr>
            </a:lvl1pPr>
            <a:lvl2pPr marL="0" marR="0" indent="4572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9144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13716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18288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86CB4B4D-7CA3-9044-876B-883B54F8677D}" type="slidenum">
              <a:rPr lang="en-IN" smtClean="0"/>
              <a:pPr/>
              <a:t>‹#›</a:t>
            </a:fld>
            <a:endParaRPr lang="en-IN" dirty="0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able with Caption">
    <p:bg>
      <p:bgPr>
        <a:blipFill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416469" y="3401615"/>
            <a:ext cx="7298268" cy="574940"/>
          </a:xfrm>
          <a:prstGeom prst="rect">
            <a:avLst/>
          </a:prstGeom>
        </p:spPr>
        <p:txBody>
          <a:bodyPr/>
          <a:lstStyle>
            <a:lvl1pPr>
              <a:spcBef>
                <a:spcPts val="1000"/>
              </a:spcBef>
              <a:defRPr sz="4200" b="1" i="0">
                <a:solidFill>
                  <a:srgbClr val="C00000"/>
                </a:solidFill>
              </a:defRPr>
            </a:lvl1pPr>
            <a:lvl2pPr marL="1057275" indent="-600075">
              <a:spcBef>
                <a:spcPts val="1000"/>
              </a:spcBef>
              <a:buSzPct val="100000"/>
              <a:buChar char="–"/>
              <a:defRPr sz="4200" b="1" i="0">
                <a:solidFill>
                  <a:srgbClr val="C00000"/>
                </a:solidFill>
              </a:defRPr>
            </a:lvl2pPr>
            <a:lvl3pPr marL="1447800" indent="-533400">
              <a:spcBef>
                <a:spcPts val="1000"/>
              </a:spcBef>
              <a:buSzPct val="100000"/>
              <a:buChar char="•"/>
              <a:defRPr sz="4200" b="1" i="0">
                <a:solidFill>
                  <a:srgbClr val="C00000"/>
                </a:solidFill>
              </a:defRPr>
            </a:lvl3pPr>
            <a:lvl4pPr marL="1971675" indent="-600075">
              <a:spcBef>
                <a:spcPts val="1000"/>
              </a:spcBef>
              <a:buSzPct val="100000"/>
              <a:buChar char="–"/>
              <a:defRPr sz="4200" b="1" i="0">
                <a:solidFill>
                  <a:srgbClr val="C00000"/>
                </a:solidFill>
              </a:defRPr>
            </a:lvl4pPr>
            <a:lvl5pPr marL="2428875" indent="-600075">
              <a:spcBef>
                <a:spcPts val="1000"/>
              </a:spcBef>
              <a:buSzPct val="100000"/>
              <a:buChar char="»"/>
              <a:defRPr sz="4200" b="1" i="0">
                <a:solidFill>
                  <a:srgbClr val="C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3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16416469" y="4169701"/>
            <a:ext cx="7296414" cy="1726209"/>
          </a:xfrm>
          <a:prstGeom prst="rect">
            <a:avLst/>
          </a:prstGeom>
        </p:spPr>
        <p:txBody>
          <a:bodyPr anchor="t"/>
          <a:lstStyle/>
          <a:p>
            <a:pPr>
              <a:spcBef>
                <a:spcPts val="600"/>
              </a:spcBef>
              <a:defRPr sz="2600" i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44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63599" y="905338"/>
            <a:ext cx="22851535" cy="960969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700"/>
              </a:spcBef>
              <a:defRPr sz="7400" b="1" i="0">
                <a:solidFill>
                  <a:srgbClr val="C00000"/>
                </a:solidFill>
              </a:defRPr>
            </a:pPr>
            <a:endParaRPr/>
          </a:p>
        </p:txBody>
      </p:sp>
      <p:sp>
        <p:nvSpPr>
          <p:cNvPr id="45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863599" y="2060773"/>
            <a:ext cx="22851535" cy="766233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200"/>
              </a:spcBef>
              <a:defRPr sz="52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2" name="Slide Number">
            <a:extLst>
              <a:ext uri="{FF2B5EF4-FFF2-40B4-BE49-F238E27FC236}">
                <a16:creationId xmlns:a16="http://schemas.microsoft.com/office/drawing/2014/main" id="{5E2FD404-044F-4320-5F92-72E92DB0DDD7}"/>
              </a:ext>
            </a:extLst>
          </p:cNvPr>
          <p:cNvSpPr txBox="1">
            <a:spLocks/>
          </p:cNvSpPr>
          <p:nvPr userDrawn="1"/>
        </p:nvSpPr>
        <p:spPr>
          <a:xfrm>
            <a:off x="22812204" y="12813338"/>
            <a:ext cx="969406" cy="902662"/>
          </a:xfrm>
          <a:prstGeom prst="rect">
            <a:avLst/>
          </a:prstGeom>
        </p:spPr>
        <p:txBody>
          <a:bodyPr lIns="78283" tIns="78283" rIns="78283" bIns="78283" anchor="t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1662545" rtl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535353"/>
                </a:solidFill>
                <a:effectLst/>
                <a:uFillTx/>
                <a:latin typeface="Open Sans"/>
                <a:ea typeface="Open Sans"/>
                <a:cs typeface="Open Sans"/>
                <a:sym typeface="Open Sans"/>
              </a:defRPr>
            </a:lvl1pPr>
            <a:lvl2pPr marL="0" marR="0" indent="4572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9144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13716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18288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86CB4B4D-7CA3-9044-876B-883B54F8677D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Red Section Header">
    <p:bg>
      <p:bgPr>
        <a:solidFill>
          <a:srgbClr val="5353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1" descr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543594" y="2825551"/>
            <a:ext cx="3793068" cy="2698047"/>
          </a:xfrm>
          <a:prstGeom prst="rect">
            <a:avLst/>
          </a:prstGeom>
          <a:ln w="12700">
            <a:miter lim="400000"/>
          </a:ln>
        </p:spPr>
      </p:pic>
      <p:pic>
        <p:nvPicPr>
          <p:cNvPr id="54" name="Picture 2" descr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22847" y="8184445"/>
            <a:ext cx="3781780" cy="3341513"/>
          </a:xfrm>
          <a:prstGeom prst="rect">
            <a:avLst/>
          </a:prstGeom>
          <a:ln w="12700">
            <a:miter lim="400000"/>
          </a:ln>
        </p:spPr>
      </p:pic>
      <p:sp>
        <p:nvSpPr>
          <p:cNvPr id="5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782954" y="3593637"/>
            <a:ext cx="8640961" cy="6528726"/>
          </a:xfrm>
          <a:prstGeom prst="rect">
            <a:avLst/>
          </a:prstGeom>
        </p:spPr>
        <p:txBody>
          <a:bodyPr/>
          <a:lstStyle>
            <a:lvl1pPr>
              <a:spcBef>
                <a:spcPts val="1500"/>
              </a:spcBef>
              <a:defRPr sz="6400" i="0"/>
            </a:lvl1pPr>
            <a:lvl2pPr marL="1371600" indent="-914400">
              <a:spcBef>
                <a:spcPts val="1500"/>
              </a:spcBef>
              <a:buSzPct val="100000"/>
              <a:buChar char="–"/>
              <a:defRPr sz="6400" i="0"/>
            </a:lvl2pPr>
            <a:lvl3pPr marL="1727200" indent="-812800">
              <a:spcBef>
                <a:spcPts val="1500"/>
              </a:spcBef>
              <a:buSzPct val="100000"/>
              <a:buChar char="•"/>
              <a:defRPr sz="6400" i="0"/>
            </a:lvl3pPr>
            <a:lvl4pPr marL="2286000" indent="-914400">
              <a:spcBef>
                <a:spcPts val="1500"/>
              </a:spcBef>
              <a:buSzPct val="100000"/>
              <a:buChar char="–"/>
              <a:defRPr sz="6400" i="0"/>
            </a:lvl4pPr>
            <a:lvl5pPr marL="2743200" indent="-914400">
              <a:spcBef>
                <a:spcPts val="1500"/>
              </a:spcBef>
              <a:buSzPct val="100000"/>
              <a:buChar char="»"/>
              <a:defRPr sz="6400" i="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6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047316" y="10314384"/>
            <a:ext cx="6528727" cy="576065"/>
          </a:xfrm>
          <a:prstGeom prst="rect">
            <a:avLst/>
          </a:prstGeom>
        </p:spPr>
        <p:txBody>
          <a:bodyPr/>
          <a:lstStyle/>
          <a:p>
            <a:pPr algn="r">
              <a:lnSpc>
                <a:spcPct val="90000"/>
              </a:lnSpc>
              <a:spcBef>
                <a:spcPts val="800"/>
              </a:spcBef>
              <a:defRPr sz="3600" b="1" i="0"/>
            </a:pPr>
            <a:endParaRPr/>
          </a:p>
        </p:txBody>
      </p:sp>
      <p:sp>
        <p:nvSpPr>
          <p:cNvPr id="57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6047316" y="11082470"/>
            <a:ext cx="6528727" cy="576065"/>
          </a:xfrm>
          <a:prstGeom prst="rect">
            <a:avLst/>
          </a:prstGeom>
        </p:spPr>
        <p:txBody>
          <a:bodyPr/>
          <a:lstStyle/>
          <a:p>
            <a:pPr algn="r">
              <a:lnSpc>
                <a:spcPct val="90000"/>
              </a:lnSpc>
              <a:spcBef>
                <a:spcPts val="600"/>
              </a:spcBef>
              <a:defRPr sz="2600" i="0"/>
            </a:pPr>
            <a:endParaRPr/>
          </a:p>
        </p:txBody>
      </p:sp>
      <p:sp>
        <p:nvSpPr>
          <p:cNvPr id="2" name="Slide Number">
            <a:extLst>
              <a:ext uri="{FF2B5EF4-FFF2-40B4-BE49-F238E27FC236}">
                <a16:creationId xmlns:a16="http://schemas.microsoft.com/office/drawing/2014/main" id="{92B3DFEB-AD9F-FE6C-361E-0205A8A5B25B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22812204" y="12813338"/>
            <a:ext cx="969406" cy="902662"/>
          </a:xfrm>
          <a:prstGeom prst="rect">
            <a:avLst/>
          </a:prstGeom>
        </p:spPr>
        <p:txBody>
          <a:bodyPr lIns="78283" tIns="78283" rIns="78283" bIns="78283" anchor="t"/>
          <a:lstStyle>
            <a:lvl1pPr algn="ctr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ver Slide - Urban Resil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itle Text"/>
          <p:cNvSpPr txBox="1">
            <a:spLocks noGrp="1"/>
          </p:cNvSpPr>
          <p:nvPr>
            <p:ph type="title"/>
          </p:nvPr>
        </p:nvSpPr>
        <p:spPr>
          <a:xfrm>
            <a:off x="2218794" y="10698426"/>
            <a:ext cx="20726401" cy="768087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206890" y="11658533"/>
            <a:ext cx="20738305" cy="768086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" name="Slide Number">
            <a:extLst>
              <a:ext uri="{FF2B5EF4-FFF2-40B4-BE49-F238E27FC236}">
                <a16:creationId xmlns:a16="http://schemas.microsoft.com/office/drawing/2014/main" id="{DB766189-80CE-A703-E292-9366EB64CAE0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22812204" y="12813338"/>
            <a:ext cx="969406" cy="902662"/>
          </a:xfrm>
          <a:prstGeom prst="rect">
            <a:avLst/>
          </a:prstGeom>
        </p:spPr>
        <p:txBody>
          <a:bodyPr lIns="78283" tIns="78283" rIns="78283" bIns="78283" anchor="t"/>
          <a:lstStyle>
            <a:lvl1pPr algn="ctr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42A9E7F-ED96-1630-5F44-F7F1631848A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2137" y="38720"/>
            <a:ext cx="2231142" cy="2428598"/>
          </a:xfrm>
          <a:prstGeom prst="rect">
            <a:avLst/>
          </a:prstGeom>
        </p:spPr>
      </p:pic>
      <p:pic>
        <p:nvPicPr>
          <p:cNvPr id="6" name="Picture 5" descr="A logo with text on it&#10;&#10;AI-generated content may be incorrect.">
            <a:extLst>
              <a:ext uri="{FF2B5EF4-FFF2-40B4-BE49-F238E27FC236}">
                <a16:creationId xmlns:a16="http://schemas.microsoft.com/office/drawing/2014/main" id="{D5626698-A73A-12E1-1740-8A559851473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21" y="50560"/>
            <a:ext cx="3258094" cy="2137626"/>
          </a:xfrm>
          <a:prstGeom prst="rect">
            <a:avLst/>
          </a:prstGeom>
        </p:spPr>
      </p:pic>
      <p:sp>
        <p:nvSpPr>
          <p:cNvPr id="2" name="PEER | MFR | INDIA">
            <a:extLst>
              <a:ext uri="{FF2B5EF4-FFF2-40B4-BE49-F238E27FC236}">
                <a16:creationId xmlns:a16="http://schemas.microsoft.com/office/drawing/2014/main" id="{5756C156-BAFF-F354-1A4C-767C3126B277}"/>
              </a:ext>
            </a:extLst>
          </p:cNvPr>
          <p:cNvSpPr txBox="1"/>
          <p:nvPr userDrawn="1"/>
        </p:nvSpPr>
        <p:spPr>
          <a:xfrm>
            <a:off x="602390" y="12876838"/>
            <a:ext cx="4642558" cy="527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en-US" dirty="0"/>
              <a:t>CAPF | </a:t>
            </a:r>
            <a:r>
              <a:rPr dirty="0"/>
              <a:t>MFR | INDIA</a:t>
            </a:r>
          </a:p>
        </p:txBody>
      </p:sp>
      <p:sp>
        <p:nvSpPr>
          <p:cNvPr id="3" name="Rectangle">
            <a:extLst>
              <a:ext uri="{FF2B5EF4-FFF2-40B4-BE49-F238E27FC236}">
                <a16:creationId xmlns:a16="http://schemas.microsoft.com/office/drawing/2014/main" id="{68B22D2E-D8EC-4A98-23F7-488A6E15488E}"/>
              </a:ext>
            </a:extLst>
          </p:cNvPr>
          <p:cNvSpPr/>
          <p:nvPr userDrawn="1"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4" name="PPT 2 -">
            <a:extLst>
              <a:ext uri="{FF2B5EF4-FFF2-40B4-BE49-F238E27FC236}">
                <a16:creationId xmlns:a16="http://schemas.microsoft.com/office/drawing/2014/main" id="{8B0424C2-D99E-7E04-A2DF-88986D9AF56C}"/>
              </a:ext>
            </a:extLst>
          </p:cNvPr>
          <p:cNvSpPr txBox="1"/>
          <p:nvPr userDrawn="1"/>
        </p:nvSpPr>
        <p:spPr>
          <a:xfrm>
            <a:off x="21437177" y="12813338"/>
            <a:ext cx="1626447" cy="619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 dirty="0"/>
              <a:t>PPT </a:t>
            </a:r>
            <a:r>
              <a:rPr lang="en-US" b="1" dirty="0"/>
              <a:t>13</a:t>
            </a:r>
            <a:r>
              <a:rPr b="1" dirty="0"/>
              <a:t> -</a:t>
            </a:r>
          </a:p>
        </p:txBody>
      </p:sp>
      <p:sp>
        <p:nvSpPr>
          <p:cNvPr id="7" name="Rectangle">
            <a:extLst>
              <a:ext uri="{FF2B5EF4-FFF2-40B4-BE49-F238E27FC236}">
                <a16:creationId xmlns:a16="http://schemas.microsoft.com/office/drawing/2014/main" id="{96D4E023-009E-D84A-59B6-CFE974A124D7}"/>
              </a:ext>
            </a:extLst>
          </p:cNvPr>
          <p:cNvSpPr/>
          <p:nvPr userDrawn="1"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8" name="Slide Number">
            <a:extLst>
              <a:ext uri="{FF2B5EF4-FFF2-40B4-BE49-F238E27FC236}">
                <a16:creationId xmlns:a16="http://schemas.microsoft.com/office/drawing/2014/main" id="{AE68C5C7-2EFC-EA6F-F155-AFCE48EDDBA0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22812204" y="12813338"/>
            <a:ext cx="969406" cy="902662"/>
          </a:xfrm>
          <a:prstGeom prst="rect">
            <a:avLst/>
          </a:prstGeom>
        </p:spPr>
        <p:txBody>
          <a:bodyPr lIns="78283" tIns="78283" rIns="78283" bIns="78283" anchor="t"/>
          <a:lstStyle>
            <a:lvl1pPr algn="ctr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</p:sldLayoutIdLst>
  <p:transition spd="med"/>
  <p:hf hdr="0" dt="0"/>
  <p:txStyles>
    <p:titleStyle>
      <a:lvl1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1pPr>
      <a:lvl2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2pPr>
      <a:lvl3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3pPr>
      <a:lvl4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4pPr>
      <a:lvl5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5pPr>
      <a:lvl6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6pPr>
      <a:lvl7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7pPr>
      <a:lvl8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8pPr>
      <a:lvl9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9pPr>
    </p:titleStyle>
    <p:bodyStyle>
      <a:lvl1pPr marL="0" marR="0" indent="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1pPr>
      <a:lvl2pPr marL="0" marR="0" indent="4572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2pPr>
      <a:lvl3pPr marL="0" marR="0" indent="9144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3pPr>
      <a:lvl4pPr marL="0" marR="0" indent="13716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4pPr>
      <a:lvl5pPr marL="0" marR="0" indent="18288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5pPr>
      <a:lvl6pPr marL="0" marR="0" indent="22860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6pPr>
      <a:lvl7pPr marL="0" marR="0" indent="27432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7pPr>
      <a:lvl8pPr marL="0" marR="0" indent="32004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8pPr>
      <a:lvl9pPr marL="0" marR="0" indent="36576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9pPr>
    </p:bodyStyle>
    <p:otherStyle>
      <a:lvl1pPr marL="0" marR="0" indent="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1pPr>
      <a:lvl2pPr marL="0" marR="0" indent="4572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2pPr>
      <a:lvl3pPr marL="0" marR="0" indent="9144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3pPr>
      <a:lvl4pPr marL="0" marR="0" indent="13716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4pPr>
      <a:lvl5pPr marL="0" marR="0" indent="18288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5pPr>
      <a:lvl6pPr marL="0" marR="0" indent="22860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6pPr>
      <a:lvl7pPr marL="0" marR="0" indent="27432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7pPr>
      <a:lvl8pPr marL="0" marR="0" indent="32004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8pPr>
      <a:lvl9pPr marL="0" marR="0" indent="36576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2F27801-618A-FC75-6F7A-FEC92A17FDC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69100" y="12835531"/>
            <a:ext cx="3686352" cy="6772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210A39-9C63-BE0C-A2C5-60F7D0285E1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6000" y="12813338"/>
            <a:ext cx="3686352" cy="677269"/>
          </a:xfrm>
          <a:prstGeom prst="rect">
            <a:avLst/>
          </a:prstGeom>
        </p:spPr>
      </p:pic>
      <p:sp>
        <p:nvSpPr>
          <p:cNvPr id="78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79" name="PPT 2 -"/>
          <p:cNvSpPr txBox="1"/>
          <p:nvPr/>
        </p:nvSpPr>
        <p:spPr>
          <a:xfrm>
            <a:off x="22010250" y="12813338"/>
            <a:ext cx="480298" cy="619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 dirty="0"/>
              <a:t>  -</a:t>
            </a:r>
          </a:p>
        </p:txBody>
      </p:sp>
      <p:sp>
        <p:nvSpPr>
          <p:cNvPr id="80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</a:t>
            </a:fld>
            <a:endParaRPr/>
          </a:p>
        </p:txBody>
      </p:sp>
      <p:sp>
        <p:nvSpPr>
          <p:cNvPr id="83" name="Shape"/>
          <p:cNvSpPr/>
          <p:nvPr/>
        </p:nvSpPr>
        <p:spPr>
          <a:xfrm>
            <a:off x="-103356" y="3880189"/>
            <a:ext cx="12484332" cy="37099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" y="0"/>
                </a:moveTo>
                <a:lnTo>
                  <a:pt x="21600" y="0"/>
                </a:lnTo>
                <a:lnTo>
                  <a:pt x="19937" y="21600"/>
                </a:lnTo>
                <a:lnTo>
                  <a:pt x="0" y="21600"/>
                </a:lnTo>
                <a:lnTo>
                  <a:pt x="3" y="0"/>
                </a:lnTo>
                <a:close/>
              </a:path>
            </a:pathLst>
          </a:custGeom>
          <a:solidFill>
            <a:schemeClr val="accent6">
              <a:alpha val="90000"/>
            </a:schemeClr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84" name="LESSON 2…"/>
          <p:cNvSpPr txBox="1"/>
          <p:nvPr/>
        </p:nvSpPr>
        <p:spPr>
          <a:xfrm>
            <a:off x="1200259" y="4083124"/>
            <a:ext cx="9740888" cy="33246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/>
          <a:p>
            <a:pPr defTabSz="2438400">
              <a:lnSpc>
                <a:spcPct val="80000"/>
              </a:lnSpc>
              <a:defRPr sz="64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IN" dirty="0"/>
              <a:t>LESSON 13</a:t>
            </a:r>
          </a:p>
          <a:p>
            <a:pPr defTabSz="2438400">
              <a:lnSpc>
                <a:spcPct val="80000"/>
              </a:lnSpc>
              <a:defRPr sz="64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IN" dirty="0"/>
              <a:t>Burns and Environmental Emergencies</a:t>
            </a:r>
          </a:p>
        </p:txBody>
      </p:sp>
      <p:sp>
        <p:nvSpPr>
          <p:cNvPr id="85" name="Shape"/>
          <p:cNvSpPr/>
          <p:nvPr/>
        </p:nvSpPr>
        <p:spPr>
          <a:xfrm flipH="1">
            <a:off x="-87200" y="2457"/>
            <a:ext cx="24497477" cy="25221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19934" y="0"/>
                </a:lnTo>
                <a:lnTo>
                  <a:pt x="19328" y="7094"/>
                </a:lnTo>
                <a:lnTo>
                  <a:pt x="1872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</p:spPr>
        <p:txBody>
          <a:bodyPr wrap="square" lIns="78283" tIns="78283" rIns="78283" bIns="78283" numCol="1" anchor="t">
            <a:noAutofit/>
          </a:bodyPr>
          <a:lstStyle/>
          <a:p>
            <a:endParaRPr/>
          </a:p>
        </p:txBody>
      </p:sp>
      <p:pic>
        <p:nvPicPr>
          <p:cNvPr id="95" name="MFR-logo-02.png" descr="MFR-logo-02.png"/>
          <p:cNvPicPr>
            <a:picLocks noChangeAspect="1"/>
          </p:cNvPicPr>
          <p:nvPr/>
        </p:nvPicPr>
        <p:blipFill>
          <a:blip r:embed="rId3" cstate="print"/>
          <a:srcRect t="12599" b="19178"/>
          <a:stretch>
            <a:fillRect/>
          </a:stretch>
        </p:blipFill>
        <p:spPr>
          <a:xfrm>
            <a:off x="16316126" y="7112432"/>
            <a:ext cx="7102674" cy="3425646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4941"/>
            <a:ext cx="3258094" cy="221951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8742" y="-86295"/>
            <a:ext cx="2231141" cy="242859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E9EC43E-C7B1-EF48-5F3B-E2AF3723BE8A}"/>
              </a:ext>
            </a:extLst>
          </p:cNvPr>
          <p:cNvSpPr/>
          <p:nvPr/>
        </p:nvSpPr>
        <p:spPr>
          <a:xfrm>
            <a:off x="4831337" y="354061"/>
            <a:ext cx="16234425" cy="992159"/>
          </a:xfrm>
          <a:prstGeom prst="round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101600" dist="12700" dir="2700000" rotWithShape="0">
              <a:srgbClr val="000000"/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8283" tIns="78283" rIns="78283" bIns="78283" numCol="1" spcCol="38100" rtlCol="0" anchor="t">
            <a:spAutoFit/>
          </a:bodyPr>
          <a:lstStyle/>
          <a:p>
            <a: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 Black" panose="020B0A04020102020204" pitchFamily="34" charset="0"/>
                <a:sym typeface="Arial"/>
              </a:rPr>
              <a:t>              MEDICAL FIRST RESPONDER</a:t>
            </a:r>
            <a:endParaRPr kumimoji="0" lang="en-IN" sz="4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 Black" panose="020B0A04020102020204" pitchFamily="34" charset="0"/>
              <a:sym typeface="Arial"/>
            </a:endParaRPr>
          </a:p>
        </p:txBody>
      </p:sp>
      <p:sp>
        <p:nvSpPr>
          <p:cNvPr id="8" name="PEER | CSSR | INDIA">
            <a:extLst>
              <a:ext uri="{FF2B5EF4-FFF2-40B4-BE49-F238E27FC236}">
                <a16:creationId xmlns:a16="http://schemas.microsoft.com/office/drawing/2014/main" id="{FEF0CCE6-B2AE-9EAB-6B3B-5FA5D2198DCB}"/>
              </a:ext>
            </a:extLst>
          </p:cNvPr>
          <p:cNvSpPr txBox="1"/>
          <p:nvPr/>
        </p:nvSpPr>
        <p:spPr>
          <a:xfrm>
            <a:off x="663350" y="12960658"/>
            <a:ext cx="4642558" cy="5274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lang="en-IN" dirty="0">
                <a:solidFill>
                  <a:srgbClr val="FF0000"/>
                </a:solidFill>
              </a:rPr>
              <a:t>CAPF</a:t>
            </a:r>
            <a:r>
              <a:rPr dirty="0">
                <a:solidFill>
                  <a:srgbClr val="FF0000"/>
                </a:solidFill>
              </a:rPr>
              <a:t> | </a:t>
            </a:r>
            <a:r>
              <a:rPr lang="en-US" dirty="0">
                <a:solidFill>
                  <a:srgbClr val="FF0000"/>
                </a:solidFill>
              </a:rPr>
              <a:t>MFR</a:t>
            </a:r>
            <a:r>
              <a:rPr dirty="0">
                <a:solidFill>
                  <a:srgbClr val="FF0000"/>
                </a:solidFill>
              </a:rPr>
              <a:t> | INDIA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A4880A2-A3EA-53AF-C0CD-BB4BF3790D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10486" y="3431176"/>
            <a:ext cx="8810455" cy="88104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ECAB4BE-95E3-250E-BBC5-AE361798E305}"/>
              </a:ext>
            </a:extLst>
          </p:cNvPr>
          <p:cNvSpPr txBox="1"/>
          <p:nvPr/>
        </p:nvSpPr>
        <p:spPr>
          <a:xfrm>
            <a:off x="3258093" y="9343273"/>
            <a:ext cx="73976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4572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9144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13716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182880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166254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IN" sz="2800" b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Mangal" panose="02040503050203030202" pitchFamily="18" charset="0"/>
              </a:rPr>
              <a:t>Presented by:- Pavan Dev Gaur, 2IC</a:t>
            </a:r>
            <a:endParaRPr lang="en-US" sz="28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DB774E-AAE6-BF57-9C67-6A5DE971A1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mergency Medical Services System (EMS)">
            <a:extLst>
              <a:ext uri="{FF2B5EF4-FFF2-40B4-BE49-F238E27FC236}">
                <a16:creationId xmlns:a16="http://schemas.microsoft.com/office/drawing/2014/main" id="{EA57B3F3-7200-FFB0-4470-2CF36BD18D55}"/>
              </a:ext>
            </a:extLst>
          </p:cNvPr>
          <p:cNvSpPr txBox="1"/>
          <p:nvPr/>
        </p:nvSpPr>
        <p:spPr>
          <a:xfrm>
            <a:off x="742142" y="2604560"/>
            <a:ext cx="7113118" cy="31496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lnSpc>
                <a:spcPct val="9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dirty="0"/>
              <a:t>Rule of Nines </a:t>
            </a:r>
          </a:p>
          <a:p>
            <a:pPr>
              <a:lnSpc>
                <a:spcPct val="90000"/>
              </a:lnSpc>
              <a:defRPr sz="7200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b="0" dirty="0"/>
              <a:t>(% Body </a:t>
            </a:r>
          </a:p>
          <a:p>
            <a:pPr>
              <a:lnSpc>
                <a:spcPct val="90000"/>
              </a:lnSpc>
              <a:defRPr sz="7200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b="0" dirty="0"/>
              <a:t>Surface Area)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007C81-0EDB-3933-42B7-287910671E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3314" y="1014347"/>
            <a:ext cx="10871260" cy="52860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57C5DB-4E1E-B57C-2CF4-700B067C8D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0" y="6858000"/>
            <a:ext cx="7457476" cy="5024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853929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D0EA04-E0B6-83EB-E81C-72D85CADD8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mergency Medical Services System (EMS)">
            <a:extLst>
              <a:ext uri="{FF2B5EF4-FFF2-40B4-BE49-F238E27FC236}">
                <a16:creationId xmlns:a16="http://schemas.microsoft.com/office/drawing/2014/main" id="{26EB3056-8F56-F19E-1E4D-C1430D42B69C}"/>
              </a:ext>
            </a:extLst>
          </p:cNvPr>
          <p:cNvSpPr txBox="1"/>
          <p:nvPr/>
        </p:nvSpPr>
        <p:spPr>
          <a:xfrm>
            <a:off x="742142" y="2604560"/>
            <a:ext cx="7113118" cy="19476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en-IN" dirty="0"/>
              <a:t>BURN SEVERITY</a:t>
            </a:r>
          </a:p>
        </p:txBody>
      </p:sp>
      <p:sp>
        <p:nvSpPr>
          <p:cNvPr id="5" name="Singed nasal hair…">
            <a:extLst>
              <a:ext uri="{FF2B5EF4-FFF2-40B4-BE49-F238E27FC236}">
                <a16:creationId xmlns:a16="http://schemas.microsoft.com/office/drawing/2014/main" id="{11891BC2-F2D9-09ED-899B-541109BAD9DF}"/>
              </a:ext>
            </a:extLst>
          </p:cNvPr>
          <p:cNvSpPr txBox="1"/>
          <p:nvPr/>
        </p:nvSpPr>
        <p:spPr>
          <a:xfrm>
            <a:off x="9007596" y="2082046"/>
            <a:ext cx="13439514" cy="110328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/>
          <a:p>
            <a:pPr defTabSz="1896340">
              <a:spcBef>
                <a:spcPts val="4000"/>
              </a:spcBef>
              <a:buSzPct val="100000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sz="4000" dirty="0">
                <a:solidFill>
                  <a:srgbClr val="FF0000"/>
                </a:solidFill>
              </a:rPr>
              <a:t>MINOR BURNS</a:t>
            </a:r>
          </a:p>
          <a:p>
            <a:pPr marL="609600" indent="-609600" defTabSz="1896340">
              <a:spcBef>
                <a:spcPts val="4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sz="4000" dirty="0"/>
              <a:t>Full-thickness burns of less than 2% BSA, excluding face, hands, feet, genitalia, or respiratory tract</a:t>
            </a:r>
          </a:p>
          <a:p>
            <a:pPr marL="609600" indent="-609600" defTabSz="1896340">
              <a:spcBef>
                <a:spcPts val="4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sz="4000" dirty="0"/>
              <a:t>Partial thickness burns of less than 15% BSA.</a:t>
            </a:r>
          </a:p>
          <a:p>
            <a:pPr marL="609600" indent="-609600" defTabSz="1896340">
              <a:spcBef>
                <a:spcPts val="4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sz="4000" dirty="0"/>
              <a:t>Superficial burns of 50% BSA or less.</a:t>
            </a:r>
          </a:p>
          <a:p>
            <a:pPr defTabSz="1896340">
              <a:spcBef>
                <a:spcPts val="4000"/>
              </a:spcBef>
              <a:buSzPct val="100000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sz="4000" dirty="0">
                <a:solidFill>
                  <a:srgbClr val="FF0000"/>
                </a:solidFill>
              </a:rPr>
              <a:t>MODERATE BURNS</a:t>
            </a:r>
          </a:p>
          <a:p>
            <a:pPr marL="609600" indent="-609600" defTabSz="1896340">
              <a:spcBef>
                <a:spcPts val="4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sz="4000" dirty="0"/>
              <a:t>Full-thickness burns of 2% to 10% BSA, excluding face, hands, feet, genitalia, or respiratory tract</a:t>
            </a:r>
          </a:p>
          <a:p>
            <a:pPr marL="609600" indent="-609600" defTabSz="1896340">
              <a:spcBef>
                <a:spcPts val="4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sz="4000" dirty="0"/>
              <a:t>Partial thickness burns of 15% to 30% BSA.</a:t>
            </a:r>
          </a:p>
          <a:p>
            <a:pPr marL="609600" indent="-609600" defTabSz="1896340">
              <a:spcBef>
                <a:spcPts val="4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sz="4000" dirty="0"/>
              <a:t>Superficial burns over 50% BSA</a:t>
            </a:r>
          </a:p>
          <a:p>
            <a:pPr marL="609600" indent="-609600" defTabSz="1896340">
              <a:spcBef>
                <a:spcPts val="4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635248528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99C9E0-EC80-E999-1F24-433BADA0F7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mergency Medical Services System (EMS)">
            <a:extLst>
              <a:ext uri="{FF2B5EF4-FFF2-40B4-BE49-F238E27FC236}">
                <a16:creationId xmlns:a16="http://schemas.microsoft.com/office/drawing/2014/main" id="{A7522B72-DF0B-2D01-4D82-732FB0FB9171}"/>
              </a:ext>
            </a:extLst>
          </p:cNvPr>
          <p:cNvSpPr txBox="1"/>
          <p:nvPr/>
        </p:nvSpPr>
        <p:spPr>
          <a:xfrm>
            <a:off x="742142" y="2604560"/>
            <a:ext cx="7113118" cy="19476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en-IN" dirty="0"/>
              <a:t>BURN SEVERITY</a:t>
            </a:r>
          </a:p>
        </p:txBody>
      </p:sp>
      <p:sp>
        <p:nvSpPr>
          <p:cNvPr id="5" name="Singed nasal hair…">
            <a:extLst>
              <a:ext uri="{FF2B5EF4-FFF2-40B4-BE49-F238E27FC236}">
                <a16:creationId xmlns:a16="http://schemas.microsoft.com/office/drawing/2014/main" id="{BA9775FC-7BEC-DE54-09F2-EFFFA5E23FD2}"/>
              </a:ext>
            </a:extLst>
          </p:cNvPr>
          <p:cNvSpPr txBox="1"/>
          <p:nvPr/>
        </p:nvSpPr>
        <p:spPr>
          <a:xfrm>
            <a:off x="9007596" y="2082046"/>
            <a:ext cx="13439514" cy="9391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/>
          <a:p>
            <a:pPr defTabSz="1896340">
              <a:spcBef>
                <a:spcPts val="4000"/>
              </a:spcBef>
              <a:buSzPct val="100000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sz="4000" dirty="0">
                <a:solidFill>
                  <a:srgbClr val="FF0000"/>
                </a:solidFill>
              </a:rPr>
              <a:t>CRITICAL BURNS</a:t>
            </a:r>
          </a:p>
          <a:p>
            <a:pPr defTabSz="1896340">
              <a:spcBef>
                <a:spcPts val="4000"/>
              </a:spcBef>
              <a:buSzPct val="100000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sz="4000" dirty="0">
                <a:solidFill>
                  <a:schemeClr val="tx1"/>
                </a:solidFill>
              </a:rPr>
              <a:t>• All burns complicated by injuries of the respiratory tract, other soft-tissue injuries, and injuries of the bones.</a:t>
            </a:r>
          </a:p>
          <a:p>
            <a:pPr defTabSz="1896340">
              <a:spcBef>
                <a:spcPts val="4000"/>
              </a:spcBef>
              <a:buSzPct val="100000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sz="4000" dirty="0">
                <a:solidFill>
                  <a:schemeClr val="tx1"/>
                </a:solidFill>
              </a:rPr>
              <a:t>• Partial- or full-thickness burns involving the face, hands, feet, genitalia, or respiratory tract.</a:t>
            </a:r>
          </a:p>
          <a:p>
            <a:pPr defTabSz="1896340">
              <a:spcBef>
                <a:spcPts val="4000"/>
              </a:spcBef>
              <a:buSzPct val="100000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sz="4000" dirty="0">
                <a:solidFill>
                  <a:schemeClr val="tx1"/>
                </a:solidFill>
              </a:rPr>
              <a:t>• Full-thickness burns of more than 10% BSA.</a:t>
            </a:r>
          </a:p>
          <a:p>
            <a:pPr defTabSz="1896340">
              <a:spcBef>
                <a:spcPts val="4000"/>
              </a:spcBef>
              <a:buSzPct val="100000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sz="4000" dirty="0">
                <a:solidFill>
                  <a:schemeClr val="tx1"/>
                </a:solidFill>
              </a:rPr>
              <a:t>• Partial-thickness burns of more than 30% BSA.</a:t>
            </a:r>
          </a:p>
          <a:p>
            <a:pPr defTabSz="1896340">
              <a:spcBef>
                <a:spcPts val="4000"/>
              </a:spcBef>
              <a:buSzPct val="100000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sz="4000" dirty="0">
                <a:solidFill>
                  <a:schemeClr val="tx1"/>
                </a:solidFill>
              </a:rPr>
              <a:t>• Burns complicated by musculoskeletal injuries.</a:t>
            </a:r>
          </a:p>
          <a:p>
            <a:pPr defTabSz="1896340">
              <a:spcBef>
                <a:spcPts val="4000"/>
              </a:spcBef>
              <a:buSzPct val="100000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sz="4000" dirty="0">
                <a:solidFill>
                  <a:schemeClr val="tx1"/>
                </a:solidFill>
              </a:rPr>
              <a:t>• Circumferential burns</a:t>
            </a:r>
          </a:p>
        </p:txBody>
      </p:sp>
    </p:spTree>
    <p:extLst>
      <p:ext uri="{BB962C8B-B14F-4D97-AF65-F5344CB8AC3E}">
        <p14:creationId xmlns:p14="http://schemas.microsoft.com/office/powerpoint/2010/main" val="3851641686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D207CE-34C8-4595-E738-55A2D13154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mergency Medical Services System (EMS)">
            <a:extLst>
              <a:ext uri="{FF2B5EF4-FFF2-40B4-BE49-F238E27FC236}">
                <a16:creationId xmlns:a16="http://schemas.microsoft.com/office/drawing/2014/main" id="{1C552CDB-E8B7-1A60-917D-872341CF6B14}"/>
              </a:ext>
            </a:extLst>
          </p:cNvPr>
          <p:cNvSpPr txBox="1"/>
          <p:nvPr/>
        </p:nvSpPr>
        <p:spPr>
          <a:xfrm>
            <a:off x="344481" y="2800503"/>
            <a:ext cx="8532487" cy="19476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en-IN" dirty="0"/>
              <a:t>ADDITIONAL CONSIDERATIONS</a:t>
            </a:r>
          </a:p>
        </p:txBody>
      </p:sp>
      <p:sp>
        <p:nvSpPr>
          <p:cNvPr id="5" name="Singed nasal hair…">
            <a:extLst>
              <a:ext uri="{FF2B5EF4-FFF2-40B4-BE49-F238E27FC236}">
                <a16:creationId xmlns:a16="http://schemas.microsoft.com/office/drawing/2014/main" id="{3F91E596-C021-9D8B-1C32-AD497F74EC88}"/>
              </a:ext>
            </a:extLst>
          </p:cNvPr>
          <p:cNvSpPr txBox="1"/>
          <p:nvPr/>
        </p:nvSpPr>
        <p:spPr>
          <a:xfrm>
            <a:off x="8876968" y="4021602"/>
            <a:ext cx="13439514" cy="6169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/>
          <a:p>
            <a:pPr algn="just" defTabSz="1896340">
              <a:spcBef>
                <a:spcPts val="4000"/>
              </a:spcBef>
              <a:buSzPct val="100000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sz="5400" dirty="0">
                <a:solidFill>
                  <a:srgbClr val="FF0000"/>
                </a:solidFill>
              </a:rPr>
              <a:t>Source of the burn :</a:t>
            </a:r>
          </a:p>
          <a:p>
            <a:pPr algn="just" defTabSz="1896340">
              <a:spcBef>
                <a:spcPts val="4000"/>
              </a:spcBef>
              <a:buSzPct val="100000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sz="5400" dirty="0">
                <a:solidFill>
                  <a:schemeClr val="tx1"/>
                </a:solidFill>
              </a:rPr>
              <a:t>Electrical – can cause small surface injury while causing severe internal damage</a:t>
            </a:r>
          </a:p>
          <a:p>
            <a:pPr algn="just" defTabSz="1896340">
              <a:spcBef>
                <a:spcPts val="4000"/>
              </a:spcBef>
              <a:buSzPct val="100000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sz="5400" dirty="0">
                <a:solidFill>
                  <a:schemeClr val="tx1"/>
                </a:solidFill>
              </a:rPr>
              <a:t>Chemical – chemicals may remain on the skin and continue burning for extended period and / or enter the blood stream</a:t>
            </a:r>
          </a:p>
        </p:txBody>
      </p:sp>
    </p:spTree>
    <p:extLst>
      <p:ext uri="{BB962C8B-B14F-4D97-AF65-F5344CB8AC3E}">
        <p14:creationId xmlns:p14="http://schemas.microsoft.com/office/powerpoint/2010/main" val="1861842083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6C9374-3C35-F9FE-1F31-EABED6954E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mergency Medical Services System (EMS)">
            <a:extLst>
              <a:ext uri="{FF2B5EF4-FFF2-40B4-BE49-F238E27FC236}">
                <a16:creationId xmlns:a16="http://schemas.microsoft.com/office/drawing/2014/main" id="{12872B18-22C4-65CF-19DF-A764A0E69F2E}"/>
              </a:ext>
            </a:extLst>
          </p:cNvPr>
          <p:cNvSpPr txBox="1"/>
          <p:nvPr/>
        </p:nvSpPr>
        <p:spPr>
          <a:xfrm>
            <a:off x="344481" y="2800503"/>
            <a:ext cx="8532487" cy="28340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en-US" dirty="0"/>
              <a:t>PRE HOSPITAL TREATMENT FOR BURNS</a:t>
            </a:r>
            <a:endParaRPr lang="en-IN" dirty="0"/>
          </a:p>
        </p:txBody>
      </p:sp>
      <p:sp>
        <p:nvSpPr>
          <p:cNvPr id="5" name="Singed nasal hair…">
            <a:extLst>
              <a:ext uri="{FF2B5EF4-FFF2-40B4-BE49-F238E27FC236}">
                <a16:creationId xmlns:a16="http://schemas.microsoft.com/office/drawing/2014/main" id="{A9082334-EDF8-C9FE-30BD-7CE14617CBAE}"/>
              </a:ext>
            </a:extLst>
          </p:cNvPr>
          <p:cNvSpPr txBox="1"/>
          <p:nvPr/>
        </p:nvSpPr>
        <p:spPr>
          <a:xfrm>
            <a:off x="8452426" y="1800916"/>
            <a:ext cx="13439514" cy="128384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/>
          <a:p>
            <a:pPr marL="685800" indent="-685800" algn="just" defTabSz="1896340">
              <a:spcBef>
                <a:spcPts val="4000"/>
              </a:spcBef>
              <a:buSzPct val="100000"/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sz="4800" dirty="0">
                <a:solidFill>
                  <a:schemeClr val="tx1"/>
                </a:solidFill>
              </a:rPr>
              <a:t>Use universal precautions, secure the scene and alert EMS </a:t>
            </a:r>
          </a:p>
          <a:p>
            <a:pPr marL="685800" indent="-685800" algn="just" defTabSz="1896340">
              <a:spcBef>
                <a:spcPts val="4000"/>
              </a:spcBef>
              <a:buSzPct val="100000"/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sz="4800" dirty="0">
                <a:solidFill>
                  <a:schemeClr val="tx1"/>
                </a:solidFill>
              </a:rPr>
              <a:t>   Stop the burning process. Run cold water over the scald burns. Flush away chemicals with water for 20 minutes or more.</a:t>
            </a:r>
          </a:p>
          <a:p>
            <a:pPr marL="685800" indent="-685800" algn="just" defTabSz="1896340">
              <a:spcBef>
                <a:spcPts val="4000"/>
              </a:spcBef>
              <a:buSzPct val="100000"/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sz="4800" dirty="0">
                <a:solidFill>
                  <a:schemeClr val="tx1"/>
                </a:solidFill>
              </a:rPr>
              <a:t>Remove any smoldering clothing and jewelry. </a:t>
            </a:r>
          </a:p>
          <a:p>
            <a:pPr marL="685800" indent="-685800" algn="just" defTabSz="1896340">
              <a:spcBef>
                <a:spcPts val="4000"/>
              </a:spcBef>
              <a:buSzPct val="100000"/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sz="4800" dirty="0">
                <a:solidFill>
                  <a:schemeClr val="tx1"/>
                </a:solidFill>
              </a:rPr>
              <a:t>If you meet any resistance or if you see pieces melted into the skin, cut around the area.</a:t>
            </a:r>
          </a:p>
          <a:p>
            <a:pPr marL="685800" indent="-685800" algn="just" defTabSz="1896340">
              <a:spcBef>
                <a:spcPts val="4000"/>
              </a:spcBef>
              <a:buSzPct val="100000"/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sz="4800" dirty="0">
                <a:solidFill>
                  <a:schemeClr val="tx1"/>
                </a:solidFill>
              </a:rPr>
              <a:t>Do not try to remove them</a:t>
            </a:r>
          </a:p>
          <a:p>
            <a:pPr marL="685800" indent="-685800" algn="just" defTabSz="1896340">
              <a:spcBef>
                <a:spcPts val="4000"/>
              </a:spcBef>
              <a:buSzPct val="100000"/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sz="4800" dirty="0">
                <a:solidFill>
                  <a:schemeClr val="tx1"/>
                </a:solidFill>
              </a:rPr>
              <a:t>Perform initial assessment</a:t>
            </a:r>
          </a:p>
          <a:p>
            <a:pPr marL="685800" indent="-685800" algn="just" defTabSz="1896340">
              <a:spcBef>
                <a:spcPts val="4000"/>
              </a:spcBef>
              <a:buSzPct val="100000"/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endParaRPr lang="en-US" sz="4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210182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27F028-47B3-4D2B-661C-FA4AF13676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mergency Medical Services System (EMS)">
            <a:extLst>
              <a:ext uri="{FF2B5EF4-FFF2-40B4-BE49-F238E27FC236}">
                <a16:creationId xmlns:a16="http://schemas.microsoft.com/office/drawing/2014/main" id="{12C1727D-6A11-FBEF-8EF4-A3E3311065EC}"/>
              </a:ext>
            </a:extLst>
          </p:cNvPr>
          <p:cNvSpPr txBox="1"/>
          <p:nvPr/>
        </p:nvSpPr>
        <p:spPr>
          <a:xfrm>
            <a:off x="344481" y="2800503"/>
            <a:ext cx="8532487" cy="28340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en-US" dirty="0"/>
              <a:t>PRE HOSPITAL TREATMENT FOR BURNS</a:t>
            </a:r>
            <a:endParaRPr lang="en-IN" dirty="0"/>
          </a:p>
        </p:txBody>
      </p:sp>
      <p:sp>
        <p:nvSpPr>
          <p:cNvPr id="5" name="Singed nasal hair…">
            <a:extLst>
              <a:ext uri="{FF2B5EF4-FFF2-40B4-BE49-F238E27FC236}">
                <a16:creationId xmlns:a16="http://schemas.microsoft.com/office/drawing/2014/main" id="{35511CA9-141A-FC18-A692-E30F07EA24A9}"/>
              </a:ext>
            </a:extLst>
          </p:cNvPr>
          <p:cNvSpPr txBox="1"/>
          <p:nvPr/>
        </p:nvSpPr>
        <p:spPr>
          <a:xfrm>
            <a:off x="8452426" y="2316192"/>
            <a:ext cx="13439514" cy="9083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/>
          <a:p>
            <a:pPr marL="685800" indent="-685800" algn="just" defTabSz="1896340">
              <a:spcBef>
                <a:spcPts val="4000"/>
              </a:spcBef>
              <a:buSzPct val="100000"/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sz="4800" dirty="0">
                <a:solidFill>
                  <a:schemeClr val="tx1"/>
                </a:solidFill>
              </a:rPr>
              <a:t>Most victims die from blocked airway, inhaled toxins or other trauma rather than from the burn itself. </a:t>
            </a:r>
          </a:p>
          <a:p>
            <a:pPr marL="685800" indent="-685800" algn="just" defTabSz="1896340">
              <a:spcBef>
                <a:spcPts val="4000"/>
              </a:spcBef>
              <a:buSzPct val="100000"/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sz="4800" dirty="0">
                <a:solidFill>
                  <a:schemeClr val="tx1"/>
                </a:solidFill>
              </a:rPr>
              <a:t>Treat life threatening injuries </a:t>
            </a:r>
          </a:p>
          <a:p>
            <a:pPr marL="685800" indent="-685800" algn="just" defTabSz="1896340">
              <a:spcBef>
                <a:spcPts val="4000"/>
              </a:spcBef>
              <a:buSzPct val="100000"/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sz="4800" dirty="0">
                <a:solidFill>
                  <a:schemeClr val="tx1"/>
                </a:solidFill>
              </a:rPr>
              <a:t>Administer oxygen per local protocol. If your patient's breathing is inadequate, provide ventilation with supplemental oxygen</a:t>
            </a:r>
          </a:p>
          <a:p>
            <a:pPr marL="685800" indent="-685800" algn="just" defTabSz="1896340">
              <a:spcBef>
                <a:spcPts val="4000"/>
              </a:spcBef>
              <a:buSzPct val="100000"/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sz="4800" dirty="0">
                <a:solidFill>
                  <a:schemeClr val="tx1"/>
                </a:solidFill>
              </a:rPr>
              <a:t>Determine the severity of burns, using the rule of nines</a:t>
            </a:r>
          </a:p>
        </p:txBody>
      </p:sp>
    </p:spTree>
    <p:extLst>
      <p:ext uri="{BB962C8B-B14F-4D97-AF65-F5344CB8AC3E}">
        <p14:creationId xmlns:p14="http://schemas.microsoft.com/office/powerpoint/2010/main" val="886399392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768BC4-5329-B15B-516D-D61EF2CE8B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mergency Medical Services System (EMS)">
            <a:extLst>
              <a:ext uri="{FF2B5EF4-FFF2-40B4-BE49-F238E27FC236}">
                <a16:creationId xmlns:a16="http://schemas.microsoft.com/office/drawing/2014/main" id="{BC103F34-D358-1996-0B73-05DC795818E8}"/>
              </a:ext>
            </a:extLst>
          </p:cNvPr>
          <p:cNvSpPr txBox="1"/>
          <p:nvPr/>
        </p:nvSpPr>
        <p:spPr>
          <a:xfrm>
            <a:off x="344481" y="2800503"/>
            <a:ext cx="8532487" cy="28340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en-US" dirty="0"/>
              <a:t>PRE HOSPITAL TREATMENT FOR BURNS</a:t>
            </a:r>
            <a:endParaRPr lang="en-IN" dirty="0"/>
          </a:p>
        </p:txBody>
      </p:sp>
      <p:sp>
        <p:nvSpPr>
          <p:cNvPr id="5" name="Singed nasal hair…">
            <a:extLst>
              <a:ext uri="{FF2B5EF4-FFF2-40B4-BE49-F238E27FC236}">
                <a16:creationId xmlns:a16="http://schemas.microsoft.com/office/drawing/2014/main" id="{74BE787E-6670-BBDF-FCB6-F08E9B37C084}"/>
              </a:ext>
            </a:extLst>
          </p:cNvPr>
          <p:cNvSpPr txBox="1"/>
          <p:nvPr/>
        </p:nvSpPr>
        <p:spPr>
          <a:xfrm>
            <a:off x="8452426" y="2316192"/>
            <a:ext cx="13439514" cy="9083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/>
          <a:p>
            <a:pPr marL="685800" indent="-685800" algn="just" defTabSz="1896340">
              <a:spcBef>
                <a:spcPts val="4000"/>
              </a:spcBef>
              <a:buSzPct val="100000"/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sz="4800" dirty="0">
                <a:solidFill>
                  <a:schemeClr val="tx1"/>
                </a:solidFill>
              </a:rPr>
              <a:t>Cover the burns. Use dry sterile dressings or a disposable sterile burn sheet.</a:t>
            </a:r>
          </a:p>
          <a:p>
            <a:pPr marL="685800" indent="-685800" algn="just" defTabSz="1896340">
              <a:spcBef>
                <a:spcPts val="4000"/>
              </a:spcBef>
              <a:buSzPct val="100000"/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sz="4800" dirty="0">
                <a:solidFill>
                  <a:schemeClr val="tx1"/>
                </a:solidFill>
              </a:rPr>
              <a:t>Do not use grease or fat, ointment, lotion, antiseptic, or ice on the burns</a:t>
            </a:r>
          </a:p>
          <a:p>
            <a:pPr marL="685800" indent="-685800" algn="just" defTabSz="1896340">
              <a:spcBef>
                <a:spcPts val="4000"/>
              </a:spcBef>
              <a:buSzPct val="100000"/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sz="4800" dirty="0">
                <a:solidFill>
                  <a:schemeClr val="tx1"/>
                </a:solidFill>
              </a:rPr>
              <a:t>Do not break any blisters. If a burn involves the eye, be sure to cover both eyes. </a:t>
            </a:r>
          </a:p>
          <a:p>
            <a:pPr marL="685800" indent="-685800" algn="just" defTabSz="1896340">
              <a:spcBef>
                <a:spcPts val="4000"/>
              </a:spcBef>
              <a:buSzPct val="100000"/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sz="4800" dirty="0">
                <a:solidFill>
                  <a:schemeClr val="tx1"/>
                </a:solidFill>
              </a:rPr>
              <a:t>Fingers with second or third degree burns require dressing each finger individually</a:t>
            </a:r>
          </a:p>
          <a:p>
            <a:pPr marL="685800" indent="-685800" algn="just" defTabSz="1896340">
              <a:spcBef>
                <a:spcPts val="4000"/>
              </a:spcBef>
              <a:buSzPct val="100000"/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sz="4800" dirty="0">
                <a:solidFill>
                  <a:schemeClr val="tx1"/>
                </a:solidFill>
              </a:rPr>
              <a:t>Keep the patient warm and treat for shock .</a:t>
            </a:r>
          </a:p>
        </p:txBody>
      </p:sp>
    </p:spTree>
    <p:extLst>
      <p:ext uri="{BB962C8B-B14F-4D97-AF65-F5344CB8AC3E}">
        <p14:creationId xmlns:p14="http://schemas.microsoft.com/office/powerpoint/2010/main" val="3547482340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6A1B87-25B1-0FF9-D172-50C102FBF8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mergency Medical Services System (EMS)">
            <a:extLst>
              <a:ext uri="{FF2B5EF4-FFF2-40B4-BE49-F238E27FC236}">
                <a16:creationId xmlns:a16="http://schemas.microsoft.com/office/drawing/2014/main" id="{023DB8B7-1559-8CCF-C3E7-A6F3AF287408}"/>
              </a:ext>
            </a:extLst>
          </p:cNvPr>
          <p:cNvSpPr txBox="1"/>
          <p:nvPr/>
        </p:nvSpPr>
        <p:spPr>
          <a:xfrm>
            <a:off x="344481" y="2800503"/>
            <a:ext cx="8532487" cy="28340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en-US" dirty="0"/>
              <a:t>PRE HOSPITAL TREATMENT FOR BURNS</a:t>
            </a:r>
            <a:endParaRPr lang="en-IN" dirty="0"/>
          </a:p>
        </p:txBody>
      </p:sp>
      <p:sp>
        <p:nvSpPr>
          <p:cNvPr id="5" name="Singed nasal hair…">
            <a:extLst>
              <a:ext uri="{FF2B5EF4-FFF2-40B4-BE49-F238E27FC236}">
                <a16:creationId xmlns:a16="http://schemas.microsoft.com/office/drawing/2014/main" id="{87EFDE07-6E14-8BF2-8104-EB7EAB0F07B0}"/>
              </a:ext>
            </a:extLst>
          </p:cNvPr>
          <p:cNvSpPr txBox="1"/>
          <p:nvPr/>
        </p:nvSpPr>
        <p:spPr>
          <a:xfrm>
            <a:off x="8256483" y="438755"/>
            <a:ext cx="13439514" cy="128384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/>
          <a:p>
            <a:pPr marL="685800" indent="-685800" algn="just" defTabSz="1896340">
              <a:spcBef>
                <a:spcPts val="4000"/>
              </a:spcBef>
              <a:buSzPct val="100000"/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sz="4800" dirty="0">
                <a:solidFill>
                  <a:schemeClr val="tx1"/>
                </a:solidFill>
              </a:rPr>
              <a:t>Use universal precautions, secure the scene and alert EMS</a:t>
            </a:r>
          </a:p>
          <a:p>
            <a:pPr marL="685800" indent="-685800" algn="just" defTabSz="1896340">
              <a:spcBef>
                <a:spcPts val="4000"/>
              </a:spcBef>
              <a:buSzPct val="100000"/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sz="4800" dirty="0">
                <a:solidFill>
                  <a:schemeClr val="tx1"/>
                </a:solidFill>
              </a:rPr>
              <a:t>Brush off dry chemicals, such as lime powder, before flushing with water</a:t>
            </a:r>
          </a:p>
          <a:p>
            <a:pPr marL="685800" indent="-685800" algn="just" defTabSz="1896340">
              <a:spcBef>
                <a:spcPts val="4000"/>
              </a:spcBef>
              <a:buSzPct val="100000"/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sz="4800" dirty="0">
                <a:solidFill>
                  <a:schemeClr val="tx1"/>
                </a:solidFill>
              </a:rPr>
              <a:t>Rinse the area with water for at least 20 minutes or more</a:t>
            </a:r>
          </a:p>
          <a:p>
            <a:pPr marL="685800" indent="-685800" algn="just" defTabSz="1896340">
              <a:spcBef>
                <a:spcPts val="4000"/>
              </a:spcBef>
              <a:buSzPct val="100000"/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sz="4800" dirty="0">
                <a:solidFill>
                  <a:schemeClr val="tx1"/>
                </a:solidFill>
              </a:rPr>
              <a:t>Remove and set aside clothes and jewelry while the patient is being washed off.</a:t>
            </a:r>
          </a:p>
          <a:p>
            <a:pPr marL="685800" indent="-685800" algn="just" defTabSz="1896340">
              <a:spcBef>
                <a:spcPts val="4000"/>
              </a:spcBef>
              <a:buSzPct val="100000"/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sz="4800" dirty="0">
                <a:solidFill>
                  <a:schemeClr val="tx1"/>
                </a:solidFill>
              </a:rPr>
              <a:t>Apply a sterile dressing to the affected area</a:t>
            </a:r>
          </a:p>
          <a:p>
            <a:pPr marL="685800" indent="-685800" algn="just" defTabSz="1896340">
              <a:spcBef>
                <a:spcPts val="4000"/>
              </a:spcBef>
              <a:buSzPct val="100000"/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sz="4800" dirty="0">
                <a:solidFill>
                  <a:schemeClr val="tx1"/>
                </a:solidFill>
              </a:rPr>
              <a:t>Treat for shock</a:t>
            </a:r>
          </a:p>
          <a:p>
            <a:pPr marL="685800" indent="-685800" algn="just" defTabSz="1896340">
              <a:spcBef>
                <a:spcPts val="4000"/>
              </a:spcBef>
              <a:buSzPct val="100000"/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sz="4800" dirty="0">
                <a:solidFill>
                  <a:schemeClr val="tx1"/>
                </a:solidFill>
              </a:rPr>
              <a:t>CAUTION :If patient is contaminated , wash off the person from a distance to avoid exposing yourself to the chemicals</a:t>
            </a:r>
          </a:p>
        </p:txBody>
      </p:sp>
    </p:spTree>
    <p:extLst>
      <p:ext uri="{BB962C8B-B14F-4D97-AF65-F5344CB8AC3E}">
        <p14:creationId xmlns:p14="http://schemas.microsoft.com/office/powerpoint/2010/main" val="2226615096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1DC0FF-553E-3E5A-E543-123573A835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mergency Medical Services System (EMS)">
            <a:extLst>
              <a:ext uri="{FF2B5EF4-FFF2-40B4-BE49-F238E27FC236}">
                <a16:creationId xmlns:a16="http://schemas.microsoft.com/office/drawing/2014/main" id="{F3040C24-28B2-1E73-D008-33DBEF6B8135}"/>
              </a:ext>
            </a:extLst>
          </p:cNvPr>
          <p:cNvSpPr txBox="1"/>
          <p:nvPr/>
        </p:nvSpPr>
        <p:spPr>
          <a:xfrm>
            <a:off x="344481" y="2800503"/>
            <a:ext cx="8532487" cy="28340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en-US" dirty="0"/>
              <a:t>PRE HOSPITAL TREATMENT FOR BURNS</a:t>
            </a:r>
            <a:endParaRPr lang="en-IN" dirty="0"/>
          </a:p>
        </p:txBody>
      </p:sp>
      <p:sp>
        <p:nvSpPr>
          <p:cNvPr id="5" name="Singed nasal hair…">
            <a:extLst>
              <a:ext uri="{FF2B5EF4-FFF2-40B4-BE49-F238E27FC236}">
                <a16:creationId xmlns:a16="http://schemas.microsoft.com/office/drawing/2014/main" id="{AEBDB5D7-0B02-B10D-E274-BA41D38FA2C5}"/>
              </a:ext>
            </a:extLst>
          </p:cNvPr>
          <p:cNvSpPr txBox="1"/>
          <p:nvPr/>
        </p:nvSpPr>
        <p:spPr>
          <a:xfrm>
            <a:off x="8787277" y="3051326"/>
            <a:ext cx="13439514" cy="8119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/>
          <a:p>
            <a:pPr marL="685800" indent="-685800" algn="just" defTabSz="1896340">
              <a:spcBef>
                <a:spcPts val="4000"/>
              </a:spcBef>
              <a:buSzPct val="100000"/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sz="4800" dirty="0">
                <a:solidFill>
                  <a:schemeClr val="tx1"/>
                </a:solidFill>
              </a:rPr>
              <a:t>Rinse the eyes immediately with water for at least 20 minutes. </a:t>
            </a:r>
          </a:p>
          <a:p>
            <a:pPr marL="685800" indent="-685800" algn="just" defTabSz="1896340">
              <a:spcBef>
                <a:spcPts val="4000"/>
              </a:spcBef>
              <a:buSzPct val="100000"/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endParaRPr lang="en-US" sz="4800" dirty="0">
              <a:solidFill>
                <a:schemeClr val="tx1"/>
              </a:solidFill>
            </a:endParaRPr>
          </a:p>
          <a:p>
            <a:pPr marL="685800" indent="-685800" algn="just" defTabSz="1896340">
              <a:spcBef>
                <a:spcPts val="4000"/>
              </a:spcBef>
              <a:buSzPct val="100000"/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sz="4800" dirty="0">
                <a:solidFill>
                  <a:schemeClr val="tx1"/>
                </a:solidFill>
              </a:rPr>
              <a:t>Maintain a flow of water on the affected eye from a faucet (low pressure), bottle, glass or other source.</a:t>
            </a:r>
          </a:p>
          <a:p>
            <a:pPr marL="685800" indent="-685800" algn="just" defTabSz="1896340">
              <a:spcBef>
                <a:spcPts val="4000"/>
              </a:spcBef>
              <a:buSzPct val="100000"/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endParaRPr lang="en-US" sz="4800" dirty="0">
              <a:solidFill>
                <a:schemeClr val="tx1"/>
              </a:solidFill>
            </a:endParaRPr>
          </a:p>
          <a:p>
            <a:pPr marL="685800" indent="-685800" algn="just" defTabSz="1896340">
              <a:spcBef>
                <a:spcPts val="4000"/>
              </a:spcBef>
              <a:buSzPct val="100000"/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sz="4800" dirty="0">
                <a:solidFill>
                  <a:schemeClr val="tx1"/>
                </a:solidFill>
              </a:rPr>
              <a:t> Keep the patient’s eyelid(s) open.</a:t>
            </a:r>
          </a:p>
        </p:txBody>
      </p:sp>
    </p:spTree>
    <p:extLst>
      <p:ext uri="{BB962C8B-B14F-4D97-AF65-F5344CB8AC3E}">
        <p14:creationId xmlns:p14="http://schemas.microsoft.com/office/powerpoint/2010/main" val="3547793952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D496E1-C679-7899-6F02-9F8EAAAFDC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mergency Medical Services System (EMS)">
            <a:extLst>
              <a:ext uri="{FF2B5EF4-FFF2-40B4-BE49-F238E27FC236}">
                <a16:creationId xmlns:a16="http://schemas.microsoft.com/office/drawing/2014/main" id="{5D383F9A-F902-9B57-4E29-CB6A113D987D}"/>
              </a:ext>
            </a:extLst>
          </p:cNvPr>
          <p:cNvSpPr txBox="1"/>
          <p:nvPr/>
        </p:nvSpPr>
        <p:spPr>
          <a:xfrm>
            <a:off x="344481" y="2800503"/>
            <a:ext cx="8532487" cy="1061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en-US" dirty="0"/>
              <a:t>ELECTRIC BURN </a:t>
            </a:r>
            <a:endParaRPr lang="en-IN" dirty="0"/>
          </a:p>
        </p:txBody>
      </p:sp>
      <p:sp>
        <p:nvSpPr>
          <p:cNvPr id="5" name="Singed nasal hair…">
            <a:extLst>
              <a:ext uri="{FF2B5EF4-FFF2-40B4-BE49-F238E27FC236}">
                <a16:creationId xmlns:a16="http://schemas.microsoft.com/office/drawing/2014/main" id="{C835DD58-2DB2-DA5F-3F85-F349F95D8162}"/>
              </a:ext>
            </a:extLst>
          </p:cNvPr>
          <p:cNvSpPr txBox="1"/>
          <p:nvPr/>
        </p:nvSpPr>
        <p:spPr>
          <a:xfrm>
            <a:off x="8787277" y="1064567"/>
            <a:ext cx="13439514" cy="115868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/>
          <a:p>
            <a:pPr marL="685800" indent="-685800" algn="just" defTabSz="1896340">
              <a:spcBef>
                <a:spcPts val="4000"/>
              </a:spcBef>
              <a:buSzPct val="100000"/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sz="4800" dirty="0">
                <a:solidFill>
                  <a:schemeClr val="tx1"/>
                </a:solidFill>
              </a:rPr>
              <a:t>The more serious problems related to electric burns are respiratory and / or  cardiac arrest, damage to the nervous system and injury to internal organs.</a:t>
            </a:r>
          </a:p>
          <a:p>
            <a:pPr marL="685800" indent="-685800" algn="just" defTabSz="1896340">
              <a:spcBef>
                <a:spcPts val="4000"/>
              </a:spcBef>
              <a:buSzPct val="100000"/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sz="4800" dirty="0">
                <a:solidFill>
                  <a:schemeClr val="tx1"/>
                </a:solidFill>
              </a:rPr>
              <a:t>Use universal precaution, secure the scene</a:t>
            </a:r>
          </a:p>
          <a:p>
            <a:pPr marL="685800" indent="-685800" algn="just" defTabSz="1896340">
              <a:spcBef>
                <a:spcPts val="4000"/>
              </a:spcBef>
              <a:buSzPct val="100000"/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sz="4800" dirty="0">
                <a:solidFill>
                  <a:schemeClr val="tx1"/>
                </a:solidFill>
              </a:rPr>
              <a:t>Alert EMS</a:t>
            </a:r>
          </a:p>
          <a:p>
            <a:pPr marL="685800" indent="-685800" algn="just" defTabSz="1896340">
              <a:spcBef>
                <a:spcPts val="4000"/>
              </a:spcBef>
              <a:buSzPct val="100000"/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sz="4800" dirty="0">
                <a:solidFill>
                  <a:schemeClr val="tx1"/>
                </a:solidFill>
              </a:rPr>
              <a:t>Follow local protocols</a:t>
            </a:r>
          </a:p>
          <a:p>
            <a:pPr marL="685800" indent="-685800" algn="just" defTabSz="1896340">
              <a:spcBef>
                <a:spcPts val="4000"/>
              </a:spcBef>
              <a:buSzPct val="100000"/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sz="4800" dirty="0">
                <a:solidFill>
                  <a:schemeClr val="tx1"/>
                </a:solidFill>
              </a:rPr>
              <a:t> “prolonged CPR should be performed on electrical injury victims as they can remain viable for a longer period than with other types of injuries”.</a:t>
            </a:r>
          </a:p>
          <a:p>
            <a:pPr marL="685800" indent="-685800" algn="just" defTabSz="1896340">
              <a:spcBef>
                <a:spcPts val="4000"/>
              </a:spcBef>
              <a:buSzPct val="100000"/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endParaRPr lang="en-US" sz="4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086743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pon completing this lesson, you will be able to:">
            <a:extLst>
              <a:ext uri="{FF2B5EF4-FFF2-40B4-BE49-F238E27FC236}">
                <a16:creationId xmlns:a16="http://schemas.microsoft.com/office/drawing/2014/main" id="{C77F0D2F-63C2-DC7A-327A-7363CBB73A8D}"/>
              </a:ext>
            </a:extLst>
          </p:cNvPr>
          <p:cNvSpPr txBox="1">
            <a:spLocks/>
          </p:cNvSpPr>
          <p:nvPr/>
        </p:nvSpPr>
        <p:spPr>
          <a:xfrm>
            <a:off x="577892" y="2703577"/>
            <a:ext cx="7627938" cy="7756525"/>
          </a:xfrm>
          <a:prstGeom prst="rect">
            <a:avLst/>
          </a:prstGeom>
          <a:solidFill>
            <a:srgbClr val="E46C0A"/>
          </a:solidFill>
        </p:spPr>
        <p:txBody>
          <a:bodyPr lIns="89235" tIns="89235" rIns="89235" bIns="89235" anchor="t"/>
          <a:lstStyle>
            <a:lvl1pPr marL="0" marR="0" indent="0" algn="l" defTabSz="1896340" latinLnBrk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6000" algn="l"/>
                <a:tab pos="3644900" algn="l"/>
                <a:tab pos="5029200" algn="l"/>
                <a:tab pos="6388100" algn="l"/>
              </a:tabLst>
              <a:defRPr sz="4200" b="0" i="0" u="none" strike="noStrike" cap="none" spc="0" baseline="0">
                <a:solidFill>
                  <a:srgbClr val="000000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1pPr>
            <a:lvl2pPr marL="0" marR="0" indent="457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914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1371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18288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22860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2743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3200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3657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r>
              <a:rPr lang="en-US" sz="4800" dirty="0"/>
              <a:t>Upon completing this lesson, you will be able to:</a:t>
            </a:r>
          </a:p>
        </p:txBody>
      </p:sp>
      <p:sp>
        <p:nvSpPr>
          <p:cNvPr id="6" name="OBJECTIVES">
            <a:extLst>
              <a:ext uri="{FF2B5EF4-FFF2-40B4-BE49-F238E27FC236}">
                <a16:creationId xmlns:a16="http://schemas.microsoft.com/office/drawing/2014/main" id="{D3DB3725-B6EF-8DE8-0BDC-B71D6415B706}"/>
              </a:ext>
            </a:extLst>
          </p:cNvPr>
          <p:cNvSpPr txBox="1"/>
          <p:nvPr/>
        </p:nvSpPr>
        <p:spPr>
          <a:xfrm>
            <a:off x="8661373" y="787889"/>
            <a:ext cx="5351166" cy="1401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defRPr sz="7200" b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OBJECTIVES</a:t>
            </a:r>
          </a:p>
        </p:txBody>
      </p:sp>
      <p:sp>
        <p:nvSpPr>
          <p:cNvPr id="14" name="Slide Number">
            <a:extLst>
              <a:ext uri="{FF2B5EF4-FFF2-40B4-BE49-F238E27FC236}">
                <a16:creationId xmlns:a16="http://schemas.microsoft.com/office/drawing/2014/main" id="{83C7BAED-6F29-E142-C962-8C88F04D95BB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2</a:t>
            </a:fld>
            <a:endParaRPr/>
          </a:p>
        </p:txBody>
      </p:sp>
      <p:grpSp>
        <p:nvGrpSpPr>
          <p:cNvPr id="3" name="Group">
            <a:extLst>
              <a:ext uri="{FF2B5EF4-FFF2-40B4-BE49-F238E27FC236}">
                <a16:creationId xmlns:a16="http://schemas.microsoft.com/office/drawing/2014/main" id="{8B29F151-C2FD-2760-8D02-12B45828F2B8}"/>
              </a:ext>
            </a:extLst>
          </p:cNvPr>
          <p:cNvGrpSpPr/>
          <p:nvPr/>
        </p:nvGrpSpPr>
        <p:grpSpPr>
          <a:xfrm>
            <a:off x="9844663" y="5146261"/>
            <a:ext cx="1219201" cy="1681958"/>
            <a:chOff x="0" y="115975"/>
            <a:chExt cx="1219200" cy="1681957"/>
          </a:xfrm>
        </p:grpSpPr>
        <p:sp>
          <p:nvSpPr>
            <p:cNvPr id="5" name="Circle">
              <a:extLst>
                <a:ext uri="{FF2B5EF4-FFF2-40B4-BE49-F238E27FC236}">
                  <a16:creationId xmlns:a16="http://schemas.microsoft.com/office/drawing/2014/main" id="{A2CF8A5D-63AF-0550-745A-87A9FACA797A}"/>
                </a:ext>
              </a:extLst>
            </p:cNvPr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5" name="1">
              <a:extLst>
                <a:ext uri="{FF2B5EF4-FFF2-40B4-BE49-F238E27FC236}">
                  <a16:creationId xmlns:a16="http://schemas.microsoft.com/office/drawing/2014/main" id="{C9CBD52F-5810-657C-5DB9-93367EE39DAA}"/>
                </a:ext>
              </a:extLst>
            </p:cNvPr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1</a:t>
              </a:r>
            </a:p>
          </p:txBody>
        </p:sp>
      </p:grpSp>
      <p:grpSp>
        <p:nvGrpSpPr>
          <p:cNvPr id="16" name="Group">
            <a:extLst>
              <a:ext uri="{FF2B5EF4-FFF2-40B4-BE49-F238E27FC236}">
                <a16:creationId xmlns:a16="http://schemas.microsoft.com/office/drawing/2014/main" id="{08DADF9C-5398-2401-4FC4-D7AE40380090}"/>
              </a:ext>
            </a:extLst>
          </p:cNvPr>
          <p:cNvGrpSpPr/>
          <p:nvPr/>
        </p:nvGrpSpPr>
        <p:grpSpPr>
          <a:xfrm>
            <a:off x="9844662" y="8252735"/>
            <a:ext cx="1219201" cy="1681958"/>
            <a:chOff x="0" y="115975"/>
            <a:chExt cx="1219200" cy="1681957"/>
          </a:xfrm>
        </p:grpSpPr>
        <p:sp>
          <p:nvSpPr>
            <p:cNvPr id="17" name="Circle">
              <a:extLst>
                <a:ext uri="{FF2B5EF4-FFF2-40B4-BE49-F238E27FC236}">
                  <a16:creationId xmlns:a16="http://schemas.microsoft.com/office/drawing/2014/main" id="{8FBE3C0A-15F5-0E5E-B830-BF6C48A0D876}"/>
                </a:ext>
              </a:extLst>
            </p:cNvPr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8" name="2">
              <a:extLst>
                <a:ext uri="{FF2B5EF4-FFF2-40B4-BE49-F238E27FC236}">
                  <a16:creationId xmlns:a16="http://schemas.microsoft.com/office/drawing/2014/main" id="{35D8AC1A-4264-2AA1-BAA4-1BDF77B0C62F}"/>
                </a:ext>
              </a:extLst>
            </p:cNvPr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2</a:t>
              </a:r>
            </a:p>
          </p:txBody>
        </p:sp>
      </p:grpSp>
      <p:sp>
        <p:nvSpPr>
          <p:cNvPr id="2" name="Match the signs and symptoms for each of the three types of burns according to their depth.…">
            <a:extLst>
              <a:ext uri="{FF2B5EF4-FFF2-40B4-BE49-F238E27FC236}">
                <a16:creationId xmlns:a16="http://schemas.microsoft.com/office/drawing/2014/main" id="{BA01149E-E339-81AE-EE63-1B984C07F76B}"/>
              </a:ext>
            </a:extLst>
          </p:cNvPr>
          <p:cNvSpPr txBox="1"/>
          <p:nvPr/>
        </p:nvSpPr>
        <p:spPr>
          <a:xfrm>
            <a:off x="11786744" y="5063384"/>
            <a:ext cx="11523206" cy="7014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/>
          <a:p>
            <a:pPr lvl="1" indent="0" defTabSz="1896340"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t>Match the signs and symptoms for each of the three types of burns according to their depth. </a:t>
            </a:r>
          </a:p>
          <a:p>
            <a:pPr lvl="1" indent="0" defTabSz="1896340"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  <a:p>
            <a:pPr lvl="1" indent="0" defTabSz="1896340"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t>Apply the “Rule of Nines” to determine the Total Body Surface Area (TBSA) burnt on a patient when given a specific part of the body.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F2BA53-488E-5355-2F30-3E1F7FB4E3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mergency Medical Services System (EMS)">
            <a:extLst>
              <a:ext uri="{FF2B5EF4-FFF2-40B4-BE49-F238E27FC236}">
                <a16:creationId xmlns:a16="http://schemas.microsoft.com/office/drawing/2014/main" id="{16298A9A-A005-9E30-A95E-A025D0CE6C1B}"/>
              </a:ext>
            </a:extLst>
          </p:cNvPr>
          <p:cNvSpPr txBox="1"/>
          <p:nvPr/>
        </p:nvSpPr>
        <p:spPr>
          <a:xfrm>
            <a:off x="344481" y="2800503"/>
            <a:ext cx="8532487" cy="1061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en-US" dirty="0"/>
              <a:t>ELECTRIC BURN </a:t>
            </a:r>
            <a:endParaRPr lang="en-IN" dirty="0"/>
          </a:p>
        </p:txBody>
      </p:sp>
      <p:sp>
        <p:nvSpPr>
          <p:cNvPr id="5" name="Singed nasal hair…">
            <a:extLst>
              <a:ext uri="{FF2B5EF4-FFF2-40B4-BE49-F238E27FC236}">
                <a16:creationId xmlns:a16="http://schemas.microsoft.com/office/drawing/2014/main" id="{707A4C46-4264-8150-C02A-9C6EDDD67925}"/>
              </a:ext>
            </a:extLst>
          </p:cNvPr>
          <p:cNvSpPr txBox="1"/>
          <p:nvPr/>
        </p:nvSpPr>
        <p:spPr>
          <a:xfrm>
            <a:off x="8876968" y="4591538"/>
            <a:ext cx="13439514" cy="66419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/>
          <a:p>
            <a:pPr marL="685800" indent="-685800" algn="just" defTabSz="1896340">
              <a:spcBef>
                <a:spcPts val="4000"/>
              </a:spcBef>
              <a:buSzPct val="100000"/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sz="4800" dirty="0">
                <a:solidFill>
                  <a:schemeClr val="tx1"/>
                </a:solidFill>
              </a:rPr>
              <a:t>Perform initial assessment.</a:t>
            </a:r>
          </a:p>
          <a:p>
            <a:pPr marL="685800" indent="-685800" algn="just" defTabSz="1896340">
              <a:spcBef>
                <a:spcPts val="4000"/>
              </a:spcBef>
              <a:buSzPct val="100000"/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sz="4800" dirty="0">
                <a:solidFill>
                  <a:schemeClr val="tx1"/>
                </a:solidFill>
              </a:rPr>
              <a:t>Evaluate burn and look for at least two burn area.</a:t>
            </a:r>
          </a:p>
          <a:p>
            <a:pPr marL="685800" indent="-685800" algn="just" defTabSz="1896340">
              <a:spcBef>
                <a:spcPts val="4000"/>
              </a:spcBef>
              <a:buSzPct val="100000"/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sz="4800" dirty="0">
                <a:solidFill>
                  <a:schemeClr val="tx1"/>
                </a:solidFill>
              </a:rPr>
              <a:t>Apply a dry , sterile dressing to the burns.</a:t>
            </a:r>
          </a:p>
          <a:p>
            <a:pPr marL="685800" indent="-685800" algn="just" defTabSz="1896340">
              <a:spcBef>
                <a:spcPts val="4000"/>
              </a:spcBef>
              <a:buSzPct val="100000"/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sz="4800" dirty="0">
                <a:solidFill>
                  <a:schemeClr val="tx1"/>
                </a:solidFill>
              </a:rPr>
              <a:t>Treat for shock.</a:t>
            </a:r>
          </a:p>
          <a:p>
            <a:pPr marL="685800" indent="-685800" algn="just" defTabSz="1896340">
              <a:spcBef>
                <a:spcPts val="4000"/>
              </a:spcBef>
              <a:buSzPct val="100000"/>
              <a:buFont typeface="Arial" panose="020B0604020202020204" pitchFamily="34" charset="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endParaRPr lang="en-US" sz="4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585589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6D3D0D-8047-CB39-8D57-AE03E9E1BD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mergency Medical Services System (EMS)">
            <a:extLst>
              <a:ext uri="{FF2B5EF4-FFF2-40B4-BE49-F238E27FC236}">
                <a16:creationId xmlns:a16="http://schemas.microsoft.com/office/drawing/2014/main" id="{468F7347-11C1-3E08-0637-44EF0604468B}"/>
              </a:ext>
            </a:extLst>
          </p:cNvPr>
          <p:cNvSpPr txBox="1"/>
          <p:nvPr/>
        </p:nvSpPr>
        <p:spPr>
          <a:xfrm>
            <a:off x="742142" y="2604560"/>
            <a:ext cx="7113118" cy="19476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en-IN" dirty="0"/>
              <a:t>Inhalation Injury</a:t>
            </a:r>
          </a:p>
        </p:txBody>
      </p:sp>
      <p:sp>
        <p:nvSpPr>
          <p:cNvPr id="4" name="Signs and Symptoms">
            <a:extLst>
              <a:ext uri="{FF2B5EF4-FFF2-40B4-BE49-F238E27FC236}">
                <a16:creationId xmlns:a16="http://schemas.microsoft.com/office/drawing/2014/main" id="{563CB825-C258-7B51-ED1D-6FA6CC3B3429}"/>
              </a:ext>
            </a:extLst>
          </p:cNvPr>
          <p:cNvSpPr txBox="1"/>
          <p:nvPr/>
        </p:nvSpPr>
        <p:spPr>
          <a:xfrm>
            <a:off x="742142" y="4552247"/>
            <a:ext cx="7770665" cy="11979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spcBef>
                <a:spcPts val="2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6000"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dirty="0"/>
              <a:t>Signs and Symptoms</a:t>
            </a:r>
          </a:p>
        </p:txBody>
      </p:sp>
      <p:sp>
        <p:nvSpPr>
          <p:cNvPr id="5" name="Singed nasal hair…">
            <a:extLst>
              <a:ext uri="{FF2B5EF4-FFF2-40B4-BE49-F238E27FC236}">
                <a16:creationId xmlns:a16="http://schemas.microsoft.com/office/drawing/2014/main" id="{A1C406CA-A946-A615-E4B1-F855D40D13DC}"/>
              </a:ext>
            </a:extLst>
          </p:cNvPr>
          <p:cNvSpPr txBox="1"/>
          <p:nvPr/>
        </p:nvSpPr>
        <p:spPr>
          <a:xfrm>
            <a:off x="10019966" y="5392783"/>
            <a:ext cx="13439514" cy="6887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/>
          <a:p>
            <a:pPr marL="609600" indent="-609600" defTabSz="1896340">
              <a:spcBef>
                <a:spcPts val="4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t>Singed nasal hair</a:t>
            </a:r>
          </a:p>
          <a:p>
            <a:pPr marL="609600" indent="-609600" defTabSz="1896340">
              <a:spcBef>
                <a:spcPts val="4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t>Burns to the face</a:t>
            </a:r>
          </a:p>
          <a:p>
            <a:pPr marL="609600" indent="-609600" defTabSz="1896340">
              <a:spcBef>
                <a:spcPts val="4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t>Specks of soot in the sputum</a:t>
            </a:r>
          </a:p>
          <a:p>
            <a:pPr marL="609600" indent="-609600" defTabSz="1896340">
              <a:spcBef>
                <a:spcPts val="4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t>Sooty or smoky smell on the breath</a:t>
            </a:r>
          </a:p>
          <a:p>
            <a:pPr marL="609600" indent="-609600" defTabSz="1896340">
              <a:spcBef>
                <a:spcPts val="4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t>Respiratory distress</a:t>
            </a:r>
          </a:p>
        </p:txBody>
      </p:sp>
      <p:sp>
        <p:nvSpPr>
          <p:cNvPr id="6" name="Line">
            <a:extLst>
              <a:ext uri="{FF2B5EF4-FFF2-40B4-BE49-F238E27FC236}">
                <a16:creationId xmlns:a16="http://schemas.microsoft.com/office/drawing/2014/main" id="{202E8DC5-6DFE-4BD9-B9F3-554F4F0D17F1}"/>
              </a:ext>
            </a:extLst>
          </p:cNvPr>
          <p:cNvSpPr/>
          <p:nvPr/>
        </p:nvSpPr>
        <p:spPr>
          <a:xfrm>
            <a:off x="10179203" y="4794724"/>
            <a:ext cx="13439514" cy="1"/>
          </a:xfrm>
          <a:prstGeom prst="line">
            <a:avLst/>
          </a:prstGeom>
          <a:ln w="25400">
            <a:solidFill>
              <a:srgbClr val="881920"/>
            </a:solidFill>
          </a:ln>
        </p:spPr>
        <p:txBody>
          <a:bodyPr lIns="78283" tIns="78283" rIns="78283" bIns="78283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1150186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9CB023-6DEE-4233-8DFF-2D12E0E1AC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mergency Medical Services System (EMS)">
            <a:extLst>
              <a:ext uri="{FF2B5EF4-FFF2-40B4-BE49-F238E27FC236}">
                <a16:creationId xmlns:a16="http://schemas.microsoft.com/office/drawing/2014/main" id="{1D5BA206-63A4-3843-BB9F-0EFEA2945AA4}"/>
              </a:ext>
            </a:extLst>
          </p:cNvPr>
          <p:cNvSpPr txBox="1"/>
          <p:nvPr/>
        </p:nvSpPr>
        <p:spPr>
          <a:xfrm>
            <a:off x="742142" y="2604560"/>
            <a:ext cx="7113118" cy="19476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en-IN" dirty="0"/>
              <a:t>Inhalation Injury</a:t>
            </a:r>
          </a:p>
        </p:txBody>
      </p:sp>
      <p:sp>
        <p:nvSpPr>
          <p:cNvPr id="4" name="Signs and Symptoms">
            <a:extLst>
              <a:ext uri="{FF2B5EF4-FFF2-40B4-BE49-F238E27FC236}">
                <a16:creationId xmlns:a16="http://schemas.microsoft.com/office/drawing/2014/main" id="{500396BF-02A5-3D7D-2A82-34982C25B900}"/>
              </a:ext>
            </a:extLst>
          </p:cNvPr>
          <p:cNvSpPr txBox="1"/>
          <p:nvPr/>
        </p:nvSpPr>
        <p:spPr>
          <a:xfrm>
            <a:off x="742142" y="4552247"/>
            <a:ext cx="7770665" cy="11979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spcBef>
                <a:spcPts val="2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6000"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dirty="0"/>
              <a:t>Signs and Symptoms</a:t>
            </a:r>
          </a:p>
        </p:txBody>
      </p:sp>
      <p:sp>
        <p:nvSpPr>
          <p:cNvPr id="2" name="Hoarseness, cough, or difficulty speaking…">
            <a:extLst>
              <a:ext uri="{FF2B5EF4-FFF2-40B4-BE49-F238E27FC236}">
                <a16:creationId xmlns:a16="http://schemas.microsoft.com/office/drawing/2014/main" id="{143FFB3B-5F55-92BE-D512-BC18B6C56EE8}"/>
              </a:ext>
            </a:extLst>
          </p:cNvPr>
          <p:cNvSpPr txBox="1"/>
          <p:nvPr/>
        </p:nvSpPr>
        <p:spPr>
          <a:xfrm>
            <a:off x="10019966" y="5392783"/>
            <a:ext cx="13875728" cy="39919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/>
          <a:p>
            <a:pPr marL="609600" indent="-609600" defTabSz="1896340">
              <a:spcBef>
                <a:spcPts val="4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t>Hoarseness, cough, or difficulty speaking</a:t>
            </a:r>
          </a:p>
          <a:p>
            <a:pPr marL="609600" indent="-609600" defTabSz="1896340">
              <a:spcBef>
                <a:spcPts val="4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t>Restricted chest movement</a:t>
            </a:r>
          </a:p>
          <a:p>
            <a:pPr marL="609600" indent="-609600" defTabSz="1896340">
              <a:spcBef>
                <a:spcPts val="4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t>Cyanosis</a:t>
            </a:r>
          </a:p>
        </p:txBody>
      </p:sp>
      <p:sp>
        <p:nvSpPr>
          <p:cNvPr id="7" name="Line">
            <a:extLst>
              <a:ext uri="{FF2B5EF4-FFF2-40B4-BE49-F238E27FC236}">
                <a16:creationId xmlns:a16="http://schemas.microsoft.com/office/drawing/2014/main" id="{C707A6C9-4B1C-7C46-4EAB-BDFDC132ED1D}"/>
              </a:ext>
            </a:extLst>
          </p:cNvPr>
          <p:cNvSpPr/>
          <p:nvPr/>
        </p:nvSpPr>
        <p:spPr>
          <a:xfrm>
            <a:off x="10179203" y="4794724"/>
            <a:ext cx="13439514" cy="1"/>
          </a:xfrm>
          <a:prstGeom prst="line">
            <a:avLst/>
          </a:prstGeom>
          <a:ln w="25400">
            <a:solidFill>
              <a:srgbClr val="881920"/>
            </a:solidFill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8" name="Cont.">
            <a:extLst>
              <a:ext uri="{FF2B5EF4-FFF2-40B4-BE49-F238E27FC236}">
                <a16:creationId xmlns:a16="http://schemas.microsoft.com/office/drawing/2014/main" id="{ABF9D3D5-048E-70D2-D153-7E1BEE0D71F0}"/>
              </a:ext>
            </a:extLst>
          </p:cNvPr>
          <p:cNvSpPr txBox="1"/>
          <p:nvPr/>
        </p:nvSpPr>
        <p:spPr>
          <a:xfrm>
            <a:off x="10073637" y="4053558"/>
            <a:ext cx="2047633" cy="7788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90000"/>
              </a:lnSpc>
              <a:defRPr cap="all">
                <a:solidFill>
                  <a:srgbClr val="C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</a:lstStyle>
          <a:p>
            <a:r>
              <a:rPr dirty="0"/>
              <a:t>Cont.</a:t>
            </a:r>
          </a:p>
        </p:txBody>
      </p:sp>
    </p:spTree>
    <p:extLst>
      <p:ext uri="{BB962C8B-B14F-4D97-AF65-F5344CB8AC3E}">
        <p14:creationId xmlns:p14="http://schemas.microsoft.com/office/powerpoint/2010/main" val="2868157206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F39446-3295-FE33-E974-7BA244C568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mergency Medical Services System (EMS)">
            <a:extLst>
              <a:ext uri="{FF2B5EF4-FFF2-40B4-BE49-F238E27FC236}">
                <a16:creationId xmlns:a16="http://schemas.microsoft.com/office/drawing/2014/main" id="{78D78ADA-7640-59A2-BA22-71A10A69EA19}"/>
              </a:ext>
            </a:extLst>
          </p:cNvPr>
          <p:cNvSpPr txBox="1"/>
          <p:nvPr/>
        </p:nvSpPr>
        <p:spPr>
          <a:xfrm>
            <a:off x="742142" y="2604560"/>
            <a:ext cx="7113118" cy="19476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en-IN" dirty="0"/>
              <a:t>Heat </a:t>
            </a:r>
          </a:p>
          <a:p>
            <a:r>
              <a:rPr lang="en-IN" dirty="0"/>
              <a:t>Cramps</a:t>
            </a:r>
          </a:p>
        </p:txBody>
      </p:sp>
      <p:sp>
        <p:nvSpPr>
          <p:cNvPr id="4" name="Signs and Symptoms">
            <a:extLst>
              <a:ext uri="{FF2B5EF4-FFF2-40B4-BE49-F238E27FC236}">
                <a16:creationId xmlns:a16="http://schemas.microsoft.com/office/drawing/2014/main" id="{A384FA9C-D71F-9DB9-3FEF-9D121C178CA2}"/>
              </a:ext>
            </a:extLst>
          </p:cNvPr>
          <p:cNvSpPr txBox="1"/>
          <p:nvPr/>
        </p:nvSpPr>
        <p:spPr>
          <a:xfrm>
            <a:off x="742142" y="4552247"/>
            <a:ext cx="7770665" cy="11979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spcBef>
                <a:spcPts val="2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6000"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dirty="0"/>
              <a:t>Signs and Symptoms</a:t>
            </a:r>
          </a:p>
        </p:txBody>
      </p:sp>
      <p:sp>
        <p:nvSpPr>
          <p:cNvPr id="7" name="Line">
            <a:extLst>
              <a:ext uri="{FF2B5EF4-FFF2-40B4-BE49-F238E27FC236}">
                <a16:creationId xmlns:a16="http://schemas.microsoft.com/office/drawing/2014/main" id="{6E2788C1-209C-23E1-2E37-F77A7AA1FA85}"/>
              </a:ext>
            </a:extLst>
          </p:cNvPr>
          <p:cNvSpPr/>
          <p:nvPr/>
        </p:nvSpPr>
        <p:spPr>
          <a:xfrm>
            <a:off x="10179203" y="4794724"/>
            <a:ext cx="13439514" cy="1"/>
          </a:xfrm>
          <a:prstGeom prst="line">
            <a:avLst/>
          </a:prstGeom>
          <a:ln w="25400">
            <a:solidFill>
              <a:srgbClr val="881920"/>
            </a:solidFill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5" name="Severe muscle cramps…">
            <a:extLst>
              <a:ext uri="{FF2B5EF4-FFF2-40B4-BE49-F238E27FC236}">
                <a16:creationId xmlns:a16="http://schemas.microsoft.com/office/drawing/2014/main" id="{52DABCFF-6890-8F20-36F9-938FCDCC2B47}"/>
              </a:ext>
            </a:extLst>
          </p:cNvPr>
          <p:cNvSpPr txBox="1"/>
          <p:nvPr/>
        </p:nvSpPr>
        <p:spPr>
          <a:xfrm>
            <a:off x="10019966" y="5392783"/>
            <a:ext cx="13875728" cy="54397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/>
          <a:p>
            <a:pPr marL="609600" indent="-609600" defTabSz="1896340">
              <a:spcBef>
                <a:spcPts val="4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Severe muscle cramps</a:t>
            </a:r>
          </a:p>
          <a:p>
            <a:pPr marL="609600" indent="-609600" defTabSz="1896340">
              <a:spcBef>
                <a:spcPts val="4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Exhaustion</a:t>
            </a:r>
          </a:p>
          <a:p>
            <a:pPr marL="609600" indent="-609600" defTabSz="1896340">
              <a:spcBef>
                <a:spcPts val="4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Nausea</a:t>
            </a:r>
          </a:p>
          <a:p>
            <a:pPr marL="609600" indent="-609600" defTabSz="1896340">
              <a:spcBef>
                <a:spcPts val="4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Periods of fainting</a:t>
            </a:r>
          </a:p>
        </p:txBody>
      </p:sp>
    </p:spTree>
    <p:extLst>
      <p:ext uri="{BB962C8B-B14F-4D97-AF65-F5344CB8AC3E}">
        <p14:creationId xmlns:p14="http://schemas.microsoft.com/office/powerpoint/2010/main" val="209835727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3466B6-FE3B-674B-BC5E-962C3D8879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mergency Medical Services System (EMS)">
            <a:extLst>
              <a:ext uri="{FF2B5EF4-FFF2-40B4-BE49-F238E27FC236}">
                <a16:creationId xmlns:a16="http://schemas.microsoft.com/office/drawing/2014/main" id="{9A876E94-487A-9534-B6E3-E9E5842B7E75}"/>
              </a:ext>
            </a:extLst>
          </p:cNvPr>
          <p:cNvSpPr txBox="1"/>
          <p:nvPr/>
        </p:nvSpPr>
        <p:spPr>
          <a:xfrm>
            <a:off x="742142" y="2604560"/>
            <a:ext cx="7113118" cy="19476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en-IN" dirty="0"/>
              <a:t>PHT FOR HEAT CRAMPS</a:t>
            </a:r>
          </a:p>
        </p:txBody>
      </p:sp>
      <p:sp>
        <p:nvSpPr>
          <p:cNvPr id="5" name="Severe muscle cramps…">
            <a:extLst>
              <a:ext uri="{FF2B5EF4-FFF2-40B4-BE49-F238E27FC236}">
                <a16:creationId xmlns:a16="http://schemas.microsoft.com/office/drawing/2014/main" id="{2255E52B-8EA1-0F4C-3F09-F0B9626530B9}"/>
              </a:ext>
            </a:extLst>
          </p:cNvPr>
          <p:cNvSpPr txBox="1"/>
          <p:nvPr/>
        </p:nvSpPr>
        <p:spPr>
          <a:xfrm>
            <a:off x="9203538" y="3172098"/>
            <a:ext cx="13875728" cy="100069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/>
          <a:p>
            <a:pPr marL="609600" indent="-609600" defTabSz="1896340">
              <a:spcBef>
                <a:spcPts val="4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dirty="0"/>
              <a:t>Move the patient to a cool area.</a:t>
            </a:r>
          </a:p>
          <a:p>
            <a:pPr marL="609600" indent="-609600" defTabSz="1896340">
              <a:spcBef>
                <a:spcPts val="4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dirty="0"/>
              <a:t>Give the patient water(salt water). The muscle cramp should be alleviated after drinking water.</a:t>
            </a:r>
          </a:p>
          <a:p>
            <a:pPr marL="609600" indent="-609600" defTabSz="1896340">
              <a:spcBef>
                <a:spcPts val="4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dirty="0"/>
              <a:t>“The patient needs the water more than the salt do not delay giving water to look for salt. Commercial electrolytes or oral rehydrate on solution (</a:t>
            </a:r>
            <a:r>
              <a:rPr lang="en-US" dirty="0" err="1"/>
              <a:t>ors</a:t>
            </a:r>
            <a:r>
              <a:rPr lang="en-US" dirty="0"/>
              <a:t>) can also be used”</a:t>
            </a:r>
          </a:p>
          <a:p>
            <a:pPr marL="609600" indent="-609600" defTabSz="1896340">
              <a:spcBef>
                <a:spcPts val="4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765705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2709EC-EE3E-2A5C-AEEE-8A469228ED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mergency Medical Services System (EMS)">
            <a:extLst>
              <a:ext uri="{FF2B5EF4-FFF2-40B4-BE49-F238E27FC236}">
                <a16:creationId xmlns:a16="http://schemas.microsoft.com/office/drawing/2014/main" id="{A76FD0FD-20A4-58B9-30D3-AA089EBE407D}"/>
              </a:ext>
            </a:extLst>
          </p:cNvPr>
          <p:cNvSpPr txBox="1"/>
          <p:nvPr/>
        </p:nvSpPr>
        <p:spPr>
          <a:xfrm>
            <a:off x="742142" y="2604560"/>
            <a:ext cx="7113118" cy="19476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en-IN" dirty="0"/>
              <a:t>Heat Exhaustion</a:t>
            </a:r>
          </a:p>
        </p:txBody>
      </p:sp>
      <p:sp>
        <p:nvSpPr>
          <p:cNvPr id="4" name="Signs and Symptoms">
            <a:extLst>
              <a:ext uri="{FF2B5EF4-FFF2-40B4-BE49-F238E27FC236}">
                <a16:creationId xmlns:a16="http://schemas.microsoft.com/office/drawing/2014/main" id="{359768ED-86C5-6785-0992-CC79BB409663}"/>
              </a:ext>
            </a:extLst>
          </p:cNvPr>
          <p:cNvSpPr txBox="1"/>
          <p:nvPr/>
        </p:nvSpPr>
        <p:spPr>
          <a:xfrm>
            <a:off x="742142" y="4552247"/>
            <a:ext cx="7770665" cy="11979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spcBef>
                <a:spcPts val="2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6000"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dirty="0"/>
              <a:t>Signs and Symptoms</a:t>
            </a:r>
          </a:p>
        </p:txBody>
      </p:sp>
      <p:sp>
        <p:nvSpPr>
          <p:cNvPr id="7" name="Line">
            <a:extLst>
              <a:ext uri="{FF2B5EF4-FFF2-40B4-BE49-F238E27FC236}">
                <a16:creationId xmlns:a16="http://schemas.microsoft.com/office/drawing/2014/main" id="{36FA221C-5909-62B4-411F-E56E1410397D}"/>
              </a:ext>
            </a:extLst>
          </p:cNvPr>
          <p:cNvSpPr/>
          <p:nvPr/>
        </p:nvSpPr>
        <p:spPr>
          <a:xfrm>
            <a:off x="10179203" y="4794724"/>
            <a:ext cx="13439514" cy="1"/>
          </a:xfrm>
          <a:prstGeom prst="line">
            <a:avLst/>
          </a:prstGeom>
          <a:ln w="25400">
            <a:solidFill>
              <a:srgbClr val="881920"/>
            </a:solidFill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" name="Rapid, shallow breathing…">
            <a:extLst>
              <a:ext uri="{FF2B5EF4-FFF2-40B4-BE49-F238E27FC236}">
                <a16:creationId xmlns:a16="http://schemas.microsoft.com/office/drawing/2014/main" id="{F41892C5-550F-5B4C-CA0B-89548EE4CAF3}"/>
              </a:ext>
            </a:extLst>
          </p:cNvPr>
          <p:cNvSpPr txBox="1"/>
          <p:nvPr/>
        </p:nvSpPr>
        <p:spPr>
          <a:xfrm>
            <a:off x="10019966" y="5392783"/>
            <a:ext cx="13875728" cy="6887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/>
          <a:p>
            <a:pPr marL="609600" indent="-609600" defTabSz="1896340">
              <a:spcBef>
                <a:spcPts val="4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Rapid, shallow breathing</a:t>
            </a:r>
          </a:p>
          <a:p>
            <a:pPr marL="609600" indent="-609600" defTabSz="1896340">
              <a:spcBef>
                <a:spcPts val="4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Weak pulse</a:t>
            </a:r>
          </a:p>
          <a:p>
            <a:pPr marL="609600" indent="-609600" defTabSz="1896340">
              <a:spcBef>
                <a:spcPts val="4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Cold, clammy and pale skin</a:t>
            </a:r>
          </a:p>
          <a:p>
            <a:pPr marL="609600" indent="-609600" defTabSz="1896340">
              <a:spcBef>
                <a:spcPts val="4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Weakness</a:t>
            </a:r>
          </a:p>
          <a:p>
            <a:pPr marL="609600" indent="-609600" defTabSz="1896340">
              <a:spcBef>
                <a:spcPts val="4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Dizziness</a:t>
            </a:r>
          </a:p>
        </p:txBody>
      </p:sp>
    </p:spTree>
    <p:extLst>
      <p:ext uri="{BB962C8B-B14F-4D97-AF65-F5344CB8AC3E}">
        <p14:creationId xmlns:p14="http://schemas.microsoft.com/office/powerpoint/2010/main" val="2730213492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FF2432-77A2-E7B2-5727-314EC29FF3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mergency Medical Services System (EMS)">
            <a:extLst>
              <a:ext uri="{FF2B5EF4-FFF2-40B4-BE49-F238E27FC236}">
                <a16:creationId xmlns:a16="http://schemas.microsoft.com/office/drawing/2014/main" id="{A65CE984-C4D8-F1D2-BAC5-4E7D0BC75773}"/>
              </a:ext>
            </a:extLst>
          </p:cNvPr>
          <p:cNvSpPr txBox="1"/>
          <p:nvPr/>
        </p:nvSpPr>
        <p:spPr>
          <a:xfrm>
            <a:off x="742142" y="2604560"/>
            <a:ext cx="7113118" cy="19476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en-IN" dirty="0"/>
              <a:t>PHT FOR HEAT EXHAUSTION</a:t>
            </a:r>
          </a:p>
        </p:txBody>
      </p:sp>
      <p:sp>
        <p:nvSpPr>
          <p:cNvPr id="5" name="Severe muscle cramps…">
            <a:extLst>
              <a:ext uri="{FF2B5EF4-FFF2-40B4-BE49-F238E27FC236}">
                <a16:creationId xmlns:a16="http://schemas.microsoft.com/office/drawing/2014/main" id="{2783A4CE-24E7-C627-0461-7ECC1C700B30}"/>
              </a:ext>
            </a:extLst>
          </p:cNvPr>
          <p:cNvSpPr txBox="1"/>
          <p:nvPr/>
        </p:nvSpPr>
        <p:spPr>
          <a:xfrm>
            <a:off x="9203538" y="3172098"/>
            <a:ext cx="13875728" cy="102018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/>
          <a:p>
            <a:pPr marL="609600" indent="-609600" defTabSz="1896340">
              <a:spcBef>
                <a:spcPts val="4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dirty="0"/>
              <a:t>Move the patient to a cool place to rest.</a:t>
            </a:r>
          </a:p>
          <a:p>
            <a:pPr marL="609600" indent="-609600" defTabSz="1896340">
              <a:spcBef>
                <a:spcPts val="4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dirty="0"/>
              <a:t>Remove or loosen clothing as necessary to cool the patient without causing chills.</a:t>
            </a:r>
          </a:p>
          <a:p>
            <a:pPr marL="609600" indent="-609600" defTabSz="1896340">
              <a:spcBef>
                <a:spcPts val="4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dirty="0"/>
              <a:t>Place the patient in a supine position with legs elevated 20 to 30 cm.</a:t>
            </a:r>
          </a:p>
          <a:p>
            <a:pPr marL="609600" indent="-609600" defTabSz="1896340">
              <a:spcBef>
                <a:spcPts val="4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dirty="0"/>
              <a:t>Administer oxygen per local protocol</a:t>
            </a:r>
          </a:p>
          <a:p>
            <a:pPr marL="609600" indent="-609600" defTabSz="1896340">
              <a:spcBef>
                <a:spcPts val="4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dirty="0"/>
              <a:t>Give water, but not to an unconscious patient.</a:t>
            </a:r>
          </a:p>
          <a:p>
            <a:pPr marL="609600" indent="-609600" defTabSz="1896340">
              <a:spcBef>
                <a:spcPts val="4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5188856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DEF883-B613-3DD0-3E7C-9F67DB4793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mergency Medical Services System (EMS)">
            <a:extLst>
              <a:ext uri="{FF2B5EF4-FFF2-40B4-BE49-F238E27FC236}">
                <a16:creationId xmlns:a16="http://schemas.microsoft.com/office/drawing/2014/main" id="{D51CE13E-CF30-75CB-7469-04B41E5E591F}"/>
              </a:ext>
            </a:extLst>
          </p:cNvPr>
          <p:cNvSpPr txBox="1"/>
          <p:nvPr/>
        </p:nvSpPr>
        <p:spPr>
          <a:xfrm>
            <a:off x="742142" y="2604560"/>
            <a:ext cx="7113118" cy="19476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en-IN" dirty="0"/>
              <a:t>Heat </a:t>
            </a:r>
          </a:p>
          <a:p>
            <a:r>
              <a:rPr lang="en-IN" dirty="0"/>
              <a:t>Stroke</a:t>
            </a:r>
          </a:p>
        </p:txBody>
      </p:sp>
      <p:sp>
        <p:nvSpPr>
          <p:cNvPr id="4" name="Signs and Symptoms">
            <a:extLst>
              <a:ext uri="{FF2B5EF4-FFF2-40B4-BE49-F238E27FC236}">
                <a16:creationId xmlns:a16="http://schemas.microsoft.com/office/drawing/2014/main" id="{14934B8B-6E12-ED16-5A8A-9F107193BA97}"/>
              </a:ext>
            </a:extLst>
          </p:cNvPr>
          <p:cNvSpPr txBox="1"/>
          <p:nvPr/>
        </p:nvSpPr>
        <p:spPr>
          <a:xfrm>
            <a:off x="742142" y="4552247"/>
            <a:ext cx="7770665" cy="11979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spcBef>
                <a:spcPts val="2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6000"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dirty="0"/>
              <a:t>Signs and Symptoms</a:t>
            </a:r>
          </a:p>
        </p:txBody>
      </p:sp>
      <p:sp>
        <p:nvSpPr>
          <p:cNvPr id="7" name="Line">
            <a:extLst>
              <a:ext uri="{FF2B5EF4-FFF2-40B4-BE49-F238E27FC236}">
                <a16:creationId xmlns:a16="http://schemas.microsoft.com/office/drawing/2014/main" id="{ED3820AD-6640-E3C3-AE6B-8BF6B110BE59}"/>
              </a:ext>
            </a:extLst>
          </p:cNvPr>
          <p:cNvSpPr/>
          <p:nvPr/>
        </p:nvSpPr>
        <p:spPr>
          <a:xfrm>
            <a:off x="10179203" y="4794724"/>
            <a:ext cx="13439514" cy="1"/>
          </a:xfrm>
          <a:prstGeom prst="line">
            <a:avLst/>
          </a:prstGeom>
          <a:ln w="25400">
            <a:solidFill>
              <a:srgbClr val="881920"/>
            </a:solidFill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5" name="Deep, rapid breathing…">
            <a:extLst>
              <a:ext uri="{FF2B5EF4-FFF2-40B4-BE49-F238E27FC236}">
                <a16:creationId xmlns:a16="http://schemas.microsoft.com/office/drawing/2014/main" id="{3840AE30-7869-396F-E18C-576B68C21441}"/>
              </a:ext>
            </a:extLst>
          </p:cNvPr>
          <p:cNvSpPr txBox="1"/>
          <p:nvPr/>
        </p:nvSpPr>
        <p:spPr>
          <a:xfrm>
            <a:off x="10019966" y="5392783"/>
            <a:ext cx="13875728" cy="7014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/>
          <a:p>
            <a:pPr marL="609600" indent="-609600" defTabSz="1896340">
              <a:spcBef>
                <a:spcPts val="3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Deep, rapid breathing</a:t>
            </a:r>
          </a:p>
          <a:p>
            <a:pPr marL="609600" indent="-609600" defTabSz="1896340">
              <a:spcBef>
                <a:spcPts val="3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Rapid pulse fluctuating in strength</a:t>
            </a:r>
          </a:p>
          <a:p>
            <a:pPr marL="609600" indent="-609600" defTabSz="1896340">
              <a:spcBef>
                <a:spcPts val="3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Dry, hot skin</a:t>
            </a:r>
          </a:p>
          <a:p>
            <a:pPr marL="609600" indent="-609600" defTabSz="1896340">
              <a:spcBef>
                <a:spcPts val="3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Dilated pupils</a:t>
            </a:r>
          </a:p>
          <a:p>
            <a:pPr marL="609600" indent="-609600" defTabSz="1896340">
              <a:spcBef>
                <a:spcPts val="3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Loss of consciousness</a:t>
            </a:r>
          </a:p>
          <a:p>
            <a:pPr marL="609600" indent="-609600" defTabSz="1896340">
              <a:spcBef>
                <a:spcPts val="3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Convulsions or muscular tremors</a:t>
            </a:r>
          </a:p>
        </p:txBody>
      </p:sp>
    </p:spTree>
    <p:extLst>
      <p:ext uri="{BB962C8B-B14F-4D97-AF65-F5344CB8AC3E}">
        <p14:creationId xmlns:p14="http://schemas.microsoft.com/office/powerpoint/2010/main" val="4241434160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6F724F-663C-2021-5930-4C6690C5B0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mergency Medical Services System (EMS)">
            <a:extLst>
              <a:ext uri="{FF2B5EF4-FFF2-40B4-BE49-F238E27FC236}">
                <a16:creationId xmlns:a16="http://schemas.microsoft.com/office/drawing/2014/main" id="{5C11EFCF-9510-974E-D594-86AED40996E1}"/>
              </a:ext>
            </a:extLst>
          </p:cNvPr>
          <p:cNvSpPr txBox="1"/>
          <p:nvPr/>
        </p:nvSpPr>
        <p:spPr>
          <a:xfrm>
            <a:off x="742142" y="2604560"/>
            <a:ext cx="7113118" cy="19476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en-IN" dirty="0"/>
              <a:t>PHT FOR HEAT STROKE</a:t>
            </a:r>
          </a:p>
        </p:txBody>
      </p:sp>
      <p:sp>
        <p:nvSpPr>
          <p:cNvPr id="5" name="Severe muscle cramps…">
            <a:extLst>
              <a:ext uri="{FF2B5EF4-FFF2-40B4-BE49-F238E27FC236}">
                <a16:creationId xmlns:a16="http://schemas.microsoft.com/office/drawing/2014/main" id="{F61465F0-02FC-8275-253C-844AB5B517FC}"/>
              </a:ext>
            </a:extLst>
          </p:cNvPr>
          <p:cNvSpPr txBox="1"/>
          <p:nvPr/>
        </p:nvSpPr>
        <p:spPr>
          <a:xfrm>
            <a:off x="8778995" y="1735184"/>
            <a:ext cx="13875728" cy="138438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/>
          <a:p>
            <a:pPr marL="609600" indent="-609600" defTabSz="1896340">
              <a:spcBef>
                <a:spcPts val="4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dirty="0"/>
              <a:t>Cool the patient quickly in any way possible . Move the patient away from the source of heat . Remove his / her garments and wrap the patient with wet sheets</a:t>
            </a:r>
          </a:p>
          <a:p>
            <a:pPr marL="609600" indent="-609600" defTabSz="1896340">
              <a:spcBef>
                <a:spcPts val="4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dirty="0"/>
              <a:t>Place cold bags or ice packs below each armpit, behind the knees and around the ankles and one on each side of the neck</a:t>
            </a:r>
          </a:p>
          <a:p>
            <a:pPr marL="609600" indent="-609600" defTabSz="1896340">
              <a:spcBef>
                <a:spcPts val="4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dirty="0"/>
              <a:t>Look for a large container or bathtub and submerge the patient in cold water up to the neck</a:t>
            </a:r>
          </a:p>
          <a:p>
            <a:pPr marL="609600" indent="-609600" defTabSz="1896340">
              <a:spcBef>
                <a:spcPts val="4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endParaRPr lang="en-US" dirty="0"/>
          </a:p>
          <a:p>
            <a:pPr marL="609600" indent="-609600" defTabSz="1896340">
              <a:spcBef>
                <a:spcPts val="4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9956114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19B484-997F-E9BA-5209-86C807260B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mergency Medical Services System (EMS)">
            <a:extLst>
              <a:ext uri="{FF2B5EF4-FFF2-40B4-BE49-F238E27FC236}">
                <a16:creationId xmlns:a16="http://schemas.microsoft.com/office/drawing/2014/main" id="{8EF25282-A39D-7DFC-414B-D7B8ED03B5EF}"/>
              </a:ext>
            </a:extLst>
          </p:cNvPr>
          <p:cNvSpPr txBox="1"/>
          <p:nvPr/>
        </p:nvSpPr>
        <p:spPr>
          <a:xfrm>
            <a:off x="742142" y="2604560"/>
            <a:ext cx="7113118" cy="19476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en-IN" dirty="0"/>
              <a:t>Lightening Injuries</a:t>
            </a:r>
          </a:p>
        </p:txBody>
      </p:sp>
      <p:sp>
        <p:nvSpPr>
          <p:cNvPr id="4" name="Signs and Symptoms">
            <a:extLst>
              <a:ext uri="{FF2B5EF4-FFF2-40B4-BE49-F238E27FC236}">
                <a16:creationId xmlns:a16="http://schemas.microsoft.com/office/drawing/2014/main" id="{595E4B2E-3F20-6288-F926-786580CC1673}"/>
              </a:ext>
            </a:extLst>
          </p:cNvPr>
          <p:cNvSpPr txBox="1"/>
          <p:nvPr/>
        </p:nvSpPr>
        <p:spPr>
          <a:xfrm>
            <a:off x="742142" y="4552247"/>
            <a:ext cx="7770665" cy="11979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spcBef>
                <a:spcPts val="2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6000"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dirty="0"/>
              <a:t>Signs and Symptoms</a:t>
            </a:r>
          </a:p>
        </p:txBody>
      </p:sp>
      <p:sp>
        <p:nvSpPr>
          <p:cNvPr id="7" name="Line">
            <a:extLst>
              <a:ext uri="{FF2B5EF4-FFF2-40B4-BE49-F238E27FC236}">
                <a16:creationId xmlns:a16="http://schemas.microsoft.com/office/drawing/2014/main" id="{E1C7C84E-59FE-004E-8D09-D1F26968B238}"/>
              </a:ext>
            </a:extLst>
          </p:cNvPr>
          <p:cNvSpPr/>
          <p:nvPr/>
        </p:nvSpPr>
        <p:spPr>
          <a:xfrm>
            <a:off x="10179203" y="4794724"/>
            <a:ext cx="13439514" cy="1"/>
          </a:xfrm>
          <a:prstGeom prst="line">
            <a:avLst/>
          </a:prstGeom>
          <a:ln w="25400">
            <a:solidFill>
              <a:srgbClr val="881920"/>
            </a:solidFill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" name="Loss of conscience…">
            <a:extLst>
              <a:ext uri="{FF2B5EF4-FFF2-40B4-BE49-F238E27FC236}">
                <a16:creationId xmlns:a16="http://schemas.microsoft.com/office/drawing/2014/main" id="{311CF0C4-742F-8286-931D-CEAB9CAC3114}"/>
              </a:ext>
            </a:extLst>
          </p:cNvPr>
          <p:cNvSpPr txBox="1"/>
          <p:nvPr/>
        </p:nvSpPr>
        <p:spPr>
          <a:xfrm>
            <a:off x="10019966" y="5392783"/>
            <a:ext cx="13875728" cy="5808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/>
          <a:p>
            <a:pPr marL="609600" indent="-609600" defTabSz="1896340">
              <a:spcBef>
                <a:spcPts val="3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Loss of conscience</a:t>
            </a:r>
          </a:p>
          <a:p>
            <a:pPr marL="609600" indent="-609600" defTabSz="1896340">
              <a:spcBef>
                <a:spcPts val="3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Loss of circulation</a:t>
            </a:r>
          </a:p>
          <a:p>
            <a:pPr marL="609600" indent="-609600" defTabSz="1896340">
              <a:spcBef>
                <a:spcPts val="3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Loss of respiration</a:t>
            </a:r>
          </a:p>
          <a:p>
            <a:pPr marL="609600" indent="-609600" defTabSz="1896340">
              <a:spcBef>
                <a:spcPts val="3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Disorientation</a:t>
            </a:r>
          </a:p>
          <a:p>
            <a:pPr marL="609600" indent="-609600" defTabSz="1896340">
              <a:spcBef>
                <a:spcPts val="3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Superficial burns</a:t>
            </a:r>
          </a:p>
        </p:txBody>
      </p:sp>
    </p:spTree>
    <p:extLst>
      <p:ext uri="{BB962C8B-B14F-4D97-AF65-F5344CB8AC3E}">
        <p14:creationId xmlns:p14="http://schemas.microsoft.com/office/powerpoint/2010/main" val="1000112270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A2A287-F30E-965F-8CE8-767FBC7C07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pon completing this lesson, you will be able to:">
            <a:extLst>
              <a:ext uri="{FF2B5EF4-FFF2-40B4-BE49-F238E27FC236}">
                <a16:creationId xmlns:a16="http://schemas.microsoft.com/office/drawing/2014/main" id="{F5718F69-9DD9-9433-D379-32CAAFCAE4EB}"/>
              </a:ext>
            </a:extLst>
          </p:cNvPr>
          <p:cNvSpPr txBox="1">
            <a:spLocks/>
          </p:cNvSpPr>
          <p:nvPr/>
        </p:nvSpPr>
        <p:spPr>
          <a:xfrm>
            <a:off x="577892" y="2703577"/>
            <a:ext cx="7627938" cy="7756525"/>
          </a:xfrm>
          <a:prstGeom prst="rect">
            <a:avLst/>
          </a:prstGeom>
          <a:solidFill>
            <a:srgbClr val="E46C0A"/>
          </a:solidFill>
        </p:spPr>
        <p:txBody>
          <a:bodyPr lIns="89235" tIns="89235" rIns="89235" bIns="89235" anchor="t"/>
          <a:lstStyle>
            <a:lvl1pPr marL="0" marR="0" indent="0" algn="l" defTabSz="1896340" latinLnBrk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6000" algn="l"/>
                <a:tab pos="3644900" algn="l"/>
                <a:tab pos="5029200" algn="l"/>
                <a:tab pos="6388100" algn="l"/>
              </a:tabLst>
              <a:defRPr sz="4200" b="0" i="0" u="none" strike="noStrike" cap="none" spc="0" baseline="0">
                <a:solidFill>
                  <a:srgbClr val="000000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1pPr>
            <a:lvl2pPr marL="0" marR="0" indent="457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914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1371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18288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22860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2743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3200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3657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r>
              <a:rPr lang="en-US" sz="4800" dirty="0"/>
              <a:t>Upon completing this lesson, you will be able to:</a:t>
            </a:r>
          </a:p>
        </p:txBody>
      </p:sp>
      <p:sp>
        <p:nvSpPr>
          <p:cNvPr id="6" name="OBJECTIVES">
            <a:extLst>
              <a:ext uri="{FF2B5EF4-FFF2-40B4-BE49-F238E27FC236}">
                <a16:creationId xmlns:a16="http://schemas.microsoft.com/office/drawing/2014/main" id="{800CDD3E-D678-F499-FEBF-63CF25662869}"/>
              </a:ext>
            </a:extLst>
          </p:cNvPr>
          <p:cNvSpPr txBox="1"/>
          <p:nvPr/>
        </p:nvSpPr>
        <p:spPr>
          <a:xfrm>
            <a:off x="8661373" y="787889"/>
            <a:ext cx="5351166" cy="1401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defRPr sz="7200" b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OBJECTIVES</a:t>
            </a:r>
          </a:p>
        </p:txBody>
      </p:sp>
      <p:sp>
        <p:nvSpPr>
          <p:cNvPr id="14" name="Slide Number">
            <a:extLst>
              <a:ext uri="{FF2B5EF4-FFF2-40B4-BE49-F238E27FC236}">
                <a16:creationId xmlns:a16="http://schemas.microsoft.com/office/drawing/2014/main" id="{604411A1-C3C6-2F4F-82AF-C46323EE4C08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3</a:t>
            </a:fld>
            <a:endParaRPr/>
          </a:p>
        </p:txBody>
      </p:sp>
      <p:sp>
        <p:nvSpPr>
          <p:cNvPr id="11" name="List three steps for pre-hospital treatment of chemical burns.…">
            <a:extLst>
              <a:ext uri="{FF2B5EF4-FFF2-40B4-BE49-F238E27FC236}">
                <a16:creationId xmlns:a16="http://schemas.microsoft.com/office/drawing/2014/main" id="{7A70357E-EA71-CF3C-33E1-FAEC9A058072}"/>
              </a:ext>
            </a:extLst>
          </p:cNvPr>
          <p:cNvSpPr txBox="1"/>
          <p:nvPr/>
        </p:nvSpPr>
        <p:spPr>
          <a:xfrm>
            <a:off x="11786744" y="4379577"/>
            <a:ext cx="11696334" cy="8411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/>
          <a:p>
            <a:pPr lvl="1" indent="0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t>List three steps for pre-hospital treatment of chemical burns. </a:t>
            </a:r>
          </a:p>
          <a:p>
            <a:pPr lvl="1" indent="0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  <a:p>
            <a:pPr lvl="1" indent="0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t>List three steps for pre-hospital treatment of electrical burns.</a:t>
            </a:r>
          </a:p>
          <a:p>
            <a:pPr lvl="1" indent="0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  <a:p>
            <a:pPr lvl="1" indent="0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t>List three signs and symptoms of heat cramps, heat exhaustion and heat stroke and describe pre-hospital treatment for each.</a:t>
            </a:r>
          </a:p>
        </p:txBody>
      </p:sp>
      <p:grpSp>
        <p:nvGrpSpPr>
          <p:cNvPr id="12" name="Group">
            <a:extLst>
              <a:ext uri="{FF2B5EF4-FFF2-40B4-BE49-F238E27FC236}">
                <a16:creationId xmlns:a16="http://schemas.microsoft.com/office/drawing/2014/main" id="{0B75C339-65A7-43D3-EF1B-2A5F42A54C11}"/>
              </a:ext>
            </a:extLst>
          </p:cNvPr>
          <p:cNvGrpSpPr/>
          <p:nvPr/>
        </p:nvGrpSpPr>
        <p:grpSpPr>
          <a:xfrm>
            <a:off x="10085192" y="4266274"/>
            <a:ext cx="1219201" cy="1681958"/>
            <a:chOff x="0" y="115975"/>
            <a:chExt cx="1219200" cy="1681957"/>
          </a:xfrm>
        </p:grpSpPr>
        <p:sp>
          <p:nvSpPr>
            <p:cNvPr id="13" name="Circle">
              <a:extLst>
                <a:ext uri="{FF2B5EF4-FFF2-40B4-BE49-F238E27FC236}">
                  <a16:creationId xmlns:a16="http://schemas.microsoft.com/office/drawing/2014/main" id="{9AD45057-F9EE-EF11-06F2-4C729B7740FB}"/>
                </a:ext>
              </a:extLst>
            </p:cNvPr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5" name="3">
              <a:extLst>
                <a:ext uri="{FF2B5EF4-FFF2-40B4-BE49-F238E27FC236}">
                  <a16:creationId xmlns:a16="http://schemas.microsoft.com/office/drawing/2014/main" id="{D513AFC6-052D-C323-A53E-CE286924C3FA}"/>
                </a:ext>
              </a:extLst>
            </p:cNvPr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3</a:t>
              </a:r>
            </a:p>
          </p:txBody>
        </p:sp>
      </p:grpSp>
      <p:grpSp>
        <p:nvGrpSpPr>
          <p:cNvPr id="16" name="Group">
            <a:extLst>
              <a:ext uri="{FF2B5EF4-FFF2-40B4-BE49-F238E27FC236}">
                <a16:creationId xmlns:a16="http://schemas.microsoft.com/office/drawing/2014/main" id="{17817BB5-5DE5-2CA0-91A3-976DF8771C22}"/>
              </a:ext>
            </a:extLst>
          </p:cNvPr>
          <p:cNvGrpSpPr/>
          <p:nvPr/>
        </p:nvGrpSpPr>
        <p:grpSpPr>
          <a:xfrm>
            <a:off x="10085192" y="6564900"/>
            <a:ext cx="1219201" cy="1681959"/>
            <a:chOff x="0" y="115975"/>
            <a:chExt cx="1219200" cy="1681957"/>
          </a:xfrm>
        </p:grpSpPr>
        <p:sp>
          <p:nvSpPr>
            <p:cNvPr id="17" name="Circle">
              <a:extLst>
                <a:ext uri="{FF2B5EF4-FFF2-40B4-BE49-F238E27FC236}">
                  <a16:creationId xmlns:a16="http://schemas.microsoft.com/office/drawing/2014/main" id="{1A53B5FD-2001-B30F-036E-974417128839}"/>
                </a:ext>
              </a:extLst>
            </p:cNvPr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8" name="4">
              <a:extLst>
                <a:ext uri="{FF2B5EF4-FFF2-40B4-BE49-F238E27FC236}">
                  <a16:creationId xmlns:a16="http://schemas.microsoft.com/office/drawing/2014/main" id="{CA8277E9-2161-1F3B-ADCC-294D260F28AB}"/>
                </a:ext>
              </a:extLst>
            </p:cNvPr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4</a:t>
              </a:r>
            </a:p>
          </p:txBody>
        </p:sp>
      </p:grpSp>
      <p:grpSp>
        <p:nvGrpSpPr>
          <p:cNvPr id="19" name="Group">
            <a:extLst>
              <a:ext uri="{FF2B5EF4-FFF2-40B4-BE49-F238E27FC236}">
                <a16:creationId xmlns:a16="http://schemas.microsoft.com/office/drawing/2014/main" id="{63E29B71-0362-1125-838E-53A385DC44F1}"/>
              </a:ext>
            </a:extLst>
          </p:cNvPr>
          <p:cNvGrpSpPr/>
          <p:nvPr/>
        </p:nvGrpSpPr>
        <p:grpSpPr>
          <a:xfrm>
            <a:off x="10085192" y="8865772"/>
            <a:ext cx="1219201" cy="1681959"/>
            <a:chOff x="0" y="115975"/>
            <a:chExt cx="1219200" cy="1681957"/>
          </a:xfrm>
        </p:grpSpPr>
        <p:sp>
          <p:nvSpPr>
            <p:cNvPr id="20" name="Circle">
              <a:extLst>
                <a:ext uri="{FF2B5EF4-FFF2-40B4-BE49-F238E27FC236}">
                  <a16:creationId xmlns:a16="http://schemas.microsoft.com/office/drawing/2014/main" id="{C1C73D01-B21B-C58D-C653-70AC6C3AB65C}"/>
                </a:ext>
              </a:extLst>
            </p:cNvPr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21" name="5">
              <a:extLst>
                <a:ext uri="{FF2B5EF4-FFF2-40B4-BE49-F238E27FC236}">
                  <a16:creationId xmlns:a16="http://schemas.microsoft.com/office/drawing/2014/main" id="{5087AFD0-4450-1986-A65E-8D2BA353CF80}"/>
                </a:ext>
              </a:extLst>
            </p:cNvPr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rPr dirty="0"/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73233629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18F1C3-BAAA-0D6D-6B9C-0013AAD42E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mergency Medical Services System (EMS)">
            <a:extLst>
              <a:ext uri="{FF2B5EF4-FFF2-40B4-BE49-F238E27FC236}">
                <a16:creationId xmlns:a16="http://schemas.microsoft.com/office/drawing/2014/main" id="{F62ED074-1D48-7396-90C5-9D6A766FECE2}"/>
              </a:ext>
            </a:extLst>
          </p:cNvPr>
          <p:cNvSpPr txBox="1"/>
          <p:nvPr/>
        </p:nvSpPr>
        <p:spPr>
          <a:xfrm>
            <a:off x="742142" y="2604560"/>
            <a:ext cx="7113118" cy="19476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en-IN" dirty="0"/>
              <a:t>Mild Hypothermia</a:t>
            </a:r>
          </a:p>
        </p:txBody>
      </p:sp>
      <p:sp>
        <p:nvSpPr>
          <p:cNvPr id="4" name="Signs and Symptoms">
            <a:extLst>
              <a:ext uri="{FF2B5EF4-FFF2-40B4-BE49-F238E27FC236}">
                <a16:creationId xmlns:a16="http://schemas.microsoft.com/office/drawing/2014/main" id="{E87A9F22-4EC5-92C7-4562-B2BE4A58C594}"/>
              </a:ext>
            </a:extLst>
          </p:cNvPr>
          <p:cNvSpPr txBox="1"/>
          <p:nvPr/>
        </p:nvSpPr>
        <p:spPr>
          <a:xfrm>
            <a:off x="742142" y="4552247"/>
            <a:ext cx="7770665" cy="11979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spcBef>
                <a:spcPts val="2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6000"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dirty="0"/>
              <a:t>Signs and Symptoms</a:t>
            </a:r>
          </a:p>
        </p:txBody>
      </p:sp>
      <p:sp>
        <p:nvSpPr>
          <p:cNvPr id="7" name="Line">
            <a:extLst>
              <a:ext uri="{FF2B5EF4-FFF2-40B4-BE49-F238E27FC236}">
                <a16:creationId xmlns:a16="http://schemas.microsoft.com/office/drawing/2014/main" id="{8A2C3BE8-9EF7-CF8F-CB1E-E8A06D81EC40}"/>
              </a:ext>
            </a:extLst>
          </p:cNvPr>
          <p:cNvSpPr/>
          <p:nvPr/>
        </p:nvSpPr>
        <p:spPr>
          <a:xfrm>
            <a:off x="10179203" y="4794724"/>
            <a:ext cx="13439514" cy="1"/>
          </a:xfrm>
          <a:prstGeom prst="line">
            <a:avLst/>
          </a:prstGeom>
          <a:ln w="25400">
            <a:solidFill>
              <a:srgbClr val="881920"/>
            </a:solidFill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5" name="Chills…">
            <a:extLst>
              <a:ext uri="{FF2B5EF4-FFF2-40B4-BE49-F238E27FC236}">
                <a16:creationId xmlns:a16="http://schemas.microsoft.com/office/drawing/2014/main" id="{4637C9DE-244C-AC3D-0980-82E83D61FC79}"/>
              </a:ext>
            </a:extLst>
          </p:cNvPr>
          <p:cNvSpPr txBox="1"/>
          <p:nvPr/>
        </p:nvSpPr>
        <p:spPr>
          <a:xfrm>
            <a:off x="10019966" y="5392783"/>
            <a:ext cx="13875728" cy="7014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/>
          <a:p>
            <a:pPr marL="609600" indent="-609600" defTabSz="1896340">
              <a:spcBef>
                <a:spcPts val="3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Chills</a:t>
            </a:r>
          </a:p>
          <a:p>
            <a:pPr marL="609600" indent="-609600" defTabSz="1896340">
              <a:spcBef>
                <a:spcPts val="3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Drowsiness</a:t>
            </a:r>
          </a:p>
          <a:p>
            <a:pPr marL="609600" indent="-609600" defTabSz="1896340">
              <a:spcBef>
                <a:spcPts val="3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Rapid breathing, slow pulse</a:t>
            </a:r>
          </a:p>
          <a:p>
            <a:pPr marL="609600" indent="-609600" defTabSz="1896340">
              <a:spcBef>
                <a:spcPts val="3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Loss of vision</a:t>
            </a:r>
          </a:p>
          <a:p>
            <a:pPr marL="609600" indent="-609600" defTabSz="1896340">
              <a:spcBef>
                <a:spcPts val="3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Sluggish pupils</a:t>
            </a:r>
          </a:p>
          <a:p>
            <a:pPr marL="609600" indent="-609600" defTabSz="1896340">
              <a:spcBef>
                <a:spcPts val="3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Uncontrollable shivering</a:t>
            </a:r>
          </a:p>
        </p:txBody>
      </p:sp>
    </p:spTree>
    <p:extLst>
      <p:ext uri="{BB962C8B-B14F-4D97-AF65-F5344CB8AC3E}">
        <p14:creationId xmlns:p14="http://schemas.microsoft.com/office/powerpoint/2010/main" val="972119154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E8CC7B-94A0-1894-1A37-6607C91CA0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mergency Medical Services System (EMS)">
            <a:extLst>
              <a:ext uri="{FF2B5EF4-FFF2-40B4-BE49-F238E27FC236}">
                <a16:creationId xmlns:a16="http://schemas.microsoft.com/office/drawing/2014/main" id="{DE818DBD-4511-79CB-CC87-D82F28CCEE49}"/>
              </a:ext>
            </a:extLst>
          </p:cNvPr>
          <p:cNvSpPr txBox="1"/>
          <p:nvPr/>
        </p:nvSpPr>
        <p:spPr>
          <a:xfrm>
            <a:off x="742142" y="2604560"/>
            <a:ext cx="7113118" cy="19476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en-IN" dirty="0"/>
              <a:t>Severe Hypothermia</a:t>
            </a:r>
          </a:p>
        </p:txBody>
      </p:sp>
      <p:sp>
        <p:nvSpPr>
          <p:cNvPr id="4" name="Signs and Symptoms">
            <a:extLst>
              <a:ext uri="{FF2B5EF4-FFF2-40B4-BE49-F238E27FC236}">
                <a16:creationId xmlns:a16="http://schemas.microsoft.com/office/drawing/2014/main" id="{EBBA1482-A3F2-C73C-5816-3360731E5866}"/>
              </a:ext>
            </a:extLst>
          </p:cNvPr>
          <p:cNvSpPr txBox="1"/>
          <p:nvPr/>
        </p:nvSpPr>
        <p:spPr>
          <a:xfrm>
            <a:off x="742142" y="4552247"/>
            <a:ext cx="7770665" cy="11979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spcBef>
                <a:spcPts val="2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6000"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rPr dirty="0"/>
              <a:t>Signs and Symptoms</a:t>
            </a:r>
          </a:p>
        </p:txBody>
      </p:sp>
      <p:sp>
        <p:nvSpPr>
          <p:cNvPr id="7" name="Line">
            <a:extLst>
              <a:ext uri="{FF2B5EF4-FFF2-40B4-BE49-F238E27FC236}">
                <a16:creationId xmlns:a16="http://schemas.microsoft.com/office/drawing/2014/main" id="{16D74489-0873-73CD-10D3-79C5FFFF5538}"/>
              </a:ext>
            </a:extLst>
          </p:cNvPr>
          <p:cNvSpPr/>
          <p:nvPr/>
        </p:nvSpPr>
        <p:spPr>
          <a:xfrm>
            <a:off x="10179203" y="4794724"/>
            <a:ext cx="13439514" cy="1"/>
          </a:xfrm>
          <a:prstGeom prst="line">
            <a:avLst/>
          </a:prstGeom>
          <a:ln w="25400">
            <a:solidFill>
              <a:srgbClr val="881920"/>
            </a:solidFill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" name="Extremely slow breathing…">
            <a:extLst>
              <a:ext uri="{FF2B5EF4-FFF2-40B4-BE49-F238E27FC236}">
                <a16:creationId xmlns:a16="http://schemas.microsoft.com/office/drawing/2014/main" id="{45CB4E7C-6F47-4376-3213-6F1295E516AB}"/>
              </a:ext>
            </a:extLst>
          </p:cNvPr>
          <p:cNvSpPr txBox="1"/>
          <p:nvPr/>
        </p:nvSpPr>
        <p:spPr>
          <a:xfrm>
            <a:off x="10019966" y="5392783"/>
            <a:ext cx="13875728" cy="6887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/>
          <a:p>
            <a:pPr marL="609600" indent="-609600" defTabSz="1896340">
              <a:spcBef>
                <a:spcPts val="4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Extremely slow breathing </a:t>
            </a:r>
          </a:p>
          <a:p>
            <a:pPr marL="609600" indent="-609600" defTabSz="1896340">
              <a:spcBef>
                <a:spcPts val="4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Extremely slow pulse</a:t>
            </a:r>
          </a:p>
          <a:p>
            <a:pPr marL="609600" indent="-609600" defTabSz="1896340">
              <a:spcBef>
                <a:spcPts val="4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Unresponsiveness</a:t>
            </a:r>
          </a:p>
          <a:p>
            <a:pPr marL="609600" indent="-609600" defTabSz="1896340">
              <a:spcBef>
                <a:spcPts val="4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Fixed, dilated pupils</a:t>
            </a:r>
          </a:p>
          <a:p>
            <a:pPr marL="609600" indent="-609600" defTabSz="1896340">
              <a:spcBef>
                <a:spcPts val="4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Rigid extremities</a:t>
            </a:r>
          </a:p>
        </p:txBody>
      </p:sp>
    </p:spTree>
    <p:extLst>
      <p:ext uri="{BB962C8B-B14F-4D97-AF65-F5344CB8AC3E}">
        <p14:creationId xmlns:p14="http://schemas.microsoft.com/office/powerpoint/2010/main" val="2632971335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27C522-7969-6EA8-BD58-2E95320639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mergency Medical Services System (EMS)">
            <a:extLst>
              <a:ext uri="{FF2B5EF4-FFF2-40B4-BE49-F238E27FC236}">
                <a16:creationId xmlns:a16="http://schemas.microsoft.com/office/drawing/2014/main" id="{1C725741-A6C5-CE4E-E0EB-E99A281A3345}"/>
              </a:ext>
            </a:extLst>
          </p:cNvPr>
          <p:cNvSpPr txBox="1"/>
          <p:nvPr/>
        </p:nvSpPr>
        <p:spPr>
          <a:xfrm>
            <a:off x="742142" y="2604560"/>
            <a:ext cx="7113118" cy="19476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en-IN" dirty="0"/>
              <a:t>PHT FOR HYPOTHERMIA </a:t>
            </a:r>
          </a:p>
        </p:txBody>
      </p:sp>
      <p:sp>
        <p:nvSpPr>
          <p:cNvPr id="5" name="Severe muscle cramps…">
            <a:extLst>
              <a:ext uri="{FF2B5EF4-FFF2-40B4-BE49-F238E27FC236}">
                <a16:creationId xmlns:a16="http://schemas.microsoft.com/office/drawing/2014/main" id="{DFAAE0BB-4D5E-AD9A-7B33-F4C61DE3E510}"/>
              </a:ext>
            </a:extLst>
          </p:cNvPr>
          <p:cNvSpPr txBox="1"/>
          <p:nvPr/>
        </p:nvSpPr>
        <p:spPr>
          <a:xfrm>
            <a:off x="8223823" y="755470"/>
            <a:ext cx="13875728" cy="126948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/>
          <a:p>
            <a:pPr marL="609600" indent="-609600" defTabSz="1896340">
              <a:spcBef>
                <a:spcPts val="4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dirty="0"/>
              <a:t>Conduct initial assessment and physical exam.</a:t>
            </a:r>
          </a:p>
          <a:p>
            <a:pPr marL="609600" indent="-609600" defTabSz="1896340">
              <a:spcBef>
                <a:spcPts val="4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dirty="0"/>
              <a:t>Remove the patient from the cold environment.</a:t>
            </a:r>
          </a:p>
          <a:p>
            <a:pPr marL="609600" indent="-609600" defTabSz="1896340">
              <a:spcBef>
                <a:spcPts val="4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dirty="0"/>
              <a:t>Maintain open airway and administer oxygen per local protocol.</a:t>
            </a:r>
          </a:p>
          <a:p>
            <a:pPr marL="609600" indent="-609600" defTabSz="1896340">
              <a:spcBef>
                <a:spcPts val="4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dirty="0"/>
              <a:t>Remove any wet clothing and cover patient with a blanket. Keep the patient dry.</a:t>
            </a:r>
          </a:p>
          <a:p>
            <a:pPr marL="609600" indent="-609600" defTabSz="1896340">
              <a:spcBef>
                <a:spcPts val="4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dirty="0"/>
              <a:t>If the patient is alert, offer warm liquids (non-stimulant) slowly. </a:t>
            </a:r>
          </a:p>
          <a:p>
            <a:pPr marL="609600" indent="-609600" defTabSz="1896340">
              <a:spcBef>
                <a:spcPts val="4000"/>
              </a:spcBef>
              <a:buSzPct val="100000"/>
              <a:buChar char="•"/>
              <a:tabLst>
                <a:tab pos="2286000" algn="l"/>
                <a:tab pos="3644900" algn="l"/>
                <a:tab pos="5029200" algn="l"/>
                <a:tab pos="6388100" algn="l"/>
              </a:tabLst>
              <a:defRPr sz="5400"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dirty="0"/>
              <a:t>Constantly assess vital signs</a:t>
            </a:r>
          </a:p>
        </p:txBody>
      </p:sp>
    </p:spTree>
    <p:extLst>
      <p:ext uri="{BB962C8B-B14F-4D97-AF65-F5344CB8AC3E}">
        <p14:creationId xmlns:p14="http://schemas.microsoft.com/office/powerpoint/2010/main" val="2347784434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CF866D-4351-61F4-E8C3-B80FA38095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pon completing this lesson, you will be able to:">
            <a:extLst>
              <a:ext uri="{FF2B5EF4-FFF2-40B4-BE49-F238E27FC236}">
                <a16:creationId xmlns:a16="http://schemas.microsoft.com/office/drawing/2014/main" id="{6415154A-7BB9-2BCC-BBB8-327E443C95DC}"/>
              </a:ext>
            </a:extLst>
          </p:cNvPr>
          <p:cNvSpPr txBox="1">
            <a:spLocks/>
          </p:cNvSpPr>
          <p:nvPr/>
        </p:nvSpPr>
        <p:spPr>
          <a:xfrm>
            <a:off x="577892" y="2703577"/>
            <a:ext cx="7627938" cy="7756525"/>
          </a:xfrm>
          <a:prstGeom prst="rect">
            <a:avLst/>
          </a:prstGeom>
          <a:solidFill>
            <a:srgbClr val="E46C0A"/>
          </a:solidFill>
        </p:spPr>
        <p:txBody>
          <a:bodyPr lIns="89235" tIns="89235" rIns="89235" bIns="89235" anchor="t"/>
          <a:lstStyle>
            <a:lvl1pPr marL="0" marR="0" indent="0" algn="l" defTabSz="1896340" latinLnBrk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6000" algn="l"/>
                <a:tab pos="3644900" algn="l"/>
                <a:tab pos="5029200" algn="l"/>
                <a:tab pos="6388100" algn="l"/>
              </a:tabLst>
              <a:defRPr sz="4200" b="0" i="0" u="none" strike="noStrike" cap="none" spc="0" baseline="0">
                <a:solidFill>
                  <a:srgbClr val="000000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1pPr>
            <a:lvl2pPr marL="0" marR="0" indent="457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914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1371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18288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22860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2743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3200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3657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r>
              <a:rPr lang="en-US" sz="4800" dirty="0"/>
              <a:t>Now you are able to:</a:t>
            </a:r>
          </a:p>
        </p:txBody>
      </p:sp>
      <p:sp>
        <p:nvSpPr>
          <p:cNvPr id="6" name="OBJECTIVES">
            <a:extLst>
              <a:ext uri="{FF2B5EF4-FFF2-40B4-BE49-F238E27FC236}">
                <a16:creationId xmlns:a16="http://schemas.microsoft.com/office/drawing/2014/main" id="{3C7F83BB-0967-8FC5-1072-FD463E79A8AE}"/>
              </a:ext>
            </a:extLst>
          </p:cNvPr>
          <p:cNvSpPr txBox="1"/>
          <p:nvPr/>
        </p:nvSpPr>
        <p:spPr>
          <a:xfrm>
            <a:off x="8661373" y="787889"/>
            <a:ext cx="3455472" cy="1266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defRPr sz="7200" b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en-IN" dirty="0"/>
              <a:t>Review</a:t>
            </a:r>
            <a:endParaRPr dirty="0"/>
          </a:p>
        </p:txBody>
      </p:sp>
      <p:sp>
        <p:nvSpPr>
          <p:cNvPr id="14" name="Slide Number">
            <a:extLst>
              <a:ext uri="{FF2B5EF4-FFF2-40B4-BE49-F238E27FC236}">
                <a16:creationId xmlns:a16="http://schemas.microsoft.com/office/drawing/2014/main" id="{74DA48F4-9CCC-F773-A839-97E96181B2B4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33</a:t>
            </a:fld>
            <a:endParaRPr/>
          </a:p>
        </p:txBody>
      </p:sp>
      <p:grpSp>
        <p:nvGrpSpPr>
          <p:cNvPr id="3" name="Group">
            <a:extLst>
              <a:ext uri="{FF2B5EF4-FFF2-40B4-BE49-F238E27FC236}">
                <a16:creationId xmlns:a16="http://schemas.microsoft.com/office/drawing/2014/main" id="{CB2C0898-678D-2722-B727-01DB34A1CDCB}"/>
              </a:ext>
            </a:extLst>
          </p:cNvPr>
          <p:cNvGrpSpPr/>
          <p:nvPr/>
        </p:nvGrpSpPr>
        <p:grpSpPr>
          <a:xfrm>
            <a:off x="9844663" y="5146261"/>
            <a:ext cx="1219201" cy="1681958"/>
            <a:chOff x="0" y="115975"/>
            <a:chExt cx="1219200" cy="1681957"/>
          </a:xfrm>
        </p:grpSpPr>
        <p:sp>
          <p:nvSpPr>
            <p:cNvPr id="5" name="Circle">
              <a:extLst>
                <a:ext uri="{FF2B5EF4-FFF2-40B4-BE49-F238E27FC236}">
                  <a16:creationId xmlns:a16="http://schemas.microsoft.com/office/drawing/2014/main" id="{6BCE35C4-1D64-F047-86BA-C623D746A3A8}"/>
                </a:ext>
              </a:extLst>
            </p:cNvPr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5" name="1">
              <a:extLst>
                <a:ext uri="{FF2B5EF4-FFF2-40B4-BE49-F238E27FC236}">
                  <a16:creationId xmlns:a16="http://schemas.microsoft.com/office/drawing/2014/main" id="{FB01D85B-2254-8C3C-F3D9-A9E2489923DA}"/>
                </a:ext>
              </a:extLst>
            </p:cNvPr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1</a:t>
              </a:r>
            </a:p>
          </p:txBody>
        </p:sp>
      </p:grpSp>
      <p:grpSp>
        <p:nvGrpSpPr>
          <p:cNvPr id="16" name="Group">
            <a:extLst>
              <a:ext uri="{FF2B5EF4-FFF2-40B4-BE49-F238E27FC236}">
                <a16:creationId xmlns:a16="http://schemas.microsoft.com/office/drawing/2014/main" id="{23483BDD-287E-7373-3775-1AF409472720}"/>
              </a:ext>
            </a:extLst>
          </p:cNvPr>
          <p:cNvGrpSpPr/>
          <p:nvPr/>
        </p:nvGrpSpPr>
        <p:grpSpPr>
          <a:xfrm>
            <a:off x="9844662" y="8252735"/>
            <a:ext cx="1219201" cy="1681958"/>
            <a:chOff x="0" y="115975"/>
            <a:chExt cx="1219200" cy="1681957"/>
          </a:xfrm>
        </p:grpSpPr>
        <p:sp>
          <p:nvSpPr>
            <p:cNvPr id="17" name="Circle">
              <a:extLst>
                <a:ext uri="{FF2B5EF4-FFF2-40B4-BE49-F238E27FC236}">
                  <a16:creationId xmlns:a16="http://schemas.microsoft.com/office/drawing/2014/main" id="{B1B62CFB-50C0-D094-7EB7-2C6F80B71CC5}"/>
                </a:ext>
              </a:extLst>
            </p:cNvPr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8" name="2">
              <a:extLst>
                <a:ext uri="{FF2B5EF4-FFF2-40B4-BE49-F238E27FC236}">
                  <a16:creationId xmlns:a16="http://schemas.microsoft.com/office/drawing/2014/main" id="{AA0BFF22-63DE-B34B-4329-188492DE93E2}"/>
                </a:ext>
              </a:extLst>
            </p:cNvPr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2</a:t>
              </a:r>
            </a:p>
          </p:txBody>
        </p:sp>
      </p:grpSp>
      <p:sp>
        <p:nvSpPr>
          <p:cNvPr id="2" name="Match the signs and symptoms for each of the three types of burns according to their depth.…">
            <a:extLst>
              <a:ext uri="{FF2B5EF4-FFF2-40B4-BE49-F238E27FC236}">
                <a16:creationId xmlns:a16="http://schemas.microsoft.com/office/drawing/2014/main" id="{57DE38FE-5751-8598-FA66-4436D2A4E283}"/>
              </a:ext>
            </a:extLst>
          </p:cNvPr>
          <p:cNvSpPr txBox="1"/>
          <p:nvPr/>
        </p:nvSpPr>
        <p:spPr>
          <a:xfrm>
            <a:off x="11786744" y="5063384"/>
            <a:ext cx="11523206" cy="7014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/>
          <a:p>
            <a:pPr lvl="1" indent="0" defTabSz="1896340"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t>Match the signs and symptoms for each of the three types of burns according to their depth. </a:t>
            </a:r>
          </a:p>
          <a:p>
            <a:pPr lvl="1" indent="0" defTabSz="1896340"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  <a:p>
            <a:pPr lvl="1" indent="0" defTabSz="1896340"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t>Apply the “Rule of Nines” to determine the Total Body Surface Area (TBSA) burnt on a patient when given a specific part of the body.</a:t>
            </a:r>
          </a:p>
        </p:txBody>
      </p:sp>
    </p:spTree>
    <p:extLst>
      <p:ext uri="{BB962C8B-B14F-4D97-AF65-F5344CB8AC3E}">
        <p14:creationId xmlns:p14="http://schemas.microsoft.com/office/powerpoint/2010/main" val="2342194328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10A03C-C681-B1F9-4B12-35BDAFE3FD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pon completing this lesson, you will be able to:">
            <a:extLst>
              <a:ext uri="{FF2B5EF4-FFF2-40B4-BE49-F238E27FC236}">
                <a16:creationId xmlns:a16="http://schemas.microsoft.com/office/drawing/2014/main" id="{1A241BED-DB5A-01D6-9CB4-65C05BCA5508}"/>
              </a:ext>
            </a:extLst>
          </p:cNvPr>
          <p:cNvSpPr txBox="1">
            <a:spLocks/>
          </p:cNvSpPr>
          <p:nvPr/>
        </p:nvSpPr>
        <p:spPr>
          <a:xfrm>
            <a:off x="577892" y="2703577"/>
            <a:ext cx="7627938" cy="7756525"/>
          </a:xfrm>
          <a:prstGeom prst="rect">
            <a:avLst/>
          </a:prstGeom>
          <a:solidFill>
            <a:srgbClr val="E46C0A"/>
          </a:solidFill>
        </p:spPr>
        <p:txBody>
          <a:bodyPr lIns="89235" tIns="89235" rIns="89235" bIns="89235" anchor="t"/>
          <a:lstStyle>
            <a:lvl1pPr marL="0" marR="0" indent="0" algn="l" defTabSz="1896340" latinLnBrk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6000" algn="l"/>
                <a:tab pos="3644900" algn="l"/>
                <a:tab pos="5029200" algn="l"/>
                <a:tab pos="6388100" algn="l"/>
              </a:tabLst>
              <a:defRPr sz="4200" b="0" i="0" u="none" strike="noStrike" cap="none" spc="0" baseline="0">
                <a:solidFill>
                  <a:srgbClr val="000000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1pPr>
            <a:lvl2pPr marL="0" marR="0" indent="457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914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1371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18288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22860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2743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3200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3657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r>
              <a:rPr lang="en-US" sz="4800" dirty="0"/>
              <a:t>Now you are able to:</a:t>
            </a:r>
          </a:p>
        </p:txBody>
      </p:sp>
      <p:sp>
        <p:nvSpPr>
          <p:cNvPr id="6" name="OBJECTIVES">
            <a:extLst>
              <a:ext uri="{FF2B5EF4-FFF2-40B4-BE49-F238E27FC236}">
                <a16:creationId xmlns:a16="http://schemas.microsoft.com/office/drawing/2014/main" id="{2D0A0937-58D3-2C30-3495-6122FA11F150}"/>
              </a:ext>
            </a:extLst>
          </p:cNvPr>
          <p:cNvSpPr txBox="1"/>
          <p:nvPr/>
        </p:nvSpPr>
        <p:spPr>
          <a:xfrm>
            <a:off x="8661373" y="787889"/>
            <a:ext cx="3455472" cy="1266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defRPr sz="7200" b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en-IN" dirty="0"/>
              <a:t>Review</a:t>
            </a:r>
          </a:p>
        </p:txBody>
      </p:sp>
      <p:sp>
        <p:nvSpPr>
          <p:cNvPr id="14" name="Slide Number">
            <a:extLst>
              <a:ext uri="{FF2B5EF4-FFF2-40B4-BE49-F238E27FC236}">
                <a16:creationId xmlns:a16="http://schemas.microsoft.com/office/drawing/2014/main" id="{5263A055-847E-97C8-EB58-CB344B6CB1BD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34</a:t>
            </a:fld>
            <a:endParaRPr/>
          </a:p>
        </p:txBody>
      </p:sp>
      <p:sp>
        <p:nvSpPr>
          <p:cNvPr id="11" name="List three steps for pre-hospital treatment of chemical burns.…">
            <a:extLst>
              <a:ext uri="{FF2B5EF4-FFF2-40B4-BE49-F238E27FC236}">
                <a16:creationId xmlns:a16="http://schemas.microsoft.com/office/drawing/2014/main" id="{0E70943E-676B-2A48-6AC8-856D1DD9687A}"/>
              </a:ext>
            </a:extLst>
          </p:cNvPr>
          <p:cNvSpPr txBox="1"/>
          <p:nvPr/>
        </p:nvSpPr>
        <p:spPr>
          <a:xfrm>
            <a:off x="11786744" y="4379577"/>
            <a:ext cx="11696334" cy="8411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/>
          <a:p>
            <a:pPr lvl="1" indent="0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t>List three steps for pre-hospital treatment of chemical burns. </a:t>
            </a:r>
          </a:p>
          <a:p>
            <a:pPr lvl="1" indent="0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  <a:p>
            <a:pPr lvl="1" indent="0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t>List three steps for pre-hospital treatment of electrical burns.</a:t>
            </a:r>
          </a:p>
          <a:p>
            <a:pPr lvl="1" indent="0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  <a:p>
            <a:pPr lvl="1" indent="0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t>List three signs and symptoms of heat cramps, heat exhaustion and heat stroke and describe pre-hospital treatment for each.</a:t>
            </a:r>
          </a:p>
        </p:txBody>
      </p:sp>
      <p:grpSp>
        <p:nvGrpSpPr>
          <p:cNvPr id="12" name="Group">
            <a:extLst>
              <a:ext uri="{FF2B5EF4-FFF2-40B4-BE49-F238E27FC236}">
                <a16:creationId xmlns:a16="http://schemas.microsoft.com/office/drawing/2014/main" id="{09D11894-3181-2010-8209-32F0D82ECEF9}"/>
              </a:ext>
            </a:extLst>
          </p:cNvPr>
          <p:cNvGrpSpPr/>
          <p:nvPr/>
        </p:nvGrpSpPr>
        <p:grpSpPr>
          <a:xfrm>
            <a:off x="10085192" y="4266274"/>
            <a:ext cx="1219201" cy="1681958"/>
            <a:chOff x="0" y="115975"/>
            <a:chExt cx="1219200" cy="1681957"/>
          </a:xfrm>
        </p:grpSpPr>
        <p:sp>
          <p:nvSpPr>
            <p:cNvPr id="13" name="Circle">
              <a:extLst>
                <a:ext uri="{FF2B5EF4-FFF2-40B4-BE49-F238E27FC236}">
                  <a16:creationId xmlns:a16="http://schemas.microsoft.com/office/drawing/2014/main" id="{C08F7431-4CD9-1481-F923-784ED4D274F4}"/>
                </a:ext>
              </a:extLst>
            </p:cNvPr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5" name="3">
              <a:extLst>
                <a:ext uri="{FF2B5EF4-FFF2-40B4-BE49-F238E27FC236}">
                  <a16:creationId xmlns:a16="http://schemas.microsoft.com/office/drawing/2014/main" id="{B068048C-78A3-E7AF-EF03-8BEBCD2D2BFF}"/>
                </a:ext>
              </a:extLst>
            </p:cNvPr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3</a:t>
              </a:r>
            </a:p>
          </p:txBody>
        </p:sp>
      </p:grpSp>
      <p:grpSp>
        <p:nvGrpSpPr>
          <p:cNvPr id="16" name="Group">
            <a:extLst>
              <a:ext uri="{FF2B5EF4-FFF2-40B4-BE49-F238E27FC236}">
                <a16:creationId xmlns:a16="http://schemas.microsoft.com/office/drawing/2014/main" id="{3BAC6E96-338C-58CB-DBE4-5B8C56B865C7}"/>
              </a:ext>
            </a:extLst>
          </p:cNvPr>
          <p:cNvGrpSpPr/>
          <p:nvPr/>
        </p:nvGrpSpPr>
        <p:grpSpPr>
          <a:xfrm>
            <a:off x="10085192" y="6564900"/>
            <a:ext cx="1219201" cy="1681959"/>
            <a:chOff x="0" y="115975"/>
            <a:chExt cx="1219200" cy="1681957"/>
          </a:xfrm>
        </p:grpSpPr>
        <p:sp>
          <p:nvSpPr>
            <p:cNvPr id="17" name="Circle">
              <a:extLst>
                <a:ext uri="{FF2B5EF4-FFF2-40B4-BE49-F238E27FC236}">
                  <a16:creationId xmlns:a16="http://schemas.microsoft.com/office/drawing/2014/main" id="{55322624-910B-CC33-FAE4-F96247C51114}"/>
                </a:ext>
              </a:extLst>
            </p:cNvPr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8" name="4">
              <a:extLst>
                <a:ext uri="{FF2B5EF4-FFF2-40B4-BE49-F238E27FC236}">
                  <a16:creationId xmlns:a16="http://schemas.microsoft.com/office/drawing/2014/main" id="{43D74909-1D50-6CCC-59E3-E6A9B7633D80}"/>
                </a:ext>
              </a:extLst>
            </p:cNvPr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4</a:t>
              </a:r>
            </a:p>
          </p:txBody>
        </p:sp>
      </p:grpSp>
      <p:grpSp>
        <p:nvGrpSpPr>
          <p:cNvPr id="19" name="Group">
            <a:extLst>
              <a:ext uri="{FF2B5EF4-FFF2-40B4-BE49-F238E27FC236}">
                <a16:creationId xmlns:a16="http://schemas.microsoft.com/office/drawing/2014/main" id="{F4435F72-DB21-98D4-DFDB-2B67AC7D396A}"/>
              </a:ext>
            </a:extLst>
          </p:cNvPr>
          <p:cNvGrpSpPr/>
          <p:nvPr/>
        </p:nvGrpSpPr>
        <p:grpSpPr>
          <a:xfrm>
            <a:off x="10085192" y="8865772"/>
            <a:ext cx="1219201" cy="1681959"/>
            <a:chOff x="0" y="115975"/>
            <a:chExt cx="1219200" cy="1681957"/>
          </a:xfrm>
        </p:grpSpPr>
        <p:sp>
          <p:nvSpPr>
            <p:cNvPr id="20" name="Circle">
              <a:extLst>
                <a:ext uri="{FF2B5EF4-FFF2-40B4-BE49-F238E27FC236}">
                  <a16:creationId xmlns:a16="http://schemas.microsoft.com/office/drawing/2014/main" id="{B16EB92D-C3A7-D583-02CD-0A54D7555DA1}"/>
                </a:ext>
              </a:extLst>
            </p:cNvPr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21" name="5">
              <a:extLst>
                <a:ext uri="{FF2B5EF4-FFF2-40B4-BE49-F238E27FC236}">
                  <a16:creationId xmlns:a16="http://schemas.microsoft.com/office/drawing/2014/main" id="{5740656E-EF46-0089-8187-1F5BB11DD063}"/>
                </a:ext>
              </a:extLst>
            </p:cNvPr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rPr dirty="0"/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3637963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25A273-57E3-A96D-CEC5-B03BD9DB2B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pon completing this lesson, you will be able to:">
            <a:extLst>
              <a:ext uri="{FF2B5EF4-FFF2-40B4-BE49-F238E27FC236}">
                <a16:creationId xmlns:a16="http://schemas.microsoft.com/office/drawing/2014/main" id="{6E0EA718-9831-1ACD-E86B-C33338B10E7E}"/>
              </a:ext>
            </a:extLst>
          </p:cNvPr>
          <p:cNvSpPr txBox="1">
            <a:spLocks/>
          </p:cNvSpPr>
          <p:nvPr/>
        </p:nvSpPr>
        <p:spPr>
          <a:xfrm>
            <a:off x="577892" y="2703577"/>
            <a:ext cx="7627938" cy="7756525"/>
          </a:xfrm>
          <a:prstGeom prst="rect">
            <a:avLst/>
          </a:prstGeom>
          <a:solidFill>
            <a:srgbClr val="E46C0A"/>
          </a:solidFill>
        </p:spPr>
        <p:txBody>
          <a:bodyPr lIns="89235" tIns="89235" rIns="89235" bIns="89235" anchor="t"/>
          <a:lstStyle>
            <a:lvl1pPr marL="0" marR="0" indent="0" algn="l" defTabSz="1896340" latinLnBrk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6000" algn="l"/>
                <a:tab pos="3644900" algn="l"/>
                <a:tab pos="5029200" algn="l"/>
                <a:tab pos="6388100" algn="l"/>
              </a:tabLst>
              <a:defRPr sz="4200" b="0" i="0" u="none" strike="noStrike" cap="none" spc="0" baseline="0">
                <a:solidFill>
                  <a:srgbClr val="000000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1pPr>
            <a:lvl2pPr marL="0" marR="0" indent="457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914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1371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18288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22860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2743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3200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3657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r>
              <a:rPr lang="en-US" sz="4800" dirty="0"/>
              <a:t>Now you are able to:</a:t>
            </a:r>
          </a:p>
        </p:txBody>
      </p:sp>
      <p:sp>
        <p:nvSpPr>
          <p:cNvPr id="6" name="OBJECTIVES">
            <a:extLst>
              <a:ext uri="{FF2B5EF4-FFF2-40B4-BE49-F238E27FC236}">
                <a16:creationId xmlns:a16="http://schemas.microsoft.com/office/drawing/2014/main" id="{01BB7D88-1836-66E5-DAA4-0CBAD8B44FA7}"/>
              </a:ext>
            </a:extLst>
          </p:cNvPr>
          <p:cNvSpPr txBox="1"/>
          <p:nvPr/>
        </p:nvSpPr>
        <p:spPr>
          <a:xfrm>
            <a:off x="8661373" y="787889"/>
            <a:ext cx="3455472" cy="12660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defRPr sz="7200" b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en-IN" dirty="0"/>
              <a:t>Review</a:t>
            </a:r>
          </a:p>
        </p:txBody>
      </p:sp>
      <p:sp>
        <p:nvSpPr>
          <p:cNvPr id="14" name="Slide Number">
            <a:extLst>
              <a:ext uri="{FF2B5EF4-FFF2-40B4-BE49-F238E27FC236}">
                <a16:creationId xmlns:a16="http://schemas.microsoft.com/office/drawing/2014/main" id="{139A1F42-59CA-E8A3-81F7-EA2E0461051A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35</a:t>
            </a:fld>
            <a:endParaRPr/>
          </a:p>
        </p:txBody>
      </p:sp>
      <p:sp>
        <p:nvSpPr>
          <p:cNvPr id="2" name="List four signs and symptoms of lightening injuries and describe         pre-hospital treatment…">
            <a:extLst>
              <a:ext uri="{FF2B5EF4-FFF2-40B4-BE49-F238E27FC236}">
                <a16:creationId xmlns:a16="http://schemas.microsoft.com/office/drawing/2014/main" id="{EE934709-5CFD-CC53-277D-C413B6DB3AD6}"/>
              </a:ext>
            </a:extLst>
          </p:cNvPr>
          <p:cNvSpPr txBox="1"/>
          <p:nvPr/>
        </p:nvSpPr>
        <p:spPr>
          <a:xfrm>
            <a:off x="11786744" y="3642977"/>
            <a:ext cx="11206544" cy="92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/>
          <a:p>
            <a:pPr lvl="1" indent="0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t>List four signs and symptoms of lightening injuries and describe         pre-hospital treatment</a:t>
            </a:r>
          </a:p>
          <a:p>
            <a:pPr lvl="1" indent="0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  <a:p>
            <a:pPr lvl="1" indent="0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t>List three signs and symptoms of both mild and severe hypothermia and list six steps for pre-hospital treatment.</a:t>
            </a:r>
          </a:p>
          <a:p>
            <a:pPr lvl="1" indent="0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  <a:p>
            <a:pPr lvl="1" indent="0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t>List three signs and symptoms of frostbite and three steps for pre-hospital treatment.</a:t>
            </a:r>
          </a:p>
        </p:txBody>
      </p:sp>
      <p:grpSp>
        <p:nvGrpSpPr>
          <p:cNvPr id="3" name="Group">
            <a:extLst>
              <a:ext uri="{FF2B5EF4-FFF2-40B4-BE49-F238E27FC236}">
                <a16:creationId xmlns:a16="http://schemas.microsoft.com/office/drawing/2014/main" id="{E904CC30-34E7-FE7B-57B4-C7EF5B0BABDE}"/>
              </a:ext>
            </a:extLst>
          </p:cNvPr>
          <p:cNvGrpSpPr/>
          <p:nvPr/>
        </p:nvGrpSpPr>
        <p:grpSpPr>
          <a:xfrm>
            <a:off x="10085192" y="3372194"/>
            <a:ext cx="1219201" cy="1681958"/>
            <a:chOff x="0" y="115975"/>
            <a:chExt cx="1219200" cy="1681957"/>
          </a:xfrm>
        </p:grpSpPr>
        <p:sp>
          <p:nvSpPr>
            <p:cNvPr id="5" name="Circle">
              <a:extLst>
                <a:ext uri="{FF2B5EF4-FFF2-40B4-BE49-F238E27FC236}">
                  <a16:creationId xmlns:a16="http://schemas.microsoft.com/office/drawing/2014/main" id="{D535AC46-DF5B-0332-9F9A-971E3F037160}"/>
                </a:ext>
              </a:extLst>
            </p:cNvPr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7" name="6">
              <a:extLst>
                <a:ext uri="{FF2B5EF4-FFF2-40B4-BE49-F238E27FC236}">
                  <a16:creationId xmlns:a16="http://schemas.microsoft.com/office/drawing/2014/main" id="{7DEE2BA8-CE1B-1841-339B-7FBAAFD17CF6}"/>
                </a:ext>
              </a:extLst>
            </p:cNvPr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6</a:t>
              </a:r>
            </a:p>
          </p:txBody>
        </p:sp>
      </p:grpSp>
      <p:grpSp>
        <p:nvGrpSpPr>
          <p:cNvPr id="8" name="Group">
            <a:extLst>
              <a:ext uri="{FF2B5EF4-FFF2-40B4-BE49-F238E27FC236}">
                <a16:creationId xmlns:a16="http://schemas.microsoft.com/office/drawing/2014/main" id="{7DC9CB41-135A-0251-304F-478B758481ED}"/>
              </a:ext>
            </a:extLst>
          </p:cNvPr>
          <p:cNvGrpSpPr/>
          <p:nvPr/>
        </p:nvGrpSpPr>
        <p:grpSpPr>
          <a:xfrm>
            <a:off x="10085192" y="6723833"/>
            <a:ext cx="1219201" cy="1681958"/>
            <a:chOff x="0" y="115975"/>
            <a:chExt cx="1219200" cy="1681957"/>
          </a:xfrm>
        </p:grpSpPr>
        <p:sp>
          <p:nvSpPr>
            <p:cNvPr id="9" name="Circle">
              <a:extLst>
                <a:ext uri="{FF2B5EF4-FFF2-40B4-BE49-F238E27FC236}">
                  <a16:creationId xmlns:a16="http://schemas.microsoft.com/office/drawing/2014/main" id="{B7E03E11-1FF1-D71F-8639-D8FD1D252D68}"/>
                </a:ext>
              </a:extLst>
            </p:cNvPr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0" name="7">
              <a:extLst>
                <a:ext uri="{FF2B5EF4-FFF2-40B4-BE49-F238E27FC236}">
                  <a16:creationId xmlns:a16="http://schemas.microsoft.com/office/drawing/2014/main" id="{D6737C90-6AF1-B554-A2B2-072C36BD613B}"/>
                </a:ext>
              </a:extLst>
            </p:cNvPr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7</a:t>
              </a:r>
            </a:p>
          </p:txBody>
        </p:sp>
      </p:grpSp>
      <p:grpSp>
        <p:nvGrpSpPr>
          <p:cNvPr id="22" name="Group">
            <a:extLst>
              <a:ext uri="{FF2B5EF4-FFF2-40B4-BE49-F238E27FC236}">
                <a16:creationId xmlns:a16="http://schemas.microsoft.com/office/drawing/2014/main" id="{A4650AFE-0E0F-1937-5065-57D8063A0F6A}"/>
              </a:ext>
            </a:extLst>
          </p:cNvPr>
          <p:cNvGrpSpPr/>
          <p:nvPr/>
        </p:nvGrpSpPr>
        <p:grpSpPr>
          <a:xfrm>
            <a:off x="10085192" y="9961173"/>
            <a:ext cx="1219201" cy="1681958"/>
            <a:chOff x="0" y="115975"/>
            <a:chExt cx="1219200" cy="1681957"/>
          </a:xfrm>
        </p:grpSpPr>
        <p:sp>
          <p:nvSpPr>
            <p:cNvPr id="23" name="Circle">
              <a:extLst>
                <a:ext uri="{FF2B5EF4-FFF2-40B4-BE49-F238E27FC236}">
                  <a16:creationId xmlns:a16="http://schemas.microsoft.com/office/drawing/2014/main" id="{0CE8F04A-71C0-E5D8-16F3-61CA0FDDB3D8}"/>
                </a:ext>
              </a:extLst>
            </p:cNvPr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24" name="8">
              <a:extLst>
                <a:ext uri="{FF2B5EF4-FFF2-40B4-BE49-F238E27FC236}">
                  <a16:creationId xmlns:a16="http://schemas.microsoft.com/office/drawing/2014/main" id="{5337EA83-F5AF-A242-96E6-CA4B4149D913}"/>
                </a:ext>
              </a:extLst>
            </p:cNvPr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615989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Circle"/>
          <p:cNvSpPr/>
          <p:nvPr/>
        </p:nvSpPr>
        <p:spPr>
          <a:xfrm>
            <a:off x="-8639176" y="-8445205"/>
            <a:ext cx="19547984" cy="19547984"/>
          </a:xfrm>
          <a:prstGeom prst="ellipse">
            <a:avLst/>
          </a:prstGeom>
          <a:gradFill>
            <a:gsLst>
              <a:gs pos="0">
                <a:srgbClr val="DA751A"/>
              </a:gs>
              <a:gs pos="57570">
                <a:srgbClr val="E67C1D"/>
              </a:gs>
              <a:gs pos="100000">
                <a:srgbClr val="F28320"/>
              </a:gs>
            </a:gsLst>
            <a:lin ang="4595515"/>
          </a:gra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pic>
        <p:nvPicPr>
          <p:cNvPr id="122" name="IMG-3642.JPG" descr="IMG-3642.JPG"/>
          <p:cNvPicPr>
            <a:picLocks noChangeAspect="1"/>
          </p:cNvPicPr>
          <p:nvPr/>
        </p:nvPicPr>
        <p:blipFill>
          <a:blip r:embed="rId2"/>
          <a:srcRect l="25406"/>
          <a:stretch>
            <a:fillRect/>
          </a:stretch>
        </p:blipFill>
        <p:spPr>
          <a:xfrm flipH="1">
            <a:off x="-2789159" y="-627962"/>
            <a:ext cx="12809302" cy="114478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73" h="21600" extrusionOk="0">
                <a:moveTo>
                  <a:pt x="360" y="0"/>
                </a:moveTo>
                <a:cubicBezTo>
                  <a:pt x="-727" y="5723"/>
                  <a:pt x="646" y="11946"/>
                  <a:pt x="4490" y="16396"/>
                </a:cubicBezTo>
                <a:cubicBezTo>
                  <a:pt x="7486" y="19866"/>
                  <a:pt x="11414" y="21600"/>
                  <a:pt x="15340" y="21600"/>
                </a:cubicBezTo>
                <a:cubicBezTo>
                  <a:pt x="17219" y="21600"/>
                  <a:pt x="19096" y="21199"/>
                  <a:pt x="20873" y="20405"/>
                </a:cubicBezTo>
                <a:lnTo>
                  <a:pt x="20873" y="0"/>
                </a:lnTo>
                <a:lnTo>
                  <a:pt x="360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124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26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920940" y="12813338"/>
            <a:ext cx="816137" cy="67726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36</a:t>
            </a:fld>
            <a:endParaRPr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9A6B61E-3BFB-8B6A-B54D-9BFC4C887C61}"/>
              </a:ext>
            </a:extLst>
          </p:cNvPr>
          <p:cNvSpPr/>
          <p:nvPr/>
        </p:nvSpPr>
        <p:spPr>
          <a:xfrm>
            <a:off x="14237731" y="1915775"/>
            <a:ext cx="43011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6">
                    <a:lumMod val="75000"/>
                  </a:schemeClr>
                </a:solidFill>
                <a:effectLst/>
              </a:rPr>
              <a:t>THANK YOU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518E35-6747-06C1-F896-D0CB4FEDBD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6193" y="3474209"/>
            <a:ext cx="7285264" cy="83260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4CA96A-DBE4-90D4-F8B7-34DFA0DBB8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82399" y="3316833"/>
            <a:ext cx="11477971" cy="83260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6959F6-E773-9FDA-0C48-D8D53F5B2A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pon completing this lesson, you will be able to:">
            <a:extLst>
              <a:ext uri="{FF2B5EF4-FFF2-40B4-BE49-F238E27FC236}">
                <a16:creationId xmlns:a16="http://schemas.microsoft.com/office/drawing/2014/main" id="{089DF904-5C07-515E-C00E-0C3674D4B86B}"/>
              </a:ext>
            </a:extLst>
          </p:cNvPr>
          <p:cNvSpPr txBox="1">
            <a:spLocks/>
          </p:cNvSpPr>
          <p:nvPr/>
        </p:nvSpPr>
        <p:spPr>
          <a:xfrm>
            <a:off x="577892" y="2703577"/>
            <a:ext cx="7627938" cy="7756525"/>
          </a:xfrm>
          <a:prstGeom prst="rect">
            <a:avLst/>
          </a:prstGeom>
          <a:solidFill>
            <a:srgbClr val="E46C0A"/>
          </a:solidFill>
        </p:spPr>
        <p:txBody>
          <a:bodyPr lIns="89235" tIns="89235" rIns="89235" bIns="89235" anchor="t"/>
          <a:lstStyle>
            <a:lvl1pPr marL="0" marR="0" indent="0" algn="l" defTabSz="1896340" latinLnBrk="0">
              <a:lnSpc>
                <a:spcPct val="100000"/>
              </a:lnSpc>
              <a:spcBef>
                <a:spcPts val="2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6000" algn="l"/>
                <a:tab pos="3644900" algn="l"/>
                <a:tab pos="5029200" algn="l"/>
                <a:tab pos="6388100" algn="l"/>
              </a:tabLst>
              <a:defRPr sz="4200" b="0" i="0" u="none" strike="noStrike" cap="none" spc="0" baseline="0">
                <a:solidFill>
                  <a:srgbClr val="000000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1pPr>
            <a:lvl2pPr marL="0" marR="0" indent="457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2pPr>
            <a:lvl3pPr marL="0" marR="0" indent="914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3pPr>
            <a:lvl4pPr marL="0" marR="0" indent="1371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4pPr>
            <a:lvl5pPr marL="0" marR="0" indent="18288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5pPr>
            <a:lvl6pPr marL="0" marR="0" indent="22860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6pPr>
            <a:lvl7pPr marL="0" marR="0" indent="27432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7pPr>
            <a:lvl8pPr marL="0" marR="0" indent="32004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8pPr>
            <a:lvl9pPr marL="0" marR="0" indent="3657600" algn="l" defTabSz="2438400" latinLnBrk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0" i="1" u="none" strike="noStrike" cap="none" spc="0" baseline="0">
                <a:solidFill>
                  <a:srgbClr val="FFFFFF"/>
                </a:solidFill>
                <a:uFillTx/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r>
              <a:rPr lang="en-US" sz="4800" dirty="0"/>
              <a:t>Upon completing this lesson, you will be able to:</a:t>
            </a:r>
          </a:p>
        </p:txBody>
      </p:sp>
      <p:sp>
        <p:nvSpPr>
          <p:cNvPr id="6" name="OBJECTIVES">
            <a:extLst>
              <a:ext uri="{FF2B5EF4-FFF2-40B4-BE49-F238E27FC236}">
                <a16:creationId xmlns:a16="http://schemas.microsoft.com/office/drawing/2014/main" id="{F9F9641F-9238-FDCA-0ED9-DB4FEC807499}"/>
              </a:ext>
            </a:extLst>
          </p:cNvPr>
          <p:cNvSpPr txBox="1"/>
          <p:nvPr/>
        </p:nvSpPr>
        <p:spPr>
          <a:xfrm>
            <a:off x="8661373" y="787889"/>
            <a:ext cx="5351166" cy="1401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defRPr sz="7200" b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OBJECTIVES</a:t>
            </a:r>
          </a:p>
        </p:txBody>
      </p:sp>
      <p:sp>
        <p:nvSpPr>
          <p:cNvPr id="14" name="Slide Number">
            <a:extLst>
              <a:ext uri="{FF2B5EF4-FFF2-40B4-BE49-F238E27FC236}">
                <a16:creationId xmlns:a16="http://schemas.microsoft.com/office/drawing/2014/main" id="{3E8AFDDB-0128-FF77-301C-06873D66E858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4</a:t>
            </a:fld>
            <a:endParaRPr/>
          </a:p>
        </p:txBody>
      </p:sp>
      <p:sp>
        <p:nvSpPr>
          <p:cNvPr id="2" name="List four signs and symptoms of lightening injuries and describe         pre-hospital treatment…">
            <a:extLst>
              <a:ext uri="{FF2B5EF4-FFF2-40B4-BE49-F238E27FC236}">
                <a16:creationId xmlns:a16="http://schemas.microsoft.com/office/drawing/2014/main" id="{9161F4AD-4372-F4D2-E7B5-26DFCE407C02}"/>
              </a:ext>
            </a:extLst>
          </p:cNvPr>
          <p:cNvSpPr txBox="1"/>
          <p:nvPr/>
        </p:nvSpPr>
        <p:spPr>
          <a:xfrm>
            <a:off x="11786744" y="3642977"/>
            <a:ext cx="11206544" cy="9237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/>
          <a:p>
            <a:pPr lvl="1" indent="0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t>List four signs and symptoms of lightening injuries and describe         pre-hospital treatment</a:t>
            </a:r>
          </a:p>
          <a:p>
            <a:pPr lvl="1" indent="0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  <a:p>
            <a:pPr lvl="1" indent="0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t>List three signs and symptoms of both mild and severe hypothermia and list six steps for pre-hospital treatment.</a:t>
            </a:r>
          </a:p>
          <a:p>
            <a:pPr lvl="1" indent="0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endParaRPr/>
          </a:p>
          <a:p>
            <a:pPr lvl="1" indent="0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t>List three signs and symptoms of frostbite and three steps for pre-hospital treatment.</a:t>
            </a:r>
          </a:p>
        </p:txBody>
      </p:sp>
      <p:grpSp>
        <p:nvGrpSpPr>
          <p:cNvPr id="3" name="Group">
            <a:extLst>
              <a:ext uri="{FF2B5EF4-FFF2-40B4-BE49-F238E27FC236}">
                <a16:creationId xmlns:a16="http://schemas.microsoft.com/office/drawing/2014/main" id="{3148855E-C810-19DF-746F-552502A0A54D}"/>
              </a:ext>
            </a:extLst>
          </p:cNvPr>
          <p:cNvGrpSpPr/>
          <p:nvPr/>
        </p:nvGrpSpPr>
        <p:grpSpPr>
          <a:xfrm>
            <a:off x="10085192" y="3372194"/>
            <a:ext cx="1219201" cy="1681958"/>
            <a:chOff x="0" y="115975"/>
            <a:chExt cx="1219200" cy="1681957"/>
          </a:xfrm>
        </p:grpSpPr>
        <p:sp>
          <p:nvSpPr>
            <p:cNvPr id="5" name="Circle">
              <a:extLst>
                <a:ext uri="{FF2B5EF4-FFF2-40B4-BE49-F238E27FC236}">
                  <a16:creationId xmlns:a16="http://schemas.microsoft.com/office/drawing/2014/main" id="{5DAF9C7E-324D-DFAB-D03A-006988E0908E}"/>
                </a:ext>
              </a:extLst>
            </p:cNvPr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7" name="6">
              <a:extLst>
                <a:ext uri="{FF2B5EF4-FFF2-40B4-BE49-F238E27FC236}">
                  <a16:creationId xmlns:a16="http://schemas.microsoft.com/office/drawing/2014/main" id="{1FAE1605-42F9-E45E-628C-9BBC236F3085}"/>
                </a:ext>
              </a:extLst>
            </p:cNvPr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6</a:t>
              </a:r>
            </a:p>
          </p:txBody>
        </p:sp>
      </p:grpSp>
      <p:grpSp>
        <p:nvGrpSpPr>
          <p:cNvPr id="8" name="Group">
            <a:extLst>
              <a:ext uri="{FF2B5EF4-FFF2-40B4-BE49-F238E27FC236}">
                <a16:creationId xmlns:a16="http://schemas.microsoft.com/office/drawing/2014/main" id="{CEFB20DA-CBF3-5E8E-28D0-66A8B89D80AC}"/>
              </a:ext>
            </a:extLst>
          </p:cNvPr>
          <p:cNvGrpSpPr/>
          <p:nvPr/>
        </p:nvGrpSpPr>
        <p:grpSpPr>
          <a:xfrm>
            <a:off x="10085192" y="6723833"/>
            <a:ext cx="1219201" cy="1681958"/>
            <a:chOff x="0" y="115975"/>
            <a:chExt cx="1219200" cy="1681957"/>
          </a:xfrm>
        </p:grpSpPr>
        <p:sp>
          <p:nvSpPr>
            <p:cNvPr id="9" name="Circle">
              <a:extLst>
                <a:ext uri="{FF2B5EF4-FFF2-40B4-BE49-F238E27FC236}">
                  <a16:creationId xmlns:a16="http://schemas.microsoft.com/office/drawing/2014/main" id="{80C4C433-014F-39CD-6528-A1C44CAE375A}"/>
                </a:ext>
              </a:extLst>
            </p:cNvPr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0" name="7">
              <a:extLst>
                <a:ext uri="{FF2B5EF4-FFF2-40B4-BE49-F238E27FC236}">
                  <a16:creationId xmlns:a16="http://schemas.microsoft.com/office/drawing/2014/main" id="{5AE396AA-F6E3-57F4-CFED-44CD14DCDF45}"/>
                </a:ext>
              </a:extLst>
            </p:cNvPr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7</a:t>
              </a:r>
            </a:p>
          </p:txBody>
        </p:sp>
      </p:grpSp>
      <p:grpSp>
        <p:nvGrpSpPr>
          <p:cNvPr id="22" name="Group">
            <a:extLst>
              <a:ext uri="{FF2B5EF4-FFF2-40B4-BE49-F238E27FC236}">
                <a16:creationId xmlns:a16="http://schemas.microsoft.com/office/drawing/2014/main" id="{9C92CDD7-34CE-3DBF-D11C-53E518DC919D}"/>
              </a:ext>
            </a:extLst>
          </p:cNvPr>
          <p:cNvGrpSpPr/>
          <p:nvPr/>
        </p:nvGrpSpPr>
        <p:grpSpPr>
          <a:xfrm>
            <a:off x="10085192" y="9961173"/>
            <a:ext cx="1219201" cy="1681958"/>
            <a:chOff x="0" y="115975"/>
            <a:chExt cx="1219200" cy="1681957"/>
          </a:xfrm>
        </p:grpSpPr>
        <p:sp>
          <p:nvSpPr>
            <p:cNvPr id="23" name="Circle">
              <a:extLst>
                <a:ext uri="{FF2B5EF4-FFF2-40B4-BE49-F238E27FC236}">
                  <a16:creationId xmlns:a16="http://schemas.microsoft.com/office/drawing/2014/main" id="{D7116B29-4A1A-A5E6-62EE-9F0DB4D998C1}"/>
                </a:ext>
              </a:extLst>
            </p:cNvPr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24" name="8">
              <a:extLst>
                <a:ext uri="{FF2B5EF4-FFF2-40B4-BE49-F238E27FC236}">
                  <a16:creationId xmlns:a16="http://schemas.microsoft.com/office/drawing/2014/main" id="{CFC533CD-2D15-CD55-4DDD-078CE54293D7}"/>
                </a:ext>
              </a:extLst>
            </p:cNvPr>
            <p:cNvSpPr txBox="1"/>
            <p:nvPr/>
          </p:nvSpPr>
          <p:spPr>
            <a:xfrm>
              <a:off x="2618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18480258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E90B30-928D-2584-72F0-282284F97B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">
            <a:extLst>
              <a:ext uri="{FF2B5EF4-FFF2-40B4-BE49-F238E27FC236}">
                <a16:creationId xmlns:a16="http://schemas.microsoft.com/office/drawing/2014/main" id="{C34FA68B-B577-CFF9-C53B-C0F84F52833C}"/>
              </a:ext>
            </a:extLst>
          </p:cNvPr>
          <p:cNvSpPr/>
          <p:nvPr/>
        </p:nvSpPr>
        <p:spPr>
          <a:xfrm>
            <a:off x="8167732" y="0"/>
            <a:ext cx="16216268" cy="137160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 dirty="0"/>
          </a:p>
        </p:txBody>
      </p:sp>
      <p:sp>
        <p:nvSpPr>
          <p:cNvPr id="8" name="Rectangle">
            <a:extLst>
              <a:ext uri="{FF2B5EF4-FFF2-40B4-BE49-F238E27FC236}">
                <a16:creationId xmlns:a16="http://schemas.microsoft.com/office/drawing/2014/main" id="{C343CB4F-ED42-BB72-6F10-914364309CA5}"/>
              </a:ext>
            </a:extLst>
          </p:cNvPr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0" name="To provide the participant the knowledge and skills needed to render aid on-site to sick or injured persons, stabilize their condition and prepare them for transport to a medical facility.">
            <a:extLst>
              <a:ext uri="{FF2B5EF4-FFF2-40B4-BE49-F238E27FC236}">
                <a16:creationId xmlns:a16="http://schemas.microsoft.com/office/drawing/2014/main" id="{8B5680C5-3E32-5160-0F39-B674DE384C2D}"/>
              </a:ext>
            </a:extLst>
          </p:cNvPr>
          <p:cNvSpPr txBox="1"/>
          <p:nvPr/>
        </p:nvSpPr>
        <p:spPr>
          <a:xfrm>
            <a:off x="8564880" y="4716207"/>
            <a:ext cx="15076257" cy="32937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>
            <a:spAutoFit/>
          </a:bodyPr>
          <a:lstStyle>
            <a:lvl1pPr defTabSz="1896340">
              <a:lnSpc>
                <a:spcPct val="110000"/>
              </a:lnSpc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dirty="0">
                <a:solidFill>
                  <a:schemeClr val="tx1"/>
                </a:solidFill>
              </a:rPr>
              <a:t>Injuries caused by exposure to excessive heat from thermal, chemical, electrical or radiation.</a:t>
            </a:r>
          </a:p>
        </p:txBody>
      </p:sp>
      <p:sp>
        <p:nvSpPr>
          <p:cNvPr id="113" name="Rectangle">
            <a:extLst>
              <a:ext uri="{FF2B5EF4-FFF2-40B4-BE49-F238E27FC236}">
                <a16:creationId xmlns:a16="http://schemas.microsoft.com/office/drawing/2014/main" id="{CF4DFEB5-7EE8-F352-E91C-BE8A034123A2}"/>
              </a:ext>
            </a:extLst>
          </p:cNvPr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14" name="PPT 2 -">
            <a:extLst>
              <a:ext uri="{FF2B5EF4-FFF2-40B4-BE49-F238E27FC236}">
                <a16:creationId xmlns:a16="http://schemas.microsoft.com/office/drawing/2014/main" id="{F593C478-D862-E152-E1BF-05F845ABAC07}"/>
              </a:ext>
            </a:extLst>
          </p:cNvPr>
          <p:cNvSpPr txBox="1"/>
          <p:nvPr/>
        </p:nvSpPr>
        <p:spPr>
          <a:xfrm>
            <a:off x="21437178" y="12813338"/>
            <a:ext cx="1626446" cy="619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 dirty="0"/>
              <a:t>PPT </a:t>
            </a:r>
            <a:r>
              <a:rPr lang="en-US" b="1" dirty="0"/>
              <a:t>13</a:t>
            </a:r>
            <a:r>
              <a:rPr b="1" dirty="0"/>
              <a:t> -</a:t>
            </a:r>
          </a:p>
        </p:txBody>
      </p:sp>
      <p:sp>
        <p:nvSpPr>
          <p:cNvPr id="115" name="Rectangle">
            <a:extLst>
              <a:ext uri="{FF2B5EF4-FFF2-40B4-BE49-F238E27FC236}">
                <a16:creationId xmlns:a16="http://schemas.microsoft.com/office/drawing/2014/main" id="{29ACD9B1-0A98-7AD2-0119-4A904D84B6F5}"/>
              </a:ext>
            </a:extLst>
          </p:cNvPr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16" name="Slide Number">
            <a:extLst>
              <a:ext uri="{FF2B5EF4-FFF2-40B4-BE49-F238E27FC236}">
                <a16:creationId xmlns:a16="http://schemas.microsoft.com/office/drawing/2014/main" id="{7B81EB6F-3174-1892-DE03-6BB2E251CFDF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720196" cy="69946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5</a:t>
            </a:fld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FF22BA-808A-2538-570E-E21EB15BAA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6546" y="225393"/>
            <a:ext cx="2231141" cy="2428598"/>
          </a:xfrm>
          <a:prstGeom prst="rect">
            <a:avLst/>
          </a:prstGeom>
        </p:spPr>
      </p:pic>
      <p:pic>
        <p:nvPicPr>
          <p:cNvPr id="6" name="Picture 5" descr="A logo with text on it&#10;&#10;AI-generated content may be incorrect.">
            <a:extLst>
              <a:ext uri="{FF2B5EF4-FFF2-40B4-BE49-F238E27FC236}">
                <a16:creationId xmlns:a16="http://schemas.microsoft.com/office/drawing/2014/main" id="{5AB49C97-DF49-072B-030C-2D93E302C6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21" y="50560"/>
            <a:ext cx="3258094" cy="2137626"/>
          </a:xfrm>
          <a:prstGeom prst="rect">
            <a:avLst/>
          </a:prstGeom>
        </p:spPr>
      </p:pic>
      <p:sp>
        <p:nvSpPr>
          <p:cNvPr id="9" name="Course Purpose">
            <a:extLst>
              <a:ext uri="{FF2B5EF4-FFF2-40B4-BE49-F238E27FC236}">
                <a16:creationId xmlns:a16="http://schemas.microsoft.com/office/drawing/2014/main" id="{72BAA24D-EB31-3479-773A-B7849C6E8FBB}"/>
              </a:ext>
            </a:extLst>
          </p:cNvPr>
          <p:cNvSpPr txBox="1"/>
          <p:nvPr/>
        </p:nvSpPr>
        <p:spPr>
          <a:xfrm>
            <a:off x="742863" y="2812493"/>
            <a:ext cx="7113118" cy="1061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en-IN" dirty="0"/>
              <a:t>Burns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6F3A359-50C1-7EF4-9FAE-6EA03B2A0F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816" y="4782098"/>
            <a:ext cx="6870631" cy="6121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576584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B5D2C0-606C-2603-D3CE-A5105FB266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">
            <a:extLst>
              <a:ext uri="{FF2B5EF4-FFF2-40B4-BE49-F238E27FC236}">
                <a16:creationId xmlns:a16="http://schemas.microsoft.com/office/drawing/2014/main" id="{377A7896-9E18-242C-9308-B7517E2CF289}"/>
              </a:ext>
            </a:extLst>
          </p:cNvPr>
          <p:cNvSpPr/>
          <p:nvPr/>
        </p:nvSpPr>
        <p:spPr>
          <a:xfrm>
            <a:off x="8167732" y="0"/>
            <a:ext cx="16216268" cy="137160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 dirty="0"/>
          </a:p>
        </p:txBody>
      </p:sp>
      <p:sp>
        <p:nvSpPr>
          <p:cNvPr id="8" name="Rectangle">
            <a:extLst>
              <a:ext uri="{FF2B5EF4-FFF2-40B4-BE49-F238E27FC236}">
                <a16:creationId xmlns:a16="http://schemas.microsoft.com/office/drawing/2014/main" id="{8D6209AF-5A7A-6171-60A7-7009FCCB6A00}"/>
              </a:ext>
            </a:extLst>
          </p:cNvPr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0" name="To provide the participant the knowledge and skills needed to render aid on-site to sick or injured persons, stabilize their condition and prepare them for transport to a medical facility.">
            <a:extLst>
              <a:ext uri="{FF2B5EF4-FFF2-40B4-BE49-F238E27FC236}">
                <a16:creationId xmlns:a16="http://schemas.microsoft.com/office/drawing/2014/main" id="{BA314A84-3517-2947-94DB-EC20055C0007}"/>
              </a:ext>
            </a:extLst>
          </p:cNvPr>
          <p:cNvSpPr txBox="1"/>
          <p:nvPr/>
        </p:nvSpPr>
        <p:spPr>
          <a:xfrm>
            <a:off x="8871430" y="3153180"/>
            <a:ext cx="15076257" cy="7750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 defTabSz="1896340">
              <a:lnSpc>
                <a:spcPct val="110000"/>
              </a:lnSpc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5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1) Thermal: heat (fire, </a:t>
            </a:r>
            <a:r>
              <a:rPr lang="en-US" sz="5400" dirty="0" err="1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vapour</a:t>
            </a:r>
            <a:r>
              <a:rPr lang="en-US" sz="5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and hot objects) and cold (freezing and frozen objects).</a:t>
            </a:r>
          </a:p>
          <a:p>
            <a:pPr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5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2) Chemical: includes several caustics such as  acids and alkalis.</a:t>
            </a:r>
          </a:p>
          <a:p>
            <a:pPr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5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3) Electrical: electricity i.e. house current, lightning.</a:t>
            </a:r>
          </a:p>
          <a:p>
            <a:pPr>
              <a:defRPr sz="64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pPr>
            <a:r>
              <a:rPr lang="en-US" sz="540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4) Radiation: ultraviolet rays (including sunlight) and radioactive agents.</a:t>
            </a:r>
          </a:p>
        </p:txBody>
      </p:sp>
      <p:sp>
        <p:nvSpPr>
          <p:cNvPr id="113" name="Rectangle">
            <a:extLst>
              <a:ext uri="{FF2B5EF4-FFF2-40B4-BE49-F238E27FC236}">
                <a16:creationId xmlns:a16="http://schemas.microsoft.com/office/drawing/2014/main" id="{6D44BD80-C259-D2DC-CF59-F0E727E096D4}"/>
              </a:ext>
            </a:extLst>
          </p:cNvPr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14" name="PPT 2 -">
            <a:extLst>
              <a:ext uri="{FF2B5EF4-FFF2-40B4-BE49-F238E27FC236}">
                <a16:creationId xmlns:a16="http://schemas.microsoft.com/office/drawing/2014/main" id="{B39A0235-DA34-BA49-F8FE-022743419398}"/>
              </a:ext>
            </a:extLst>
          </p:cNvPr>
          <p:cNvSpPr txBox="1"/>
          <p:nvPr/>
        </p:nvSpPr>
        <p:spPr>
          <a:xfrm>
            <a:off x="21437178" y="12813338"/>
            <a:ext cx="1626446" cy="619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 dirty="0"/>
              <a:t>PPT </a:t>
            </a:r>
            <a:r>
              <a:rPr lang="en-US" b="1" dirty="0"/>
              <a:t>13</a:t>
            </a:r>
            <a:r>
              <a:rPr b="1" dirty="0"/>
              <a:t> -</a:t>
            </a:r>
          </a:p>
        </p:txBody>
      </p:sp>
      <p:sp>
        <p:nvSpPr>
          <p:cNvPr id="115" name="Rectangle">
            <a:extLst>
              <a:ext uri="{FF2B5EF4-FFF2-40B4-BE49-F238E27FC236}">
                <a16:creationId xmlns:a16="http://schemas.microsoft.com/office/drawing/2014/main" id="{7807CB2F-2524-AA20-B042-A7A5447A7CA6}"/>
              </a:ext>
            </a:extLst>
          </p:cNvPr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16" name="Slide Number">
            <a:extLst>
              <a:ext uri="{FF2B5EF4-FFF2-40B4-BE49-F238E27FC236}">
                <a16:creationId xmlns:a16="http://schemas.microsoft.com/office/drawing/2014/main" id="{AB7054FE-2A72-C28D-D724-4BBF540D0B7E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720196" cy="699462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6</a:t>
            </a:fld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CF66F3-74E5-7521-95C4-B48F00EF33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6546" y="225393"/>
            <a:ext cx="2231141" cy="2428598"/>
          </a:xfrm>
          <a:prstGeom prst="rect">
            <a:avLst/>
          </a:prstGeom>
        </p:spPr>
      </p:pic>
      <p:pic>
        <p:nvPicPr>
          <p:cNvPr id="6" name="Picture 5" descr="A logo with text on it&#10;&#10;AI-generated content may be incorrect.">
            <a:extLst>
              <a:ext uri="{FF2B5EF4-FFF2-40B4-BE49-F238E27FC236}">
                <a16:creationId xmlns:a16="http://schemas.microsoft.com/office/drawing/2014/main" id="{193586CA-016F-D5C0-F94B-67B1BE49A8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21" y="50560"/>
            <a:ext cx="3258094" cy="2137626"/>
          </a:xfrm>
          <a:prstGeom prst="rect">
            <a:avLst/>
          </a:prstGeom>
        </p:spPr>
      </p:pic>
      <p:sp>
        <p:nvSpPr>
          <p:cNvPr id="9" name="Course Purpose">
            <a:extLst>
              <a:ext uri="{FF2B5EF4-FFF2-40B4-BE49-F238E27FC236}">
                <a16:creationId xmlns:a16="http://schemas.microsoft.com/office/drawing/2014/main" id="{4FA1586E-7730-B9A3-9ADB-6B1E9A2859CE}"/>
              </a:ext>
            </a:extLst>
          </p:cNvPr>
          <p:cNvSpPr txBox="1"/>
          <p:nvPr/>
        </p:nvSpPr>
        <p:spPr>
          <a:xfrm>
            <a:off x="742863" y="2812493"/>
            <a:ext cx="7113118" cy="19476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en-IN" dirty="0"/>
              <a:t>CAUSES OF BURNS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542A77-2B4B-81D5-23F9-7A00586542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816" y="4782098"/>
            <a:ext cx="6870631" cy="6121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778990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1C6C38-D389-9631-CC70-7FE3E1F165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">
            <a:extLst>
              <a:ext uri="{FF2B5EF4-FFF2-40B4-BE49-F238E27FC236}">
                <a16:creationId xmlns:a16="http://schemas.microsoft.com/office/drawing/2014/main" id="{B5782F35-1148-AF88-8C0C-C122A7243A5F}"/>
              </a:ext>
            </a:extLst>
          </p:cNvPr>
          <p:cNvSpPr/>
          <p:nvPr/>
        </p:nvSpPr>
        <p:spPr>
          <a:xfrm>
            <a:off x="8167732" y="0"/>
            <a:ext cx="16216268" cy="137160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 dirty="0"/>
          </a:p>
        </p:txBody>
      </p:sp>
      <p:sp>
        <p:nvSpPr>
          <p:cNvPr id="8" name="Rectangle">
            <a:extLst>
              <a:ext uri="{FF2B5EF4-FFF2-40B4-BE49-F238E27FC236}">
                <a16:creationId xmlns:a16="http://schemas.microsoft.com/office/drawing/2014/main" id="{9B5280B9-C614-B5DD-CFF6-B77EC6A2FCB7}"/>
              </a:ext>
            </a:extLst>
          </p:cNvPr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0" name="To provide the participant the knowledge and skills needed to render aid on-site to sick or injured persons, stabilize their condition and prepare them for transport to a medical facility.">
            <a:extLst>
              <a:ext uri="{FF2B5EF4-FFF2-40B4-BE49-F238E27FC236}">
                <a16:creationId xmlns:a16="http://schemas.microsoft.com/office/drawing/2014/main" id="{4CCBFB97-8D9A-FB66-D2AA-DA932830FBE3}"/>
              </a:ext>
            </a:extLst>
          </p:cNvPr>
          <p:cNvSpPr txBox="1"/>
          <p:nvPr/>
        </p:nvSpPr>
        <p:spPr>
          <a:xfrm>
            <a:off x="8564880" y="4716207"/>
            <a:ext cx="15076257" cy="4718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 defTabSz="1896340">
              <a:lnSpc>
                <a:spcPct val="110000"/>
              </a:lnSpc>
              <a:spcBef>
                <a:spcPts val="10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pPr marL="609600" indent="-609600">
              <a:spcBef>
                <a:spcPts val="4000"/>
              </a:spcBef>
              <a:buSzPct val="100000"/>
              <a:buChar char="•"/>
              <a:defRPr sz="72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dirty="0"/>
              <a:t>Superficial -</a:t>
            </a:r>
            <a:r>
              <a:rPr lang="en-US" b="1" i="1" dirty="0"/>
              <a:t> I degree</a:t>
            </a:r>
          </a:p>
          <a:p>
            <a:pPr marL="609600" indent="-609600">
              <a:spcBef>
                <a:spcPts val="4000"/>
              </a:spcBef>
              <a:buSzPct val="100000"/>
              <a:buChar char="•"/>
              <a:defRPr sz="72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dirty="0"/>
              <a:t>Partial thickness - </a:t>
            </a:r>
            <a:r>
              <a:rPr lang="en-US" b="1" i="1" dirty="0"/>
              <a:t>II degree</a:t>
            </a:r>
          </a:p>
          <a:p>
            <a:pPr marL="609600" indent="-609600">
              <a:spcBef>
                <a:spcPts val="4000"/>
              </a:spcBef>
              <a:buSzPct val="100000"/>
              <a:buChar char="•"/>
              <a:defRPr sz="72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dirty="0"/>
              <a:t>Full thickness - </a:t>
            </a:r>
            <a:r>
              <a:rPr lang="en-US" b="1" i="1" dirty="0"/>
              <a:t>III degree</a:t>
            </a:r>
          </a:p>
        </p:txBody>
      </p:sp>
      <p:sp>
        <p:nvSpPr>
          <p:cNvPr id="113" name="Rectangle">
            <a:extLst>
              <a:ext uri="{FF2B5EF4-FFF2-40B4-BE49-F238E27FC236}">
                <a16:creationId xmlns:a16="http://schemas.microsoft.com/office/drawing/2014/main" id="{23BD63FC-1EFE-7D83-33FA-DC8743DD6377}"/>
              </a:ext>
            </a:extLst>
          </p:cNvPr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14" name="PPT 2 -">
            <a:extLst>
              <a:ext uri="{FF2B5EF4-FFF2-40B4-BE49-F238E27FC236}">
                <a16:creationId xmlns:a16="http://schemas.microsoft.com/office/drawing/2014/main" id="{A185E085-53ED-9448-7740-5C5253FB0F29}"/>
              </a:ext>
            </a:extLst>
          </p:cNvPr>
          <p:cNvSpPr txBox="1"/>
          <p:nvPr/>
        </p:nvSpPr>
        <p:spPr>
          <a:xfrm>
            <a:off x="21437178" y="12813338"/>
            <a:ext cx="1626446" cy="619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 dirty="0"/>
              <a:t>PPT </a:t>
            </a:r>
            <a:r>
              <a:rPr lang="en-US" b="1" dirty="0"/>
              <a:t>13</a:t>
            </a:r>
            <a:r>
              <a:rPr b="1" dirty="0"/>
              <a:t> -</a:t>
            </a:r>
          </a:p>
        </p:txBody>
      </p:sp>
      <p:sp>
        <p:nvSpPr>
          <p:cNvPr id="115" name="Rectangle">
            <a:extLst>
              <a:ext uri="{FF2B5EF4-FFF2-40B4-BE49-F238E27FC236}">
                <a16:creationId xmlns:a16="http://schemas.microsoft.com/office/drawing/2014/main" id="{7F748DE7-386E-FF4F-BBFA-C7179AF9526D}"/>
              </a:ext>
            </a:extLst>
          </p:cNvPr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16" name="Slide Number">
            <a:extLst>
              <a:ext uri="{FF2B5EF4-FFF2-40B4-BE49-F238E27FC236}">
                <a16:creationId xmlns:a16="http://schemas.microsoft.com/office/drawing/2014/main" id="{4F59CD70-52E9-C77C-6536-3D87733777E7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2920941" y="12813338"/>
            <a:ext cx="720196" cy="699462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7</a:t>
            </a:fld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C0E743-2365-635C-5E6E-A7D7C9BDD0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6546" y="225393"/>
            <a:ext cx="2231141" cy="2428598"/>
          </a:xfrm>
          <a:prstGeom prst="rect">
            <a:avLst/>
          </a:prstGeom>
        </p:spPr>
      </p:pic>
      <p:pic>
        <p:nvPicPr>
          <p:cNvPr id="6" name="Picture 5" descr="A logo with text on it&#10;&#10;AI-generated content may be incorrect.">
            <a:extLst>
              <a:ext uri="{FF2B5EF4-FFF2-40B4-BE49-F238E27FC236}">
                <a16:creationId xmlns:a16="http://schemas.microsoft.com/office/drawing/2014/main" id="{0BFF6189-8388-5A32-0C3D-0F10A3A17D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21" y="50560"/>
            <a:ext cx="3258094" cy="2137626"/>
          </a:xfrm>
          <a:prstGeom prst="rect">
            <a:avLst/>
          </a:prstGeom>
        </p:spPr>
      </p:pic>
      <p:sp>
        <p:nvSpPr>
          <p:cNvPr id="9" name="Course Purpose">
            <a:extLst>
              <a:ext uri="{FF2B5EF4-FFF2-40B4-BE49-F238E27FC236}">
                <a16:creationId xmlns:a16="http://schemas.microsoft.com/office/drawing/2014/main" id="{41AA8A58-FA55-4E4B-EE1F-A089D6B4BFE4}"/>
              </a:ext>
            </a:extLst>
          </p:cNvPr>
          <p:cNvSpPr txBox="1"/>
          <p:nvPr/>
        </p:nvSpPr>
        <p:spPr>
          <a:xfrm>
            <a:off x="742863" y="2812493"/>
            <a:ext cx="7113118" cy="28172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lnSpc>
                <a:spcPct val="9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IN" sz="6000" dirty="0"/>
              <a:t>Burn Classifications</a:t>
            </a:r>
          </a:p>
          <a:p>
            <a:pPr>
              <a:lnSpc>
                <a:spcPct val="90000"/>
              </a:lnSpc>
              <a:defRPr sz="7200" cap="all">
                <a:solidFill>
                  <a:srgbClr val="C00000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pPr>
            <a:r>
              <a:rPr lang="en-IN" dirty="0"/>
              <a:t>(By depth)</a:t>
            </a:r>
          </a:p>
        </p:txBody>
      </p:sp>
    </p:spTree>
    <p:extLst>
      <p:ext uri="{BB962C8B-B14F-4D97-AF65-F5344CB8AC3E}">
        <p14:creationId xmlns:p14="http://schemas.microsoft.com/office/powerpoint/2010/main" val="774211674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F3A909-4221-AA1A-99E8-17E7708691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mergency Medical Services System (EMS)">
            <a:extLst>
              <a:ext uri="{FF2B5EF4-FFF2-40B4-BE49-F238E27FC236}">
                <a16:creationId xmlns:a16="http://schemas.microsoft.com/office/drawing/2014/main" id="{60EE6068-E9C1-37B7-6AF6-96C38C467699}"/>
              </a:ext>
            </a:extLst>
          </p:cNvPr>
          <p:cNvSpPr txBox="1"/>
          <p:nvPr/>
        </p:nvSpPr>
        <p:spPr>
          <a:xfrm>
            <a:off x="742141" y="2604560"/>
            <a:ext cx="7770665" cy="19476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en-IN" dirty="0"/>
              <a:t>BURN CLASSIFICATION</a:t>
            </a:r>
          </a:p>
        </p:txBody>
      </p:sp>
      <p:sp>
        <p:nvSpPr>
          <p:cNvPr id="6" name="Line">
            <a:extLst>
              <a:ext uri="{FF2B5EF4-FFF2-40B4-BE49-F238E27FC236}">
                <a16:creationId xmlns:a16="http://schemas.microsoft.com/office/drawing/2014/main" id="{B4B9A63C-F111-AF71-C60F-9C99A0138FDA}"/>
              </a:ext>
            </a:extLst>
          </p:cNvPr>
          <p:cNvSpPr/>
          <p:nvPr/>
        </p:nvSpPr>
        <p:spPr>
          <a:xfrm>
            <a:off x="10179203" y="4794724"/>
            <a:ext cx="13439514" cy="1"/>
          </a:xfrm>
          <a:prstGeom prst="line">
            <a:avLst/>
          </a:prstGeom>
          <a:ln w="25400">
            <a:solidFill>
              <a:srgbClr val="881920"/>
            </a:solidFill>
          </a:ln>
        </p:spPr>
        <p:txBody>
          <a:bodyPr lIns="78283" tIns="78283" rIns="78283" bIns="78283"/>
          <a:lstStyle/>
          <a:p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F31D1C5-84C8-D9A3-FAF4-9B3EABBFC8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6616" y="5466647"/>
            <a:ext cx="13439514" cy="777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18849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mergency Medical Services System (EMS)">
            <a:extLst>
              <a:ext uri="{FF2B5EF4-FFF2-40B4-BE49-F238E27FC236}">
                <a16:creationId xmlns:a16="http://schemas.microsoft.com/office/drawing/2014/main" id="{5BDA02DF-461E-06A7-3B8E-2988932644D8}"/>
              </a:ext>
            </a:extLst>
          </p:cNvPr>
          <p:cNvSpPr txBox="1"/>
          <p:nvPr/>
        </p:nvSpPr>
        <p:spPr>
          <a:xfrm>
            <a:off x="742142" y="2604560"/>
            <a:ext cx="7113118" cy="31496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8283" tIns="78283" rIns="78283" bIns="78283">
            <a:spAutoFit/>
          </a:bodyPr>
          <a:lstStyle>
            <a:lvl1pPr defTabSz="1896340">
              <a:lnSpc>
                <a:spcPct val="8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lnSpc>
                <a:spcPct val="90000"/>
              </a:lnSpc>
              <a:defRPr sz="7200" b="1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dirty="0"/>
              <a:t>Rule of Nines </a:t>
            </a:r>
          </a:p>
          <a:p>
            <a:pPr>
              <a:lnSpc>
                <a:spcPct val="90000"/>
              </a:lnSpc>
              <a:defRPr sz="7200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b="0" dirty="0"/>
              <a:t>(% Body </a:t>
            </a:r>
          </a:p>
          <a:p>
            <a:pPr>
              <a:lnSpc>
                <a:spcPct val="90000"/>
              </a:lnSpc>
              <a:defRPr sz="7200" cap="all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US" b="0" dirty="0"/>
              <a:t>Surface Area)</a:t>
            </a:r>
          </a:p>
        </p:txBody>
      </p:sp>
      <p:pic>
        <p:nvPicPr>
          <p:cNvPr id="2" name="2021_INDIA_MFR_IG_V01.jpg" descr="2021_INDIA_MFR_IG_V01.jpg">
            <a:extLst>
              <a:ext uri="{FF2B5EF4-FFF2-40B4-BE49-F238E27FC236}">
                <a16:creationId xmlns:a16="http://schemas.microsoft.com/office/drawing/2014/main" id="{5E68103F-5B27-9A59-69F5-28BF272FA97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639" t="32174" r="37035" b="35386"/>
          <a:stretch>
            <a:fillRect/>
          </a:stretch>
        </p:blipFill>
        <p:spPr>
          <a:xfrm>
            <a:off x="8382000" y="944880"/>
            <a:ext cx="13563601" cy="1197864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33692845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Default Design">
  <a:themeElements>
    <a:clrScheme name="Default 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 Design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Default 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01600" dist="12700" dir="2700000" rotWithShape="0">
              <a:srgbClr val="000000"/>
            </a:outerShdw>
          </a:effectLst>
        </a:effectStyle>
        <a:effectStyle>
          <a:effectLst>
            <a:outerShdw blurRad="101600" dist="12700" dir="2700000" rotWithShape="0">
              <a:srgbClr val="000000"/>
            </a:outerShdw>
          </a:effectLst>
        </a:effectStyle>
        <a:effectStyle>
          <a:effectLst>
            <a:outerShdw blurRad="50800" dist="127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101600" dist="12700" dir="2700000" rotWithShape="0">
            <a:srgbClr val="000000"/>
          </a:outerShdw>
        </a:effectLst>
        <a:sp3d/>
      </a:spPr>
      <a:bodyPr rot="0" spcFirstLastPara="1" vertOverflow="overflow" horzOverflow="overflow" vert="horz" wrap="square" lIns="78283" tIns="78283" rIns="78283" bIns="78283" numCol="1" spcCol="38100" rtlCol="0" anchor="t">
        <a:spAutoFit/>
      </a:bodyPr>
      <a:lstStyle>
        <a:defPPr marL="0" marR="0" indent="0" algn="l" defTabSz="16625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50800" dist="127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8283" tIns="78283" rIns="78283" bIns="78283" numCol="1" spcCol="38100" rtlCol="0" anchor="t">
        <a:spAutoFit/>
      </a:bodyPr>
      <a:lstStyle>
        <a:defPPr marL="0" marR="0" indent="0" algn="l" defTabSz="16625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 Design">
  <a:themeElements>
    <a:clrScheme name="Default 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 Design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Default 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01600" dist="12700" dir="2700000" rotWithShape="0">
              <a:srgbClr val="000000"/>
            </a:outerShdw>
          </a:effectLst>
        </a:effectStyle>
        <a:effectStyle>
          <a:effectLst>
            <a:outerShdw blurRad="101600" dist="12700" dir="2700000" rotWithShape="0">
              <a:srgbClr val="000000"/>
            </a:outerShdw>
          </a:effectLst>
        </a:effectStyle>
        <a:effectStyle>
          <a:effectLst>
            <a:outerShdw blurRad="50800" dist="127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101600" dist="12700" dir="2700000" rotWithShape="0">
            <a:srgbClr val="000000"/>
          </a:outerShdw>
        </a:effectLst>
        <a:sp3d/>
      </a:spPr>
      <a:bodyPr rot="0" spcFirstLastPara="1" vertOverflow="overflow" horzOverflow="overflow" vert="horz" wrap="square" lIns="78283" tIns="78283" rIns="78283" bIns="78283" numCol="1" spcCol="38100" rtlCol="0" anchor="t">
        <a:spAutoFit/>
      </a:bodyPr>
      <a:lstStyle>
        <a:defPPr marL="0" marR="0" indent="0" algn="l" defTabSz="16625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50800" dist="127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8283" tIns="78283" rIns="78283" bIns="78283" numCol="1" spcCol="38100" rtlCol="0" anchor="t">
        <a:spAutoFit/>
      </a:bodyPr>
      <a:lstStyle>
        <a:defPPr marL="0" marR="0" indent="0" algn="l" defTabSz="16625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371</TotalTime>
  <Words>1577</Words>
  <Application>Microsoft Office PowerPoint</Application>
  <PresentationFormat>Custom</PresentationFormat>
  <Paragraphs>237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3" baseType="lpstr">
      <vt:lpstr>Arial</vt:lpstr>
      <vt:lpstr>Arial Black</vt:lpstr>
      <vt:lpstr>Calibri</vt:lpstr>
      <vt:lpstr>Open Sans</vt:lpstr>
      <vt:lpstr>Open Sans Semibold</vt:lpstr>
      <vt:lpstr>Verdana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Kamal Mehra</dc:creator>
  <cp:lastModifiedBy>Aatish Panwar</cp:lastModifiedBy>
  <cp:revision>64</cp:revision>
  <dcterms:modified xsi:type="dcterms:W3CDTF">2026-01-17T16:07:56Z</dcterms:modified>
</cp:coreProperties>
</file>