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74"/>
  </p:notesMasterIdLst>
  <p:handoutMasterIdLst>
    <p:handoutMasterId r:id="rId75"/>
  </p:handoutMasterIdLst>
  <p:sldIdLst>
    <p:sldId id="368" r:id="rId2"/>
    <p:sldId id="371" r:id="rId3"/>
    <p:sldId id="345" r:id="rId4"/>
    <p:sldId id="348" r:id="rId5"/>
    <p:sldId id="408" r:id="rId6"/>
    <p:sldId id="269" r:id="rId7"/>
    <p:sldId id="270" r:id="rId8"/>
    <p:sldId id="349" r:id="rId9"/>
    <p:sldId id="350" r:id="rId10"/>
    <p:sldId id="281" r:id="rId11"/>
    <p:sldId id="283" r:id="rId12"/>
    <p:sldId id="286" r:id="rId13"/>
    <p:sldId id="400" r:id="rId14"/>
    <p:sldId id="401" r:id="rId15"/>
    <p:sldId id="402" r:id="rId16"/>
    <p:sldId id="404" r:id="rId17"/>
    <p:sldId id="405" r:id="rId18"/>
    <p:sldId id="277" r:id="rId19"/>
    <p:sldId id="266" r:id="rId20"/>
    <p:sldId id="265" r:id="rId21"/>
    <p:sldId id="268" r:id="rId22"/>
    <p:sldId id="406" r:id="rId23"/>
    <p:sldId id="407" r:id="rId24"/>
    <p:sldId id="271" r:id="rId25"/>
    <p:sldId id="272" r:id="rId26"/>
    <p:sldId id="258" r:id="rId27"/>
    <p:sldId id="259" r:id="rId28"/>
    <p:sldId id="398" r:id="rId29"/>
    <p:sldId id="399" r:id="rId30"/>
    <p:sldId id="372" r:id="rId31"/>
    <p:sldId id="384" r:id="rId32"/>
    <p:sldId id="319" r:id="rId33"/>
    <p:sldId id="320" r:id="rId34"/>
    <p:sldId id="317" r:id="rId35"/>
    <p:sldId id="303" r:id="rId36"/>
    <p:sldId id="273" r:id="rId37"/>
    <p:sldId id="302" r:id="rId38"/>
    <p:sldId id="301" r:id="rId39"/>
    <p:sldId id="321" r:id="rId40"/>
    <p:sldId id="344" r:id="rId41"/>
    <p:sldId id="390" r:id="rId42"/>
    <p:sldId id="391" r:id="rId43"/>
    <p:sldId id="392" r:id="rId44"/>
    <p:sldId id="393" r:id="rId45"/>
    <p:sldId id="394" r:id="rId46"/>
    <p:sldId id="395" r:id="rId47"/>
    <p:sldId id="396" r:id="rId48"/>
    <p:sldId id="397" r:id="rId49"/>
    <p:sldId id="316" r:id="rId50"/>
    <p:sldId id="305" r:id="rId51"/>
    <p:sldId id="307" r:id="rId52"/>
    <p:sldId id="308" r:id="rId53"/>
    <p:sldId id="309" r:id="rId54"/>
    <p:sldId id="318" r:id="rId55"/>
    <p:sldId id="332" r:id="rId56"/>
    <p:sldId id="325" r:id="rId57"/>
    <p:sldId id="311" r:id="rId58"/>
    <p:sldId id="312" r:id="rId59"/>
    <p:sldId id="326" r:id="rId60"/>
    <p:sldId id="314" r:id="rId61"/>
    <p:sldId id="340" r:id="rId62"/>
    <p:sldId id="341" r:id="rId63"/>
    <p:sldId id="338" r:id="rId64"/>
    <p:sldId id="329" r:id="rId65"/>
    <p:sldId id="333" r:id="rId66"/>
    <p:sldId id="386" r:id="rId67"/>
    <p:sldId id="382" r:id="rId68"/>
    <p:sldId id="339" r:id="rId69"/>
    <p:sldId id="336" r:id="rId70"/>
    <p:sldId id="285" r:id="rId71"/>
    <p:sldId id="379" r:id="rId72"/>
    <p:sldId id="1188" r:id="rId73"/>
  </p:sldIdLst>
  <p:sldSz cx="12192000" cy="6858000"/>
  <p:notesSz cx="6954838" cy="92408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san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san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san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san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sans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Opensans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Opensans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Opensans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Opensan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F3EA"/>
    <a:srgbClr val="FF99CC"/>
    <a:srgbClr val="FFCCCC"/>
    <a:srgbClr val="14AC9E"/>
    <a:srgbClr val="FFFF99"/>
    <a:srgbClr val="FF3300"/>
    <a:srgbClr val="FC8E8E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21" autoAdjust="0"/>
    <p:restoredTop sz="94660"/>
  </p:normalViewPr>
  <p:slideViewPr>
    <p:cSldViewPr>
      <p:cViewPr varScale="1">
        <p:scale>
          <a:sx n="54" d="100"/>
          <a:sy n="54" d="100"/>
        </p:scale>
        <p:origin x="90" y="1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50646F-BA3E-33FF-E631-9696B2A0AC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F6E0C3-25A3-3DB3-2BBB-7F69C8EF86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40175" y="0"/>
            <a:ext cx="30130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FF9B87D-E13C-4F3D-A247-90AF5D9AAFD5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EF34A-FA29-F204-FC0F-CDAB0621C9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7288"/>
            <a:ext cx="30130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1A74AF-3FC7-4888-B149-4C215848A9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40175" y="8777288"/>
            <a:ext cx="3013075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8F7C258-BCEA-44C5-BFE3-86E63A82EE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D419986F-3FD5-1D0B-D387-FABB38D2429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CEAB786B-8C98-18D3-4874-EB5B19C95BA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40175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27EE90E-6574-44C6-6D6E-E9F3FC8917D8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398463" y="693738"/>
            <a:ext cx="6157912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D7C98F16-BCE2-1633-8FC1-E4021F7645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89438"/>
            <a:ext cx="5564188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0EE06D1D-E03E-E5CB-B8F2-6BAEBA2BAAF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7288"/>
            <a:ext cx="3013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>
            <a:extLst>
              <a:ext uri="{FF2B5EF4-FFF2-40B4-BE49-F238E27FC236}">
                <a16:creationId xmlns:a16="http://schemas.microsoft.com/office/drawing/2014/main" id="{A0B080F2-63CB-2BA4-1337-1D10A116CA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0175" y="8777288"/>
            <a:ext cx="3013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0E268C5-EB73-42F1-8C78-269329423A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61EAD650-7A67-D3AE-21CA-8C51C025D0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C5FB87C6-9014-A026-6E15-54C8904B2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B9CF5E71-F25E-AB35-1430-0117EF84AA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fld id="{5D6876A2-571F-46D2-816B-13C2F385FE6B}" type="slidenum">
              <a:rPr lang="en-US" altLang="en-US">
                <a:latin typeface="Arial" panose="020B0604020202020204" pitchFamily="34" charset="0"/>
              </a:rPr>
              <a:pPr/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A12CBAEA-4515-7DC8-5BC5-2ECA08450A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fld id="{BAD65554-CAB4-4DD4-9DEB-8809E1E79353}" type="slidenum">
              <a:rPr lang="en-US" altLang="en-US">
                <a:latin typeface="Times New Roman" panose="02020603050405020304" pitchFamily="18" charset="0"/>
              </a:rPr>
              <a:pPr/>
              <a:t>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FC234DA3-45DA-05FA-DA8D-5E1E6E816B2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CF090F5F-D1D3-2CBA-5468-8CFEC92F2D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744BEC9E-9E4A-4B25-03B9-3E243968F5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fld id="{0BA29E07-1066-4DA5-A850-E3729E2D2165}" type="slidenum">
              <a:rPr lang="en-US" altLang="en-US">
                <a:latin typeface="Times New Roman" panose="02020603050405020304" pitchFamily="18" charset="0"/>
              </a:rPr>
              <a:pPr/>
              <a:t>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4797C942-4DFF-9A22-593C-127B512DA55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11660449-C19A-99A0-6BD0-DA9B293BB5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A6F73C50-3CDD-4C82-AAD9-FE379E9B07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fld id="{E674FF9F-A1C9-48BC-97A0-7FB3707C0B25}" type="slidenum">
              <a:rPr lang="en-US" altLang="en-US">
                <a:latin typeface="Times New Roman" panose="02020603050405020304" pitchFamily="18" charset="0"/>
              </a:rPr>
              <a:pPr/>
              <a:t>18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07A899BA-B98C-107B-3C63-CEECDEA3469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D38936BB-82BF-3963-F216-DE6181016C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DB648CA8-9389-C05E-E792-8AC07EE687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fld id="{5A4E7EA0-144B-429F-A035-052947D24C72}" type="slidenum">
              <a:rPr lang="en-US" altLang="en-US">
                <a:latin typeface="Times New Roman" panose="02020603050405020304" pitchFamily="18" charset="0"/>
              </a:rPr>
              <a:pPr/>
              <a:t>19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6B30FD05-527D-F5A0-B6A9-886AB038309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6A648576-A7DA-B2C1-9A2C-859C6867CE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8B6FE009-21A8-839A-FD96-C16C2F3AB6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fld id="{4308D8EA-0FF8-4ED4-8CE7-49B27A2B51CE}" type="slidenum">
              <a:rPr lang="en-US" altLang="en-US">
                <a:latin typeface="Times New Roman" panose="02020603050405020304" pitchFamily="18" charset="0"/>
              </a:rPr>
              <a:pPr/>
              <a:t>20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2DF7D81B-1265-ECD2-6B82-9AC38CDD090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2366B28F-67C6-DDE9-0CAA-D96ADAC3E8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8223D609-65C6-CA04-3977-BF47E0FE85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fld id="{15911120-EB12-483E-8ABF-7FBFC5C3CC39}" type="slidenum">
              <a:rPr lang="en-US" altLang="en-US">
                <a:latin typeface="Times New Roman" panose="02020603050405020304" pitchFamily="18" charset="0"/>
              </a:rPr>
              <a:pPr/>
              <a:t>21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96947497-B157-1CC9-63D4-407E65CA878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D3126CC7-5BC6-99CD-6B6A-B1A9C64F18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C16C2A9A-06C5-63C1-EE7A-F4CCE9808A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fld id="{FF293FCD-4C19-4F3F-B278-DD57A0A46B46}" type="slidenum">
              <a:rPr lang="en-US" altLang="en-US">
                <a:latin typeface="Times New Roman" panose="02020603050405020304" pitchFamily="18" charset="0"/>
              </a:rPr>
              <a:pPr/>
              <a:t>22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AECE4128-01EC-140A-CB16-E6E32B4B339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F9ECF23A-3136-F973-780F-AC6AC88178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9FB023FF-0A3B-C233-281A-0903DFE11C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fld id="{D8017F4C-DD11-4FFF-AB04-8783C0944F55}" type="slidenum">
              <a:rPr lang="en-US" altLang="en-US">
                <a:latin typeface="Times New Roman" panose="02020603050405020304" pitchFamily="18" charset="0"/>
              </a:rPr>
              <a:pPr/>
              <a:t>23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56C99FB6-6432-57AE-F254-54C1E73CF93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3D55CB6E-AB24-F262-3BBB-2D0F454899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996E4A37-056E-7629-B6A4-9F12439029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fld id="{29251360-38FC-4CEE-A510-A6AC414816BD}" type="slidenum">
              <a:rPr lang="en-US" altLang="en-US">
                <a:latin typeface="Arial" panose="020B0604020202020204" pitchFamily="34" charset="0"/>
              </a:rPr>
              <a:pPr/>
              <a:t>24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A30855B9-86DD-4EDE-8D93-E32EC6F4AEF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6BD5F0BC-52C7-7B2B-9BB3-6415ED8B96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9A023227-0BC3-0C3E-E876-2AD40DBD34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fld id="{497121A9-FDF5-4828-9A4F-D9BD42A8A5A7}" type="slidenum">
              <a:rPr lang="en-US" altLang="en-US">
                <a:latin typeface="Arial" panose="020B0604020202020204" pitchFamily="34" charset="0"/>
              </a:rPr>
              <a:pPr/>
              <a:t>25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6715AF14-6722-8B79-9994-2F59DE53686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60CC0AD7-405B-E86E-6B6B-5D1521C043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543E2A2C-1353-E0F3-B583-59AA0AB347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fld id="{A6C1D1AB-1F9A-4B26-9D17-F03813B3D8D2}" type="slidenum">
              <a:rPr lang="en-US" altLang="en-US">
                <a:latin typeface="Arial" panose="020B0604020202020204" pitchFamily="34" charset="0"/>
              </a:rPr>
              <a:pPr/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0CF29651-60E1-14C2-421A-9E3E79FD640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444A8E7A-E8CF-38DD-CB76-595D8A87C8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1229BC3A-6CC8-EC84-EFB6-BA8E865173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fld id="{E09BBFB4-9F40-4484-B59E-CB743D8382AE}" type="slidenum">
              <a:rPr lang="en-US" altLang="en-US">
                <a:latin typeface="Arial" panose="020B0604020202020204" pitchFamily="34" charset="0"/>
              </a:rPr>
              <a:pPr/>
              <a:t>26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7D24520D-CB87-B0D5-705A-A5A1F210DF5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108A1281-DD44-D780-DDE1-140AF4C3D4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EF079C6D-F90C-D499-E152-F10ABB82AE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fld id="{FCC48FF4-EEDA-47C3-99A8-12CD056244DD}" type="slidenum">
              <a:rPr lang="en-US" altLang="en-US">
                <a:latin typeface="Arial" panose="020B0604020202020204" pitchFamily="34" charset="0"/>
              </a:rPr>
              <a:pPr/>
              <a:t>27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D5271486-8891-0374-7A62-94AD48ED7B7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F9C836F2-574D-97AE-9E7B-4AFB1B8DD4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665C6A8C-8FA1-F58E-227E-EDC7D88870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fld id="{FD4AC47F-17FD-44BE-B1C7-EA6A79BA8729}" type="slidenum">
              <a:rPr lang="en-US" altLang="en-US">
                <a:latin typeface="Arial" panose="020B0604020202020204" pitchFamily="34" charset="0"/>
              </a:rPr>
              <a:pPr/>
              <a:t>31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229BB3AC-EE41-3306-A12F-A2A93361AAC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ADF09B3B-F5E7-7E67-D4B1-CD700DBC6E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DAB8F9CE-3BB2-EBBC-4ADA-49D63D64C5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fld id="{B270273E-C4D7-4239-BE5B-8D0B16ABC7C5}" type="slidenum">
              <a:rPr lang="en-US" altLang="en-US">
                <a:latin typeface="Arial" panose="020B0604020202020204" pitchFamily="34" charset="0"/>
              </a:rPr>
              <a:pPr/>
              <a:t>35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02A173A3-48A4-9D73-78F7-8C88271D743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3E9E55FB-FD1B-E8A9-9223-D00EE0124A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6E06B479-1D92-E8D7-03D3-566368643C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fld id="{DF82FC99-ED56-4F5A-B869-AA8574E36C3A}" type="slidenum">
              <a:rPr lang="en-US" altLang="en-US">
                <a:latin typeface="Arial" panose="020B0604020202020204" pitchFamily="34" charset="0"/>
              </a:rPr>
              <a:pPr/>
              <a:t>36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24AC9953-B241-2EDA-4030-E60B863B193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3E75BDEF-1909-D716-2011-2105247930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A5D8D11A-B655-B437-3576-D18E239DDA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fld id="{85369D3C-E130-48C3-B6C4-3A524364ABE5}" type="slidenum">
              <a:rPr lang="en-US" altLang="en-US">
                <a:latin typeface="Arial" panose="020B0604020202020204" pitchFamily="34" charset="0"/>
              </a:rPr>
              <a:pPr/>
              <a:t>38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AD050579-5E2B-89FB-DFC4-CCB343D6519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1B741ACD-D3CA-AEA8-5F37-369B9EEA2D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48696A2F-98CD-9D6E-A3DA-4AF757AD5F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4729C84F-3DBD-3D8A-183D-F08AF2727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3972" name="Slide Number Placeholder 3">
            <a:extLst>
              <a:ext uri="{FF2B5EF4-FFF2-40B4-BE49-F238E27FC236}">
                <a16:creationId xmlns:a16="http://schemas.microsoft.com/office/drawing/2014/main" id="{E9DBE70D-5FB4-2E1C-56F3-9BD9F02FB2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fld id="{612154CC-82C3-4BD2-AD67-57C91F9F851D}" type="slidenum">
              <a:rPr lang="en-US" altLang="en-US">
                <a:latin typeface="Calibri" panose="020F0502020204030204" pitchFamily="34" charset="0"/>
              </a:rPr>
              <a:pPr/>
              <a:t>53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>
            <a:extLst>
              <a:ext uri="{FF2B5EF4-FFF2-40B4-BE49-F238E27FC236}">
                <a16:creationId xmlns:a16="http://schemas.microsoft.com/office/drawing/2014/main" id="{39396528-D161-6A15-0FF8-1A56E724AB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>
            <a:extLst>
              <a:ext uri="{FF2B5EF4-FFF2-40B4-BE49-F238E27FC236}">
                <a16:creationId xmlns:a16="http://schemas.microsoft.com/office/drawing/2014/main" id="{B425F726-6768-80DC-F200-A5F2B91F1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0356" name="Slide Number Placeholder 3">
            <a:extLst>
              <a:ext uri="{FF2B5EF4-FFF2-40B4-BE49-F238E27FC236}">
                <a16:creationId xmlns:a16="http://schemas.microsoft.com/office/drawing/2014/main" id="{AC7311B9-23FD-330D-70B5-15B9CF3D75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fld id="{F25A3B02-8FB9-40E4-9A27-EC9074199E88}" type="slidenum">
              <a:rPr lang="en-US" altLang="en-US">
                <a:latin typeface="Arial" panose="020B0604020202020204" pitchFamily="34" charset="0"/>
              </a:rPr>
              <a:pPr/>
              <a:t>68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914CD25D-4B25-5232-D185-4A1F4DDCA1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fld id="{00D09F00-AEF4-4C1E-B91E-4D928EAE5C72}" type="slidenum">
              <a:rPr lang="en-US" altLang="en-US">
                <a:latin typeface="Arial" panose="020B0604020202020204" pitchFamily="34" charset="0"/>
              </a:rPr>
              <a:pPr/>
              <a:t>70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0FC4BA3D-9DD3-9CAA-D015-2166A16EF50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090F6FCA-81AC-27D9-BCF4-7F925C2F02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9DA387CB-5C3F-C3AA-C5F3-402A6A4668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fld id="{AA88DF7D-08A0-4F97-81D7-2F1842DD0B54}" type="slidenum">
              <a:rPr lang="en-US" altLang="en-US">
                <a:latin typeface="Arial" panose="020B0604020202020204" pitchFamily="34" charset="0"/>
              </a:rPr>
              <a:pPr/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D5E24C7B-C951-A7A9-0F7E-6C92D4E2904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372A90D1-41CD-7C7C-1BA9-5423976A91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E921EE82-25D2-B4F5-AB98-11A730A25C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fld id="{59CA6A85-C933-4EB6-9024-15823CB01DCC}" type="slidenum">
              <a:rPr lang="en-US" altLang="en-US">
                <a:latin typeface="Times New Roman" panose="02020603050405020304" pitchFamily="18" charset="0"/>
              </a:rPr>
              <a:pPr/>
              <a:t>10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634650AE-59AA-3508-92BD-FCF860CBDA9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C0C1111D-09C5-8427-3BAD-01131D6C0E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9AC977EF-4627-8635-783B-32DA537662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fld id="{A7C40CAE-B892-46EB-AD76-E140DC5B542C}" type="slidenum">
              <a:rPr lang="en-US" altLang="en-US">
                <a:latin typeface="Times New Roman" panose="02020603050405020304" pitchFamily="18" charset="0"/>
              </a:rPr>
              <a:pPr/>
              <a:t>11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EB6A1BF1-764A-E716-65C1-F4150665BE2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7BA1C626-D785-8A18-8327-CE49F18FFC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31261215-6B68-AD03-CA53-EC1952A4CB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fld id="{52E9FEA5-C060-4980-ACB5-CE0E2C028D81}" type="slidenum">
              <a:rPr lang="en-US" altLang="en-US">
                <a:latin typeface="Times New Roman" panose="02020603050405020304" pitchFamily="18" charset="0"/>
              </a:rPr>
              <a:pPr/>
              <a:t>12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EFFFB83B-FF84-0201-4C9B-1148339C6EF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94EC8760-2319-DB38-3C60-BEF1BD96BC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3535C232-29B6-2B76-E362-DE4C7DECA2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fld id="{379BB9D2-C2BE-4B50-A357-290080B6E6EC}" type="slidenum">
              <a:rPr lang="en-US" altLang="en-US">
                <a:latin typeface="Times New Roman" panose="02020603050405020304" pitchFamily="18" charset="0"/>
              </a:rPr>
              <a:pPr/>
              <a:t>13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E406B8F8-0FD2-9D1B-5CF4-AF99E75A9F2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085A6883-3EC1-AA10-F38C-B19F83081F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8BDADA51-A5B8-3D6D-9543-770BDDFD92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fld id="{308527DC-29B2-48A1-B663-25A3B41D0424}" type="slidenum">
              <a:rPr lang="en-US" altLang="en-US">
                <a:latin typeface="Times New Roman" panose="02020603050405020304" pitchFamily="18" charset="0"/>
              </a:rPr>
              <a:pPr/>
              <a:t>14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7B265B9B-DF9C-D297-9AD0-E0A48E1AEF9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D59AE81F-9B42-7023-4399-0C1BF3D6EC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96C9B979-0611-8164-BFC7-0389E417C4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fld id="{7CFC6FD8-BD1B-4526-96EF-E9C67B446E0D}" type="slidenum">
              <a:rPr lang="en-US" altLang="en-US">
                <a:latin typeface="Times New Roman" panose="02020603050405020304" pitchFamily="18" charset="0"/>
              </a:rPr>
              <a:pPr/>
              <a:t>15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776A1AE9-B052-567A-1143-8035F18CBF8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9AB14C8A-26A4-A323-B2C3-E9F76B0D03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F038D-D549-2ACE-2849-0DD78EF38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C7A1A-FF8E-FE47-3C61-371CC96E9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32666-F28E-9F4B-C0E5-B40C7BCB4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853ED-6C62-49A4-ACA3-56330769E2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713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55485-B857-E624-8DB4-4FBAAB7A6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30D33-2B10-55EB-01FA-5F614BCDD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BB829-9E86-AEF0-F12B-73525908D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F76C0-D6AE-464F-B0F4-8FF51833C4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8851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0DC6C4-1F6E-68F3-C034-8189B604F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A36077-47D9-2A11-D102-917B63BCB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78037-831A-E909-428A-F5FB77D77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DD916-3D94-423E-A463-C23FF9F7D1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8301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E2F8D97-4DCA-33D0-7238-DA206B449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1625177-1E0C-9CB8-DB16-8E1C60C27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ABD3D45-A62D-3604-6501-977C4147F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FA264-AEED-489A-A948-7F24043966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4252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en-IN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879A4-B5D0-D28C-7D03-FCCD14016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8FBDD-DD15-8D36-6BE8-DFA78CF68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916FF-DAC9-FB6B-E799-9707D5350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3A9CD-92B0-4A4A-8CE0-45A4E86216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6018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AC4DB-5F76-B7DF-4B69-6D0FAA69D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FCF0CA-4F0B-A602-4EC6-2D4FF5DA8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B1E28-5B5C-F048-446C-59814237B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85870-8E25-4651-86AC-9C2FCB13F8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8233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027B3-20F6-2334-F585-F76BCE810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1FD57-9F7D-3C4A-3F57-E978231C3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56DA4-CCB9-5DC9-2DB5-9DA80DAF7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17834-378B-4C2E-829D-CEA7D79FC6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5979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4B43731-1A36-3953-F282-4ADE727C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34F6E14-734B-6B80-31CE-CF44741CD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9BF3491-057A-E513-5B98-73A4B4857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C882C-3D3A-43A8-8CE1-18FFF6A295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695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E12A1C6-2E0F-7A5B-58ED-26A31AE0F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ED429DE-40E0-4732-E097-F5D0CAC67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36091DD-E5B3-50CE-5228-1A59AFA5D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B383A-8DA8-4BD7-A32A-B4B92A6743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0567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695EE65-A723-6CC9-3C79-6F8547C83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5588FD4-335F-4414-23AF-C2302327C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F10ABBF-949A-5EE2-E358-1F86DA7B3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9E3B-32B1-47CA-B727-8B70D4F76C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0962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7C1E9A1-5521-D2CC-F764-46B4DBCB9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8B201A7-DCEF-E4E8-ED3F-7AC0E5A27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3C019E8-1837-42BE-CBAE-29A39F094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25D57-00B1-4002-9E30-C81EEB1EC1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4388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D9D70E1-1BEA-703B-03BA-F697541C7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363E201-BEC6-4858-5F46-0EFD3C792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8F071F5-B50A-1E4F-9BA2-24F070457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C161E-AE30-42D1-BA37-4BB1691C92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1719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9B6433F-B7A5-EAED-A986-835518A40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11B3CDE-086E-55B6-AB9A-83998D559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5ACB72C-F289-FE6A-CD41-D1300737B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10ED6-9890-47C6-A98C-0AC1AA74B5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44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9E0B37D-D394-C908-55C1-61EC6EB1F9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38802B5-AD91-520B-82FF-1E1350F721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9338F-CAEB-459D-D040-3429F4AEC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0B23A-94E6-84AE-3BB7-05CBABC2B6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08C27-4A3A-7D18-6746-56F0525826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E6095C2-AB9B-4517-81E4-EC6E08F9F8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sans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sans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sans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sans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sans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sans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sans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sans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Aberdeenflames2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hyperlink" Target="http://en.wikipedia.org/wiki/Image:Forestfire2.jpg" TargetMode="External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hyperlink" Target="http://en.wikipedia.org/wiki/Image:Explosions.jpg" TargetMode="Externa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FDA7698-2A3D-88BE-2D5A-B2E64D9736DD}"/>
              </a:ext>
            </a:extLst>
          </p:cNvPr>
          <p:cNvSpPr txBox="1"/>
          <p:nvPr/>
        </p:nvSpPr>
        <p:spPr>
          <a:xfrm>
            <a:off x="6096000" y="76200"/>
            <a:ext cx="6096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099" name="Slide Number Placeholder 3">
            <a:extLst>
              <a:ext uri="{FF2B5EF4-FFF2-40B4-BE49-F238E27FC236}">
                <a16:creationId xmlns:a16="http://schemas.microsoft.com/office/drawing/2014/main" id="{03FECDFC-2DC4-0702-D7A0-BF6BAE575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A113503-6A35-4DF6-A742-BEFB414124E2}" type="slidenum">
              <a:rPr lang="en-US" altLang="en-US" sz="1400">
                <a:latin typeface="Opensan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Opensan"/>
            </a:endParaRPr>
          </a:p>
        </p:txBody>
      </p:sp>
      <p:sp>
        <p:nvSpPr>
          <p:cNvPr id="4100" name="TextBox 1">
            <a:extLst>
              <a:ext uri="{FF2B5EF4-FFF2-40B4-BE49-F238E27FC236}">
                <a16:creationId xmlns:a16="http://schemas.microsoft.com/office/drawing/2014/main" id="{A11ECE6C-1F74-CD1A-316C-91EF74369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828800"/>
            <a:ext cx="8610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0" b="1">
                <a:solidFill>
                  <a:srgbClr val="FF0000"/>
                </a:solidFill>
                <a:latin typeface="Opensan"/>
              </a:rPr>
              <a:t>       FIRE FIGHTING</a:t>
            </a:r>
          </a:p>
        </p:txBody>
      </p:sp>
      <p:pic>
        <p:nvPicPr>
          <p:cNvPr id="4101" name="Picture 10" descr="C:\Users\Acer\Downloads\WhatsApp Image 2025-09-04 at 17.24.38 (1).jpeg">
            <a:extLst>
              <a:ext uri="{FF2B5EF4-FFF2-40B4-BE49-F238E27FC236}">
                <a16:creationId xmlns:a16="http://schemas.microsoft.com/office/drawing/2014/main" id="{7EBE3E50-2706-BFC2-118C-35E5BF325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1" descr="C:\Users\Acer\Downloads\WhatsApp Image 2025-09-04 at 17.24.38 (3).jpeg">
            <a:extLst>
              <a:ext uri="{FF2B5EF4-FFF2-40B4-BE49-F238E27FC236}">
                <a16:creationId xmlns:a16="http://schemas.microsoft.com/office/drawing/2014/main" id="{559B6F38-8153-A901-859D-94E6AB869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Duties of…">
            <a:extLst>
              <a:ext uri="{FF2B5EF4-FFF2-40B4-BE49-F238E27FC236}">
                <a16:creationId xmlns:a16="http://schemas.microsoft.com/office/drawing/2014/main" id="{A8BC7E48-0138-979A-DD90-1511CC629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4788" y="5181600"/>
            <a:ext cx="51784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9142" tIns="39142" rIns="39142" bIns="39142">
            <a:spAutoFit/>
          </a:bodyPr>
          <a:lstStyle>
            <a:lvl1pPr>
              <a:defRPr>
                <a:solidFill>
                  <a:schemeClr val="tx1"/>
                </a:solidFill>
                <a:latin typeface="Open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 algn="ctr"/>
            <a:r>
              <a:rPr lang="en-US" altLang="en-US" sz="2000" b="1">
                <a:latin typeface="Open Sans" panose="020B0606030504020204" pitchFamily="34" charset="0"/>
              </a:rPr>
              <a:t>Presented By:- Kamlesh Dhoundiyal,2IC</a:t>
            </a:r>
            <a:endParaRPr lang="en-US" altLang="en-US" sz="2000">
              <a:latin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8B1E11B-0989-AAC7-71A0-A61C955A542C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C4253D05-7AF5-B591-8B1A-7A80CD26123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1295400"/>
            <a:ext cx="4724400" cy="1295400"/>
          </a:xfrm>
          <a:ln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en-US" sz="4000" b="1">
                <a:solidFill>
                  <a:srgbClr val="000099"/>
                </a:solidFill>
              </a:rPr>
              <a:t>TYPES OF COMBUSTION :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0D5EEB89-7294-19E5-276B-24686F7CCD3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400800" y="1295400"/>
            <a:ext cx="5715000" cy="2743200"/>
          </a:xfrm>
        </p:spPr>
        <p:txBody>
          <a:bodyPr rtlCol="0">
            <a:normAutofit/>
          </a:bodyPr>
          <a:lstStyle/>
          <a:p>
            <a:pPr lvl="2" algn="l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solidFill>
                  <a:srgbClr val="CC3300"/>
                </a:solidFill>
                <a:latin typeface="+mj-lt"/>
              </a:rPr>
              <a:t>Slow or incipient combustion-</a:t>
            </a:r>
            <a:r>
              <a:rPr lang="en-US" altLang="en-US" sz="2400" dirty="0">
                <a:solidFill>
                  <a:srgbClr val="000099"/>
                </a:solidFill>
                <a:latin typeface="+mj-lt"/>
              </a:rPr>
              <a:t> in which the amount of heat &amp; light emitted is feeble.</a:t>
            </a:r>
          </a:p>
          <a:p>
            <a:pPr lvl="2" algn="l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solidFill>
                  <a:srgbClr val="FF0000"/>
                </a:solidFill>
                <a:latin typeface="+mj-lt"/>
              </a:rPr>
              <a:t>Rapid or active combustion- </a:t>
            </a:r>
            <a:r>
              <a:rPr lang="en-US" altLang="en-US" sz="2400" dirty="0">
                <a:solidFill>
                  <a:srgbClr val="000099"/>
                </a:solidFill>
                <a:latin typeface="+mj-lt"/>
              </a:rPr>
              <a:t>in which a considerable amount of heat &amp; light is emitted within a short time</a:t>
            </a:r>
          </a:p>
        </p:txBody>
      </p:sp>
      <p:sp>
        <p:nvSpPr>
          <p:cNvPr id="16389" name="Rectangle 16">
            <a:extLst>
              <a:ext uri="{FF2B5EF4-FFF2-40B4-BE49-F238E27FC236}">
                <a16:creationId xmlns:a16="http://schemas.microsoft.com/office/drawing/2014/main" id="{15E848CB-037D-DC40-F714-A94CCC2E9D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A13BE7F-2059-4823-8BF2-C3B3438419E3}" type="slidenum">
              <a:rPr lang="en-US" altLang="en-US" sz="1400">
                <a:solidFill>
                  <a:srgbClr val="B5A788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>
              <a:solidFill>
                <a:srgbClr val="B5A788"/>
              </a:solidFill>
            </a:endParaRPr>
          </a:p>
        </p:txBody>
      </p:sp>
      <p:pic>
        <p:nvPicPr>
          <p:cNvPr id="16390" name="Picture 4" descr="A building on fire in Columbus, Ohio.">
            <a:hlinkClick r:id="rId3" tooltip="A building on fire in Columbus, Ohio."/>
            <a:extLst>
              <a:ext uri="{FF2B5EF4-FFF2-40B4-BE49-F238E27FC236}">
                <a16:creationId xmlns:a16="http://schemas.microsoft.com/office/drawing/2014/main" id="{7875D476-EB80-68E6-8831-70792A434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038600"/>
            <a:ext cx="4267200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C:\Users\Acer\Downloads\WhatsApp Image 2025-09-04 at 17.24.38 (1).jpeg">
            <a:extLst>
              <a:ext uri="{FF2B5EF4-FFF2-40B4-BE49-F238E27FC236}">
                <a16:creationId xmlns:a16="http://schemas.microsoft.com/office/drawing/2014/main" id="{0D887391-51FB-4ABB-C125-FB2A9723E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C:\Users\Acer\Downloads\WhatsApp Image 2025-09-04 at 17.24.38 (3).jpeg">
            <a:extLst>
              <a:ext uri="{FF2B5EF4-FFF2-40B4-BE49-F238E27FC236}">
                <a16:creationId xmlns:a16="http://schemas.microsoft.com/office/drawing/2014/main" id="{7406E6A6-2FA6-3B2A-C610-2FE039557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221BCAC-C5FA-99EF-F87B-B2FC0FC1864C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4822" name="Rectangle 7">
            <a:extLst>
              <a:ext uri="{FF2B5EF4-FFF2-40B4-BE49-F238E27FC236}">
                <a16:creationId xmlns:a16="http://schemas.microsoft.com/office/drawing/2014/main" id="{1E6E76F3-9D68-4C05-4AC3-46780C5B478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1905000"/>
            <a:ext cx="5114925" cy="1371600"/>
          </a:xfrm>
          <a:ln>
            <a:solidFill>
              <a:srgbClr val="993300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2">
                    <a:satMod val="130000"/>
                  </a:schemeClr>
                </a:solidFill>
              </a:rPr>
              <a:t>TYPES OF COMBUSTION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652D634-6D9E-2AE5-F542-4E25A10E686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638925" y="2133600"/>
            <a:ext cx="5029200" cy="4400550"/>
          </a:xfrm>
        </p:spPr>
        <p:txBody>
          <a:bodyPr rtlCol="0">
            <a:normAutofit/>
          </a:bodyPr>
          <a:lstStyle/>
          <a:p>
            <a:pPr lvl="1" algn="l" eaLnBrk="1" fontAlgn="auto" hangingPunct="1">
              <a:spcAft>
                <a:spcPts val="0"/>
              </a:spcAft>
              <a:defRPr/>
            </a:pPr>
            <a:r>
              <a:rPr lang="en-US" altLang="en-US" i="1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+mj-lt"/>
              </a:rPr>
              <a:t>Deflagration – </a:t>
            </a:r>
          </a:p>
          <a:p>
            <a:pPr lvl="1" algn="just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+mj-lt"/>
              </a:rPr>
              <a:t>which takes place with a considerable rapidity, evolving heat &amp; light.</a:t>
            </a:r>
          </a:p>
          <a:p>
            <a:pPr lvl="1" algn="just" eaLnBrk="1" fontAlgn="auto" hangingPunct="1">
              <a:spcAft>
                <a:spcPts val="0"/>
              </a:spcAft>
              <a:defRPr/>
            </a:pPr>
            <a:endParaRPr lang="en-US" altLang="en-US" dirty="0">
              <a:latin typeface="+mj-lt"/>
            </a:endParaRPr>
          </a:p>
          <a:p>
            <a:pPr lvl="1" algn="l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rgbClr val="669900"/>
                </a:solidFill>
                <a:latin typeface="+mj-lt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+mj-lt"/>
              </a:rPr>
              <a:t>Explosion </a:t>
            </a:r>
            <a:r>
              <a:rPr lang="en-US" altLang="en-US" sz="2400" i="1" dirty="0">
                <a:solidFill>
                  <a:srgbClr val="669900"/>
                </a:solidFill>
                <a:latin typeface="+mj-lt"/>
              </a:rPr>
              <a:t> -</a:t>
            </a:r>
          </a:p>
          <a:p>
            <a:pPr lvl="1" algn="just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+mj-lt"/>
              </a:rPr>
              <a:t>a very rapid combustion with a loud noise within an extremely short time with generation of very high pressure &amp; temperature</a:t>
            </a:r>
            <a:r>
              <a:rPr lang="en-US" altLang="en-US" dirty="0">
                <a:latin typeface="+mj-lt"/>
              </a:rPr>
              <a:t>.</a:t>
            </a:r>
          </a:p>
        </p:txBody>
      </p:sp>
      <p:sp>
        <p:nvSpPr>
          <p:cNvPr id="18437" name="Rectangle 16">
            <a:extLst>
              <a:ext uri="{FF2B5EF4-FFF2-40B4-BE49-F238E27FC236}">
                <a16:creationId xmlns:a16="http://schemas.microsoft.com/office/drawing/2014/main" id="{125A49F2-744E-2F5D-C754-64376C75C4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D8E6877-4F6B-4353-B019-8B38954AEF27}" type="slidenum">
              <a:rPr lang="en-US" altLang="en-US" sz="1400">
                <a:solidFill>
                  <a:srgbClr val="B5A788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>
              <a:solidFill>
                <a:srgbClr val="B5A788"/>
              </a:solidFill>
            </a:endParaRPr>
          </a:p>
        </p:txBody>
      </p:sp>
      <p:pic>
        <p:nvPicPr>
          <p:cNvPr id="18438" name="Picture 3" descr="A forest fire.">
            <a:hlinkClick r:id="rId3" tooltip="A forest fire."/>
            <a:extLst>
              <a:ext uri="{FF2B5EF4-FFF2-40B4-BE49-F238E27FC236}">
                <a16:creationId xmlns:a16="http://schemas.microsoft.com/office/drawing/2014/main" id="{EBE7AF85-866D-FB1A-E4A0-8E0A5565B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4724400"/>
            <a:ext cx="2690812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5" descr="Gasoline explosions, simulating bomb drops at an airshow.">
            <a:hlinkClick r:id="rId5" tooltip="Gasoline explosions, simulating bomb drops at an airshow."/>
            <a:extLst>
              <a:ext uri="{FF2B5EF4-FFF2-40B4-BE49-F238E27FC236}">
                <a16:creationId xmlns:a16="http://schemas.microsoft.com/office/drawing/2014/main" id="{E9C7E016-1171-1E86-DF87-4A015903C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0" y="4724400"/>
            <a:ext cx="25463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 descr="C:\Users\Acer\Downloads\WhatsApp Image 2025-09-04 at 17.24.38 (1).jpeg">
            <a:extLst>
              <a:ext uri="{FF2B5EF4-FFF2-40B4-BE49-F238E27FC236}">
                <a16:creationId xmlns:a16="http://schemas.microsoft.com/office/drawing/2014/main" id="{0CD040D8-FB89-3CB7-A78E-F11ABD3DD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 descr="C:\Users\Acer\Downloads\WhatsApp Image 2025-09-04 at 17.24.38 (1).jpeg">
            <a:extLst>
              <a:ext uri="{FF2B5EF4-FFF2-40B4-BE49-F238E27FC236}">
                <a16:creationId xmlns:a16="http://schemas.microsoft.com/office/drawing/2014/main" id="{62B94BBD-6352-0474-62DF-66FE9C94E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 descr="C:\Users\Acer\Downloads\WhatsApp Image 2025-09-04 at 17.24.38 (3).jpeg">
            <a:extLst>
              <a:ext uri="{FF2B5EF4-FFF2-40B4-BE49-F238E27FC236}">
                <a16:creationId xmlns:a16="http://schemas.microsoft.com/office/drawing/2014/main" id="{FBC6B9CB-A002-AAA3-D7D1-5EB1574A2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904DDF0-6183-4E48-C603-8B60744C5D60}"/>
              </a:ext>
            </a:extLst>
          </p:cNvPr>
          <p:cNvSpPr txBox="1"/>
          <p:nvPr/>
        </p:nvSpPr>
        <p:spPr>
          <a:xfrm>
            <a:off x="6172200" y="0"/>
            <a:ext cx="60198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9030A2E9-874B-DD44-D0E9-2F8D7B0055F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1600200"/>
            <a:ext cx="5562600" cy="1143000"/>
          </a:xfrm>
          <a:solidFill>
            <a:srgbClr val="FFFF00"/>
          </a:solidFill>
        </p:spPr>
        <p:txBody>
          <a:bodyPr/>
          <a:lstStyle/>
          <a:p>
            <a:pPr algn="l" eaLnBrk="1" hangingPunct="1"/>
            <a:r>
              <a:rPr lang="en-US" altLang="en-US" sz="4000" b="1">
                <a:solidFill>
                  <a:srgbClr val="993300"/>
                </a:solidFill>
              </a:rPr>
              <a:t>RATE OF  COMBUSTION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31936166-FE15-4380-FB71-434477F4A73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324600" y="1371600"/>
            <a:ext cx="5638800" cy="5181600"/>
          </a:xfrm>
        </p:spPr>
        <p:txBody>
          <a:bodyPr rtlCol="0">
            <a:normAutofit fontScale="92500"/>
          </a:bodyPr>
          <a:lstStyle/>
          <a:p>
            <a:pPr marL="27432" eaLnBrk="1" fontAlgn="auto" hangingPunct="1">
              <a:spcAft>
                <a:spcPts val="0"/>
              </a:spcAft>
              <a:defRPr/>
            </a:pPr>
            <a:r>
              <a:rPr lang="en-US" sz="2600" dirty="0">
                <a:solidFill>
                  <a:srgbClr val="FF0000"/>
                </a:solidFill>
                <a:latin typeface="+mj-lt"/>
              </a:rPr>
              <a:t>It is the rate of burning of any substance and measured in length over time like millimeters per sec.</a:t>
            </a:r>
          </a:p>
          <a:p>
            <a:pPr marL="484632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solidFill>
                  <a:srgbClr val="FF0000"/>
                </a:solidFill>
                <a:latin typeface="+mj-lt"/>
              </a:rPr>
              <a:t>A rate of combustion or the spread of fire would depends on :</a:t>
            </a:r>
          </a:p>
          <a:p>
            <a:pPr marL="370332" indent="-342900" eaLnBrk="1" fontAlgn="auto" hangingPunct="1">
              <a:lnSpc>
                <a:spcPct val="2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latin typeface="+mj-lt"/>
              </a:rPr>
              <a:t> The area of solid/liquid in contact with air.</a:t>
            </a:r>
          </a:p>
          <a:p>
            <a:pPr marL="370332" indent="-342900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</a:rPr>
              <a:t> </a:t>
            </a:r>
            <a:r>
              <a:rPr lang="en-US" sz="2600" dirty="0">
                <a:latin typeface="+mj-lt"/>
              </a:rPr>
              <a:t>The amount of heat generated to raise the temperature of un-burnt portion</a:t>
            </a:r>
            <a:r>
              <a:rPr lang="en-US" dirty="0">
                <a:latin typeface="+mj-lt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endParaRPr lang="en-US" b="1" dirty="0">
              <a:latin typeface="+mj-lt"/>
            </a:endParaRPr>
          </a:p>
        </p:txBody>
      </p:sp>
      <p:sp>
        <p:nvSpPr>
          <p:cNvPr id="20485" name="Rectangle 16">
            <a:extLst>
              <a:ext uri="{FF2B5EF4-FFF2-40B4-BE49-F238E27FC236}">
                <a16:creationId xmlns:a16="http://schemas.microsoft.com/office/drawing/2014/main" id="{1E7F60B3-94CA-E7A2-183C-CC29FA7499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8C6B834-497A-4BD5-B6D5-157A2CA957FC}" type="slidenum">
              <a:rPr lang="en-US" altLang="en-US" sz="1400">
                <a:solidFill>
                  <a:srgbClr val="B5A788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>
              <a:solidFill>
                <a:srgbClr val="B5A788"/>
              </a:solidFill>
            </a:endParaRPr>
          </a:p>
        </p:txBody>
      </p:sp>
      <p:pic>
        <p:nvPicPr>
          <p:cNvPr id="20486" name="Picture 6" descr="C:\Users\Acer\Downloads\WhatsApp Image 2025-09-04 at 17.24.38 (1).jpeg">
            <a:extLst>
              <a:ext uri="{FF2B5EF4-FFF2-40B4-BE49-F238E27FC236}">
                <a16:creationId xmlns:a16="http://schemas.microsoft.com/office/drawing/2014/main" id="{6240005E-95E6-63BD-0CA1-5F6CB2066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 descr="C:\Users\Acer\Downloads\WhatsApp Image 2025-09-04 at 17.24.38 (3).jpeg">
            <a:extLst>
              <a:ext uri="{FF2B5EF4-FFF2-40B4-BE49-F238E27FC236}">
                <a16:creationId xmlns:a16="http://schemas.microsoft.com/office/drawing/2014/main" id="{EC54E87D-ACFC-3ABB-633B-E00D1E93A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A00E42C-A0E9-C9CB-76DB-9CBEEF02B43C}"/>
              </a:ext>
            </a:extLst>
          </p:cNvPr>
          <p:cNvSpPr txBox="1"/>
          <p:nvPr/>
        </p:nvSpPr>
        <p:spPr>
          <a:xfrm>
            <a:off x="6248400" y="-17463"/>
            <a:ext cx="5943600" cy="68754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CCC64F24-213E-35D3-51A2-AB1EB3E316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7975" y="1600200"/>
            <a:ext cx="5562600" cy="12192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993300"/>
                </a:solidFill>
              </a:rPr>
              <a:t>RATE OF  COMBUSTION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4B65D37D-1E89-AB14-E1BB-85025ECEAAC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477000" y="1066800"/>
            <a:ext cx="4117975" cy="5486400"/>
          </a:xfrm>
        </p:spPr>
        <p:txBody>
          <a:bodyPr rtlCol="0">
            <a:normAutofit/>
          </a:bodyPr>
          <a:lstStyle/>
          <a:p>
            <a:pPr marL="369888" indent="-342900" algn="l" eaLnBrk="1" fontAlgn="auto" hangingPunct="1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en-US" dirty="0">
                <a:latin typeface="+mj-lt"/>
              </a:rPr>
              <a:t>The ability of materials to conduct heat away.</a:t>
            </a:r>
          </a:p>
          <a:p>
            <a:pPr marL="369888" indent="-342900" algn="l" eaLnBrk="1" fontAlgn="auto" hangingPunct="1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en-US" dirty="0">
                <a:latin typeface="+mj-lt"/>
              </a:rPr>
              <a:t> Atmospheric humidity.</a:t>
            </a:r>
          </a:p>
          <a:p>
            <a:pPr marL="369888" indent="-342900" algn="l" eaLnBrk="1" fontAlgn="auto" hangingPunct="1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en-US" dirty="0">
                <a:latin typeface="+mj-lt"/>
              </a:rPr>
              <a:t> Wind velocity.</a:t>
            </a:r>
          </a:p>
          <a:p>
            <a:pPr marL="369888" indent="-342900" algn="l" eaLnBrk="1" fontAlgn="auto" hangingPunct="1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en-US" dirty="0">
                <a:latin typeface="+mj-lt"/>
              </a:rPr>
              <a:t> Temperature.</a:t>
            </a:r>
          </a:p>
          <a:p>
            <a:pPr marL="369888" indent="-342900" algn="l" eaLnBrk="1" fontAlgn="auto" hangingPunct="1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en-US" dirty="0">
                <a:latin typeface="+mj-lt"/>
              </a:rPr>
              <a:t> Atmospheric pressure.</a:t>
            </a:r>
          </a:p>
        </p:txBody>
      </p:sp>
      <p:sp>
        <p:nvSpPr>
          <p:cNvPr id="22533" name="Rectangle 16">
            <a:extLst>
              <a:ext uri="{FF2B5EF4-FFF2-40B4-BE49-F238E27FC236}">
                <a16:creationId xmlns:a16="http://schemas.microsoft.com/office/drawing/2014/main" id="{82CF2779-D7D2-E6EA-7028-813C0C0E86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1DA225A-BE60-452E-AD48-F1A9FD58B501}" type="slidenum">
              <a:rPr lang="en-US" altLang="en-US" sz="1400">
                <a:solidFill>
                  <a:srgbClr val="B5A788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>
              <a:solidFill>
                <a:srgbClr val="B5A788"/>
              </a:solidFill>
            </a:endParaRPr>
          </a:p>
        </p:txBody>
      </p:sp>
      <p:pic>
        <p:nvPicPr>
          <p:cNvPr id="22534" name="Picture 6" descr="C:\Users\Acer\Downloads\WhatsApp Image 2025-09-04 at 17.24.38 (1).jpeg">
            <a:extLst>
              <a:ext uri="{FF2B5EF4-FFF2-40B4-BE49-F238E27FC236}">
                <a16:creationId xmlns:a16="http://schemas.microsoft.com/office/drawing/2014/main" id="{E2723F48-AD04-767B-6CD4-77C744B0A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C:\Users\Acer\Downloads\WhatsApp Image 2025-09-04 at 17.24.38 (3).jpeg">
            <a:extLst>
              <a:ext uri="{FF2B5EF4-FFF2-40B4-BE49-F238E27FC236}">
                <a16:creationId xmlns:a16="http://schemas.microsoft.com/office/drawing/2014/main" id="{8123A7F8-423A-1E35-8618-C2C9D0DAD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DCBA079-615F-ABC9-CB57-5880926EB13E}"/>
              </a:ext>
            </a:extLst>
          </p:cNvPr>
          <p:cNvSpPr txBox="1"/>
          <p:nvPr/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4579" name="Rectangle 16">
            <a:extLst>
              <a:ext uri="{FF2B5EF4-FFF2-40B4-BE49-F238E27FC236}">
                <a16:creationId xmlns:a16="http://schemas.microsoft.com/office/drawing/2014/main" id="{1C99DDD5-3E63-0996-5043-84CC4828D7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798CF92-4DB5-4C1E-B14B-4BE534D0A96B}" type="slidenum">
              <a:rPr lang="en-US" altLang="en-US" sz="1400">
                <a:solidFill>
                  <a:srgbClr val="B5A788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>
              <a:solidFill>
                <a:srgbClr val="B5A788"/>
              </a:solidFill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3AD0680F-EA99-D2FA-767A-4B9730525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1371600"/>
            <a:ext cx="5562600" cy="49847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+mj-lt"/>
              </a:rPr>
              <a:t>Conduction</a:t>
            </a:r>
            <a:r>
              <a:rPr lang="en-US" altLang="en-US" sz="2800" b="1" i="1" dirty="0">
                <a:solidFill>
                  <a:srgbClr val="CC3300"/>
                </a:solidFill>
                <a:latin typeface="+mj-lt"/>
              </a:rPr>
              <a:t>: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endParaRPr lang="en-US" altLang="en-US" sz="2800" b="1" i="1" dirty="0">
              <a:solidFill>
                <a:srgbClr val="CC3300"/>
              </a:solidFill>
              <a:latin typeface="+mj-lt"/>
            </a:endParaRP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  <a:defRPr/>
            </a:pPr>
            <a:r>
              <a:rPr lang="en-US" altLang="en-US" sz="2800" b="1" i="1" dirty="0">
                <a:solidFill>
                  <a:srgbClr val="CC3300"/>
                </a:solidFill>
                <a:latin typeface="+mj-lt"/>
              </a:rPr>
              <a:t> </a:t>
            </a:r>
            <a:r>
              <a:rPr lang="en-US" altLang="en-US" sz="2400" dirty="0">
                <a:latin typeface="+mj-lt"/>
              </a:rPr>
              <a:t>The process by which heat is directly transmitted through the material of a substance when there is a difference of temp bet adjoining regions</a:t>
            </a:r>
            <a:r>
              <a:rPr lang="en-US" altLang="en-US" sz="2400" i="1" dirty="0">
                <a:latin typeface="+mj-lt"/>
              </a:rPr>
              <a:t>.</a:t>
            </a: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  <a:defRPr/>
            </a:pPr>
            <a:endParaRPr lang="en-US" altLang="en-US" sz="2400" i="1" dirty="0">
              <a:latin typeface="+mj-lt"/>
            </a:endParaRPr>
          </a:p>
          <a:p>
            <a:pPr marL="0" lvl="1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Ø"/>
              <a:defRPr/>
            </a:pPr>
            <a:r>
              <a:rPr lang="en-US" altLang="en-US" sz="2400" dirty="0">
                <a:latin typeface="+mj-lt"/>
              </a:rPr>
              <a:t>It occurs only in solids i.e. metallic objects.</a:t>
            </a:r>
          </a:p>
          <a:p>
            <a:pPr lvl="1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None/>
              <a:defRPr/>
            </a:pPr>
            <a:endParaRPr lang="en-US" altLang="en-US" sz="2400" dirty="0">
              <a:solidFill>
                <a:srgbClr val="993300"/>
              </a:solidFill>
              <a:latin typeface="+mj-lt"/>
            </a:endParaRPr>
          </a:p>
        </p:txBody>
      </p:sp>
      <p:sp>
        <p:nvSpPr>
          <p:cNvPr id="25604" name="Text Box 3">
            <a:extLst>
              <a:ext uri="{FF2B5EF4-FFF2-40B4-BE49-F238E27FC236}">
                <a16:creationId xmlns:a16="http://schemas.microsoft.com/office/drawing/2014/main" id="{24C0E7DC-59C2-6B7F-52B5-867CF46F4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800225"/>
            <a:ext cx="5486400" cy="1323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4000" b="1" dirty="0">
                <a:solidFill>
                  <a:srgbClr val="000099"/>
                </a:solidFill>
                <a:latin typeface="+mj-lt"/>
              </a:rPr>
              <a:t>MODES OF SPREAD OF FIRE</a:t>
            </a:r>
          </a:p>
        </p:txBody>
      </p:sp>
      <p:pic>
        <p:nvPicPr>
          <p:cNvPr id="24582" name="Picture 7" descr="C:\Users\Acer\Downloads\WhatsApp Image 2025-09-04 at 17.24.38 (1).jpeg">
            <a:extLst>
              <a:ext uri="{FF2B5EF4-FFF2-40B4-BE49-F238E27FC236}">
                <a16:creationId xmlns:a16="http://schemas.microsoft.com/office/drawing/2014/main" id="{005096BD-09D9-C216-A882-1DC23D574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8" descr="C:\Users\Acer\Downloads\WhatsApp Image 2025-09-04 at 17.24.38 (3).jpeg">
            <a:extLst>
              <a:ext uri="{FF2B5EF4-FFF2-40B4-BE49-F238E27FC236}">
                <a16:creationId xmlns:a16="http://schemas.microsoft.com/office/drawing/2014/main" id="{7C5457C6-4326-0944-9214-0F06A8551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3031A2B-9F8D-F3BA-A005-A901CBD633AD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6ABB9BDC-5B43-85FE-186D-5F06492FB66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43000" y="1352550"/>
            <a:ext cx="4343400" cy="933450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0070C0"/>
                </a:solidFill>
              </a:rPr>
              <a:t>CONDUCTION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A08AE96A-FFAB-2281-5791-3DD9B52D555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553200" y="1447800"/>
            <a:ext cx="5410200" cy="51054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en-US" altLang="en-US" dirty="0">
                <a:latin typeface="+mj-lt"/>
              </a:rPr>
              <a:t> Heat energy is passed on  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latin typeface="+mj-lt"/>
              </a:rPr>
              <a:t>   from one molecule to the 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latin typeface="+mj-lt"/>
              </a:rPr>
              <a:t>   next</a:t>
            </a:r>
          </a:p>
          <a:p>
            <a:pPr algn="l" eaLnBrk="1" fontAlgn="auto" hangingPunct="1"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en-US" altLang="en-US" dirty="0">
                <a:latin typeface="+mj-lt"/>
              </a:rPr>
              <a:t> The molecule vibrates 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latin typeface="+mj-lt"/>
              </a:rPr>
              <a:t>   above its mean position</a:t>
            </a:r>
          </a:p>
          <a:p>
            <a:pPr algn="l" eaLnBrk="1" fontAlgn="auto" hangingPunct="1"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en-US" altLang="en-US" dirty="0">
                <a:latin typeface="+mj-lt"/>
              </a:rPr>
              <a:t> Pass on heat energy by 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latin typeface="+mj-lt"/>
              </a:rPr>
              <a:t>   colliding with their 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latin typeface="+mj-lt"/>
              </a:rPr>
              <a:t>   neighbors</a:t>
            </a:r>
          </a:p>
          <a:p>
            <a:pPr algn="l" eaLnBrk="1" fontAlgn="auto" hangingPunct="1"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en-US" altLang="en-US" dirty="0">
                <a:latin typeface="+mj-lt"/>
              </a:rPr>
              <a:t> The ability to conduct  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latin typeface="+mj-lt"/>
              </a:rPr>
              <a:t>   heat varies between 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latin typeface="+mj-lt"/>
              </a:rPr>
              <a:t>   materials</a:t>
            </a:r>
            <a:r>
              <a:rPr lang="en-US" altLang="en-US" b="1" dirty="0">
                <a:latin typeface="+mj-lt"/>
              </a:rPr>
              <a:t>.</a:t>
            </a:r>
          </a:p>
        </p:txBody>
      </p:sp>
      <p:sp>
        <p:nvSpPr>
          <p:cNvPr id="26629" name="Rectangle 16">
            <a:extLst>
              <a:ext uri="{FF2B5EF4-FFF2-40B4-BE49-F238E27FC236}">
                <a16:creationId xmlns:a16="http://schemas.microsoft.com/office/drawing/2014/main" id="{0E8D2661-0EB8-6A6F-816A-32B5F755C9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A06247E-1BC0-4F17-B965-EF9680578348}" type="slidenum">
              <a:rPr lang="en-US" altLang="en-US" sz="1400">
                <a:solidFill>
                  <a:srgbClr val="B5A788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>
              <a:solidFill>
                <a:srgbClr val="B5A788"/>
              </a:solidFill>
            </a:endParaRPr>
          </a:p>
        </p:txBody>
      </p:sp>
      <p:pic>
        <p:nvPicPr>
          <p:cNvPr id="26630" name="Picture 4">
            <a:extLst>
              <a:ext uri="{FF2B5EF4-FFF2-40B4-BE49-F238E27FC236}">
                <a16:creationId xmlns:a16="http://schemas.microsoft.com/office/drawing/2014/main" id="{EF5CC42B-AFAD-A153-794D-5841BE49A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6" r="14815" b="14046"/>
          <a:stretch>
            <a:fillRect/>
          </a:stretch>
        </p:blipFill>
        <p:spPr bwMode="auto">
          <a:xfrm>
            <a:off x="1395413" y="3733800"/>
            <a:ext cx="3048000" cy="281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4" name="Text Box 5">
            <a:extLst>
              <a:ext uri="{FF2B5EF4-FFF2-40B4-BE49-F238E27FC236}">
                <a16:creationId xmlns:a16="http://schemas.microsoft.com/office/drawing/2014/main" id="{B0CADC18-F019-CDFE-708A-D369078E8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105400"/>
            <a:ext cx="228600" cy="396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endParaRPr lang="en-US" altLang="en-US" sz="2000">
              <a:latin typeface="+mj-lt"/>
            </a:endParaRPr>
          </a:p>
        </p:txBody>
      </p:sp>
      <p:sp>
        <p:nvSpPr>
          <p:cNvPr id="27655" name="Text Box 6">
            <a:extLst>
              <a:ext uri="{FF2B5EF4-FFF2-40B4-BE49-F238E27FC236}">
                <a16:creationId xmlns:a16="http://schemas.microsoft.com/office/drawing/2014/main" id="{ADC2DE54-7A3C-D1B0-4784-A0FF92136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971800"/>
            <a:ext cx="13716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600" b="1" dirty="0">
                <a:solidFill>
                  <a:srgbClr val="003399"/>
                </a:solidFill>
                <a:latin typeface="+mj-lt"/>
              </a:rPr>
              <a:t>Highly Excited          </a:t>
            </a:r>
          </a:p>
        </p:txBody>
      </p:sp>
      <p:sp>
        <p:nvSpPr>
          <p:cNvPr id="27656" name="Text Box 7">
            <a:extLst>
              <a:ext uri="{FF2B5EF4-FFF2-40B4-BE49-F238E27FC236}">
                <a16:creationId xmlns:a16="http://schemas.microsoft.com/office/drawing/2014/main" id="{79D04235-97C7-6B63-EF31-E50A2F58C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863850"/>
            <a:ext cx="14478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600" b="1" dirty="0">
                <a:solidFill>
                  <a:srgbClr val="003399"/>
                </a:solidFill>
                <a:latin typeface="+mj-lt"/>
              </a:rPr>
              <a:t>Less Agitated</a:t>
            </a:r>
          </a:p>
        </p:txBody>
      </p:sp>
      <p:pic>
        <p:nvPicPr>
          <p:cNvPr id="26634" name="Picture 10" descr="C:\Users\Acer\Downloads\WhatsApp Image 2025-09-04 at 17.24.38 (1).jpeg">
            <a:extLst>
              <a:ext uri="{FF2B5EF4-FFF2-40B4-BE49-F238E27FC236}">
                <a16:creationId xmlns:a16="http://schemas.microsoft.com/office/drawing/2014/main" id="{6203A917-C757-1B6A-BCB8-B1B039576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1" descr="C:\Users\Acer\Downloads\WhatsApp Image 2025-09-04 at 17.24.38 (3).jpeg">
            <a:extLst>
              <a:ext uri="{FF2B5EF4-FFF2-40B4-BE49-F238E27FC236}">
                <a16:creationId xmlns:a16="http://schemas.microsoft.com/office/drawing/2014/main" id="{DCA0B8BC-358B-1677-7BEC-A497CA9F5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D3A17F7-FB32-E2F6-0872-A2D14710BF45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8675" name="Rectangle 16">
            <a:extLst>
              <a:ext uri="{FF2B5EF4-FFF2-40B4-BE49-F238E27FC236}">
                <a16:creationId xmlns:a16="http://schemas.microsoft.com/office/drawing/2014/main" id="{E7FC294E-3CAD-5509-1756-BFE5365711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CAB946F-7A67-47DE-B093-E749A099480C}" type="slidenum">
              <a:rPr lang="en-US" altLang="en-US" sz="1400">
                <a:solidFill>
                  <a:srgbClr val="B5A788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>
              <a:solidFill>
                <a:srgbClr val="B5A788"/>
              </a:solidFill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072DD7A5-88A6-D192-FAAF-E00B8C31B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1219200"/>
            <a:ext cx="5486400" cy="51371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+mj-lt"/>
              </a:rPr>
              <a:t>Convection</a:t>
            </a:r>
            <a:r>
              <a:rPr lang="en-US" altLang="en-US" sz="2800" b="1" i="1" dirty="0">
                <a:solidFill>
                  <a:srgbClr val="CC00CC"/>
                </a:solidFill>
                <a:latin typeface="+mj-lt"/>
              </a:rPr>
              <a:t>: </a:t>
            </a:r>
          </a:p>
          <a:p>
            <a:pPr eaLnBrk="1" fontAlgn="auto" hangingPunct="1">
              <a:spcAft>
                <a:spcPts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endParaRPr lang="en-US" altLang="en-US" sz="2800" b="1" i="1" dirty="0">
              <a:solidFill>
                <a:srgbClr val="CC00CC"/>
              </a:solidFill>
              <a:latin typeface="+mj-lt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rgbClr val="993300"/>
                </a:solidFill>
                <a:latin typeface="+mj-lt"/>
              </a:rPr>
              <a:t>Transfer of heat by the movement of a fluid (liquid) or gas bet areas of different temp. </a:t>
            </a:r>
          </a:p>
          <a:p>
            <a:pPr marL="0" lvl="1" indent="0" eaLnBrk="1" fontAlgn="auto" hangingPunct="1">
              <a:spcAft>
                <a:spcPts val="0"/>
              </a:spcAft>
              <a:buClr>
                <a:schemeClr val="hlink"/>
              </a:buClr>
              <a:buSzPct val="55000"/>
              <a:buFontTx/>
              <a:buNone/>
              <a:defRPr/>
            </a:pPr>
            <a:endParaRPr lang="en-US" altLang="en-US" dirty="0">
              <a:solidFill>
                <a:srgbClr val="993300"/>
              </a:solidFill>
              <a:latin typeface="+mj-lt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Ø"/>
              <a:defRPr/>
            </a:pPr>
            <a:endParaRPr lang="en-US" altLang="en-US" dirty="0">
              <a:solidFill>
                <a:srgbClr val="993300"/>
              </a:solidFill>
              <a:latin typeface="+mj-lt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rgbClr val="993300"/>
                </a:solidFill>
                <a:latin typeface="+mj-lt"/>
              </a:rPr>
              <a:t>It occurs both in liquids &amp; gases </a:t>
            </a:r>
          </a:p>
        </p:txBody>
      </p:sp>
      <p:sp>
        <p:nvSpPr>
          <p:cNvPr id="31748" name="Text Box 3">
            <a:extLst>
              <a:ext uri="{FF2B5EF4-FFF2-40B4-BE49-F238E27FC236}">
                <a16:creationId xmlns:a16="http://schemas.microsoft.com/office/drawing/2014/main" id="{A998AFBE-57B9-118A-8598-C8713455B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873250"/>
            <a:ext cx="5638800" cy="1323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4000" b="1" dirty="0">
                <a:solidFill>
                  <a:srgbClr val="000099"/>
                </a:solidFill>
                <a:latin typeface="+mj-lt"/>
              </a:rPr>
              <a:t>MODES OF SPREAD OF FIRE</a:t>
            </a:r>
          </a:p>
        </p:txBody>
      </p:sp>
      <p:pic>
        <p:nvPicPr>
          <p:cNvPr id="28678" name="Picture 7" descr="C:\Users\Acer\Downloads\WhatsApp Image 2025-09-04 at 17.24.38 (1).jpeg">
            <a:extLst>
              <a:ext uri="{FF2B5EF4-FFF2-40B4-BE49-F238E27FC236}">
                <a16:creationId xmlns:a16="http://schemas.microsoft.com/office/drawing/2014/main" id="{E7DE2695-644A-3F13-3F36-0839BA702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8" descr="C:\Users\Acer\Downloads\WhatsApp Image 2025-09-04 at 17.24.38 (3).jpeg">
            <a:extLst>
              <a:ext uri="{FF2B5EF4-FFF2-40B4-BE49-F238E27FC236}">
                <a16:creationId xmlns:a16="http://schemas.microsoft.com/office/drawing/2014/main" id="{5164C075-6C5E-2F91-C47A-AD332D3E9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AF003B2-2FD1-55C1-4871-070C65B5A4DF}"/>
              </a:ext>
            </a:extLst>
          </p:cNvPr>
          <p:cNvSpPr txBox="1"/>
          <p:nvPr/>
        </p:nvSpPr>
        <p:spPr>
          <a:xfrm>
            <a:off x="6172200" y="0"/>
            <a:ext cx="6019800" cy="67214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0723" name="Rectangle 16">
            <a:extLst>
              <a:ext uri="{FF2B5EF4-FFF2-40B4-BE49-F238E27FC236}">
                <a16:creationId xmlns:a16="http://schemas.microsoft.com/office/drawing/2014/main" id="{1CA4E4CB-C4A3-0C20-E8E5-4014B077A6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B8ED7B1-6E2E-417E-8FC5-607D5C9B57FD}" type="slidenum">
              <a:rPr lang="en-US" altLang="en-US" sz="1400">
                <a:solidFill>
                  <a:srgbClr val="B5A788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>
              <a:solidFill>
                <a:srgbClr val="B5A788"/>
              </a:solidFill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BE086039-7646-D609-39F3-22527A670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1524000"/>
            <a:ext cx="5105400" cy="48323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+mj-lt"/>
              </a:rPr>
              <a:t>Radiation :</a:t>
            </a:r>
            <a:r>
              <a:rPr lang="en-US" altLang="en-US" sz="2800" b="1" i="1" dirty="0">
                <a:solidFill>
                  <a:srgbClr val="FF0000"/>
                </a:solidFill>
                <a:latin typeface="+mj-lt"/>
              </a:rPr>
              <a:t> </a:t>
            </a:r>
          </a:p>
          <a:p>
            <a:pPr eaLnBrk="1" fontAlgn="auto" hangingPunct="1">
              <a:spcAft>
                <a:spcPts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endParaRPr lang="en-US" altLang="en-US" sz="2800" b="1" i="1" dirty="0">
              <a:solidFill>
                <a:srgbClr val="FF0000"/>
              </a:solidFill>
              <a:latin typeface="+mj-lt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v"/>
              <a:defRPr/>
            </a:pPr>
            <a:r>
              <a:rPr lang="en-US" altLang="en-US" dirty="0">
                <a:solidFill>
                  <a:srgbClr val="993300"/>
                </a:solidFill>
                <a:latin typeface="+mj-lt"/>
              </a:rPr>
              <a:t>It is neither conduction nor convection. These are heated rays emanating from the hot object.</a:t>
            </a:r>
          </a:p>
          <a:p>
            <a:pPr lvl="1" eaLnBrk="1" fontAlgn="auto" hangingPunct="1">
              <a:spcAft>
                <a:spcPts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v"/>
              <a:defRPr/>
            </a:pPr>
            <a:endParaRPr lang="en-US" altLang="en-US" dirty="0">
              <a:solidFill>
                <a:srgbClr val="993300"/>
              </a:solidFill>
              <a:latin typeface="+mj-lt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v"/>
              <a:defRPr/>
            </a:pPr>
            <a:endParaRPr lang="en-US" altLang="en-US" dirty="0">
              <a:solidFill>
                <a:srgbClr val="993300"/>
              </a:solidFill>
              <a:latin typeface="+mj-lt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v"/>
              <a:defRPr/>
            </a:pPr>
            <a:r>
              <a:rPr lang="en-US" altLang="en-US" dirty="0">
                <a:solidFill>
                  <a:srgbClr val="993300"/>
                </a:solidFill>
                <a:latin typeface="+mj-lt"/>
              </a:rPr>
              <a:t>It travels at the speed of light</a:t>
            </a:r>
            <a:r>
              <a:rPr lang="en-US" altLang="en-US" sz="2400" dirty="0">
                <a:solidFill>
                  <a:srgbClr val="993300"/>
                </a:solidFill>
                <a:latin typeface="+mj-lt"/>
              </a:rPr>
              <a:t>.</a:t>
            </a:r>
          </a:p>
        </p:txBody>
      </p:sp>
      <p:sp>
        <p:nvSpPr>
          <p:cNvPr id="33796" name="Text Box 3">
            <a:extLst>
              <a:ext uri="{FF2B5EF4-FFF2-40B4-BE49-F238E27FC236}">
                <a16:creationId xmlns:a16="http://schemas.microsoft.com/office/drawing/2014/main" id="{800EEFCC-FBEB-4801-CFE1-9E0E38752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47825"/>
            <a:ext cx="5791200" cy="1323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4000" b="1" dirty="0">
                <a:solidFill>
                  <a:srgbClr val="000099"/>
                </a:solidFill>
                <a:latin typeface="+mj-lt"/>
              </a:rPr>
              <a:t>MODES OF SPREAD OF FIRE</a:t>
            </a:r>
          </a:p>
        </p:txBody>
      </p:sp>
      <p:pic>
        <p:nvPicPr>
          <p:cNvPr id="30726" name="Picture 7" descr="C:\Users\Acer\Downloads\WhatsApp Image 2025-09-04 at 17.24.38 (1).jpeg">
            <a:extLst>
              <a:ext uri="{FF2B5EF4-FFF2-40B4-BE49-F238E27FC236}">
                <a16:creationId xmlns:a16="http://schemas.microsoft.com/office/drawing/2014/main" id="{01F13F6D-22FA-1030-6946-CD6436E88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8" descr="C:\Users\Acer\Downloads\WhatsApp Image 2025-09-04 at 17.24.38 (3).jpeg">
            <a:extLst>
              <a:ext uri="{FF2B5EF4-FFF2-40B4-BE49-F238E27FC236}">
                <a16:creationId xmlns:a16="http://schemas.microsoft.com/office/drawing/2014/main" id="{F9634234-25A2-B100-DF4C-3791DE91F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8C57469-2B7C-C982-A4E2-E4BC47017B3B}"/>
              </a:ext>
            </a:extLst>
          </p:cNvPr>
          <p:cNvSpPr txBox="1"/>
          <p:nvPr/>
        </p:nvSpPr>
        <p:spPr>
          <a:xfrm>
            <a:off x="6172200" y="0"/>
            <a:ext cx="6019800" cy="67214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BB91ED-619F-5404-9F78-072053A369B3}"/>
              </a:ext>
            </a:extLst>
          </p:cNvPr>
          <p:cNvSpPr txBox="1"/>
          <p:nvPr/>
        </p:nvSpPr>
        <p:spPr>
          <a:xfrm>
            <a:off x="6324600" y="152400"/>
            <a:ext cx="6019800" cy="67214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D89150E2-B2D7-C8F4-76E2-795AFA1EDD5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4191000" cy="838200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000099"/>
                </a:solidFill>
              </a:rPr>
              <a:t>RADIATION</a:t>
            </a:r>
            <a:endParaRPr lang="en-US" altLang="en-US" sz="3200" b="1">
              <a:solidFill>
                <a:srgbClr val="000099"/>
              </a:solidFill>
            </a:endParaRP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C60BE042-45EA-984C-232A-64CB057D572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302375" y="1395413"/>
            <a:ext cx="5638800" cy="5081587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 rtlCol="0">
            <a:noAutofit/>
          </a:bodyPr>
          <a:lstStyle/>
          <a:p>
            <a:pPr marL="342900" indent="-342900"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+mj-lt"/>
              </a:rPr>
              <a:t> It does not involved 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latin typeface="+mj-lt"/>
              </a:rPr>
              <a:t>     any contact between  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latin typeface="+mj-lt"/>
              </a:rPr>
              <a:t>     bodies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+mj-lt"/>
              </a:rPr>
              <a:t>It is independent of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latin typeface="+mj-lt"/>
              </a:rPr>
              <a:t>     any material in the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latin typeface="+mj-lt"/>
              </a:rPr>
              <a:t>     intervening space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+mj-lt"/>
              </a:rPr>
              <a:t>  These are the heated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latin typeface="+mj-lt"/>
              </a:rPr>
              <a:t>     rays, travels in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latin typeface="+mj-lt"/>
              </a:rPr>
              <a:t>     straight line in all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latin typeface="+mj-lt"/>
              </a:rPr>
              <a:t>    directions with same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latin typeface="+mj-lt"/>
              </a:rPr>
              <a:t>     intensity</a:t>
            </a:r>
          </a:p>
        </p:txBody>
      </p:sp>
      <p:sp>
        <p:nvSpPr>
          <p:cNvPr id="32774" name="Rectangle 16">
            <a:extLst>
              <a:ext uri="{FF2B5EF4-FFF2-40B4-BE49-F238E27FC236}">
                <a16:creationId xmlns:a16="http://schemas.microsoft.com/office/drawing/2014/main" id="{A7CBA8AB-B09F-643C-6669-57D2CA84F1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4E2DA55-FAE8-46EC-A98E-2B35D1FFC9FA}" type="slidenum">
              <a:rPr lang="en-US" altLang="en-US" sz="1400">
                <a:solidFill>
                  <a:srgbClr val="B5A788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>
              <a:solidFill>
                <a:srgbClr val="B5A788"/>
              </a:solidFill>
            </a:endParaRPr>
          </a:p>
        </p:txBody>
      </p:sp>
      <p:pic>
        <p:nvPicPr>
          <p:cNvPr id="32775" name="Picture 19" descr="7">
            <a:extLst>
              <a:ext uri="{FF2B5EF4-FFF2-40B4-BE49-F238E27FC236}">
                <a16:creationId xmlns:a16="http://schemas.microsoft.com/office/drawing/2014/main" id="{E129B787-9BD8-33F5-7D42-0A819923A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0"/>
            <a:ext cx="43434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6" name="Picture 7" descr="C:\Users\Acer\Downloads\WhatsApp Image 2025-09-04 at 17.24.38 (1).jpeg">
            <a:extLst>
              <a:ext uri="{FF2B5EF4-FFF2-40B4-BE49-F238E27FC236}">
                <a16:creationId xmlns:a16="http://schemas.microsoft.com/office/drawing/2014/main" id="{206518F1-14EB-5CA2-3E0D-44B489749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8" descr="C:\Users\Acer\Downloads\WhatsApp Image 2025-09-04 at 17.24.38 (3).jpeg">
            <a:extLst>
              <a:ext uri="{FF2B5EF4-FFF2-40B4-BE49-F238E27FC236}">
                <a16:creationId xmlns:a16="http://schemas.microsoft.com/office/drawing/2014/main" id="{969C81C3-EA6A-5519-0F41-D503F6DAE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5A5E1C2-5F3E-4B17-6FAC-468E508331BF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3DB10BDD-43DD-CFA6-8A8B-38943AD88D1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000875" y="1371600"/>
            <a:ext cx="4352925" cy="2439988"/>
          </a:xfrm>
        </p:spPr>
        <p:txBody>
          <a:bodyPr rtlCol="0">
            <a:normAutofit fontScale="85000" lnSpcReduction="10000"/>
          </a:bodyPr>
          <a:lstStyle/>
          <a:p>
            <a:pPr algn="l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US" b="1" dirty="0">
                <a:solidFill>
                  <a:srgbClr val="003399"/>
                </a:solidFill>
                <a:latin typeface="Georgia" pitchFamily="18" charset="0"/>
              </a:rPr>
              <a:t> </a:t>
            </a:r>
            <a:r>
              <a:rPr lang="en-US" sz="3000" dirty="0">
                <a:solidFill>
                  <a:srgbClr val="003399"/>
                </a:solidFill>
                <a:latin typeface="+mj-lt"/>
              </a:rPr>
              <a:t>Incipient or beginning phase</a:t>
            </a:r>
          </a:p>
          <a:p>
            <a:pPr algn="l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US" sz="3000" dirty="0">
                <a:solidFill>
                  <a:srgbClr val="003399"/>
                </a:solidFill>
                <a:latin typeface="+mj-lt"/>
              </a:rPr>
              <a:t> Free burning phase</a:t>
            </a:r>
          </a:p>
          <a:p>
            <a:pPr algn="l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US" sz="3000" dirty="0">
                <a:solidFill>
                  <a:srgbClr val="003399"/>
                </a:solidFill>
                <a:latin typeface="+mj-lt"/>
              </a:rPr>
              <a:t> Smoldering phase</a:t>
            </a:r>
          </a:p>
        </p:txBody>
      </p:sp>
      <p:sp>
        <p:nvSpPr>
          <p:cNvPr id="34820" name="Rectangle 16">
            <a:extLst>
              <a:ext uri="{FF2B5EF4-FFF2-40B4-BE49-F238E27FC236}">
                <a16:creationId xmlns:a16="http://schemas.microsoft.com/office/drawing/2014/main" id="{A7B54582-60C9-2D1D-EE19-452E613E25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0EBDFAC-C8B9-49AB-B862-FA36C352E3D3}" type="slidenum">
              <a:rPr lang="en-US" altLang="en-US" sz="1400">
                <a:solidFill>
                  <a:srgbClr val="B5A788"/>
                </a:solidFill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>
              <a:solidFill>
                <a:srgbClr val="B5A788"/>
              </a:solidFill>
              <a:latin typeface="Tahoma" panose="020B0604030504040204" pitchFamily="34" charset="0"/>
            </a:endParaRPr>
          </a:p>
        </p:txBody>
      </p:sp>
      <p:pic>
        <p:nvPicPr>
          <p:cNvPr id="34821" name="Picture 2">
            <a:extLst>
              <a:ext uri="{FF2B5EF4-FFF2-40B4-BE49-F238E27FC236}">
                <a16:creationId xmlns:a16="http://schemas.microsoft.com/office/drawing/2014/main" id="{D70B55BA-6702-42D0-5739-861203B9A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0" r="5608" b="11371"/>
          <a:stretch>
            <a:fillRect/>
          </a:stretch>
        </p:blipFill>
        <p:spPr bwMode="auto">
          <a:xfrm>
            <a:off x="7000875" y="4191000"/>
            <a:ext cx="42767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3">
            <a:extLst>
              <a:ext uri="{FF2B5EF4-FFF2-40B4-BE49-F238E27FC236}">
                <a16:creationId xmlns:a16="http://schemas.microsoft.com/office/drawing/2014/main" id="{99DEC06E-0094-C650-4738-8A4A68413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60513"/>
            <a:ext cx="4648200" cy="25542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CC3300"/>
                </a:solidFill>
                <a:latin typeface="Verdana" panose="020B0604030504040204" pitchFamily="34" charset="0"/>
              </a:rPr>
              <a:t>THREE PROGRESSIVES STAGES OF BURNING</a:t>
            </a:r>
          </a:p>
        </p:txBody>
      </p:sp>
      <p:pic>
        <p:nvPicPr>
          <p:cNvPr id="34823" name="Picture 8" descr="C:\Users\Acer\Downloads\WhatsApp Image 2025-09-04 at 17.24.38 (1).jpeg">
            <a:extLst>
              <a:ext uri="{FF2B5EF4-FFF2-40B4-BE49-F238E27FC236}">
                <a16:creationId xmlns:a16="http://schemas.microsoft.com/office/drawing/2014/main" id="{563297DD-6944-0A04-EB5F-350B408A5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9" descr="C:\Users\Acer\Downloads\WhatsApp Image 2025-09-04 at 17.24.38 (3).jpeg">
            <a:extLst>
              <a:ext uri="{FF2B5EF4-FFF2-40B4-BE49-F238E27FC236}">
                <a16:creationId xmlns:a16="http://schemas.microsoft.com/office/drawing/2014/main" id="{C2B0DFB6-5F90-0788-3F18-A1112954C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395C0A4-723A-05A7-82B2-604F9BF55B17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123" name="Title 1">
            <a:extLst>
              <a:ext uri="{FF2B5EF4-FFF2-40B4-BE49-F238E27FC236}">
                <a16:creationId xmlns:a16="http://schemas.microsoft.com/office/drawing/2014/main" id="{3F21B90B-91D5-74C3-96D9-9BACF5BC48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951038"/>
            <a:ext cx="3048000" cy="715962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</a:rPr>
              <a:t>OBJECTIVE</a:t>
            </a:r>
            <a:r>
              <a:rPr lang="en-US" altLang="en-US" sz="4000" b="1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66CBA-6F75-9837-87B1-C29D9B4E3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1339850"/>
            <a:ext cx="5295900" cy="5091113"/>
          </a:xfrm>
        </p:spPr>
        <p:txBody>
          <a:bodyPr rtlCol="0">
            <a:normAutofit fontScale="92500"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b="1" dirty="0">
                <a:latin typeface="+mj-lt"/>
                <a:cs typeface="Times New Roman" panose="02020603050405020304" pitchFamily="18" charset="0"/>
              </a:rPr>
              <a:t>Upon completion of this lesson, you will be able to:</a:t>
            </a:r>
          </a:p>
          <a:p>
            <a:pPr marL="1028700" lvl="1" indent="-571500" eaLnBrk="1" fontAlgn="auto" hangingPunct="1">
              <a:spcAft>
                <a:spcPts val="0"/>
              </a:spcAft>
              <a:buFontTx/>
              <a:buAutoNum type="romanUcPeriod"/>
              <a:defRPr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What is fire and Type</a:t>
            </a:r>
          </a:p>
          <a:p>
            <a:pPr marL="1028700" lvl="1" indent="-571500" eaLnBrk="1" fontAlgn="auto" hangingPunct="1">
              <a:spcAft>
                <a:spcPts val="0"/>
              </a:spcAft>
              <a:buFontTx/>
              <a:buAutoNum type="romanUcPeriod"/>
              <a:defRPr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Fire fighting technique</a:t>
            </a:r>
          </a:p>
          <a:p>
            <a:pPr marL="1028700" lvl="1" indent="-571500" eaLnBrk="1" fontAlgn="auto" hangingPunct="1">
              <a:spcAft>
                <a:spcPts val="0"/>
              </a:spcAft>
              <a:buFontTx/>
              <a:buAutoNum type="romanUcPeriod"/>
              <a:defRPr/>
            </a:pPr>
            <a:r>
              <a:rPr lang="en-IN" dirty="0">
                <a:latin typeface="+mj-lt"/>
                <a:cs typeface="Times New Roman" panose="02020603050405020304" pitchFamily="18" charset="0"/>
              </a:rPr>
              <a:t>Types of Combustion, Mode of spread of fire and Stages &amp; Phases of burning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marL="1028700" lvl="1" indent="-571500" eaLnBrk="1" fontAlgn="auto" hangingPunct="1">
              <a:spcAft>
                <a:spcPts val="0"/>
              </a:spcAft>
              <a:buFontTx/>
              <a:buAutoNum type="romanUcPeriod"/>
              <a:defRPr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Type of Fire </a:t>
            </a:r>
            <a:r>
              <a:rPr lang="en-IN" dirty="0">
                <a:latin typeface="+mj-lt"/>
                <a:cs typeface="Times New Roman" panose="02020603050405020304" pitchFamily="18" charset="0"/>
              </a:rPr>
              <a:t>Extinguisher in details</a:t>
            </a:r>
          </a:p>
          <a:p>
            <a:pPr marL="1028700" lvl="1" indent="-571500" eaLnBrk="1" fontAlgn="auto" hangingPunct="1">
              <a:spcAft>
                <a:spcPts val="0"/>
              </a:spcAft>
              <a:buFontTx/>
              <a:buAutoNum type="romanUcPeriod"/>
              <a:defRPr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Fire Extinguishing Safety Techniques And procedure</a:t>
            </a:r>
          </a:p>
          <a:p>
            <a:pPr marL="1028700" lvl="1" indent="-571500" eaLnBrk="1" fontAlgn="auto" hangingPunct="1">
              <a:spcAft>
                <a:spcPts val="0"/>
              </a:spcAft>
              <a:buFontTx/>
              <a:buAutoNum type="romanUcPeriod"/>
              <a:defRPr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Advantages and disadvantages</a:t>
            </a:r>
          </a:p>
          <a:p>
            <a:pPr marL="457200" lvl="1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IV. Operation, care &amp; maintenance, standard test,</a:t>
            </a:r>
          </a:p>
          <a:p>
            <a:pPr marL="457200" lvl="1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 err="1">
                <a:latin typeface="+mj-lt"/>
                <a:cs typeface="Times New Roman" panose="02020603050405020304" pitchFamily="18" charset="0"/>
              </a:rPr>
              <a:t>V.Demonstrator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of method of recharging</a:t>
            </a:r>
          </a:p>
          <a:p>
            <a:pPr marL="1028700" lvl="1" indent="-571500" eaLnBrk="1" fontAlgn="auto" hangingPunct="1">
              <a:spcAft>
                <a:spcPts val="0"/>
              </a:spcAft>
              <a:defRPr/>
            </a:pPr>
            <a:endParaRPr lang="en-US" sz="3200" dirty="0">
              <a:latin typeface="+mj-lt"/>
            </a:endParaRPr>
          </a:p>
          <a:p>
            <a:pPr marL="1028700" lvl="1" indent="-571500" eaLnBrk="1" fontAlgn="auto" hangingPunct="1">
              <a:spcAft>
                <a:spcPts val="0"/>
              </a:spcAft>
              <a:defRPr/>
            </a:pPr>
            <a:endParaRPr lang="en-US" sz="3600" dirty="0">
              <a:latin typeface="+mj-lt"/>
            </a:endParaRPr>
          </a:p>
        </p:txBody>
      </p:sp>
      <p:sp>
        <p:nvSpPr>
          <p:cNvPr id="5125" name="Slide Number Placeholder 3">
            <a:extLst>
              <a:ext uri="{FF2B5EF4-FFF2-40B4-BE49-F238E27FC236}">
                <a16:creationId xmlns:a16="http://schemas.microsoft.com/office/drawing/2014/main" id="{4DC189FD-ACD1-781F-FF2E-382EA40D6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F73FA8F-68EF-460D-8FCA-553D44277EB3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pic>
        <p:nvPicPr>
          <p:cNvPr id="5126" name="Picture 8" descr="C:\Users\Acer\Downloads\WhatsApp Image 2025-09-04 at 17.24.38 (1).jpeg">
            <a:extLst>
              <a:ext uri="{FF2B5EF4-FFF2-40B4-BE49-F238E27FC236}">
                <a16:creationId xmlns:a16="http://schemas.microsoft.com/office/drawing/2014/main" id="{70F2F4F5-A4B0-73B0-9FA4-F70B17B8B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9" descr="C:\Users\Acer\Downloads\WhatsApp Image 2025-09-04 at 17.24.38 (3).jpeg">
            <a:extLst>
              <a:ext uri="{FF2B5EF4-FFF2-40B4-BE49-F238E27FC236}">
                <a16:creationId xmlns:a16="http://schemas.microsoft.com/office/drawing/2014/main" id="{104DC8FD-F812-AB5A-68A8-545820892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2400"/>
            <a:ext cx="106680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42DF891-602E-829E-5C6A-923720667EFF}"/>
              </a:ext>
            </a:extLst>
          </p:cNvPr>
          <p:cNvSpPr txBox="1"/>
          <p:nvPr/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95E59C2B-BF05-91BB-EF1A-E679E917D87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" y="1447800"/>
            <a:ext cx="5715000" cy="838200"/>
          </a:xfrm>
          <a:solidFill>
            <a:srgbClr val="CCFF33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993300"/>
                </a:solidFill>
              </a:rPr>
              <a:t>PHASES OF BURNING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F4AFFA5-37E6-8743-8FE7-6759A2C12E7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324600" y="1447800"/>
            <a:ext cx="5486400" cy="498475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     </a:t>
            </a:r>
            <a:r>
              <a:rPr lang="en-US" u="sng" dirty="0">
                <a:solidFill>
                  <a:srgbClr val="003399"/>
                </a:solidFill>
                <a:latin typeface="+mj-lt"/>
              </a:rPr>
              <a:t>It depends on the following factors</a:t>
            </a:r>
          </a:p>
          <a:p>
            <a:pPr lvl="1" algn="l" eaLnBrk="1" fontAlgn="auto" hangingPunct="1">
              <a:spcAft>
                <a:spcPts val="0"/>
              </a:spcAft>
              <a:defRPr/>
            </a:pPr>
            <a:endParaRPr lang="en-US" sz="2400" u="sng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marL="800100" lvl="1" indent="-342900" algn="l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+mj-lt"/>
              </a:rPr>
              <a:t>The amount of time the fire has burnt.</a:t>
            </a:r>
          </a:p>
          <a:p>
            <a:pPr marL="800100" lvl="1" indent="-342900" algn="l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2400" dirty="0">
              <a:latin typeface="+mj-lt"/>
            </a:endParaRPr>
          </a:p>
          <a:p>
            <a:pPr marL="800100" lvl="1" indent="-342900" algn="l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+mj-lt"/>
              </a:rPr>
              <a:t>  The ventilation characteristics of the confining  structure</a:t>
            </a:r>
          </a:p>
          <a:p>
            <a:pPr marL="800100" lvl="1" indent="-342900" algn="l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2400" dirty="0">
              <a:latin typeface="+mj-lt"/>
            </a:endParaRPr>
          </a:p>
          <a:p>
            <a:pPr marL="800100" lvl="1" indent="-342900" algn="l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+mj-lt"/>
              </a:rPr>
              <a:t>  The amount and type of combustibles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en-US" sz="2400" dirty="0">
                <a:latin typeface="+mj-lt"/>
              </a:rPr>
              <a:t>present.</a:t>
            </a:r>
          </a:p>
        </p:txBody>
      </p:sp>
      <p:sp>
        <p:nvSpPr>
          <p:cNvPr id="36869" name="Rectangle 16">
            <a:extLst>
              <a:ext uri="{FF2B5EF4-FFF2-40B4-BE49-F238E27FC236}">
                <a16:creationId xmlns:a16="http://schemas.microsoft.com/office/drawing/2014/main" id="{5902FCED-AB36-2AEB-3F9E-C2F28CDEEB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E52CA0D-4C01-4146-A3CF-68D0197AA237}" type="slidenum">
              <a:rPr lang="en-US" altLang="en-US" sz="1400">
                <a:solidFill>
                  <a:srgbClr val="B5A788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>
              <a:solidFill>
                <a:srgbClr val="B5A788"/>
              </a:solidFill>
            </a:endParaRPr>
          </a:p>
        </p:txBody>
      </p:sp>
      <p:pic>
        <p:nvPicPr>
          <p:cNvPr id="36870" name="Picture 6" descr="C:\Users\Acer\Downloads\WhatsApp Image 2025-09-04 at 17.24.38 (1).jpeg">
            <a:extLst>
              <a:ext uri="{FF2B5EF4-FFF2-40B4-BE49-F238E27FC236}">
                <a16:creationId xmlns:a16="http://schemas.microsoft.com/office/drawing/2014/main" id="{2DB054F0-B467-2C60-AA36-58779B955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7" descr="C:\Users\Acer\Downloads\WhatsApp Image 2025-09-04 at 17.24.38 (3).jpeg">
            <a:extLst>
              <a:ext uri="{FF2B5EF4-FFF2-40B4-BE49-F238E27FC236}">
                <a16:creationId xmlns:a16="http://schemas.microsoft.com/office/drawing/2014/main" id="{49820704-F899-2C03-02A4-4A3994416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FA62B44-E668-277B-6674-C1D5455F400D}"/>
              </a:ext>
            </a:extLst>
          </p:cNvPr>
          <p:cNvSpPr txBox="1"/>
          <p:nvPr/>
        </p:nvSpPr>
        <p:spPr>
          <a:xfrm>
            <a:off x="6175375" y="0"/>
            <a:ext cx="6016625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183FBA34-A96F-DE29-22AD-33EC065DBB4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" y="1643063"/>
            <a:ext cx="5864225" cy="1176337"/>
          </a:xfrm>
        </p:spPr>
        <p:txBody>
          <a:bodyPr/>
          <a:lstStyle/>
          <a:p>
            <a:pPr algn="l" eaLnBrk="1" hangingPunct="1"/>
            <a:r>
              <a:rPr lang="en-US" altLang="en-US" sz="3600" b="1">
                <a:solidFill>
                  <a:srgbClr val="000099"/>
                </a:solidFill>
              </a:rPr>
              <a:t>INCIPIENT OR </a:t>
            </a:r>
            <a:r>
              <a:rPr lang="en-US" altLang="en-US" sz="4000" b="1">
                <a:solidFill>
                  <a:srgbClr val="000099"/>
                </a:solidFill>
              </a:rPr>
              <a:t>BEGINNING</a:t>
            </a:r>
            <a:r>
              <a:rPr lang="en-US" altLang="en-US" sz="3600" b="1">
                <a:solidFill>
                  <a:srgbClr val="000099"/>
                </a:solidFill>
              </a:rPr>
              <a:t> PHASE</a:t>
            </a:r>
            <a:endParaRPr lang="en-US" altLang="en-US" sz="3600">
              <a:solidFill>
                <a:srgbClr val="000099"/>
              </a:solidFill>
            </a:endParaRP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4FB07603-69AD-F77B-D512-3AE592CC785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702425" y="1220788"/>
            <a:ext cx="4803775" cy="5484812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dirty="0">
                <a:latin typeface="+mj-lt"/>
              </a:rPr>
              <a:t> 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en-US" altLang="en-US" dirty="0">
                <a:latin typeface="+mj-lt"/>
              </a:rPr>
              <a:t> </a:t>
            </a:r>
            <a:r>
              <a:rPr lang="en-US" altLang="en-US" sz="2600" dirty="0">
                <a:latin typeface="+mj-lt"/>
              </a:rPr>
              <a:t>Oxygen plentiful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endParaRPr lang="en-US" altLang="en-US" sz="2600" dirty="0">
              <a:latin typeface="+mj-lt"/>
            </a:endParaRP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en-US" altLang="en-US" sz="2600" dirty="0">
                <a:latin typeface="+mj-lt"/>
              </a:rPr>
              <a:t>  Temperature has not built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600" dirty="0">
                <a:latin typeface="+mj-lt"/>
              </a:rPr>
              <a:t>    up to high peak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altLang="en-US" sz="2600" dirty="0">
              <a:latin typeface="+mj-lt"/>
            </a:endParaRP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en-US" altLang="en-US" sz="2600" dirty="0">
                <a:latin typeface="+mj-lt"/>
              </a:rPr>
              <a:t>  Thermal updraft rises, 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600" dirty="0">
                <a:latin typeface="+mj-lt"/>
              </a:rPr>
              <a:t>    accumulates at highest point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altLang="en-US" sz="2600" dirty="0">
              <a:latin typeface="+mj-lt"/>
            </a:endParaRP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en-US" altLang="en-US" sz="2600" dirty="0">
                <a:latin typeface="+mj-lt"/>
              </a:rPr>
              <a:t>  Breathing not difficult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endParaRPr lang="en-US" altLang="en-US" sz="2600" dirty="0">
              <a:latin typeface="+mj-lt"/>
            </a:endParaRP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en-US" altLang="en-US" sz="2600" dirty="0">
                <a:latin typeface="+mj-lt"/>
              </a:rPr>
              <a:t>  Fire extinguishments :</a:t>
            </a:r>
          </a:p>
          <a:p>
            <a:pPr lvl="1"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600" dirty="0">
                <a:latin typeface="+mj-lt"/>
              </a:rPr>
              <a:t>Direct application of water at   base of fire.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dirty="0">
                <a:latin typeface="+mj-lt"/>
              </a:rPr>
              <a:t>  </a:t>
            </a:r>
          </a:p>
        </p:txBody>
      </p:sp>
      <p:sp>
        <p:nvSpPr>
          <p:cNvPr id="38917" name="Rectangle 16">
            <a:extLst>
              <a:ext uri="{FF2B5EF4-FFF2-40B4-BE49-F238E27FC236}">
                <a16:creationId xmlns:a16="http://schemas.microsoft.com/office/drawing/2014/main" id="{5C576193-27A7-A106-9C9D-DF78E0A439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21B3447-E556-40EE-89AA-5AA913F8268A}" type="slidenum">
              <a:rPr lang="en-US" altLang="en-US" sz="1400">
                <a:solidFill>
                  <a:srgbClr val="B5A788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>
              <a:solidFill>
                <a:srgbClr val="B5A788"/>
              </a:solidFill>
            </a:endParaRPr>
          </a:p>
        </p:txBody>
      </p:sp>
      <p:pic>
        <p:nvPicPr>
          <p:cNvPr id="38918" name="Picture 8" descr="C:\Users\Acer\Downloads\WhatsApp Image 2025-09-04 at 17.24.38 (1).jpeg">
            <a:extLst>
              <a:ext uri="{FF2B5EF4-FFF2-40B4-BE49-F238E27FC236}">
                <a16:creationId xmlns:a16="http://schemas.microsoft.com/office/drawing/2014/main" id="{9DAF2CBE-D44B-35BB-6B1B-08C3C3229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9" descr="C:\Users\Acer\Downloads\WhatsApp Image 2025-09-04 at 17.24.38 (3).jpeg">
            <a:extLst>
              <a:ext uri="{FF2B5EF4-FFF2-40B4-BE49-F238E27FC236}">
                <a16:creationId xmlns:a16="http://schemas.microsoft.com/office/drawing/2014/main" id="{BC743662-10A6-CBED-3DCE-670A99AB5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05063B6-436E-2975-0491-C188EEC6AD97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490CAA2D-A00A-FCD1-FE7D-72985A40A85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1524000"/>
            <a:ext cx="4876800" cy="13716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000099"/>
                </a:solidFill>
              </a:rPr>
              <a:t>FREE BURNING PHASE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8E0221D2-9670-3E0D-FE39-A7FB334C261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324600" y="1066800"/>
            <a:ext cx="5638800" cy="550068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endParaRPr lang="en-US" dirty="0">
              <a:latin typeface="+mj-lt"/>
            </a:endParaRP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US" dirty="0">
                <a:latin typeface="+mj-lt"/>
              </a:rPr>
              <a:t> </a:t>
            </a:r>
            <a:r>
              <a:rPr lang="en-US" sz="9600" dirty="0">
                <a:latin typeface="+mj-lt"/>
              </a:rPr>
              <a:t>Fire has involved more fuel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endParaRPr lang="en-US" sz="9600" dirty="0">
              <a:latin typeface="+mj-lt"/>
            </a:endParaRPr>
          </a:p>
          <a:p>
            <a:pPr marL="685800" indent="-685800" algn="l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9600" dirty="0">
                <a:latin typeface="+mj-lt"/>
              </a:rPr>
              <a:t>Oxygen supply is being  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9600" dirty="0">
                <a:latin typeface="+mj-lt"/>
              </a:rPr>
              <a:t>   depleted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9600" dirty="0">
              <a:latin typeface="+mj-lt"/>
            </a:endParaRPr>
          </a:p>
          <a:p>
            <a:pPr marL="685800" indent="-685800" algn="l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9600" dirty="0">
                <a:latin typeface="+mj-lt"/>
              </a:rPr>
              <a:t> Heat accumulated at upper 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9600" dirty="0">
                <a:latin typeface="+mj-lt"/>
              </a:rPr>
              <a:t>   areas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9600" dirty="0">
              <a:latin typeface="+mj-lt"/>
            </a:endParaRPr>
          </a:p>
          <a:p>
            <a:pPr marL="685800" indent="-685800" algn="l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9600" dirty="0">
                <a:latin typeface="+mj-lt"/>
              </a:rPr>
              <a:t>Breathing difficult : Masks   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9600" dirty="0">
                <a:latin typeface="+mj-lt"/>
              </a:rPr>
              <a:t>   recommended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9600" dirty="0">
              <a:latin typeface="+mj-lt"/>
            </a:endParaRPr>
          </a:p>
          <a:p>
            <a:pPr marL="685800" indent="-685800" algn="l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9600" dirty="0">
                <a:latin typeface="+mj-lt"/>
              </a:rPr>
              <a:t>Fire extinguishments is 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9600" dirty="0">
                <a:latin typeface="+mj-lt"/>
              </a:rPr>
              <a:t>   reaching the area of major 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9600" dirty="0">
                <a:latin typeface="+mj-lt"/>
              </a:rPr>
              <a:t>   involvement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endParaRPr lang="en-US" sz="3800" dirty="0">
              <a:latin typeface="+mj-lt"/>
            </a:endParaRPr>
          </a:p>
          <a:p>
            <a:pPr marL="571500" indent="-571500" algn="l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9600" dirty="0">
                <a:latin typeface="+mj-lt"/>
              </a:rPr>
              <a:t>Good steam production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endParaRPr lang="en-US" dirty="0">
              <a:latin typeface="+mj-lt"/>
            </a:endParaRPr>
          </a:p>
        </p:txBody>
      </p:sp>
      <p:sp>
        <p:nvSpPr>
          <p:cNvPr id="40965" name="Rectangle 16">
            <a:extLst>
              <a:ext uri="{FF2B5EF4-FFF2-40B4-BE49-F238E27FC236}">
                <a16:creationId xmlns:a16="http://schemas.microsoft.com/office/drawing/2014/main" id="{54D88A74-A171-3031-08CE-C01FC8361F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0997A4B-0E76-4D8D-ABAF-B89AC5185129}" type="slidenum">
              <a:rPr lang="en-US" altLang="en-US" sz="1400">
                <a:solidFill>
                  <a:srgbClr val="B5A788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>
              <a:solidFill>
                <a:srgbClr val="B5A788"/>
              </a:solidFill>
            </a:endParaRPr>
          </a:p>
        </p:txBody>
      </p:sp>
      <p:pic>
        <p:nvPicPr>
          <p:cNvPr id="40966" name="Picture 8" descr="C:\Users\Acer\Downloads\WhatsApp Image 2025-09-04 at 17.24.38 (1).jpeg">
            <a:extLst>
              <a:ext uri="{FF2B5EF4-FFF2-40B4-BE49-F238E27FC236}">
                <a16:creationId xmlns:a16="http://schemas.microsoft.com/office/drawing/2014/main" id="{79E1289F-572F-FC59-D475-989A634E9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9" descr="C:\Users\Acer\Downloads\WhatsApp Image 2025-09-04 at 17.24.38 (3).jpeg">
            <a:extLst>
              <a:ext uri="{FF2B5EF4-FFF2-40B4-BE49-F238E27FC236}">
                <a16:creationId xmlns:a16="http://schemas.microsoft.com/office/drawing/2014/main" id="{ED618098-A481-79CB-CC65-48B82BCA5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0F8C9C0-356D-C87E-147F-C16857F52BE5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0665C990-DFFF-7A7D-037C-F395FD3A987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1828800"/>
            <a:ext cx="4648200" cy="1295400"/>
          </a:xfrm>
        </p:spPr>
        <p:txBody>
          <a:bodyPr/>
          <a:lstStyle/>
          <a:p>
            <a:pPr algn="l" eaLnBrk="1" hangingPunct="1"/>
            <a:r>
              <a:rPr lang="en-US" altLang="en-US" sz="4000" b="1">
                <a:solidFill>
                  <a:srgbClr val="000099"/>
                </a:solidFill>
              </a:rPr>
              <a:t>SMOLDERING PHASE</a:t>
            </a:r>
            <a:endParaRPr lang="en-US" altLang="en-US" sz="4000">
              <a:solidFill>
                <a:srgbClr val="000099"/>
              </a:solidFill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DCF3473-C3B9-80B5-DB7D-EAB7EE73D04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324600" y="1143000"/>
            <a:ext cx="4114800" cy="5334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endParaRPr lang="en-US" dirty="0">
              <a:latin typeface="+mj-lt"/>
            </a:endParaRPr>
          </a:p>
          <a:p>
            <a:pPr marL="484187" indent="-4572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latin typeface="+mj-lt"/>
              </a:rPr>
              <a:t>Oxygen supply not equal to     demands of fire</a:t>
            </a: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endParaRPr lang="en-US" sz="2600" dirty="0">
              <a:latin typeface="+mj-lt"/>
            </a:endParaRPr>
          </a:p>
          <a:p>
            <a:pPr marL="457200" indent="-4572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latin typeface="+mj-lt"/>
              </a:rPr>
              <a:t>Temperature throughout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600" dirty="0">
                <a:latin typeface="+mj-lt"/>
              </a:rPr>
              <a:t>   building is very high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2600" dirty="0">
              <a:latin typeface="+mj-lt"/>
            </a:endParaRPr>
          </a:p>
          <a:p>
            <a:pPr marL="457200" indent="-4572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latin typeface="+mj-lt"/>
              </a:rPr>
              <a:t>Normal breathing is not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600" dirty="0">
                <a:latin typeface="+mj-lt"/>
              </a:rPr>
              <a:t>   possible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latin typeface="+mj-lt"/>
              </a:rPr>
              <a:t> Maximum steam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600" dirty="0">
                <a:latin typeface="+mj-lt"/>
              </a:rPr>
              <a:t>   production from water fog</a:t>
            </a:r>
          </a:p>
        </p:txBody>
      </p:sp>
      <p:sp>
        <p:nvSpPr>
          <p:cNvPr id="43013" name="Rectangle 16">
            <a:extLst>
              <a:ext uri="{FF2B5EF4-FFF2-40B4-BE49-F238E27FC236}">
                <a16:creationId xmlns:a16="http://schemas.microsoft.com/office/drawing/2014/main" id="{D1A39E93-ED94-CF63-225A-871CABC5B4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208F720-567D-4F9D-8A6A-8A9945F470B9}" type="slidenum">
              <a:rPr lang="en-US" altLang="en-US" sz="1400">
                <a:solidFill>
                  <a:srgbClr val="B5A788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>
              <a:solidFill>
                <a:srgbClr val="B5A788"/>
              </a:solidFill>
            </a:endParaRPr>
          </a:p>
        </p:txBody>
      </p:sp>
      <p:pic>
        <p:nvPicPr>
          <p:cNvPr id="43014" name="Picture 8" descr="C:\Users\Acer\Downloads\WhatsApp Image 2025-09-04 at 17.24.38 (1).jpeg">
            <a:extLst>
              <a:ext uri="{FF2B5EF4-FFF2-40B4-BE49-F238E27FC236}">
                <a16:creationId xmlns:a16="http://schemas.microsoft.com/office/drawing/2014/main" id="{98E47A11-15BD-8A1D-D85B-686A57D61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9" descr="C:\Users\Acer\Downloads\WhatsApp Image 2025-09-04 at 17.24.38 (3).jpeg">
            <a:extLst>
              <a:ext uri="{FF2B5EF4-FFF2-40B4-BE49-F238E27FC236}">
                <a16:creationId xmlns:a16="http://schemas.microsoft.com/office/drawing/2014/main" id="{F3DEB4B8-EE16-A2F0-4FD2-2198BD278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13C6A62-7534-956E-5217-75300C95B4E3}"/>
              </a:ext>
            </a:extLst>
          </p:cNvPr>
          <p:cNvSpPr txBox="1"/>
          <p:nvPr/>
        </p:nvSpPr>
        <p:spPr>
          <a:xfrm>
            <a:off x="6172200" y="136525"/>
            <a:ext cx="6019800" cy="67214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E3A2FF20-BFEC-F17C-822F-A213A8194F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00800" y="1676400"/>
            <a:ext cx="5181600" cy="4343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 b="1" dirty="0">
                <a:solidFill>
                  <a:srgbClr val="0000FF"/>
                </a:solidFill>
                <a:latin typeface="+mj-lt"/>
              </a:rPr>
              <a:t>	</a:t>
            </a:r>
            <a:r>
              <a:rPr lang="en-US" altLang="en-US" dirty="0">
                <a:latin typeface="+mj-lt"/>
              </a:rPr>
              <a:t>Class A</a:t>
            </a:r>
            <a:r>
              <a:rPr lang="en-US" altLang="en-US" sz="3200" dirty="0">
                <a:latin typeface="+mj-lt"/>
              </a:rPr>
              <a:t> :</a:t>
            </a:r>
          </a:p>
          <a:p>
            <a:pPr marL="1847850" lvl="4" eaLnBrk="1" fontAlgn="auto" hangingPunct="1">
              <a:spcAft>
                <a:spcPts val="0"/>
              </a:spcAft>
              <a:defRPr/>
            </a:pPr>
            <a:r>
              <a:rPr lang="en-US" altLang="en-US" sz="2800" dirty="0">
                <a:latin typeface="+mj-lt"/>
              </a:rPr>
              <a:t>Water </a:t>
            </a:r>
          </a:p>
          <a:p>
            <a:pPr marL="1847850" lvl="4" eaLnBrk="1" fontAlgn="auto" hangingPunct="1">
              <a:spcAft>
                <a:spcPts val="0"/>
              </a:spcAft>
              <a:defRPr/>
            </a:pPr>
            <a:r>
              <a:rPr lang="en-US" altLang="en-US" sz="2800" dirty="0">
                <a:latin typeface="+mj-lt"/>
              </a:rPr>
              <a:t>Dry Chemical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 sz="3200" dirty="0">
                <a:latin typeface="+mj-lt"/>
              </a:rPr>
              <a:t>	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 sz="3200" dirty="0">
                <a:latin typeface="+mj-lt"/>
              </a:rPr>
              <a:t>   </a:t>
            </a:r>
            <a:r>
              <a:rPr lang="en-US" altLang="en-US" dirty="0">
                <a:latin typeface="+mj-lt"/>
              </a:rPr>
              <a:t>Class B</a:t>
            </a:r>
            <a:r>
              <a:rPr lang="en-US" altLang="en-US" sz="3200" dirty="0">
                <a:latin typeface="+mj-lt"/>
              </a:rPr>
              <a:t>:</a:t>
            </a:r>
          </a:p>
          <a:p>
            <a:pPr marL="1847850" lvl="4" eaLnBrk="1" fontAlgn="auto" hangingPunct="1">
              <a:spcAft>
                <a:spcPts val="0"/>
              </a:spcAft>
              <a:defRPr/>
            </a:pPr>
            <a:r>
              <a:rPr lang="en-US" altLang="en-US" sz="2800" dirty="0">
                <a:latin typeface="+mj-lt"/>
              </a:rPr>
              <a:t>Mechanical Foam</a:t>
            </a:r>
          </a:p>
          <a:p>
            <a:pPr marL="1847850" lvl="4" eaLnBrk="1" fontAlgn="auto" hangingPunct="1">
              <a:spcAft>
                <a:spcPts val="0"/>
              </a:spcAft>
              <a:defRPr/>
            </a:pPr>
            <a:r>
              <a:rPr lang="en-US" altLang="en-US" sz="2800" dirty="0">
                <a:latin typeface="+mj-lt"/>
              </a:rPr>
              <a:t>Dry Chemical</a:t>
            </a:r>
          </a:p>
          <a:p>
            <a:pPr marL="1847850" lvl="4" eaLnBrk="1" fontAlgn="auto" hangingPunct="1">
              <a:spcAft>
                <a:spcPts val="0"/>
              </a:spcAft>
              <a:defRPr/>
            </a:pPr>
            <a:r>
              <a:rPr lang="en-US" altLang="en-US" sz="2800" dirty="0">
                <a:latin typeface="+mj-lt"/>
              </a:rPr>
              <a:t>Carbon Di-oxide</a:t>
            </a:r>
          </a:p>
        </p:txBody>
      </p:sp>
      <p:sp>
        <p:nvSpPr>
          <p:cNvPr id="45060" name="Slide Number Placeholder 5">
            <a:extLst>
              <a:ext uri="{FF2B5EF4-FFF2-40B4-BE49-F238E27FC236}">
                <a16:creationId xmlns:a16="http://schemas.microsoft.com/office/drawing/2014/main" id="{0C75C359-54BA-DE07-091F-8D7DF032B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6BA57A5-BC80-40AA-A667-08616CB8F495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50180" name="Text Box 5">
            <a:extLst>
              <a:ext uri="{FF2B5EF4-FFF2-40B4-BE49-F238E27FC236}">
                <a16:creationId xmlns:a16="http://schemas.microsoft.com/office/drawing/2014/main" id="{F56ACA7D-1F3F-4A2F-F6B7-8FFAC3E3F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466850"/>
            <a:ext cx="5181600" cy="25542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 sz="4000" b="1" dirty="0">
                <a:solidFill>
                  <a:srgbClr val="FFFF00"/>
                </a:solidFill>
                <a:latin typeface="+mj-lt"/>
              </a:rPr>
              <a:t>SUITABILITY OF FIRE EXTINGUISHING MEDIA </a:t>
            </a:r>
            <a:endParaRPr lang="en-US" altLang="en-US" sz="40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45062" name="Picture 7" descr="C:\Users\Acer\Downloads\WhatsApp Image 2025-09-04 at 17.24.38 (1).jpeg">
            <a:extLst>
              <a:ext uri="{FF2B5EF4-FFF2-40B4-BE49-F238E27FC236}">
                <a16:creationId xmlns:a16="http://schemas.microsoft.com/office/drawing/2014/main" id="{AED7135B-D171-DBE3-1DA1-3EE136615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8" descr="C:\Users\Acer\Downloads\WhatsApp Image 2025-09-04 at 17.24.38 (3).jpeg">
            <a:extLst>
              <a:ext uri="{FF2B5EF4-FFF2-40B4-BE49-F238E27FC236}">
                <a16:creationId xmlns:a16="http://schemas.microsoft.com/office/drawing/2014/main" id="{622DF03F-99A6-A65E-0792-7224B2188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429F6BA-FB47-AD92-F2E3-8FB91F1EF4AD}"/>
              </a:ext>
            </a:extLst>
          </p:cNvPr>
          <p:cNvSpPr txBox="1"/>
          <p:nvPr/>
        </p:nvSpPr>
        <p:spPr>
          <a:xfrm>
            <a:off x="6019800" y="0"/>
            <a:ext cx="61722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5BD82686-1C12-8739-A0C6-6561352DF4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324600" y="1676400"/>
            <a:ext cx="5257800" cy="38862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 dirty="0">
                <a:latin typeface="+mj-lt"/>
              </a:rPr>
              <a:t>Class C:</a:t>
            </a:r>
          </a:p>
          <a:p>
            <a:pPr marL="1771650" lvl="4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+mj-lt"/>
              </a:rPr>
              <a:t>Carbon Dioxide</a:t>
            </a:r>
          </a:p>
          <a:p>
            <a:pPr marL="1771650" lvl="4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+mj-lt"/>
              </a:rPr>
              <a:t>Dry Chemical    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 dirty="0">
                <a:latin typeface="+mj-lt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en-US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en-US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 dirty="0">
                <a:latin typeface="+mj-lt"/>
              </a:rPr>
              <a:t>Class D :	</a:t>
            </a:r>
          </a:p>
          <a:p>
            <a:pPr marL="1771650" lvl="4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+mj-lt"/>
              </a:rPr>
              <a:t>Special Dry Powder</a:t>
            </a:r>
          </a:p>
          <a:p>
            <a:pPr marL="1771650" lvl="4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 sz="2400" dirty="0">
                <a:latin typeface="+mj-lt"/>
              </a:rPr>
              <a:t>	</a:t>
            </a:r>
          </a:p>
        </p:txBody>
      </p:sp>
      <p:sp>
        <p:nvSpPr>
          <p:cNvPr id="47108" name="Slide Number Placeholder 5">
            <a:extLst>
              <a:ext uri="{FF2B5EF4-FFF2-40B4-BE49-F238E27FC236}">
                <a16:creationId xmlns:a16="http://schemas.microsoft.com/office/drawing/2014/main" id="{ED319F10-A601-3E6C-53B5-5055C569E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18B6CF6-12A9-4147-AD6D-286313DE1F6B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52228" name="Text Box 5">
            <a:extLst>
              <a:ext uri="{FF2B5EF4-FFF2-40B4-BE49-F238E27FC236}">
                <a16:creationId xmlns:a16="http://schemas.microsoft.com/office/drawing/2014/main" id="{3C817F3B-30ED-59E8-521F-58100BCEB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04800"/>
            <a:ext cx="6934200" cy="3667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endParaRPr lang="en-US" altLang="en-US" sz="1800">
              <a:latin typeface="+mj-lt"/>
            </a:endParaRPr>
          </a:p>
        </p:txBody>
      </p:sp>
      <p:sp>
        <p:nvSpPr>
          <p:cNvPr id="52229" name="Text Box 6">
            <a:extLst>
              <a:ext uri="{FF2B5EF4-FFF2-40B4-BE49-F238E27FC236}">
                <a16:creationId xmlns:a16="http://schemas.microsoft.com/office/drawing/2014/main" id="{BF8B33CB-270C-2B18-FB46-2B6B23B0F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381000"/>
            <a:ext cx="6400800" cy="3667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endParaRPr lang="en-US" altLang="en-US" sz="1800">
              <a:latin typeface="+mj-lt"/>
            </a:endParaRPr>
          </a:p>
        </p:txBody>
      </p:sp>
      <p:sp>
        <p:nvSpPr>
          <p:cNvPr id="52230" name="Text Box 7">
            <a:extLst>
              <a:ext uri="{FF2B5EF4-FFF2-40B4-BE49-F238E27FC236}">
                <a16:creationId xmlns:a16="http://schemas.microsoft.com/office/drawing/2014/main" id="{5C958887-AEDB-CB5A-CD23-35A43B8E6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54163"/>
            <a:ext cx="5410200" cy="193833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 sz="4000" b="1" dirty="0">
                <a:solidFill>
                  <a:srgbClr val="FFFF00"/>
                </a:solidFill>
                <a:latin typeface="+mj-lt"/>
              </a:rPr>
              <a:t>SUITABILITY OF FIRE EXTINGUISHING MEDIA</a:t>
            </a:r>
            <a:endParaRPr lang="en-US" altLang="en-US" sz="40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47112" name="Picture 9" descr="C:\Users\Acer\Downloads\WhatsApp Image 2025-09-04 at 17.24.38 (1).jpeg">
            <a:extLst>
              <a:ext uri="{FF2B5EF4-FFF2-40B4-BE49-F238E27FC236}">
                <a16:creationId xmlns:a16="http://schemas.microsoft.com/office/drawing/2014/main" id="{68B3E01D-72B9-FFE6-B048-614946013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3" name="Picture 10" descr="C:\Users\Acer\Downloads\WhatsApp Image 2025-09-04 at 17.24.38 (3).jpeg">
            <a:extLst>
              <a:ext uri="{FF2B5EF4-FFF2-40B4-BE49-F238E27FC236}">
                <a16:creationId xmlns:a16="http://schemas.microsoft.com/office/drawing/2014/main" id="{58382EF4-CAE2-5FD8-EA11-33519E455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58295C3-2053-A039-A03B-DF2BDFC3A681}"/>
              </a:ext>
            </a:extLst>
          </p:cNvPr>
          <p:cNvSpPr txBox="1"/>
          <p:nvPr/>
        </p:nvSpPr>
        <p:spPr>
          <a:xfrm>
            <a:off x="6019800" y="0"/>
            <a:ext cx="61722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991F2D30-E624-D88B-0463-A7AC84993F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676400"/>
            <a:ext cx="5181600" cy="1752600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</a:rPr>
              <a:t>TYPES OF PORTABLE FIRE EXTINGUISHERS</a:t>
            </a:r>
            <a:endParaRPr lang="en-US" altLang="en-US" sz="2800" b="1">
              <a:solidFill>
                <a:srgbClr val="FF0000"/>
              </a:solidFill>
            </a:endParaRPr>
          </a:p>
        </p:txBody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38457C17-EEA1-D41E-304C-C986BC9CA1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324600" y="1600200"/>
            <a:ext cx="5257800" cy="4953000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latin typeface="+mj-lt"/>
              </a:rPr>
              <a:t>Water </a:t>
            </a:r>
          </a:p>
          <a:p>
            <a:pPr lvl="4" algn="just" eaLnBrk="1" fontAlgn="auto" hangingPunct="1">
              <a:spcAft>
                <a:spcPts val="0"/>
              </a:spcAft>
              <a:defRPr/>
            </a:pPr>
            <a:r>
              <a:rPr lang="en-US" altLang="en-US" sz="2800" dirty="0">
                <a:latin typeface="+mj-lt"/>
              </a:rPr>
              <a:t>Gas cartridge</a:t>
            </a:r>
          </a:p>
          <a:p>
            <a:pPr lvl="4" algn="just" eaLnBrk="1" fontAlgn="auto" hangingPunct="1">
              <a:spcAft>
                <a:spcPts val="0"/>
              </a:spcAft>
              <a:defRPr/>
            </a:pPr>
            <a:r>
              <a:rPr lang="en-US" altLang="en-US" sz="2800" dirty="0">
                <a:latin typeface="+mj-lt"/>
              </a:rPr>
              <a:t>Stored pressure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altLang="en-US" dirty="0">
              <a:latin typeface="+mj-lt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altLang="en-US" dirty="0">
              <a:latin typeface="+mj-lt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latin typeface="+mj-lt"/>
              </a:rPr>
              <a:t>Mechanical Foam</a:t>
            </a:r>
          </a:p>
          <a:p>
            <a:pPr lvl="4" algn="just" eaLnBrk="1" fontAlgn="auto" hangingPunct="1">
              <a:spcAft>
                <a:spcPts val="0"/>
              </a:spcAft>
              <a:defRPr/>
            </a:pPr>
            <a:r>
              <a:rPr lang="en-US" altLang="en-US" sz="2800" dirty="0">
                <a:latin typeface="+mj-lt"/>
              </a:rPr>
              <a:t>Gas cartridge</a:t>
            </a:r>
          </a:p>
          <a:p>
            <a:pPr lvl="4" algn="just" eaLnBrk="1" fontAlgn="auto" hangingPunct="1">
              <a:spcAft>
                <a:spcPts val="0"/>
              </a:spcAft>
              <a:defRPr/>
            </a:pPr>
            <a:r>
              <a:rPr lang="en-US" altLang="en-US" sz="2800" dirty="0">
                <a:latin typeface="+mj-lt"/>
              </a:rPr>
              <a:t>Stored pressur</a:t>
            </a:r>
            <a:r>
              <a:rPr lang="en-US" altLang="en-US" sz="2400" dirty="0">
                <a:latin typeface="+mj-lt"/>
              </a:rPr>
              <a:t>e</a:t>
            </a:r>
          </a:p>
        </p:txBody>
      </p:sp>
      <p:sp>
        <p:nvSpPr>
          <p:cNvPr id="49157" name="Slide Number Placeholder 5">
            <a:extLst>
              <a:ext uri="{FF2B5EF4-FFF2-40B4-BE49-F238E27FC236}">
                <a16:creationId xmlns:a16="http://schemas.microsoft.com/office/drawing/2014/main" id="{08CA8029-858F-4B6B-3F81-48F744A9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B22BBBC-2665-4950-B488-948ABC740AD2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pic>
        <p:nvPicPr>
          <p:cNvPr id="49158" name="Picture 6" descr="C:\Users\Acer\Downloads\WhatsApp Image 2025-09-04 at 17.24.38 (1).jpeg">
            <a:extLst>
              <a:ext uri="{FF2B5EF4-FFF2-40B4-BE49-F238E27FC236}">
                <a16:creationId xmlns:a16="http://schemas.microsoft.com/office/drawing/2014/main" id="{83E84F84-FE37-BD46-79C8-6EBFAEA03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7" descr="C:\Users\Acer\Downloads\WhatsApp Image 2025-09-04 at 17.24.38 (3).jpeg">
            <a:extLst>
              <a:ext uri="{FF2B5EF4-FFF2-40B4-BE49-F238E27FC236}">
                <a16:creationId xmlns:a16="http://schemas.microsoft.com/office/drawing/2014/main" id="{F3FE776B-4D01-6D27-15D4-D78E196DA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4DE431D-7FB6-EC9F-5735-8160A0ACFFFD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1203" name="Rectangle 4">
            <a:extLst>
              <a:ext uri="{FF2B5EF4-FFF2-40B4-BE49-F238E27FC236}">
                <a16:creationId xmlns:a16="http://schemas.microsoft.com/office/drawing/2014/main" id="{A3DEAC9B-2139-E5A9-84C5-2380C22624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600200"/>
            <a:ext cx="5029200" cy="1600200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</a:rPr>
              <a:t>TYPES OF PORTABLE FIRE EXTINGUISHERS…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161E8B81-8DA3-AD06-0DCE-8D635982C6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00800" y="1828800"/>
            <a:ext cx="5410200" cy="45275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latin typeface="+mj-lt"/>
              </a:rPr>
              <a:t>Dry Chemical</a:t>
            </a:r>
          </a:p>
          <a:p>
            <a:pPr lvl="4" eaLnBrk="1" fontAlgn="auto" hangingPunct="1">
              <a:spcAft>
                <a:spcPts val="0"/>
              </a:spcAft>
              <a:defRPr/>
            </a:pPr>
            <a:r>
              <a:rPr lang="en-US" altLang="en-US" sz="2800" dirty="0">
                <a:latin typeface="+mj-lt"/>
              </a:rPr>
              <a:t>Gas cartridge</a:t>
            </a:r>
          </a:p>
          <a:p>
            <a:pPr lvl="4" eaLnBrk="1" fontAlgn="auto" hangingPunct="1">
              <a:spcAft>
                <a:spcPts val="0"/>
              </a:spcAft>
              <a:defRPr/>
            </a:pPr>
            <a:r>
              <a:rPr lang="en-US" altLang="en-US" sz="2800" dirty="0">
                <a:latin typeface="+mj-lt"/>
              </a:rPr>
              <a:t>Stored pressure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latin typeface="+mj-lt"/>
              </a:rPr>
              <a:t>Carbon Dioxide/Clean Agent</a:t>
            </a:r>
          </a:p>
          <a:p>
            <a:pPr lvl="4" eaLnBrk="1" fontAlgn="auto" hangingPunct="1">
              <a:spcAft>
                <a:spcPts val="0"/>
              </a:spcAft>
              <a:defRPr/>
            </a:pPr>
            <a:r>
              <a:rPr lang="en-US" altLang="en-US" sz="2800" dirty="0">
                <a:latin typeface="+mj-lt"/>
              </a:rPr>
              <a:t>Stored pressure</a:t>
            </a:r>
          </a:p>
        </p:txBody>
      </p:sp>
      <p:sp>
        <p:nvSpPr>
          <p:cNvPr id="51205" name="Slide Number Placeholder 5">
            <a:extLst>
              <a:ext uri="{FF2B5EF4-FFF2-40B4-BE49-F238E27FC236}">
                <a16:creationId xmlns:a16="http://schemas.microsoft.com/office/drawing/2014/main" id="{E3F13003-9F0D-23D3-C8D0-CB48E8B7B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20C3FE8-A353-4FBD-8A5D-16D7BABBE15C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  <p:pic>
        <p:nvPicPr>
          <p:cNvPr id="51206" name="Picture 7" descr="C:\Users\Acer\Downloads\WhatsApp Image 2025-09-04 at 17.24.38 (1).jpeg">
            <a:extLst>
              <a:ext uri="{FF2B5EF4-FFF2-40B4-BE49-F238E27FC236}">
                <a16:creationId xmlns:a16="http://schemas.microsoft.com/office/drawing/2014/main" id="{B9EC2CFF-A96D-A6E7-5E70-498D62AE2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8" descr="C:\Users\Acer\Downloads\WhatsApp Image 2025-09-04 at 17.24.38 (3).jpeg">
            <a:extLst>
              <a:ext uri="{FF2B5EF4-FFF2-40B4-BE49-F238E27FC236}">
                <a16:creationId xmlns:a16="http://schemas.microsoft.com/office/drawing/2014/main" id="{3D51427D-F70C-CA5E-E5D3-CA83030A8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42F7656-3089-E734-C815-70BFC4A0E78E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3251" name="Title 1">
            <a:extLst>
              <a:ext uri="{FF2B5EF4-FFF2-40B4-BE49-F238E27FC236}">
                <a16:creationId xmlns:a16="http://schemas.microsoft.com/office/drawing/2014/main" id="{AFA923EB-92EE-70F3-FCD6-C4C1A02D83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295400"/>
            <a:ext cx="5334000" cy="1600200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</a:rPr>
              <a:t>CHARACTERISTICS OF FIRE </a:t>
            </a:r>
            <a:r>
              <a:rPr lang="en-US" altLang="en-US" sz="4000" b="1">
                <a:solidFill>
                  <a:srgbClr val="FF3300"/>
                </a:solidFill>
              </a:rPr>
              <a:t>EXTINGUISHER: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4661F-3DB2-A45F-0F75-412ADD709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0" y="1220788"/>
            <a:ext cx="5334000" cy="5148262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en-US" sz="2600" dirty="0">
                <a:latin typeface="+mj-lt"/>
              </a:rPr>
              <a:t>In order that fire extinguishers are effective, they should:</a:t>
            </a:r>
          </a:p>
          <a:p>
            <a:pPr marL="514350" indent="-514350" eaLnBrk="1" fontAlgn="auto" hangingPunct="1">
              <a:lnSpc>
                <a:spcPct val="150000"/>
              </a:lnSpc>
              <a:spcAft>
                <a:spcPts val="0"/>
              </a:spcAft>
              <a:buFontTx/>
              <a:buAutoNum type="alphaLcParenR"/>
              <a:defRPr/>
            </a:pPr>
            <a:r>
              <a:rPr lang="en-US" sz="2600" dirty="0">
                <a:latin typeface="+mj-lt"/>
              </a:rPr>
              <a:t>be portable/light weight,</a:t>
            </a:r>
          </a:p>
          <a:p>
            <a:pPr marL="514350" indent="-514350" eaLnBrk="1" fontAlgn="auto" hangingPunct="1">
              <a:lnSpc>
                <a:spcPct val="150000"/>
              </a:lnSpc>
              <a:spcAft>
                <a:spcPts val="0"/>
              </a:spcAft>
              <a:buFontTx/>
              <a:buAutoNum type="alphaLcParenR"/>
              <a:defRPr/>
            </a:pPr>
            <a:r>
              <a:rPr lang="en-US" sz="2600" dirty="0">
                <a:latin typeface="+mj-lt"/>
              </a:rPr>
              <a:t> operate instantly,</a:t>
            </a:r>
          </a:p>
          <a:p>
            <a:pPr marL="514350" indent="-514350" eaLnBrk="1" fontAlgn="auto" hangingPunct="1">
              <a:lnSpc>
                <a:spcPct val="150000"/>
              </a:lnSpc>
              <a:spcAft>
                <a:spcPts val="0"/>
              </a:spcAft>
              <a:buFontTx/>
              <a:buAutoNum type="alphaLcParenR"/>
              <a:defRPr/>
            </a:pPr>
            <a:r>
              <a:rPr lang="en-US" sz="2600" dirty="0">
                <a:latin typeface="+mj-lt"/>
              </a:rPr>
              <a:t>have adequate throw, </a:t>
            </a:r>
          </a:p>
          <a:p>
            <a:pPr marL="514350" indent="-514350" eaLnBrk="1" fontAlgn="auto" hangingPunct="1">
              <a:lnSpc>
                <a:spcPct val="150000"/>
              </a:lnSpc>
              <a:spcAft>
                <a:spcPts val="0"/>
              </a:spcAft>
              <a:buFontTx/>
              <a:buAutoNum type="alphaLcParenR"/>
              <a:defRPr/>
            </a:pPr>
            <a:r>
              <a:rPr lang="en-US" sz="2600" dirty="0">
                <a:latin typeface="+mj-lt"/>
              </a:rPr>
              <a:t>have adequate quantity of </a:t>
            </a:r>
            <a:r>
              <a:rPr lang="en-US" sz="2600" dirty="0" err="1">
                <a:latin typeface="+mj-lt"/>
              </a:rPr>
              <a:t>extinguishant</a:t>
            </a:r>
            <a:r>
              <a:rPr lang="en-US" sz="2600" dirty="0">
                <a:latin typeface="+mj-lt"/>
              </a:rPr>
              <a:t>, and</a:t>
            </a:r>
          </a:p>
          <a:p>
            <a:pPr marL="514350" indent="-514350" eaLnBrk="1" fontAlgn="auto" hangingPunct="1">
              <a:lnSpc>
                <a:spcPct val="150000"/>
              </a:lnSpc>
              <a:spcAft>
                <a:spcPts val="0"/>
              </a:spcAft>
              <a:buFontTx/>
              <a:buAutoNum type="alphaLcParenR"/>
              <a:defRPr/>
            </a:pPr>
            <a:r>
              <a:rPr lang="en-US" sz="2600" dirty="0">
                <a:latin typeface="+mj-lt"/>
              </a:rPr>
              <a:t>have long shelf-life</a:t>
            </a:r>
            <a:r>
              <a:rPr lang="en-US" sz="3000" dirty="0">
                <a:latin typeface="+mj-lt"/>
              </a:rPr>
              <a:t>.</a:t>
            </a:r>
          </a:p>
          <a:p>
            <a:pPr marL="514350" indent="-514350" eaLnBrk="1" fontAlgn="auto" hangingPunct="1">
              <a:spcAft>
                <a:spcPts val="0"/>
              </a:spcAft>
              <a:buFontTx/>
              <a:buAutoNum type="alphaLcParenR"/>
              <a:defRPr/>
            </a:pPr>
            <a:endParaRPr lang="en-US" dirty="0">
              <a:latin typeface="+mj-lt"/>
            </a:endParaRP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3253" name="Picture 6" descr="C:\Users\Acer\Downloads\WhatsApp Image 2025-09-04 at 17.24.38 (1).jpeg">
            <a:extLst>
              <a:ext uri="{FF2B5EF4-FFF2-40B4-BE49-F238E27FC236}">
                <a16:creationId xmlns:a16="http://schemas.microsoft.com/office/drawing/2014/main" id="{9E59C04D-15BB-A432-76F6-07BCF8C6B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7" descr="C:\Users\Acer\Downloads\WhatsApp Image 2025-09-04 at 17.24.38 (3).jpeg">
            <a:extLst>
              <a:ext uri="{FF2B5EF4-FFF2-40B4-BE49-F238E27FC236}">
                <a16:creationId xmlns:a16="http://schemas.microsoft.com/office/drawing/2014/main" id="{E0D471C3-4E9B-F334-8BE7-DF0AE4496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53E1CDB-CE0D-EE52-E253-588C4EA22401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4275" name="Title 1">
            <a:extLst>
              <a:ext uri="{FF2B5EF4-FFF2-40B4-BE49-F238E27FC236}">
                <a16:creationId xmlns:a16="http://schemas.microsoft.com/office/drawing/2014/main" id="{E097778A-F72F-4C41-2C73-7F87E10DA8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6875" y="1219200"/>
            <a:ext cx="4403725" cy="2362200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</a:rPr>
              <a:t>SELECTION  OF FIRE </a:t>
            </a:r>
            <a:r>
              <a:rPr lang="en-US" altLang="en-US" sz="4000" b="1">
                <a:solidFill>
                  <a:srgbClr val="FF3300"/>
                </a:solidFill>
              </a:rPr>
              <a:t>EXTINGUISHER:</a:t>
            </a:r>
            <a:br>
              <a:rPr lang="en-US" altLang="en-US" sz="4000" b="1">
                <a:solidFill>
                  <a:srgbClr val="FF3300"/>
                </a:solidFill>
              </a:rPr>
            </a:br>
            <a:r>
              <a:rPr lang="en-US" altLang="en-US" sz="4000" b="1">
                <a:solidFill>
                  <a:srgbClr val="FF3300"/>
                </a:solidFill>
              </a:rPr>
              <a:t>(AS PER BIS)</a:t>
            </a:r>
          </a:p>
        </p:txBody>
      </p:sp>
      <p:sp>
        <p:nvSpPr>
          <p:cNvPr id="60419" name="Content Placeholder 2">
            <a:extLst>
              <a:ext uri="{FF2B5EF4-FFF2-40B4-BE49-F238E27FC236}">
                <a16:creationId xmlns:a16="http://schemas.microsoft.com/office/drawing/2014/main" id="{DDC7B25B-61B6-5839-5FD4-01AA0935A7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324600" y="1066800"/>
            <a:ext cx="5524500" cy="5562600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The basic types of fires can be grouped into following four classes:</a:t>
            </a:r>
          </a:p>
          <a:p>
            <a:pPr marL="0" indent="0" algn="just" eaLnBrk="1" fontAlgn="auto" hangingPunct="1">
              <a:spcAft>
                <a:spcPts val="0"/>
              </a:spcAft>
              <a:buFontTx/>
              <a:buAutoNum type="alphaLcParenR"/>
              <a:defRPr/>
            </a:pP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Class A Fires</a:t>
            </a:r>
            <a:r>
              <a:rPr lang="en-US" altLang="en-US" b="1" dirty="0">
                <a:solidFill>
                  <a:srgbClr val="002060"/>
                </a:solidFill>
                <a:latin typeface="+mj-lt"/>
              </a:rPr>
              <a:t>: </a:t>
            </a:r>
            <a:r>
              <a:rPr lang="en-US" altLang="en-US" sz="2400" dirty="0"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Fires involving solid combustible materials of organic nature such as wood, paper, rubber, plastics, </a:t>
            </a:r>
            <a:r>
              <a:rPr lang="en-US" altLang="en-US" sz="2400" dirty="0" err="1"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etc</a:t>
            </a:r>
            <a:r>
              <a:rPr lang="en-US" altLang="en-US" sz="2400" dirty="0"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,</a:t>
            </a:r>
            <a:endParaRPr lang="en-US" altLang="en-US" sz="2400" b="1" dirty="0">
              <a:solidFill>
                <a:srgbClr val="002060"/>
              </a:solidFill>
              <a:latin typeface="+mj-lt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Tx/>
              <a:buAutoNum type="alphaLcParenR"/>
              <a:defRPr/>
            </a:pP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Class B Fires: </a:t>
            </a:r>
            <a:r>
              <a:rPr lang="en-US" altLang="en-US" sz="2400" dirty="0">
                <a:latin typeface="+mj-lt"/>
              </a:rPr>
              <a:t>Fires involving flammable liquids or liquefiable solids or the like where a blanketing effect is essential.</a:t>
            </a:r>
          </a:p>
          <a:p>
            <a:pPr marL="0" indent="0" algn="just" eaLnBrk="1" fontAlgn="auto" hangingPunct="1">
              <a:spcAft>
                <a:spcPts val="0"/>
              </a:spcAft>
              <a:buFontTx/>
              <a:buAutoNum type="alphaLcParenR"/>
              <a:defRPr/>
            </a:pP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Class C Fires</a:t>
            </a:r>
            <a:r>
              <a:rPr lang="en-US" altLang="en-US" b="1" dirty="0">
                <a:solidFill>
                  <a:srgbClr val="002060"/>
                </a:solidFill>
                <a:latin typeface="+mj-lt"/>
              </a:rPr>
              <a:t>: </a:t>
            </a:r>
            <a:r>
              <a:rPr lang="en-US" altLang="en-US" sz="2400" dirty="0">
                <a:latin typeface="+mj-lt"/>
              </a:rPr>
              <a:t>Fires involving flammable gases under pressure including liquefied gases</a:t>
            </a:r>
            <a:r>
              <a:rPr lang="en-US" altLang="en-US" dirty="0">
                <a:latin typeface="+mj-lt"/>
              </a:rPr>
              <a:t>.</a:t>
            </a:r>
          </a:p>
          <a:p>
            <a:pPr marL="0" indent="0" algn="just" eaLnBrk="1" fontAlgn="auto" hangingPunct="1">
              <a:spcAft>
                <a:spcPts val="0"/>
              </a:spcAft>
              <a:buFontTx/>
              <a:buAutoNum type="alphaLcParenR"/>
              <a:defRPr/>
            </a:pP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Class D Fires: </a:t>
            </a:r>
            <a:r>
              <a:rPr lang="en-US" altLang="en-US" sz="2400" dirty="0">
                <a:latin typeface="+mj-lt"/>
              </a:rPr>
              <a:t>Fires involving combustible metals, such as magnesium, aluminum, zinc, sodium, potassium, </a:t>
            </a:r>
            <a:r>
              <a:rPr lang="en-US" altLang="en-US" sz="2400" dirty="0" err="1">
                <a:latin typeface="+mj-lt"/>
              </a:rPr>
              <a:t>etc</a:t>
            </a:r>
            <a:r>
              <a:rPr lang="en-US" altLang="en-US" sz="2400" dirty="0">
                <a:latin typeface="+mj-lt"/>
              </a:rPr>
              <a:t>,</a:t>
            </a:r>
          </a:p>
        </p:txBody>
      </p:sp>
      <p:pic>
        <p:nvPicPr>
          <p:cNvPr id="54277" name="Picture 5" descr="C:\Users\Acer\Downloads\WhatsApp Image 2025-09-04 at 17.24.38 (1).jpeg">
            <a:extLst>
              <a:ext uri="{FF2B5EF4-FFF2-40B4-BE49-F238E27FC236}">
                <a16:creationId xmlns:a16="http://schemas.microsoft.com/office/drawing/2014/main" id="{6A4C6DAD-FF01-08BC-7CC2-A1C8D8880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6" descr="C:\Users\Acer\Downloads\WhatsApp Image 2025-09-04 at 17.24.38 (3).jpeg">
            <a:extLst>
              <a:ext uri="{FF2B5EF4-FFF2-40B4-BE49-F238E27FC236}">
                <a16:creationId xmlns:a16="http://schemas.microsoft.com/office/drawing/2014/main" id="{EA7595C6-EF3B-63B7-3E6B-2F000DC59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F8DC5AD-0501-799E-6FC2-92735006EB33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147" name="Title 1">
            <a:extLst>
              <a:ext uri="{FF2B5EF4-FFF2-40B4-BE49-F238E27FC236}">
                <a16:creationId xmlns:a16="http://schemas.microsoft.com/office/drawing/2014/main" id="{F355EE3A-1DAC-6F6C-496C-1DF5FEA3E0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2438400"/>
            <a:ext cx="1600200" cy="944563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</a:rPr>
              <a:t>FIRE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AB0DD05-FB60-193E-42E9-399883CAE171}"/>
              </a:ext>
            </a:extLst>
          </p:cNvPr>
          <p:cNvSpPr/>
          <p:nvPr/>
        </p:nvSpPr>
        <p:spPr>
          <a:xfrm>
            <a:off x="6553200" y="1219200"/>
            <a:ext cx="5257800" cy="44180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A process in which substances combine chemically with  oxygen from the air and typically give out bright light, heat and smoke.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j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Fuel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+O2   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                  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CO2 +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CO</a:t>
            </a:r>
          </a:p>
        </p:txBody>
      </p:sp>
      <p:pic>
        <p:nvPicPr>
          <p:cNvPr id="6149" name="Picture 7">
            <a:extLst>
              <a:ext uri="{FF2B5EF4-FFF2-40B4-BE49-F238E27FC236}">
                <a16:creationId xmlns:a16="http://schemas.microsoft.com/office/drawing/2014/main" id="{9D779E7F-BF63-A554-7A61-CDB558C40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0" y="4862513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C:\Users\Acer\Downloads\WhatsApp Image 2025-09-04 at 17.24.38 (1).jpeg">
            <a:extLst>
              <a:ext uri="{FF2B5EF4-FFF2-40B4-BE49-F238E27FC236}">
                <a16:creationId xmlns:a16="http://schemas.microsoft.com/office/drawing/2014/main" id="{78CDC56D-B2A9-BD5D-EF80-02F2DA9FA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C:\Users\Acer\Downloads\WhatsApp Image 2025-09-04 at 17.24.38 (3).jpeg">
            <a:extLst>
              <a:ext uri="{FF2B5EF4-FFF2-40B4-BE49-F238E27FC236}">
                <a16:creationId xmlns:a16="http://schemas.microsoft.com/office/drawing/2014/main" id="{39286199-7D1B-A2A8-43F7-7F7FCEFDD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37067A7-D923-ECCA-ADBA-FBEAF92B0ED9}"/>
              </a:ext>
            </a:extLst>
          </p:cNvPr>
          <p:cNvSpPr txBox="1"/>
          <p:nvPr/>
        </p:nvSpPr>
        <p:spPr>
          <a:xfrm>
            <a:off x="5943600" y="0"/>
            <a:ext cx="62484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5299" name="Slide Number Placeholder 3">
            <a:extLst>
              <a:ext uri="{FF2B5EF4-FFF2-40B4-BE49-F238E27FC236}">
                <a16:creationId xmlns:a16="http://schemas.microsoft.com/office/drawing/2014/main" id="{5AFBFE4E-7999-D0A2-4984-051C6CC92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4817791-2C80-408A-89BF-32C0E964D881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B9D6E7-D4EA-E08C-12C7-4124C812708A}"/>
              </a:ext>
            </a:extLst>
          </p:cNvPr>
          <p:cNvSpPr/>
          <p:nvPr/>
        </p:nvSpPr>
        <p:spPr>
          <a:xfrm>
            <a:off x="304800" y="1447800"/>
            <a:ext cx="5410200" cy="762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FF00"/>
                </a:solidFill>
                <a:latin typeface="+mj-lt"/>
              </a:rPr>
              <a:t>FIRE EXTINGUISHER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3902CC3-1C83-4805-70C4-6B06EB8007E7}"/>
              </a:ext>
            </a:extLst>
          </p:cNvPr>
          <p:cNvGraphicFramePr>
            <a:graphicFrameLocks noGrp="1"/>
          </p:cNvGraphicFramePr>
          <p:nvPr/>
        </p:nvGraphicFramePr>
        <p:xfrm>
          <a:off x="6172200" y="831850"/>
          <a:ext cx="6019800" cy="583565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725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4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2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52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15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2906">
                <a:tc>
                  <a:txBody>
                    <a:bodyPr/>
                    <a:lstStyle/>
                    <a:p>
                      <a:r>
                        <a:rPr lang="en-US" sz="1600" dirty="0"/>
                        <a:t>Material on Fire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21" marB="4572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Indian standard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UK/ Europe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US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Australia</a:t>
                      </a: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727">
                <a:tc>
                  <a:txBody>
                    <a:bodyPr/>
                    <a:lstStyle/>
                    <a:p>
                      <a:r>
                        <a:rPr lang="en-US" sz="1600" b="1" dirty="0"/>
                        <a:t>Solid combustible materials of organic nature</a:t>
                      </a:r>
                    </a:p>
                  </a:txBody>
                  <a:tcPr marL="91435" marR="91435" marT="45721" marB="4572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Class A</a:t>
                      </a:r>
                      <a:endParaRPr lang="en-US" sz="1600" b="1" dirty="0"/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Class A</a:t>
                      </a: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Class A</a:t>
                      </a: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Class A</a:t>
                      </a: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084">
                <a:tc>
                  <a:txBody>
                    <a:bodyPr/>
                    <a:lstStyle/>
                    <a:p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Flammable liquids</a:t>
                      </a:r>
                      <a:endParaRPr lang="en-US" sz="1600" b="1" dirty="0"/>
                    </a:p>
                  </a:txBody>
                  <a:tcPr marL="91435" marR="91435" marT="45721" marB="4572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Class B</a:t>
                      </a:r>
                      <a:endParaRPr lang="en-US" sz="1600" b="1" dirty="0"/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Class B</a:t>
                      </a:r>
                      <a:endParaRPr lang="en-US" sz="1600" b="1" dirty="0"/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Class B</a:t>
                      </a: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Class B</a:t>
                      </a: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59">
                <a:tc>
                  <a:txBody>
                    <a:bodyPr/>
                    <a:lstStyle/>
                    <a:p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Flammable gases under</a:t>
                      </a:r>
                    </a:p>
                    <a:p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pressure</a:t>
                      </a:r>
                      <a:endParaRPr lang="en-US" sz="1600" b="1" dirty="0"/>
                    </a:p>
                  </a:txBody>
                  <a:tcPr marL="91435" marR="91435" marT="45721" marB="4572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Class C</a:t>
                      </a: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Class C</a:t>
                      </a: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Class B</a:t>
                      </a: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/>
                        <a:t>ClassB</a:t>
                      </a:r>
                      <a:endParaRPr lang="en-US" sz="1600" b="1" dirty="0"/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Combustible metals </a:t>
                      </a:r>
                      <a:endParaRPr lang="en-US" sz="1600" b="1" dirty="0"/>
                    </a:p>
                  </a:txBody>
                  <a:tcPr marL="91435" marR="91435" marT="45721" marB="4572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Class D</a:t>
                      </a: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Class D</a:t>
                      </a: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Class D</a:t>
                      </a: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/>
                        <a:t>ClassD</a:t>
                      </a:r>
                      <a:endParaRPr lang="en-US" sz="1600" b="1" dirty="0"/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6135"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solidFill>
                            <a:srgbClr val="212529"/>
                          </a:solidFill>
                          <a:effectLst/>
                          <a:latin typeface="roboto"/>
                        </a:rPr>
                        <a:t>Cooking media (Kitchen Fire)</a:t>
                      </a:r>
                      <a:endParaRPr lang="en-US" sz="1600" b="1" dirty="0"/>
                    </a:p>
                  </a:txBody>
                  <a:tcPr marL="91435" marR="91435" marT="45721" marB="4572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Class F</a:t>
                      </a: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Class F</a:t>
                      </a: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Class K</a:t>
                      </a: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Class F</a:t>
                      </a: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88718">
                <a:tc>
                  <a:txBody>
                    <a:bodyPr/>
                    <a:lstStyle/>
                    <a:p>
                      <a:r>
                        <a:rPr lang="en-US" sz="1800" b="1" i="0" dirty="0" err="1">
                          <a:solidFill>
                            <a:srgbClr val="212529"/>
                          </a:solidFill>
                          <a:effectLst/>
                          <a:latin typeface="roboto"/>
                        </a:rPr>
                        <a:t>Energised</a:t>
                      </a:r>
                      <a:r>
                        <a:rPr lang="en-US" sz="1800" b="1" i="0" dirty="0">
                          <a:solidFill>
                            <a:srgbClr val="212529"/>
                          </a:solidFill>
                          <a:effectLst/>
                          <a:latin typeface="roboto"/>
                        </a:rPr>
                        <a:t> electrical conductors/</a:t>
                      </a:r>
                    </a:p>
                    <a:p>
                      <a:r>
                        <a:rPr lang="en-US" sz="1800" b="1" i="0" dirty="0">
                          <a:solidFill>
                            <a:srgbClr val="212529"/>
                          </a:solidFill>
                          <a:effectLst/>
                          <a:latin typeface="roboto"/>
                        </a:rPr>
                        <a:t>equipment</a:t>
                      </a:r>
                    </a:p>
                  </a:txBody>
                  <a:tcPr marL="91435" marR="91435" marT="45721" marB="4572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No class </a:t>
                      </a: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No class </a:t>
                      </a: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Class C</a:t>
                      </a: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Class E</a:t>
                      </a: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5351" name="Picture 6" descr="C:\Users\Acer\Downloads\WhatsApp Image 2025-09-04 at 17.24.38 (1).jpeg">
            <a:extLst>
              <a:ext uri="{FF2B5EF4-FFF2-40B4-BE49-F238E27FC236}">
                <a16:creationId xmlns:a16="http://schemas.microsoft.com/office/drawing/2014/main" id="{5EC70F2D-5FA4-4645-DE20-B8431470B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52" name="Picture 7" descr="C:\Users\Acer\Downloads\WhatsApp Image 2025-09-04 at 17.24.38 (3).jpeg">
            <a:extLst>
              <a:ext uri="{FF2B5EF4-FFF2-40B4-BE49-F238E27FC236}">
                <a16:creationId xmlns:a16="http://schemas.microsoft.com/office/drawing/2014/main" id="{DE829693-0473-22D3-6E45-C9DAF2668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0"/>
            <a:ext cx="1066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45FBD65-887B-4600-2F0B-4254819F023D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7ECA7CCC-657F-472B-0D2F-5B4F6BCC01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447800"/>
            <a:ext cx="5486400" cy="1524000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</a:rPr>
              <a:t>NUMBER AND SIZE OF FIRE EXTINGUISHERS</a:t>
            </a:r>
          </a:p>
        </p:txBody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366F2567-33E0-EDF2-2D69-A373FEF0FD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324600" y="685800"/>
            <a:ext cx="5257800" cy="6035675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 u="sng" dirty="0">
                <a:solidFill>
                  <a:srgbClr val="FF0000"/>
                </a:solidFill>
                <a:latin typeface="+mj-lt"/>
              </a:rPr>
              <a:t>Considerations</a:t>
            </a:r>
            <a:r>
              <a:rPr lang="en-US" altLang="en-US" sz="3600" u="sng" dirty="0">
                <a:solidFill>
                  <a:srgbClr val="00B050"/>
                </a:solidFill>
                <a:latin typeface="+mj-lt"/>
              </a:rPr>
              <a:t>: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+mj-lt"/>
              </a:rPr>
              <a:t>Severity of incipient fire anticipated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+mj-lt"/>
              </a:rPr>
              <a:t>Rapidity of fire spread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+mj-lt"/>
              </a:rPr>
              <a:t>Intensity of heat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+mj-lt"/>
              </a:rPr>
              <a:t>Accessibility to fire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+mj-lt"/>
              </a:rPr>
              <a:t>Type of extinguishers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+mj-lt"/>
              </a:rPr>
              <a:t>The smoke contributed by burning materials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+mj-lt"/>
              </a:rPr>
              <a:t>Special features of building construction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+mj-lt"/>
              </a:rPr>
              <a:t>Nature of occupancy (single or mixed)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+mj-lt"/>
              </a:rPr>
              <a:t>Electrical fitting, equipment installed</a:t>
            </a:r>
            <a:endParaRPr lang="en-US" altLang="en-US" sz="4400" dirty="0">
              <a:latin typeface="+mj-lt"/>
            </a:endParaRPr>
          </a:p>
        </p:txBody>
      </p:sp>
      <p:pic>
        <p:nvPicPr>
          <p:cNvPr id="56325" name="Picture 6" descr="C:\Users\Acer\Downloads\WhatsApp Image 2025-09-04 at 17.24.38 (1).jpeg">
            <a:extLst>
              <a:ext uri="{FF2B5EF4-FFF2-40B4-BE49-F238E27FC236}">
                <a16:creationId xmlns:a16="http://schemas.microsoft.com/office/drawing/2014/main" id="{796E24E1-E92E-9C05-2160-7297DD15C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7" descr="C:\Users\Acer\Downloads\WhatsApp Image 2025-09-04 at 17.24.38 (3).jpeg">
            <a:extLst>
              <a:ext uri="{FF2B5EF4-FFF2-40B4-BE49-F238E27FC236}">
                <a16:creationId xmlns:a16="http://schemas.microsoft.com/office/drawing/2014/main" id="{D47D9DF9-A9C3-041F-5D4A-BB615FFF5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47077AB-A89A-CC83-ACBB-A8DAF6FA0467}"/>
              </a:ext>
            </a:extLst>
          </p:cNvPr>
          <p:cNvSpPr txBox="1"/>
          <p:nvPr/>
        </p:nvSpPr>
        <p:spPr>
          <a:xfrm>
            <a:off x="5943600" y="0"/>
            <a:ext cx="62484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314" name="Title 1">
            <a:extLst>
              <a:ext uri="{FF2B5EF4-FFF2-40B4-BE49-F238E27FC236}">
                <a16:creationId xmlns:a16="http://schemas.microsoft.com/office/drawing/2014/main" id="{ECEDF485-CB06-B167-2818-DBC390B17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1371600"/>
            <a:ext cx="2557463" cy="639763"/>
          </a:xfrm>
          <a:solidFill>
            <a:srgbClr val="002060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FF00"/>
                </a:solidFill>
              </a:rPr>
              <a:t>WATER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1683" name="Content Placeholder 2">
            <a:extLst>
              <a:ext uri="{FF2B5EF4-FFF2-40B4-BE49-F238E27FC236}">
                <a16:creationId xmlns:a16="http://schemas.microsoft.com/office/drawing/2014/main" id="{CDA89A9E-BCC5-A1F6-22D5-0BD16E6696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324600" y="1219200"/>
            <a:ext cx="5638800" cy="5638800"/>
          </a:xfrm>
        </p:spPr>
        <p:txBody>
          <a:bodyPr rtlCol="0">
            <a:normAutofit/>
          </a:bodyPr>
          <a:lstStyle/>
          <a:p>
            <a:pPr algn="just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IN" altLang="en-US" sz="2400" dirty="0">
                <a:latin typeface="+mj-lt"/>
              </a:rPr>
              <a:t>Effective on class A fires</a:t>
            </a:r>
          </a:p>
          <a:p>
            <a:pPr algn="just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IN" altLang="en-US" sz="2400" dirty="0">
                <a:latin typeface="+mj-lt"/>
              </a:rPr>
              <a:t>Advantage of being inexpensive, harmless, and relatively easy to clean up</a:t>
            </a:r>
          </a:p>
          <a:p>
            <a:pPr algn="just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IN" altLang="en-US" sz="2400" dirty="0">
                <a:latin typeface="+mj-lt"/>
              </a:rPr>
              <a:t>has high heat capacity (4.2 J/</a:t>
            </a:r>
            <a:r>
              <a:rPr lang="en-IN" altLang="en-US" sz="2400" dirty="0" err="1">
                <a:latin typeface="+mj-lt"/>
              </a:rPr>
              <a:t>g•K</a:t>
            </a:r>
            <a:r>
              <a:rPr lang="en-IN" altLang="en-US" sz="2400" dirty="0">
                <a:latin typeface="+mj-lt"/>
              </a:rPr>
              <a:t>) and high latent heat of vaporization (2442 J/g) can absorb a significant quantity of heat from flames and fuels (cooling)</a:t>
            </a:r>
          </a:p>
          <a:p>
            <a:pPr algn="just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IN" altLang="en-US" sz="2400" dirty="0">
                <a:latin typeface="+mj-lt"/>
              </a:rPr>
              <a:t>Water also expands 1700 times when it evaporates to steam, results in</a:t>
            </a:r>
            <a:r>
              <a:rPr lang="en-IN" altLang="en-US" dirty="0">
                <a:latin typeface="+mj-lt"/>
              </a:rPr>
              <a:t> </a:t>
            </a:r>
            <a:r>
              <a:rPr lang="en-IN" altLang="en-US" sz="2600" dirty="0">
                <a:latin typeface="+mj-lt"/>
              </a:rPr>
              <a:t>the </a:t>
            </a:r>
            <a:r>
              <a:rPr lang="en-IN" altLang="en-US" sz="2400" dirty="0">
                <a:latin typeface="+mj-lt"/>
              </a:rPr>
              <a:t>dilution of the surrounding oxygen and fuel vapours</a:t>
            </a:r>
            <a:endParaRPr lang="en-IN" altLang="en-US" sz="2600" dirty="0">
              <a:latin typeface="+mj-lt"/>
            </a:endParaRPr>
          </a:p>
        </p:txBody>
      </p:sp>
      <p:sp>
        <p:nvSpPr>
          <p:cNvPr id="58373" name="Slide Number Placeholder 3">
            <a:extLst>
              <a:ext uri="{FF2B5EF4-FFF2-40B4-BE49-F238E27FC236}">
                <a16:creationId xmlns:a16="http://schemas.microsoft.com/office/drawing/2014/main" id="{9D3E8CB4-6156-15CC-CFE7-705969E33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5B6FFAD-C6B6-43F3-905B-687C0B89BFAB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/>
          </a:p>
        </p:txBody>
      </p:sp>
      <p:pic>
        <p:nvPicPr>
          <p:cNvPr id="58374" name="Picture 6" descr="C:\Users\Acer\Downloads\WhatsApp Image 2025-09-04 at 17.24.38 (1).jpeg">
            <a:extLst>
              <a:ext uri="{FF2B5EF4-FFF2-40B4-BE49-F238E27FC236}">
                <a16:creationId xmlns:a16="http://schemas.microsoft.com/office/drawing/2014/main" id="{098853A1-0097-6AC9-D86B-7188120B9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7" descr="C:\Users\Acer\Downloads\WhatsApp Image 2025-09-04 at 17.24.38 (3).jpeg">
            <a:extLst>
              <a:ext uri="{FF2B5EF4-FFF2-40B4-BE49-F238E27FC236}">
                <a16:creationId xmlns:a16="http://schemas.microsoft.com/office/drawing/2014/main" id="{8A9F4FCB-D4F3-015B-4C22-6306AB75F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8FCAA4C-77A5-610D-3BBA-D1C4AA8252AE}"/>
              </a:ext>
            </a:extLst>
          </p:cNvPr>
          <p:cNvSpPr txBox="1"/>
          <p:nvPr/>
        </p:nvSpPr>
        <p:spPr>
          <a:xfrm>
            <a:off x="6019800" y="0"/>
            <a:ext cx="61722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9395" name="Title 1">
            <a:extLst>
              <a:ext uri="{FF2B5EF4-FFF2-40B4-BE49-F238E27FC236}">
                <a16:creationId xmlns:a16="http://schemas.microsoft.com/office/drawing/2014/main" id="{1F68768D-DC83-0937-9C4D-DD8F095D81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524000"/>
            <a:ext cx="1905000" cy="609600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</a:rPr>
              <a:t>FOAM </a:t>
            </a:r>
            <a:endParaRPr lang="en-IN" altLang="en-US" sz="4000" b="1">
              <a:solidFill>
                <a:srgbClr val="FFFF00"/>
              </a:solidFill>
            </a:endParaRP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0D23B9CA-C8DD-A277-3FF8-EDF731B9C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1220788"/>
            <a:ext cx="5638800" cy="5332412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IN" sz="2400" dirty="0">
                <a:latin typeface="+mj-lt"/>
              </a:rPr>
              <a:t>Applied to fuel fires as either an aspirated (mixed &amp; expanded with air in a branch pipe) or;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IN" sz="2400" dirty="0">
                <a:latin typeface="+mj-lt"/>
              </a:rPr>
              <a:t>Non-aspirated form to form a frothy blanket or seal over the fuel, 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IN" sz="2400" dirty="0">
                <a:latin typeface="+mj-lt"/>
              </a:rPr>
              <a:t>Preventing oxygen reaching it (smothering)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IN" sz="2400" dirty="0">
                <a:latin typeface="+mj-lt"/>
              </a:rPr>
              <a:t>Foam can be used to progressively extinguish fires without flashback.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IN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59397" name="Slide Number Placeholder 3">
            <a:extLst>
              <a:ext uri="{FF2B5EF4-FFF2-40B4-BE49-F238E27FC236}">
                <a16:creationId xmlns:a16="http://schemas.microsoft.com/office/drawing/2014/main" id="{1FCC78E4-477D-3FC0-B637-23167FC4B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A1F5A5A-8057-4ED6-919B-4CCE116A1BAC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/>
          </a:p>
        </p:txBody>
      </p:sp>
      <p:pic>
        <p:nvPicPr>
          <p:cNvPr id="59398" name="Picture 6" descr="C:\Users\Acer\Downloads\WhatsApp Image 2025-09-04 at 17.24.38 (1).jpeg">
            <a:extLst>
              <a:ext uri="{FF2B5EF4-FFF2-40B4-BE49-F238E27FC236}">
                <a16:creationId xmlns:a16="http://schemas.microsoft.com/office/drawing/2014/main" id="{992D5696-E847-1CA6-0A8B-29406ED5A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7" descr="C:\Users\Acer\Downloads\WhatsApp Image 2025-09-04 at 17.24.38 (3).jpeg">
            <a:extLst>
              <a:ext uri="{FF2B5EF4-FFF2-40B4-BE49-F238E27FC236}">
                <a16:creationId xmlns:a16="http://schemas.microsoft.com/office/drawing/2014/main" id="{C6364EB1-3F3B-0B1C-CFA4-6BD708635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67A6509-6F98-A8AA-D1C3-2C0BA30A2EC8}"/>
              </a:ext>
            </a:extLst>
          </p:cNvPr>
          <p:cNvSpPr txBox="1"/>
          <p:nvPr/>
        </p:nvSpPr>
        <p:spPr>
          <a:xfrm>
            <a:off x="5715000" y="0"/>
            <a:ext cx="6477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8E5C146A-F8D1-36ED-FA75-1B3756E452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4114800" cy="2209800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</a:rPr>
              <a:t>WATER/FOAM (GAS CARTRIDGE) EXTINGUISHER</a:t>
            </a:r>
            <a:endParaRPr lang="en-US" altLang="en-US" sz="4000" b="1" i="1">
              <a:solidFill>
                <a:srgbClr val="FFFF00"/>
              </a:solidFill>
            </a:endParaRPr>
          </a:p>
        </p:txBody>
      </p:sp>
      <p:sp>
        <p:nvSpPr>
          <p:cNvPr id="75778" name="Content Placeholder 2">
            <a:extLst>
              <a:ext uri="{FF2B5EF4-FFF2-40B4-BE49-F238E27FC236}">
                <a16:creationId xmlns:a16="http://schemas.microsoft.com/office/drawing/2014/main" id="{C6C33462-9E47-6DC9-CED0-5D6ADE5020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43600" y="1143000"/>
            <a:ext cx="5943600" cy="5578475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+mj-lt"/>
              </a:rPr>
              <a:t>Water for Class A fires and AFFF for Class A and B fires.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+mj-lt"/>
              </a:rPr>
              <a:t>Spray nozzle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en-US" sz="2400" b="1" dirty="0">
                <a:latin typeface="+mj-lt"/>
              </a:rPr>
              <a:t>Polyester powder coating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+mj-lt"/>
              </a:rPr>
              <a:t>Controlled discharge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+mj-lt"/>
              </a:rPr>
              <a:t>Brass nickel plated head valve with simple squeeze operation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+mj-lt"/>
              </a:rPr>
              <a:t>Rechargeable and easy maintenance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+mj-lt"/>
              </a:rPr>
              <a:t>Capacity 9 </a:t>
            </a:r>
            <a:r>
              <a:rPr lang="en-US" altLang="en-US" sz="2400" dirty="0" err="1">
                <a:latin typeface="+mj-lt"/>
              </a:rPr>
              <a:t>litre</a:t>
            </a:r>
            <a:r>
              <a:rPr lang="en-US" altLang="en-US" sz="2400" dirty="0">
                <a:latin typeface="+mj-lt"/>
              </a:rPr>
              <a:t>, cylindrical shape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en-US" sz="2400" b="1" dirty="0">
                <a:latin typeface="+mj-lt"/>
              </a:rPr>
              <a:t>Upright operation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+mj-lt"/>
              </a:rPr>
              <a:t>Rubber braided hose</a:t>
            </a:r>
          </a:p>
        </p:txBody>
      </p:sp>
      <p:sp>
        <p:nvSpPr>
          <p:cNvPr id="60421" name="Slide Number Placeholder 3">
            <a:extLst>
              <a:ext uri="{FF2B5EF4-FFF2-40B4-BE49-F238E27FC236}">
                <a16:creationId xmlns:a16="http://schemas.microsoft.com/office/drawing/2014/main" id="{99F92BA4-8BDE-95C0-6332-8ECF781C2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052EF23-E24F-4643-A7F8-277FC8DEB346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/>
          </a:p>
        </p:txBody>
      </p:sp>
      <p:pic>
        <p:nvPicPr>
          <p:cNvPr id="60422" name="Picture 6" descr="C:\Users\Acer\Downloads\WhatsApp Image 2025-09-04 at 17.24.38 (1).jpeg">
            <a:extLst>
              <a:ext uri="{FF2B5EF4-FFF2-40B4-BE49-F238E27FC236}">
                <a16:creationId xmlns:a16="http://schemas.microsoft.com/office/drawing/2014/main" id="{9C6AEF35-2C25-3B97-A8FE-8D5D1E4AA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7" descr="C:\Users\Acer\Downloads\WhatsApp Image 2025-09-04 at 17.24.38 (3).jpeg">
            <a:extLst>
              <a:ext uri="{FF2B5EF4-FFF2-40B4-BE49-F238E27FC236}">
                <a16:creationId xmlns:a16="http://schemas.microsoft.com/office/drawing/2014/main" id="{4233DB89-1B0C-074F-7EAF-713906965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7C4540A-BE00-7049-74FE-C8E164802DF7}"/>
              </a:ext>
            </a:extLst>
          </p:cNvPr>
          <p:cNvSpPr txBox="1"/>
          <p:nvPr/>
        </p:nvSpPr>
        <p:spPr>
          <a:xfrm>
            <a:off x="5867400" y="-38100"/>
            <a:ext cx="6324600" cy="68961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FB23AF7A-2241-DC34-2E3D-EAFC7AF983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295400"/>
            <a:ext cx="4800600" cy="2209800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</a:rPr>
              <a:t>WATER/FOAM (GAS CARTRIDGE) FIRE EXTINGUISHER</a:t>
            </a:r>
            <a:endParaRPr lang="en-US" altLang="en-US" sz="4000" b="1" i="1">
              <a:solidFill>
                <a:srgbClr val="FFFF00"/>
              </a:solidFill>
            </a:endParaRPr>
          </a:p>
        </p:txBody>
      </p:sp>
      <p:sp>
        <p:nvSpPr>
          <p:cNvPr id="76804" name="Content Placeholder 2">
            <a:extLst>
              <a:ext uri="{FF2B5EF4-FFF2-40B4-BE49-F238E27FC236}">
                <a16:creationId xmlns:a16="http://schemas.microsoft.com/office/drawing/2014/main" id="{BF5354A2-5B33-04C2-8DE8-BBF17FE157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0" y="1371600"/>
            <a:ext cx="5715000" cy="5410200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lnSpc>
                <a:spcPct val="10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altLang="en-US" dirty="0">
                <a:latin typeface="+mj-lt"/>
              </a:rPr>
              <a:t>Valve/</a:t>
            </a:r>
            <a:r>
              <a:rPr lang="en-US" altLang="en-US" dirty="0" err="1">
                <a:latin typeface="+mj-lt"/>
              </a:rPr>
              <a:t>extn</a:t>
            </a:r>
            <a:r>
              <a:rPr lang="en-US" altLang="en-US" dirty="0">
                <a:latin typeface="+mj-lt"/>
              </a:rPr>
              <a:t>. lever</a:t>
            </a:r>
          </a:p>
          <a:p>
            <a:pPr marL="514350" indent="-514350" eaLnBrk="1" fontAlgn="auto" hangingPunct="1">
              <a:lnSpc>
                <a:spcPct val="10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altLang="en-US" dirty="0">
                <a:latin typeface="+mj-lt"/>
              </a:rPr>
              <a:t>Safety pin with locking device</a:t>
            </a:r>
          </a:p>
          <a:p>
            <a:pPr marL="514350" indent="-514350" eaLnBrk="1" fontAlgn="auto" hangingPunct="1">
              <a:lnSpc>
                <a:spcPct val="10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altLang="en-US" dirty="0">
                <a:latin typeface="+mj-lt"/>
              </a:rPr>
              <a:t>Valve handle</a:t>
            </a:r>
          </a:p>
          <a:p>
            <a:pPr marL="514350" indent="-514350" eaLnBrk="1" fontAlgn="auto" hangingPunct="1">
              <a:lnSpc>
                <a:spcPct val="10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altLang="en-US" dirty="0">
                <a:latin typeface="+mj-lt"/>
              </a:rPr>
              <a:t>Gas cartridge</a:t>
            </a:r>
          </a:p>
          <a:p>
            <a:pPr marL="514350" indent="-514350" eaLnBrk="1" fontAlgn="auto" hangingPunct="1">
              <a:lnSpc>
                <a:spcPct val="10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altLang="en-US" dirty="0">
                <a:latin typeface="+mj-lt"/>
              </a:rPr>
              <a:t>Discharge hose</a:t>
            </a:r>
          </a:p>
          <a:p>
            <a:pPr marL="514350" indent="-514350" eaLnBrk="1" fontAlgn="auto" hangingPunct="1">
              <a:lnSpc>
                <a:spcPct val="10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altLang="en-US" dirty="0">
                <a:latin typeface="+mj-lt"/>
              </a:rPr>
              <a:t>Siphon tube</a:t>
            </a:r>
          </a:p>
          <a:p>
            <a:pPr marL="514350" indent="-514350" eaLnBrk="1" fontAlgn="auto" hangingPunct="1">
              <a:lnSpc>
                <a:spcPct val="10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altLang="en-US" dirty="0">
                <a:latin typeface="+mj-lt"/>
              </a:rPr>
              <a:t>Hose holder</a:t>
            </a:r>
          </a:p>
          <a:p>
            <a:pPr marL="514350" indent="-514350" eaLnBrk="1" fontAlgn="auto" hangingPunct="1">
              <a:lnSpc>
                <a:spcPct val="10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altLang="en-US" dirty="0">
                <a:latin typeface="+mj-lt"/>
              </a:rPr>
              <a:t>Discharge nozzle/foam branch pipe</a:t>
            </a:r>
          </a:p>
        </p:txBody>
      </p:sp>
      <p:pic>
        <p:nvPicPr>
          <p:cNvPr id="61445" name="Picture 2">
            <a:extLst>
              <a:ext uri="{FF2B5EF4-FFF2-40B4-BE49-F238E27FC236}">
                <a16:creationId xmlns:a16="http://schemas.microsoft.com/office/drawing/2014/main" id="{6755C09C-616E-AE4B-50D5-E50FC7A9C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t="68858" r="69643" b="6488"/>
          <a:stretch>
            <a:fillRect/>
          </a:stretch>
        </p:blipFill>
        <p:spPr bwMode="auto">
          <a:xfrm>
            <a:off x="838200" y="3505200"/>
            <a:ext cx="4648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6" descr="C:\Users\Acer\Downloads\WhatsApp Image 2025-09-04 at 17.24.38 (1).jpeg">
            <a:extLst>
              <a:ext uri="{FF2B5EF4-FFF2-40B4-BE49-F238E27FC236}">
                <a16:creationId xmlns:a16="http://schemas.microsoft.com/office/drawing/2014/main" id="{0A42044D-ED33-C4A3-E5FD-D005C76DA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Picture 7" descr="C:\Users\Acer\Downloads\WhatsApp Image 2025-09-04 at 17.24.38 (3).jpeg">
            <a:extLst>
              <a:ext uri="{FF2B5EF4-FFF2-40B4-BE49-F238E27FC236}">
                <a16:creationId xmlns:a16="http://schemas.microsoft.com/office/drawing/2014/main" id="{96470F56-97C8-A4EA-9ADE-FB49A83AD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078F1B4-46E2-16D9-0375-A104429D0319}"/>
              </a:ext>
            </a:extLst>
          </p:cNvPr>
          <p:cNvSpPr txBox="1"/>
          <p:nvPr/>
        </p:nvSpPr>
        <p:spPr>
          <a:xfrm>
            <a:off x="5486400" y="0"/>
            <a:ext cx="67056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3491" name="Rectangle 4">
            <a:extLst>
              <a:ext uri="{FF2B5EF4-FFF2-40B4-BE49-F238E27FC236}">
                <a16:creationId xmlns:a16="http://schemas.microsoft.com/office/drawing/2014/main" id="{AD800D03-A27E-5003-4544-021C0C4986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447800"/>
            <a:ext cx="4191000" cy="2743200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</a:rPr>
              <a:t>WATER/FOAM (GAS CARTRIDGE) FIRE EXTINGUISHER</a:t>
            </a:r>
          </a:p>
        </p:txBody>
      </p:sp>
      <p:graphicFrame>
        <p:nvGraphicFramePr>
          <p:cNvPr id="27676" name="Group 28">
            <a:extLst>
              <a:ext uri="{FF2B5EF4-FFF2-40B4-BE49-F238E27FC236}">
                <a16:creationId xmlns:a16="http://schemas.microsoft.com/office/drawing/2014/main" id="{58A759B0-FF20-6C95-A42A-BA43394B143B}"/>
              </a:ext>
            </a:extLst>
          </p:cNvPr>
          <p:cNvGraphicFramePr>
            <a:graphicFrameLocks noGrp="1"/>
          </p:cNvGraphicFramePr>
          <p:nvPr>
            <p:ph sz="quarter" idx="2"/>
          </p:nvPr>
        </p:nvGraphicFramePr>
        <p:xfrm>
          <a:off x="5638800" y="1220788"/>
          <a:ext cx="6553200" cy="5543550"/>
        </p:xfrm>
        <a:graphic>
          <a:graphicData uri="http://schemas.openxmlformats.org/drawingml/2006/table">
            <a:tbl>
              <a:tblPr/>
              <a:tblGrid>
                <a:gridCol w="327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6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0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38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Data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Water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Foam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Capacity 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 </a:t>
                      </a:r>
                      <a:r>
                        <a:rPr kumimoji="0" lang="en-US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litre</a:t>
                      </a:r>
                      <a:endParaRPr kumimoji="0" lang="en-US" sz="2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 </a:t>
                      </a:r>
                      <a:r>
                        <a:rPr kumimoji="0" lang="en-US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litre</a:t>
                      </a:r>
                      <a:endParaRPr kumimoji="0" lang="en-US" sz="2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0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Average discharge time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42 seconds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 seconds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3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Jet Length 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6  meters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6  meters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3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Working pressure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 Bars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 Bars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3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Empty weight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6.20 </a:t>
                      </a:r>
                      <a:r>
                        <a:rPr kumimoji="0" lang="en-US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Kgs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6.20 </a:t>
                      </a:r>
                      <a:r>
                        <a:rPr kumimoji="0" lang="en-US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Kgs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0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Filled weight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15.20 </a:t>
                      </a:r>
                      <a:r>
                        <a:rPr kumimoji="0" lang="en-US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Kgs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15.20 </a:t>
                      </a:r>
                      <a:r>
                        <a:rPr kumimoji="0" lang="en-US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Kgs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3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Test pressure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35 Bars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35 Bars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3530" name="Slide Number Placeholder 7">
            <a:extLst>
              <a:ext uri="{FF2B5EF4-FFF2-40B4-BE49-F238E27FC236}">
                <a16:creationId xmlns:a16="http://schemas.microsoft.com/office/drawing/2014/main" id="{32C4DBAF-70B5-BCA1-C4FE-DC2BB5AEF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1F7D55D-0A43-4F0A-BF57-04E664090A9D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/>
          </a:p>
        </p:txBody>
      </p:sp>
      <p:sp>
        <p:nvSpPr>
          <p:cNvPr id="78890" name="Text Box 23">
            <a:extLst>
              <a:ext uri="{FF2B5EF4-FFF2-40B4-BE49-F238E27FC236}">
                <a16:creationId xmlns:a16="http://schemas.microsoft.com/office/drawing/2014/main" id="{3639B9A6-0CB6-A631-B740-86CA5F4AE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5029200"/>
            <a:ext cx="2057400" cy="396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endParaRPr lang="en-US" altLang="en-US" sz="2000">
              <a:latin typeface="+mj-lt"/>
            </a:endParaRPr>
          </a:p>
        </p:txBody>
      </p:sp>
      <p:pic>
        <p:nvPicPr>
          <p:cNvPr id="63532" name="Picture 7" descr="C:\Users\Acer\Downloads\WhatsApp Image 2025-09-04 at 17.24.38 (1).jpeg">
            <a:extLst>
              <a:ext uri="{FF2B5EF4-FFF2-40B4-BE49-F238E27FC236}">
                <a16:creationId xmlns:a16="http://schemas.microsoft.com/office/drawing/2014/main" id="{0D602575-CDDE-4FB8-94E5-F2AA3546E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33" name="Picture 8" descr="C:\Users\Acer\Downloads\WhatsApp Image 2025-09-04 at 17.24.38 (3).jpeg">
            <a:extLst>
              <a:ext uri="{FF2B5EF4-FFF2-40B4-BE49-F238E27FC236}">
                <a16:creationId xmlns:a16="http://schemas.microsoft.com/office/drawing/2014/main" id="{1E012500-26B3-8488-ADA9-7DD3889E2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6EA40FC-9055-4ACC-B2D8-D1F698A49D52}"/>
              </a:ext>
            </a:extLst>
          </p:cNvPr>
          <p:cNvSpPr txBox="1"/>
          <p:nvPr/>
        </p:nvSpPr>
        <p:spPr>
          <a:xfrm>
            <a:off x="5943600" y="0"/>
            <a:ext cx="62484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5539" name="Slide Number Placeholder 1">
            <a:extLst>
              <a:ext uri="{FF2B5EF4-FFF2-40B4-BE49-F238E27FC236}">
                <a16:creationId xmlns:a16="http://schemas.microsoft.com/office/drawing/2014/main" id="{B8A57D77-C574-C9F4-3E1B-7D59DB4B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77200" y="62293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1556A43-0BCC-4DEB-9EE0-15D67CAAC2BC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/>
          </a:p>
        </p:txBody>
      </p:sp>
      <p:pic>
        <p:nvPicPr>
          <p:cNvPr id="65540" name="Picture 2">
            <a:extLst>
              <a:ext uri="{FF2B5EF4-FFF2-40B4-BE49-F238E27FC236}">
                <a16:creationId xmlns:a16="http://schemas.microsoft.com/office/drawing/2014/main" id="{2C9B090C-C404-57D8-0873-424269F3C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" t="69511" r="68384" b="6097"/>
          <a:stretch>
            <a:fillRect/>
          </a:stretch>
        </p:blipFill>
        <p:spPr bwMode="auto">
          <a:xfrm>
            <a:off x="9658350" y="1676400"/>
            <a:ext cx="222885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1DC0C297-4927-E0E7-0A2D-6CB846525DED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1549400"/>
            <a:ext cx="5200650" cy="2489200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WATER/FOAM (STORED PRESSURE) FIRE EXTINGUISHE</a:t>
            </a:r>
            <a:r>
              <a:rPr lang="en-US" sz="3600" b="1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R</a:t>
            </a:r>
            <a:endParaRPr lang="en-US" sz="3600" b="1" i="1" kern="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42D51AB-137F-AF91-5874-1FBB38088B60}"/>
              </a:ext>
            </a:extLst>
          </p:cNvPr>
          <p:cNvSpPr txBox="1">
            <a:spLocks/>
          </p:cNvSpPr>
          <p:nvPr/>
        </p:nvSpPr>
        <p:spPr>
          <a:xfrm flipH="1">
            <a:off x="6553200" y="1600200"/>
            <a:ext cx="3124200" cy="5181600"/>
          </a:xfrm>
          <a:prstGeom prst="rect">
            <a:avLst/>
          </a:prstGeom>
        </p:spPr>
        <p:txBody>
          <a:bodyPr/>
          <a:lstStyle/>
          <a:p>
            <a:pPr marL="514350" indent="-514350" eaLnBrk="1" fontAlgn="auto" hangingPunct="1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kern="0" dirty="0">
                <a:latin typeface="+mj-lt"/>
              </a:rPr>
              <a:t>Valve/</a:t>
            </a:r>
            <a:r>
              <a:rPr lang="en-US" sz="2400" kern="0" dirty="0" err="1">
                <a:latin typeface="+mj-lt"/>
              </a:rPr>
              <a:t>extn</a:t>
            </a:r>
            <a:r>
              <a:rPr lang="en-US" sz="2400" kern="0" dirty="0">
                <a:latin typeface="+mj-lt"/>
              </a:rPr>
              <a:t>. lever</a:t>
            </a:r>
          </a:p>
          <a:p>
            <a:pPr marL="514350" indent="-514350" eaLnBrk="1" fontAlgn="auto" hangingPunct="1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kern="0" dirty="0">
                <a:latin typeface="+mj-lt"/>
              </a:rPr>
              <a:t>Safety pin with locking device</a:t>
            </a:r>
          </a:p>
          <a:p>
            <a:pPr marL="514350" indent="-514350" eaLnBrk="1" fontAlgn="auto" hangingPunct="1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kern="0" dirty="0">
                <a:latin typeface="+mj-lt"/>
              </a:rPr>
              <a:t>Valve handle</a:t>
            </a:r>
          </a:p>
          <a:p>
            <a:pPr marL="514350" indent="-514350" eaLnBrk="1" fontAlgn="auto" hangingPunct="1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kern="0" dirty="0">
                <a:latin typeface="+mj-lt"/>
              </a:rPr>
              <a:t>Pressure gauge</a:t>
            </a:r>
          </a:p>
          <a:p>
            <a:pPr marL="514350" indent="-514350" eaLnBrk="1" fontAlgn="auto" hangingPunct="1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kern="0" dirty="0">
                <a:latin typeface="+mj-lt"/>
              </a:rPr>
              <a:t>Discharge hose</a:t>
            </a:r>
          </a:p>
          <a:p>
            <a:pPr marL="514350" indent="-514350" eaLnBrk="1" fontAlgn="auto" hangingPunct="1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kern="0" dirty="0">
                <a:latin typeface="+mj-lt"/>
              </a:rPr>
              <a:t>Siphon tube</a:t>
            </a:r>
          </a:p>
          <a:p>
            <a:pPr marL="514350" indent="-514350" eaLnBrk="1" fontAlgn="auto" hangingPunct="1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kern="0" dirty="0">
                <a:latin typeface="+mj-lt"/>
              </a:rPr>
              <a:t>Hose holder/belt</a:t>
            </a:r>
          </a:p>
          <a:p>
            <a:pPr marL="514350" indent="-514350" eaLnBrk="1" fontAlgn="auto" hangingPunct="1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kern="0" dirty="0">
                <a:latin typeface="+mj-lt"/>
              </a:rPr>
              <a:t>Filter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dirty="0">
                <a:latin typeface="+mj-lt"/>
              </a:rPr>
              <a:t>Discharge nozzle/foam branch pipe</a:t>
            </a:r>
          </a:p>
        </p:txBody>
      </p:sp>
      <p:pic>
        <p:nvPicPr>
          <p:cNvPr id="65543" name="Picture 7" descr="C:\Users\Acer\Downloads\WhatsApp Image 2025-09-04 at 17.24.38 (1).jpeg">
            <a:extLst>
              <a:ext uri="{FF2B5EF4-FFF2-40B4-BE49-F238E27FC236}">
                <a16:creationId xmlns:a16="http://schemas.microsoft.com/office/drawing/2014/main" id="{F230ACBD-33EB-23C3-69EB-F98E7FC59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239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4" name="Picture 9" descr="C:\Users\Acer\Downloads\WhatsApp Image 2025-09-04 at 17.24.38 (3).jpeg">
            <a:extLst>
              <a:ext uri="{FF2B5EF4-FFF2-40B4-BE49-F238E27FC236}">
                <a16:creationId xmlns:a16="http://schemas.microsoft.com/office/drawing/2014/main" id="{E88A1438-802B-0BBD-DC90-5C8210E29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BBDADFB-6089-AB17-44EA-BE56B3BA3AD4}"/>
              </a:ext>
            </a:extLst>
          </p:cNvPr>
          <p:cNvSpPr txBox="1"/>
          <p:nvPr/>
        </p:nvSpPr>
        <p:spPr>
          <a:xfrm>
            <a:off x="5943600" y="0"/>
            <a:ext cx="62484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6563" name="Rectangle 4">
            <a:extLst>
              <a:ext uri="{FF2B5EF4-FFF2-40B4-BE49-F238E27FC236}">
                <a16:creationId xmlns:a16="http://schemas.microsoft.com/office/drawing/2014/main" id="{468E7950-634F-8B3F-37B8-9ECD8CF15E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477963"/>
            <a:ext cx="5105400" cy="2103437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</a:rPr>
              <a:t>WATER/FOAM (STORED PRESSURE) FIRE EXTINGUISHER</a:t>
            </a:r>
          </a:p>
        </p:txBody>
      </p:sp>
      <p:graphicFrame>
        <p:nvGraphicFramePr>
          <p:cNvPr id="27676" name="Group 28">
            <a:extLst>
              <a:ext uri="{FF2B5EF4-FFF2-40B4-BE49-F238E27FC236}">
                <a16:creationId xmlns:a16="http://schemas.microsoft.com/office/drawing/2014/main" id="{4447F216-5DD5-8065-4163-B5A18D222A85}"/>
              </a:ext>
            </a:extLst>
          </p:cNvPr>
          <p:cNvGraphicFramePr>
            <a:graphicFrameLocks noGrp="1"/>
          </p:cNvGraphicFramePr>
          <p:nvPr>
            <p:ph sz="quarter" idx="2"/>
          </p:nvPr>
        </p:nvGraphicFramePr>
        <p:xfrm>
          <a:off x="6096000" y="1295400"/>
          <a:ext cx="5943600" cy="5426075"/>
        </p:xfrm>
        <a:graphic>
          <a:graphicData uri="http://schemas.openxmlformats.org/drawingml/2006/table">
            <a:tbl>
              <a:tblPr/>
              <a:tblGrid>
                <a:gridCol w="2855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5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33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37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Data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Water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Foam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1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Capacity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litre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litre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1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Average discharge time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42 seconds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 seconds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1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Jet Length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6  meters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6  meters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1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Working pressure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 Bars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 Bars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91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Empty  weight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4.18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Kgs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4.18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Kgs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71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Filled weight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13.18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Kgs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13.18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Kgs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91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Test pressure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35 Bars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35 Bars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6602" name="Slide Number Placeholder 7">
            <a:extLst>
              <a:ext uri="{FF2B5EF4-FFF2-40B4-BE49-F238E27FC236}">
                <a16:creationId xmlns:a16="http://schemas.microsoft.com/office/drawing/2014/main" id="{B71A5FA1-2CA3-37E6-F020-12E3AF596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CC4BB5A-3145-4788-99C2-35F2DCAE3445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/>
          </a:p>
        </p:txBody>
      </p:sp>
      <p:sp>
        <p:nvSpPr>
          <p:cNvPr id="84010" name="Text Box 23">
            <a:extLst>
              <a:ext uri="{FF2B5EF4-FFF2-40B4-BE49-F238E27FC236}">
                <a16:creationId xmlns:a16="http://schemas.microsoft.com/office/drawing/2014/main" id="{909D3475-6EEF-7B9D-CF1A-06FF65FB0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5029200"/>
            <a:ext cx="2057400" cy="396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endParaRPr lang="en-US" altLang="en-US" sz="2000">
              <a:latin typeface="+mj-lt"/>
            </a:endParaRPr>
          </a:p>
        </p:txBody>
      </p:sp>
      <p:pic>
        <p:nvPicPr>
          <p:cNvPr id="66604" name="Picture 7" descr="C:\Users\Acer\Downloads\WhatsApp Image 2025-09-04 at 17.24.38 (1).jpeg">
            <a:extLst>
              <a:ext uri="{FF2B5EF4-FFF2-40B4-BE49-F238E27FC236}">
                <a16:creationId xmlns:a16="http://schemas.microsoft.com/office/drawing/2014/main" id="{F31E4EE5-B4C2-73E4-06B6-0454B7E3D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05" name="Picture 8" descr="C:\Users\Acer\Downloads\WhatsApp Image 2025-09-04 at 17.24.38 (3).jpeg">
            <a:extLst>
              <a:ext uri="{FF2B5EF4-FFF2-40B4-BE49-F238E27FC236}">
                <a16:creationId xmlns:a16="http://schemas.microsoft.com/office/drawing/2014/main" id="{08E84E88-975F-21D0-907A-10C3D42DE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F9D1AAC-2145-8498-BDE8-72798A09FBCE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8611" name="Title 1">
            <a:extLst>
              <a:ext uri="{FF2B5EF4-FFF2-40B4-BE49-F238E27FC236}">
                <a16:creationId xmlns:a16="http://schemas.microsoft.com/office/drawing/2014/main" id="{D317FCAC-8443-C0E1-93B2-156EA06B2F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4953000" cy="1066800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</a:rPr>
              <a:t>DRY CHEMICAL POWDER</a:t>
            </a:r>
            <a:endParaRPr lang="en-IN" altLang="en-US" sz="3600" b="1">
              <a:solidFill>
                <a:srgbClr val="FFFF00"/>
              </a:solidFill>
            </a:endParaRPr>
          </a:p>
        </p:txBody>
      </p:sp>
      <p:sp>
        <p:nvSpPr>
          <p:cNvPr id="86019" name="Content Placeholder 2">
            <a:extLst>
              <a:ext uri="{FF2B5EF4-FFF2-40B4-BE49-F238E27FC236}">
                <a16:creationId xmlns:a16="http://schemas.microsoft.com/office/drawing/2014/main" id="{B0623050-62BF-07D8-24F1-0EAD9B121B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324600" y="1219200"/>
            <a:ext cx="5715000" cy="5502275"/>
          </a:xfrm>
        </p:spPr>
        <p:txBody>
          <a:bodyPr rtlCol="0">
            <a:normAutofit/>
          </a:bodyPr>
          <a:lstStyle/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IN" altLang="en-US" sz="2400" dirty="0">
                <a:latin typeface="+mj-lt"/>
              </a:rPr>
              <a:t>This is a powder based agent that extinguishes by separating the four parts of the fire Tetrahedron.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IN" altLang="en-US" sz="2400" dirty="0">
                <a:latin typeface="+mj-lt"/>
              </a:rPr>
              <a:t>It prevents the chemical reactions involving heat, fuel, and oxygen and halts the production of fire sustaining "free-radicals", thus extinguishing the fire.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IN" altLang="en-US" sz="2400" dirty="0">
                <a:latin typeface="+mj-lt"/>
              </a:rPr>
              <a:t>There are different types of Dry chemical and dry powder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IN" altLang="en-US" sz="4400" dirty="0">
              <a:latin typeface="+mj-lt"/>
            </a:endParaRPr>
          </a:p>
        </p:txBody>
      </p:sp>
      <p:sp>
        <p:nvSpPr>
          <p:cNvPr id="68613" name="Slide Number Placeholder 3">
            <a:extLst>
              <a:ext uri="{FF2B5EF4-FFF2-40B4-BE49-F238E27FC236}">
                <a16:creationId xmlns:a16="http://schemas.microsoft.com/office/drawing/2014/main" id="{F38D11C3-739B-AFDA-CE32-53C463AA0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ABCB66C-43C3-46FF-BC5F-D761CF103DFC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/>
          </a:p>
        </p:txBody>
      </p:sp>
      <p:pic>
        <p:nvPicPr>
          <p:cNvPr id="68614" name="Picture 6" descr="C:\Users\Acer\Downloads\WhatsApp Image 2025-09-04 at 17.24.38 (1).jpeg">
            <a:extLst>
              <a:ext uri="{FF2B5EF4-FFF2-40B4-BE49-F238E27FC236}">
                <a16:creationId xmlns:a16="http://schemas.microsoft.com/office/drawing/2014/main" id="{609EC8A2-3B69-46ED-766D-BF97A7833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5" name="Picture 7" descr="C:\Users\Acer\Downloads\WhatsApp Image 2025-09-04 at 17.24.38 (1).jpeg">
            <a:extLst>
              <a:ext uri="{FF2B5EF4-FFF2-40B4-BE49-F238E27FC236}">
                <a16:creationId xmlns:a16="http://schemas.microsoft.com/office/drawing/2014/main" id="{6E6093BE-0FEE-5125-867F-A9D0E6CD2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6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6" name="Picture 8" descr="C:\Users\Acer\Downloads\WhatsApp Image 2025-09-04 at 17.24.38 (3).jpeg">
            <a:extLst>
              <a:ext uri="{FF2B5EF4-FFF2-40B4-BE49-F238E27FC236}">
                <a16:creationId xmlns:a16="http://schemas.microsoft.com/office/drawing/2014/main" id="{880887E0-5EB5-0E89-08BF-D35E18F3C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AC9D673-F346-1F27-FC0F-E990D71C0BB2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170" name="Title 1">
            <a:extLst>
              <a:ext uri="{FF2B5EF4-FFF2-40B4-BE49-F238E27FC236}">
                <a16:creationId xmlns:a16="http://schemas.microsoft.com/office/drawing/2014/main" id="{0D1897F4-8E5B-2FCC-F44A-8EA5D6EA4C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1660525"/>
            <a:ext cx="4419600" cy="1616075"/>
          </a:xfrm>
          <a:solidFill>
            <a:srgbClr val="002060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 dirty="0">
                <a:solidFill>
                  <a:srgbClr val="FFFF00"/>
                </a:solidFill>
              </a:rPr>
              <a:t>FIRE</a:t>
            </a:r>
            <a:r>
              <a:rPr lang="en-US" altLang="en-US" sz="4000" dirty="0">
                <a:solidFill>
                  <a:srgbClr val="FFFF00"/>
                </a:solidFill>
              </a:rPr>
              <a:t> </a:t>
            </a:r>
            <a:r>
              <a:rPr lang="en-US" altLang="en-US" sz="4000" b="1" dirty="0">
                <a:solidFill>
                  <a:srgbClr val="FFFF00"/>
                </a:solidFill>
              </a:rPr>
              <a:t>AND ITS ELEMENTS:</a:t>
            </a:r>
            <a:r>
              <a:rPr lang="en-US" altLang="en-US" sz="4000" dirty="0">
                <a:solidFill>
                  <a:srgbClr val="FFFF00"/>
                </a:solidFill>
              </a:rPr>
              <a:t>  </a:t>
            </a:r>
            <a:r>
              <a:rPr lang="en-US" altLang="en-US" sz="4000" b="1" dirty="0">
                <a:solidFill>
                  <a:srgbClr val="FFFF00"/>
                </a:solidFill>
              </a:rPr>
              <a:t>FIRE TRIANGLE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3368B478-B6B7-B370-4AF8-1829EE39AD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324600" y="1533525"/>
            <a:ext cx="5029200" cy="4924425"/>
          </a:xfrm>
        </p:spPr>
        <p:txBody>
          <a:bodyPr rtlCol="0">
            <a:normAutofit fontScale="92500"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 sz="2600" i="1" dirty="0">
                <a:latin typeface="+mj-lt"/>
              </a:rPr>
              <a:t>“Three things must be present at the same time to produce fire”</a:t>
            </a: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en-US" sz="2400" i="1" dirty="0">
              <a:latin typeface="+mj-lt"/>
            </a:endParaRP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Tx/>
              <a:buAutoNum type="arabicParenR"/>
              <a:defRPr/>
            </a:pPr>
            <a:r>
              <a:rPr lang="en-US" altLang="en-US" sz="2400" dirty="0">
                <a:latin typeface="+mj-lt"/>
              </a:rPr>
              <a:t>Enough 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OXYGEN </a:t>
            </a:r>
            <a:r>
              <a:rPr lang="en-US" altLang="en-US" sz="2400" dirty="0">
                <a:solidFill>
                  <a:srgbClr val="002060"/>
                </a:solidFill>
                <a:latin typeface="+mj-lt"/>
              </a:rPr>
              <a:t>t</a:t>
            </a:r>
            <a:r>
              <a:rPr lang="en-US" altLang="en-US" sz="2400" dirty="0">
                <a:latin typeface="+mj-lt"/>
              </a:rPr>
              <a:t>o sustain combustion.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Tx/>
              <a:buAutoNum type="arabicParenR"/>
              <a:defRPr/>
            </a:pPr>
            <a:r>
              <a:rPr lang="en-US" altLang="en-US" sz="2400" dirty="0">
                <a:latin typeface="+mj-lt"/>
              </a:rPr>
              <a:t>Enough </a:t>
            </a:r>
            <a:r>
              <a:rPr lang="en-US" altLang="en-US" sz="2400" b="1" dirty="0">
                <a:solidFill>
                  <a:srgbClr val="C00000"/>
                </a:solidFill>
                <a:latin typeface="+mj-lt"/>
              </a:rPr>
              <a:t>HEAT</a:t>
            </a:r>
            <a:r>
              <a:rPr lang="en-US" altLang="en-US" sz="2400" dirty="0">
                <a:latin typeface="+mj-lt"/>
              </a:rPr>
              <a:t> to reach ignition temperature.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Tx/>
              <a:buAutoNum type="arabicParenR"/>
              <a:defRPr/>
            </a:pPr>
            <a:r>
              <a:rPr lang="en-US" altLang="en-US" sz="2400" dirty="0">
                <a:latin typeface="+mj-lt"/>
              </a:rPr>
              <a:t>Some </a:t>
            </a:r>
            <a:r>
              <a:rPr lang="en-US" altLang="en-US" sz="2400" b="1" dirty="0">
                <a:solidFill>
                  <a:srgbClr val="00B050"/>
                </a:solidFill>
                <a:latin typeface="+mj-lt"/>
              </a:rPr>
              <a:t>FUEL</a:t>
            </a:r>
            <a:r>
              <a:rPr lang="en-US" altLang="en-US" sz="2400" dirty="0">
                <a:latin typeface="+mj-lt"/>
              </a:rPr>
              <a:t> or combustible material.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dirty="0">
                <a:latin typeface="+mj-lt"/>
              </a:rPr>
              <a:t>	Together, they produce a CHEMICAL REACTION that results in what we term a </a:t>
            </a:r>
            <a:r>
              <a:rPr lang="en-US" altLang="en-US" sz="2400" b="1" dirty="0">
                <a:solidFill>
                  <a:srgbClr val="C00000"/>
                </a:solidFill>
                <a:latin typeface="+mj-lt"/>
              </a:rPr>
              <a:t>“FIRE”.</a:t>
            </a: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en-US" i="1" dirty="0">
              <a:latin typeface="+mj-lt"/>
            </a:endParaRPr>
          </a:p>
        </p:txBody>
      </p:sp>
      <p:pic>
        <p:nvPicPr>
          <p:cNvPr id="7173" name="Picture 6" descr="C:\Users\Acer\Downloads\WhatsApp Image 2025-09-04 at 17.24.38 (1).jpeg">
            <a:extLst>
              <a:ext uri="{FF2B5EF4-FFF2-40B4-BE49-F238E27FC236}">
                <a16:creationId xmlns:a16="http://schemas.microsoft.com/office/drawing/2014/main" id="{A3703B62-145A-0330-57F5-D4695B819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 descr="C:\Users\Acer\Downloads\WhatsApp Image 2025-09-04 at 17.24.38 (3).jpeg">
            <a:extLst>
              <a:ext uri="{FF2B5EF4-FFF2-40B4-BE49-F238E27FC236}">
                <a16:creationId xmlns:a16="http://schemas.microsoft.com/office/drawing/2014/main" id="{AF0BC02E-8432-C49F-339A-4C345AA69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C56E4D-CED3-9E41-980F-F576F77BE5BA}"/>
              </a:ext>
            </a:extLst>
          </p:cNvPr>
          <p:cNvSpPr txBox="1"/>
          <p:nvPr/>
        </p:nvSpPr>
        <p:spPr>
          <a:xfrm>
            <a:off x="5638800" y="0"/>
            <a:ext cx="65532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9635" name="Title 1">
            <a:extLst>
              <a:ext uri="{FF2B5EF4-FFF2-40B4-BE49-F238E27FC236}">
                <a16:creationId xmlns:a16="http://schemas.microsoft.com/office/drawing/2014/main" id="{1F68719D-BFB5-D5C8-4CB5-99458A1DCE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676400"/>
            <a:ext cx="4953000" cy="1447800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</a:rPr>
              <a:t>DRY CHEMICAL POWDER</a:t>
            </a:r>
            <a:endParaRPr lang="en-IN" altLang="en-US" sz="4000" b="1">
              <a:solidFill>
                <a:srgbClr val="FFFF00"/>
              </a:solidFill>
            </a:endParaRPr>
          </a:p>
        </p:txBody>
      </p:sp>
      <p:sp>
        <p:nvSpPr>
          <p:cNvPr id="87043" name="Content Placeholder 2">
            <a:extLst>
              <a:ext uri="{FF2B5EF4-FFF2-40B4-BE49-F238E27FC236}">
                <a16:creationId xmlns:a16="http://schemas.microsoft.com/office/drawing/2014/main" id="{C408E419-91E3-4298-69EF-93B44B6435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324600" y="1447800"/>
            <a:ext cx="5410200" cy="5273675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en-US" dirty="0">
                <a:latin typeface="+mj-lt"/>
              </a:rPr>
              <a:t>Mono-ammonium phosphate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en-US" dirty="0">
                <a:latin typeface="+mj-lt"/>
              </a:rPr>
              <a:t>Sodium Bicarbonate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en-US" dirty="0">
                <a:latin typeface="+mj-lt"/>
              </a:rPr>
              <a:t>Potassium Bicarbonate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en-US" dirty="0">
                <a:latin typeface="+mj-lt"/>
              </a:rPr>
              <a:t>Potassium Bicarbonate &amp; Urea (Monnex/</a:t>
            </a:r>
            <a:r>
              <a:rPr lang="en-US" altLang="en-US" dirty="0" err="1">
                <a:latin typeface="+mj-lt"/>
              </a:rPr>
              <a:t>Powerex</a:t>
            </a:r>
            <a:r>
              <a:rPr lang="en-US" altLang="en-US" dirty="0">
                <a:latin typeface="+mj-lt"/>
              </a:rPr>
              <a:t>)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en-US" dirty="0">
                <a:latin typeface="+mj-lt"/>
              </a:rPr>
              <a:t>Met-l-</a:t>
            </a:r>
            <a:r>
              <a:rPr lang="en-US" altLang="en-US" dirty="0" err="1">
                <a:latin typeface="+mj-lt"/>
              </a:rPr>
              <a:t>kyl</a:t>
            </a:r>
            <a:r>
              <a:rPr lang="en-US" altLang="en-US" dirty="0">
                <a:latin typeface="+mj-lt"/>
              </a:rPr>
              <a:t>/</a:t>
            </a:r>
            <a:r>
              <a:rPr lang="en-US" altLang="en-US" dirty="0" err="1">
                <a:latin typeface="+mj-lt"/>
              </a:rPr>
              <a:t>Pyrokil</a:t>
            </a:r>
            <a:endParaRPr lang="en-US" altLang="en-US" dirty="0">
              <a:latin typeface="+mj-lt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en-US" altLang="en-US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sz="2400" dirty="0">
              <a:solidFill>
                <a:srgbClr val="FF0000"/>
              </a:solidFill>
              <a:latin typeface="+mj-lt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IN" altLang="en-US" dirty="0">
              <a:latin typeface="+mj-lt"/>
            </a:endParaRPr>
          </a:p>
        </p:txBody>
      </p:sp>
      <p:sp>
        <p:nvSpPr>
          <p:cNvPr id="69637" name="Slide Number Placeholder 3">
            <a:extLst>
              <a:ext uri="{FF2B5EF4-FFF2-40B4-BE49-F238E27FC236}">
                <a16:creationId xmlns:a16="http://schemas.microsoft.com/office/drawing/2014/main" id="{21FEE5C7-207E-F963-36CF-10444EAD8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E76A9A9-76D8-4FBA-A835-D873033B2242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/>
          </a:p>
        </p:txBody>
      </p:sp>
      <p:pic>
        <p:nvPicPr>
          <p:cNvPr id="69638" name="Picture 6" descr="C:\Users\Acer\Downloads\WhatsApp Image 2025-09-04 at 17.24.38 (1).jpeg">
            <a:extLst>
              <a:ext uri="{FF2B5EF4-FFF2-40B4-BE49-F238E27FC236}">
                <a16:creationId xmlns:a16="http://schemas.microsoft.com/office/drawing/2014/main" id="{209B8FAC-3F3E-B782-204B-3F72A3B1E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4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9" name="Picture 7" descr="C:\Users\Acer\Downloads\WhatsApp Image 2025-09-04 at 17.24.38 (3).jpeg">
            <a:extLst>
              <a:ext uri="{FF2B5EF4-FFF2-40B4-BE49-F238E27FC236}">
                <a16:creationId xmlns:a16="http://schemas.microsoft.com/office/drawing/2014/main" id="{4ABF41B2-46B8-6CE2-8746-C8B148125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5C7B249-252B-47BB-BDB2-CD4A20F0E691}"/>
              </a:ext>
            </a:extLst>
          </p:cNvPr>
          <p:cNvSpPr txBox="1"/>
          <p:nvPr/>
        </p:nvSpPr>
        <p:spPr>
          <a:xfrm>
            <a:off x="5791200" y="0"/>
            <a:ext cx="64008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0659" name="Title 1">
            <a:extLst>
              <a:ext uri="{FF2B5EF4-FFF2-40B4-BE49-F238E27FC236}">
                <a16:creationId xmlns:a16="http://schemas.microsoft.com/office/drawing/2014/main" id="{9E994618-E576-AFCC-6C42-76A5EA67F5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828800"/>
            <a:ext cx="5486400" cy="1219200"/>
          </a:xfrm>
          <a:solidFill>
            <a:srgbClr val="97F3EA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002060"/>
                </a:solidFill>
              </a:rPr>
              <a:t>DRY CHEMICAL POWDER</a:t>
            </a:r>
            <a:endParaRPr lang="en-IN" altLang="en-US" sz="4000" b="1">
              <a:solidFill>
                <a:srgbClr val="002060"/>
              </a:solidFill>
            </a:endParaRPr>
          </a:p>
        </p:txBody>
      </p:sp>
      <p:sp>
        <p:nvSpPr>
          <p:cNvPr id="88066" name="Content Placeholder 2">
            <a:extLst>
              <a:ext uri="{FF2B5EF4-FFF2-40B4-BE49-F238E27FC236}">
                <a16:creationId xmlns:a16="http://schemas.microsoft.com/office/drawing/2014/main" id="{5A1062AA-3519-C8F3-66E4-9046061B99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43600" y="1447800"/>
            <a:ext cx="6019800" cy="5273675"/>
          </a:xfrm>
        </p:spPr>
        <p:txBody>
          <a:bodyPr rtlCol="0">
            <a:normAutofit/>
          </a:bodyPr>
          <a:lstStyle/>
          <a:p>
            <a:pPr algn="just"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dirty="0">
                <a:solidFill>
                  <a:srgbClr val="FF0000"/>
                </a:solidFill>
                <a:latin typeface="+mj-lt"/>
              </a:rPr>
              <a:t>a</a:t>
            </a:r>
            <a:r>
              <a:rPr lang="en-US" altLang="en-US" sz="3600" dirty="0">
                <a:solidFill>
                  <a:srgbClr val="FF0000"/>
                </a:solidFill>
                <a:latin typeface="+mj-lt"/>
              </a:rPr>
              <a:t>. </a:t>
            </a:r>
            <a:r>
              <a:rPr lang="en-US" altLang="en-US" b="1" dirty="0">
                <a:solidFill>
                  <a:srgbClr val="FF0000"/>
                </a:solidFill>
                <a:latin typeface="+mj-lt"/>
              </a:rPr>
              <a:t>Mono-ammonium phosphate</a:t>
            </a:r>
            <a:r>
              <a:rPr lang="en-US" altLang="en-US" dirty="0">
                <a:latin typeface="+mj-lt"/>
              </a:rPr>
              <a:t>, also known as "tri-class", "multipurpose" or "ABC" dry chemical</a:t>
            </a:r>
          </a:p>
          <a:p>
            <a:pPr lvl="2" algn="just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en-US" sz="2800" i="1" dirty="0">
                <a:solidFill>
                  <a:srgbClr val="7030A0"/>
                </a:solidFill>
                <a:latin typeface="+mj-lt"/>
              </a:rPr>
              <a:t>used on class A, B, and C fires. </a:t>
            </a:r>
          </a:p>
          <a:p>
            <a:pPr lvl="2" algn="just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en-US" sz="2800" i="1" dirty="0">
                <a:solidFill>
                  <a:srgbClr val="C00000"/>
                </a:solidFill>
                <a:latin typeface="+mj-lt"/>
              </a:rPr>
              <a:t>more corrosive than other dry chemical agents. </a:t>
            </a:r>
          </a:p>
          <a:p>
            <a:pPr lvl="2" algn="just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en-US" sz="2800" i="1" dirty="0">
                <a:solidFill>
                  <a:srgbClr val="002060"/>
                </a:solidFill>
                <a:latin typeface="+mj-lt"/>
              </a:rPr>
              <a:t>Pale yellow in color</a:t>
            </a:r>
            <a:endParaRPr lang="en-IN" altLang="en-US" sz="2800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0661" name="Slide Number Placeholder 3">
            <a:extLst>
              <a:ext uri="{FF2B5EF4-FFF2-40B4-BE49-F238E27FC236}">
                <a16:creationId xmlns:a16="http://schemas.microsoft.com/office/drawing/2014/main" id="{C5746B85-0314-762F-FBDA-1A8E667F7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6E14B36-D344-4695-A83D-2CD83872AF61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/>
          </a:p>
        </p:txBody>
      </p:sp>
      <p:pic>
        <p:nvPicPr>
          <p:cNvPr id="70662" name="Picture 6" descr="C:\Users\Acer\Downloads\WhatsApp Image 2025-09-04 at 17.24.38 (1).jpeg">
            <a:extLst>
              <a:ext uri="{FF2B5EF4-FFF2-40B4-BE49-F238E27FC236}">
                <a16:creationId xmlns:a16="http://schemas.microsoft.com/office/drawing/2014/main" id="{4FC94D83-C3DD-14FC-0E47-4E5C20954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430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Picture 7" descr="C:\Users\Acer\Downloads\WhatsApp Image 2025-09-04 at 17.24.38 (3).jpeg">
            <a:extLst>
              <a:ext uri="{FF2B5EF4-FFF2-40B4-BE49-F238E27FC236}">
                <a16:creationId xmlns:a16="http://schemas.microsoft.com/office/drawing/2014/main" id="{B95C05D4-D30C-2140-0164-A764BD97F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A4D58E2-A173-1B12-300D-D7D6DFD1A055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1683" name="Title 1">
            <a:extLst>
              <a:ext uri="{FF2B5EF4-FFF2-40B4-BE49-F238E27FC236}">
                <a16:creationId xmlns:a16="http://schemas.microsoft.com/office/drawing/2014/main" id="{56F7B877-4011-3E77-5DBA-9431AB8D2D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433513"/>
            <a:ext cx="4876800" cy="1157287"/>
          </a:xfrm>
          <a:solidFill>
            <a:srgbClr val="97F3EA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002060"/>
                </a:solidFill>
              </a:rPr>
              <a:t>DRY CHEMICAL POWDER</a:t>
            </a:r>
            <a:endParaRPr lang="en-IN" altLang="en-US" sz="4000" b="1">
              <a:solidFill>
                <a:srgbClr val="002060"/>
              </a:solidFill>
            </a:endParaRPr>
          </a:p>
        </p:txBody>
      </p:sp>
      <p:sp>
        <p:nvSpPr>
          <p:cNvPr id="89090" name="Content Placeholder 2">
            <a:extLst>
              <a:ext uri="{FF2B5EF4-FFF2-40B4-BE49-F238E27FC236}">
                <a16:creationId xmlns:a16="http://schemas.microsoft.com/office/drawing/2014/main" id="{EF2F83EC-CFCF-CAA3-963F-CE0F723E55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324600" y="1447800"/>
            <a:ext cx="5638800" cy="4967288"/>
          </a:xfrm>
        </p:spPr>
        <p:txBody>
          <a:bodyPr rtlCol="0">
            <a:normAutofit/>
          </a:bodyPr>
          <a:lstStyle/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C00000"/>
                </a:solidFill>
                <a:latin typeface="+mj-lt"/>
              </a:rPr>
              <a:t>b</a:t>
            </a:r>
            <a:r>
              <a:rPr lang="en-US" altLang="en-US" sz="3200" b="1" dirty="0">
                <a:solidFill>
                  <a:srgbClr val="C00000"/>
                </a:solidFill>
                <a:latin typeface="+mj-lt"/>
              </a:rPr>
              <a:t>. </a:t>
            </a:r>
            <a:r>
              <a:rPr lang="en-US" altLang="en-US" sz="2400" b="1" dirty="0">
                <a:solidFill>
                  <a:srgbClr val="C00000"/>
                </a:solidFill>
                <a:latin typeface="+mj-lt"/>
              </a:rPr>
              <a:t>Sodium Bicarbonate</a:t>
            </a:r>
            <a:r>
              <a:rPr lang="en-US" altLang="en-US" sz="2400" dirty="0">
                <a:solidFill>
                  <a:srgbClr val="C00000"/>
                </a:solidFill>
                <a:latin typeface="+mj-lt"/>
              </a:rPr>
              <a:t>, </a:t>
            </a:r>
            <a:r>
              <a:rPr lang="en-US" altLang="en-US" sz="2400" dirty="0">
                <a:latin typeface="+mj-lt"/>
              </a:rPr>
              <a:t>"regular" or "ordinary" used on class B and C fires</a:t>
            </a:r>
          </a:p>
          <a:p>
            <a:pPr lvl="2"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en-US" sz="2400" i="1" dirty="0">
                <a:solidFill>
                  <a:srgbClr val="002060"/>
                </a:solidFill>
                <a:latin typeface="+mj-lt"/>
              </a:rPr>
              <a:t>in the heat of a fire, it releases a cloud of carbon dioxide that smothers the fire.</a:t>
            </a:r>
          </a:p>
          <a:p>
            <a:pPr lvl="2"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en-US" sz="2400" i="1" dirty="0">
                <a:solidFill>
                  <a:srgbClr val="002060"/>
                </a:solidFill>
                <a:latin typeface="+mj-lt"/>
              </a:rPr>
              <a:t>white or blue in color</a:t>
            </a:r>
          </a:p>
          <a:p>
            <a:pPr algn="just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en-US" i="1" dirty="0">
              <a:solidFill>
                <a:srgbClr val="0000FF"/>
              </a:solidFill>
              <a:latin typeface="+mj-lt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IN" altLang="en-US" dirty="0">
              <a:latin typeface="+mj-lt"/>
            </a:endParaRPr>
          </a:p>
        </p:txBody>
      </p:sp>
      <p:sp>
        <p:nvSpPr>
          <p:cNvPr id="71685" name="Slide Number Placeholder 3">
            <a:extLst>
              <a:ext uri="{FF2B5EF4-FFF2-40B4-BE49-F238E27FC236}">
                <a16:creationId xmlns:a16="http://schemas.microsoft.com/office/drawing/2014/main" id="{29D9DAF7-D9FE-A7F8-400A-F42C7F204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337A87D-796C-4921-9AA3-D81DBDF742BE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400"/>
          </a:p>
        </p:txBody>
      </p:sp>
      <p:pic>
        <p:nvPicPr>
          <p:cNvPr id="71686" name="Picture 6" descr="C:\Users\Acer\Downloads\WhatsApp Image 2025-09-04 at 17.24.38 (1).jpeg">
            <a:extLst>
              <a:ext uri="{FF2B5EF4-FFF2-40B4-BE49-F238E27FC236}">
                <a16:creationId xmlns:a16="http://schemas.microsoft.com/office/drawing/2014/main" id="{88D70870-29BD-6E30-510D-B3884D984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4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7" name="Picture 7" descr="C:\Users\Acer\Downloads\WhatsApp Image 2025-09-04 at 17.24.38 (3).jpeg">
            <a:extLst>
              <a:ext uri="{FF2B5EF4-FFF2-40B4-BE49-F238E27FC236}">
                <a16:creationId xmlns:a16="http://schemas.microsoft.com/office/drawing/2014/main" id="{E488309C-3798-D95B-0500-D0113FAFF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53F22F3-46D1-0AEB-5867-A427A0175D06}"/>
              </a:ext>
            </a:extLst>
          </p:cNvPr>
          <p:cNvSpPr txBox="1"/>
          <p:nvPr/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4036" name="Title 1">
            <a:extLst>
              <a:ext uri="{FF2B5EF4-FFF2-40B4-BE49-F238E27FC236}">
                <a16:creationId xmlns:a16="http://schemas.microsoft.com/office/drawing/2014/main" id="{7CD624D2-B728-9F2D-0436-1C86CC9C0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570038"/>
            <a:ext cx="4267200" cy="1173162"/>
          </a:xfrm>
          <a:solidFill>
            <a:srgbClr val="97F3EA"/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733" b="1" dirty="0">
                <a:solidFill>
                  <a:srgbClr val="002060"/>
                </a:solidFill>
              </a:rPr>
              <a:t>DRY CHEMICAL POWDER</a:t>
            </a:r>
            <a:endParaRPr lang="en-IN" sz="3733" b="1" dirty="0">
              <a:solidFill>
                <a:srgbClr val="002060"/>
              </a:solidFill>
            </a:endParaRP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F2937B13-1BF0-8F98-1946-569AF0166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0" y="1220788"/>
            <a:ext cx="5638800" cy="5332412"/>
          </a:xfrm>
        </p:spPr>
        <p:txBody>
          <a:bodyPr rtlCol="0">
            <a:normAutofit/>
          </a:bodyPr>
          <a:lstStyle/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dirty="0">
                <a:solidFill>
                  <a:srgbClr val="C00000"/>
                </a:solidFill>
                <a:latin typeface="+mj-lt"/>
              </a:rPr>
              <a:t>c</a:t>
            </a:r>
            <a:r>
              <a:rPr lang="en-US" sz="3900" b="1" dirty="0">
                <a:solidFill>
                  <a:srgbClr val="C00000"/>
                </a:solidFill>
                <a:latin typeface="+mj-lt"/>
              </a:rPr>
              <a:t>. </a:t>
            </a:r>
            <a:r>
              <a:rPr lang="en-US" sz="2400" b="1" dirty="0">
                <a:solidFill>
                  <a:srgbClr val="C00000"/>
                </a:solidFill>
                <a:latin typeface="+mj-lt"/>
              </a:rPr>
              <a:t>Potassium Bicarbonate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dirty="0">
                <a:latin typeface="+mj-lt"/>
              </a:rPr>
              <a:t> (Purple-K), used on class B and C </a:t>
            </a:r>
            <a:r>
              <a:rPr lang="en-US" sz="2400" i="1" dirty="0">
                <a:latin typeface="+mj-lt"/>
              </a:rPr>
              <a:t>fires</a:t>
            </a:r>
          </a:p>
          <a:p>
            <a:pPr lvl="2"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400" dirty="0">
                <a:solidFill>
                  <a:srgbClr val="002060"/>
                </a:solidFill>
                <a:latin typeface="+mj-lt"/>
              </a:rPr>
              <a:t>about two times as effective on class B fires as sodium bicarbonate</a:t>
            </a:r>
          </a:p>
          <a:p>
            <a:pPr lvl="2"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400" dirty="0">
                <a:solidFill>
                  <a:srgbClr val="002060"/>
                </a:solidFill>
                <a:latin typeface="+mj-lt"/>
              </a:rPr>
              <a:t>preferred dry chemical agent of the oil and gas industry.</a:t>
            </a:r>
          </a:p>
          <a:p>
            <a:pPr lvl="2"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400" dirty="0">
                <a:solidFill>
                  <a:srgbClr val="002060"/>
                </a:solidFill>
                <a:latin typeface="+mj-lt"/>
              </a:rPr>
              <a:t>colored violet to distinguish it</a:t>
            </a:r>
            <a:r>
              <a:rPr lang="en-US" sz="4800" dirty="0">
                <a:solidFill>
                  <a:srgbClr val="002060"/>
                </a:solidFill>
                <a:latin typeface="+mj-lt"/>
              </a:rPr>
              <a:t>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IN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2709" name="Slide Number Placeholder 3">
            <a:extLst>
              <a:ext uri="{FF2B5EF4-FFF2-40B4-BE49-F238E27FC236}">
                <a16:creationId xmlns:a16="http://schemas.microsoft.com/office/drawing/2014/main" id="{F43148F2-DFFD-84CB-A8CE-F293EFC2F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92BD28D-78F9-416B-AB14-C5413F4DC017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400"/>
          </a:p>
        </p:txBody>
      </p:sp>
      <p:pic>
        <p:nvPicPr>
          <p:cNvPr id="72710" name="Picture 6" descr="C:\Users\Acer\Downloads\WhatsApp Image 2025-09-04 at 17.24.38 (1).jpeg">
            <a:extLst>
              <a:ext uri="{FF2B5EF4-FFF2-40B4-BE49-F238E27FC236}">
                <a16:creationId xmlns:a16="http://schemas.microsoft.com/office/drawing/2014/main" id="{67F95C4C-5C5D-7A96-323E-B87743A8B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4300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1" name="Picture 7" descr="C:\Users\Acer\Downloads\WhatsApp Image 2025-09-04 at 17.24.38 (3).jpeg">
            <a:extLst>
              <a:ext uri="{FF2B5EF4-FFF2-40B4-BE49-F238E27FC236}">
                <a16:creationId xmlns:a16="http://schemas.microsoft.com/office/drawing/2014/main" id="{BCEC25AC-B7B9-1B16-D7FB-00975634F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5F611DB-3DD3-B1DC-0421-0C3DE15A720C}"/>
              </a:ext>
            </a:extLst>
          </p:cNvPr>
          <p:cNvSpPr txBox="1"/>
          <p:nvPr/>
        </p:nvSpPr>
        <p:spPr>
          <a:xfrm>
            <a:off x="5791200" y="0"/>
            <a:ext cx="64008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3731" name="Title 1">
            <a:extLst>
              <a:ext uri="{FF2B5EF4-FFF2-40B4-BE49-F238E27FC236}">
                <a16:creationId xmlns:a16="http://schemas.microsoft.com/office/drawing/2014/main" id="{0D02BDB6-4767-84FE-8B18-BD1343E024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752600"/>
            <a:ext cx="4724400" cy="1447800"/>
          </a:xfrm>
          <a:solidFill>
            <a:srgbClr val="97F3EA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002060"/>
                </a:solidFill>
              </a:rPr>
              <a:t>DRY CHEMICAL POWDER</a:t>
            </a:r>
            <a:endParaRPr lang="en-IN" altLang="en-US" sz="4000" b="1">
              <a:solidFill>
                <a:srgbClr val="002060"/>
              </a:solidFill>
            </a:endParaRPr>
          </a:p>
        </p:txBody>
      </p:sp>
      <p:sp>
        <p:nvSpPr>
          <p:cNvPr id="91138" name="Content Placeholder 2">
            <a:extLst>
              <a:ext uri="{FF2B5EF4-FFF2-40B4-BE49-F238E27FC236}">
                <a16:creationId xmlns:a16="http://schemas.microsoft.com/office/drawing/2014/main" id="{730B1F89-9EDC-D892-8552-6DE21952A2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19800" y="1371600"/>
            <a:ext cx="5943600" cy="5257800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3600" b="1" dirty="0">
                <a:solidFill>
                  <a:srgbClr val="C00000"/>
                </a:solidFill>
                <a:latin typeface="+mj-lt"/>
              </a:rPr>
              <a:t>  </a:t>
            </a:r>
            <a:r>
              <a:rPr lang="en-US" altLang="en-US" b="1" dirty="0">
                <a:solidFill>
                  <a:srgbClr val="C00000"/>
                </a:solidFill>
                <a:latin typeface="+mj-lt"/>
              </a:rPr>
              <a:t>d. </a:t>
            </a:r>
            <a:r>
              <a:rPr lang="en-US" altLang="en-US" sz="2400" b="1" dirty="0">
                <a:solidFill>
                  <a:srgbClr val="C00000"/>
                </a:solidFill>
                <a:latin typeface="+mj-lt"/>
              </a:rPr>
              <a:t>Potassium Bicarbonate &amp; Urea</a:t>
            </a:r>
            <a:r>
              <a:rPr lang="en-US" altLang="en-US" sz="2400" dirty="0">
                <a:solidFill>
                  <a:srgbClr val="C00000"/>
                </a:solidFill>
                <a:latin typeface="+mj-lt"/>
              </a:rPr>
              <a:t>   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dirty="0">
                <a:latin typeface="+mj-lt"/>
              </a:rPr>
              <a:t>         (Monnex/</a:t>
            </a:r>
            <a:r>
              <a:rPr lang="en-US" altLang="en-US" sz="2400" dirty="0" err="1">
                <a:latin typeface="+mj-lt"/>
              </a:rPr>
              <a:t>Powerex</a:t>
            </a:r>
            <a:r>
              <a:rPr lang="en-US" altLang="en-US" sz="2400" dirty="0">
                <a:latin typeface="+mj-lt"/>
              </a:rPr>
              <a:t>)          </a:t>
            </a:r>
          </a:p>
          <a:p>
            <a:pPr lvl="2"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en-US" sz="2400" dirty="0">
                <a:solidFill>
                  <a:srgbClr val="002060"/>
                </a:solidFill>
                <a:latin typeface="+mj-lt"/>
              </a:rPr>
              <a:t>used on class B and C fires. </a:t>
            </a:r>
          </a:p>
          <a:p>
            <a:pPr lvl="2"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en-US" sz="2400" dirty="0">
                <a:solidFill>
                  <a:srgbClr val="002060"/>
                </a:solidFill>
                <a:latin typeface="+mj-lt"/>
              </a:rPr>
              <a:t>more effective than all other powders due to its ability , in the flame zone creating a larger surface area for free radical inhibition. </a:t>
            </a:r>
          </a:p>
          <a:p>
            <a:pPr lvl="2"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en-US" sz="2400" dirty="0">
                <a:solidFill>
                  <a:srgbClr val="002060"/>
                </a:solidFill>
                <a:latin typeface="+mj-lt"/>
              </a:rPr>
              <a:t>grey in color</a:t>
            </a:r>
            <a:r>
              <a:rPr lang="en-US" altLang="en-US" sz="3600" dirty="0">
                <a:solidFill>
                  <a:srgbClr val="002060"/>
                </a:solidFill>
                <a:latin typeface="+mj-lt"/>
              </a:rPr>
              <a:t>.</a:t>
            </a:r>
            <a:endParaRPr lang="en-IN" altLang="en-US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3733" name="Slide Number Placeholder 3">
            <a:extLst>
              <a:ext uri="{FF2B5EF4-FFF2-40B4-BE49-F238E27FC236}">
                <a16:creationId xmlns:a16="http://schemas.microsoft.com/office/drawing/2014/main" id="{CD6929CB-89A1-B8AB-1303-49AEC9519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555F44B-0C16-47CE-BF23-4E64E9CF92DE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400"/>
          </a:p>
        </p:txBody>
      </p:sp>
      <p:pic>
        <p:nvPicPr>
          <p:cNvPr id="73734" name="Picture 6" descr="C:\Users\Acer\Downloads\WhatsApp Image 2025-09-04 at 17.24.38 (1).jpeg">
            <a:extLst>
              <a:ext uri="{FF2B5EF4-FFF2-40B4-BE49-F238E27FC236}">
                <a16:creationId xmlns:a16="http://schemas.microsoft.com/office/drawing/2014/main" id="{79FDFE62-23F0-01A2-2A9C-732D8D75B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219200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Picture 7" descr="C:\Users\Acer\Downloads\WhatsApp Image 2025-09-04 at 17.24.38 (3).jpeg">
            <a:extLst>
              <a:ext uri="{FF2B5EF4-FFF2-40B4-BE49-F238E27FC236}">
                <a16:creationId xmlns:a16="http://schemas.microsoft.com/office/drawing/2014/main" id="{0F6552F5-EE1A-1619-DCAE-792B3BDE9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2E6E19F-F13D-AB3F-58DB-24DB57EE2FA0}"/>
              </a:ext>
            </a:extLst>
          </p:cNvPr>
          <p:cNvSpPr txBox="1"/>
          <p:nvPr/>
        </p:nvSpPr>
        <p:spPr>
          <a:xfrm>
            <a:off x="5562600" y="0"/>
            <a:ext cx="66294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4755" name="Title 1">
            <a:extLst>
              <a:ext uri="{FF2B5EF4-FFF2-40B4-BE49-F238E27FC236}">
                <a16:creationId xmlns:a16="http://schemas.microsoft.com/office/drawing/2014/main" id="{8DB9062E-2F92-7E4A-8482-064CD7CA12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600200"/>
            <a:ext cx="4876800" cy="1295400"/>
          </a:xfrm>
          <a:solidFill>
            <a:srgbClr val="97F3EA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002060"/>
                </a:solidFill>
              </a:rPr>
              <a:t>DRY CHEMICAL POWDER</a:t>
            </a:r>
            <a:endParaRPr lang="en-IN" altLang="en-US" sz="4000" b="1">
              <a:solidFill>
                <a:srgbClr val="002060"/>
              </a:solidFill>
            </a:endParaRPr>
          </a:p>
        </p:txBody>
      </p:sp>
      <p:sp>
        <p:nvSpPr>
          <p:cNvPr id="92162" name="Content Placeholder 2">
            <a:extLst>
              <a:ext uri="{FF2B5EF4-FFF2-40B4-BE49-F238E27FC236}">
                <a16:creationId xmlns:a16="http://schemas.microsoft.com/office/drawing/2014/main" id="{33DA1CB2-F31C-0536-559E-CDA488FC4A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91200" y="1066800"/>
            <a:ext cx="6400800" cy="54102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C00000"/>
                </a:solidFill>
                <a:latin typeface="+mj-lt"/>
              </a:rPr>
              <a:t>e.</a:t>
            </a:r>
            <a:r>
              <a:rPr lang="en-US" altLang="en-US" sz="24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2400" b="1" dirty="0">
                <a:solidFill>
                  <a:srgbClr val="C00000"/>
                </a:solidFill>
                <a:latin typeface="+mj-lt"/>
              </a:rPr>
              <a:t>MET-L-KYL/PYROKIL: </a:t>
            </a:r>
            <a:r>
              <a:rPr lang="en-US" altLang="en-US" sz="2400" dirty="0">
                <a:solidFill>
                  <a:srgbClr val="003300"/>
                </a:solidFill>
                <a:latin typeface="+mj-lt"/>
              </a:rPr>
              <a:t>is a specialty variation of sodium bicarbonate </a:t>
            </a:r>
          </a:p>
          <a:p>
            <a:pPr lvl="2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en-US" sz="2400" dirty="0">
                <a:solidFill>
                  <a:srgbClr val="002060"/>
                </a:solidFill>
                <a:latin typeface="+mj-lt"/>
              </a:rPr>
              <a:t>used for fighting pyrophoric liquid fires (ignite on contact with air). </a:t>
            </a:r>
          </a:p>
          <a:p>
            <a:pPr lvl="2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en-US" sz="2400" dirty="0">
                <a:solidFill>
                  <a:srgbClr val="002060"/>
                </a:solidFill>
                <a:latin typeface="+mj-lt"/>
              </a:rPr>
              <a:t>it also contains silica gel particles. </a:t>
            </a:r>
          </a:p>
          <a:p>
            <a:pPr lvl="2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en-US" sz="2400" dirty="0">
                <a:solidFill>
                  <a:srgbClr val="002060"/>
                </a:solidFill>
                <a:latin typeface="+mj-lt"/>
              </a:rPr>
              <a:t>the sodium bicarbonate interrupts the chain reaction of the fuel and the silica soaks up any unburned fuel, preventing contact with air. </a:t>
            </a:r>
          </a:p>
          <a:p>
            <a:pPr lvl="2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en-US" sz="2400" dirty="0">
                <a:solidFill>
                  <a:srgbClr val="002060"/>
                </a:solidFill>
                <a:latin typeface="+mj-lt"/>
              </a:rPr>
              <a:t>it is effective on other class B fuels as well. </a:t>
            </a:r>
          </a:p>
          <a:p>
            <a:pPr lvl="2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blue/red in color</a:t>
            </a:r>
            <a:r>
              <a:rPr lang="en-US" altLang="en-US" sz="2400" dirty="0">
                <a:solidFill>
                  <a:srgbClr val="002060"/>
                </a:solidFill>
                <a:latin typeface="+mj-lt"/>
              </a:rPr>
              <a:t>.</a:t>
            </a:r>
            <a:endParaRPr lang="en-IN" altLang="en-US" sz="2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4757" name="Slide Number Placeholder 3">
            <a:extLst>
              <a:ext uri="{FF2B5EF4-FFF2-40B4-BE49-F238E27FC236}">
                <a16:creationId xmlns:a16="http://schemas.microsoft.com/office/drawing/2014/main" id="{86259CA5-7267-E8E6-0403-6FAF0478E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BC8009C-B753-40D6-BCFF-25CD1F0B7F8B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400"/>
          </a:p>
        </p:txBody>
      </p:sp>
      <p:pic>
        <p:nvPicPr>
          <p:cNvPr id="74758" name="Picture 6" descr="C:\Users\Acer\Downloads\WhatsApp Image 2025-09-04 at 17.24.38 (1).jpeg">
            <a:extLst>
              <a:ext uri="{FF2B5EF4-FFF2-40B4-BE49-F238E27FC236}">
                <a16:creationId xmlns:a16="http://schemas.microsoft.com/office/drawing/2014/main" id="{BA295B4C-25E7-44EE-5CC5-DBAC14D04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3988"/>
            <a:ext cx="114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9" name="Picture 7" descr="C:\Users\Acer\Downloads\WhatsApp Image 2025-09-04 at 17.24.38 (3).jpeg">
            <a:extLst>
              <a:ext uri="{FF2B5EF4-FFF2-40B4-BE49-F238E27FC236}">
                <a16:creationId xmlns:a16="http://schemas.microsoft.com/office/drawing/2014/main" id="{0F0BD54A-6D9A-7BB7-6759-8D25BCF9A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B18A1272-0B71-91D7-B9AD-30E285EF3234}"/>
              </a:ext>
            </a:extLst>
          </p:cNvPr>
          <p:cNvSpPr txBox="1"/>
          <p:nvPr/>
        </p:nvSpPr>
        <p:spPr>
          <a:xfrm>
            <a:off x="5943600" y="0"/>
            <a:ext cx="62484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5779" name="Title 1">
            <a:extLst>
              <a:ext uri="{FF2B5EF4-FFF2-40B4-BE49-F238E27FC236}">
                <a16:creationId xmlns:a16="http://schemas.microsoft.com/office/drawing/2014/main" id="{20F4FA2C-6EFA-3363-BD37-AAA455FB09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600200"/>
            <a:ext cx="5334000" cy="1219200"/>
          </a:xfrm>
          <a:solidFill>
            <a:srgbClr val="97F3EA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002060"/>
                </a:solidFill>
              </a:rPr>
              <a:t>DRY POWDER FOR METAL FIRES</a:t>
            </a:r>
            <a:endParaRPr lang="en-IN" altLang="en-US" sz="4000" b="1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6511C-961C-B310-C834-250D4CE36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0" y="1296988"/>
            <a:ext cx="5334000" cy="5424487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Tx/>
              <a:buAutoNum type="alphaLcPeriod"/>
              <a:defRPr/>
            </a:pPr>
            <a:r>
              <a:rPr lang="en-IN" sz="2400" b="1" dirty="0">
                <a:latin typeface="+mj-lt"/>
                <a:cs typeface="Times New Roman" panose="02020603050405020304" pitchFamily="18" charset="0"/>
              </a:rPr>
              <a:t>Sodium Chloride </a:t>
            </a:r>
            <a:r>
              <a:rPr lang="en-IN" sz="2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(Super-D, Met-L-X) </a:t>
            </a:r>
            <a:r>
              <a:rPr lang="en-IN" sz="2400" dirty="0">
                <a:latin typeface="+mj-lt"/>
                <a:cs typeface="Times New Roman" panose="02020603050405020304" pitchFamily="18" charset="0"/>
              </a:rPr>
              <a:t>contains sodium chloride salt, which melts to form an oxygen-excluding crust over the metal</a:t>
            </a:r>
          </a:p>
          <a:p>
            <a:pPr marL="1257238" lvl="2" indent="-457178" algn="just" eaLnBrk="1" fontAlgn="auto" hangingPunct="1">
              <a:spcAft>
                <a:spcPts val="0"/>
              </a:spcAft>
              <a:defRPr/>
            </a:pPr>
            <a:r>
              <a:rPr lang="en-IN" sz="2400" dirty="0">
                <a:latin typeface="+mj-lt"/>
                <a:cs typeface="Times New Roman" panose="02020603050405020304" pitchFamily="18" charset="0"/>
              </a:rPr>
              <a:t>useful on most alkali metals including sodium and potassium, and other metals includi</a:t>
            </a:r>
            <a:r>
              <a:rPr lang="en-IN" sz="24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ng magnesium, </a:t>
            </a:r>
            <a:r>
              <a:rPr lang="en-IN" sz="24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titanium, aluminium, </a:t>
            </a:r>
            <a:r>
              <a:rPr lang="en-IN" sz="2400" dirty="0">
                <a:latin typeface="+mj-lt"/>
                <a:cs typeface="Times New Roman" panose="02020603050405020304" pitchFamily="18" charset="0"/>
              </a:rPr>
              <a:t>and zirconium.</a:t>
            </a:r>
          </a:p>
          <a:p>
            <a:pPr algn="just" eaLnBrk="1" fontAlgn="auto" hangingPunct="1">
              <a:spcAft>
                <a:spcPts val="0"/>
              </a:spcAft>
              <a:buFontTx/>
              <a:buAutoNum type="alphaLcPeriod"/>
              <a:defRPr/>
            </a:pPr>
            <a:r>
              <a:rPr lang="en-IN" sz="2400" b="1" dirty="0">
                <a:latin typeface="+mj-lt"/>
                <a:cs typeface="Times New Roman" panose="02020603050405020304" pitchFamily="18" charset="0"/>
              </a:rPr>
              <a:t>Ternary Eutectic Chloride (TEC) </a:t>
            </a:r>
            <a:r>
              <a:rPr lang="en-IN"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contains chlorides of barium, sodium and potassium, which melts and forms fused skin over burning metal and absorbs heat and cut-off oxygen to fire.</a:t>
            </a:r>
          </a:p>
          <a:p>
            <a:pPr algn="just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5781" name="Slide Number Placeholder 3">
            <a:extLst>
              <a:ext uri="{FF2B5EF4-FFF2-40B4-BE49-F238E27FC236}">
                <a16:creationId xmlns:a16="http://schemas.microsoft.com/office/drawing/2014/main" id="{7EF17F2E-22E9-BA6E-56AB-975D1D91B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FB550D9-EA13-4138-8720-9AE004C8B592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400"/>
          </a:p>
        </p:txBody>
      </p:sp>
      <p:pic>
        <p:nvPicPr>
          <p:cNvPr id="75782" name="Picture 6" descr="C:\Users\Acer\Downloads\WhatsApp Image 2025-09-04 at 17.24.38 (1).jpeg">
            <a:extLst>
              <a:ext uri="{FF2B5EF4-FFF2-40B4-BE49-F238E27FC236}">
                <a16:creationId xmlns:a16="http://schemas.microsoft.com/office/drawing/2014/main" id="{9C652809-F26B-D708-4388-238079422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3" name="Picture 7" descr="C:\Users\Acer\Downloads\WhatsApp Image 2025-09-04 at 17.24.38 (1).jpeg">
            <a:extLst>
              <a:ext uri="{FF2B5EF4-FFF2-40B4-BE49-F238E27FC236}">
                <a16:creationId xmlns:a16="http://schemas.microsoft.com/office/drawing/2014/main" id="{D7E1DC6E-CDAD-A2E7-95CA-C4F7DEC55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4" name="Picture 8" descr="C:\Users\Acer\Downloads\WhatsApp Image 2025-09-04 at 17.24.38 (1).jpeg">
            <a:extLst>
              <a:ext uri="{FF2B5EF4-FFF2-40B4-BE49-F238E27FC236}">
                <a16:creationId xmlns:a16="http://schemas.microsoft.com/office/drawing/2014/main" id="{1F5CD914-79E5-950A-7CBA-EF5D998B0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5" name="Picture 9" descr="C:\Users\Acer\Downloads\WhatsApp Image 2025-09-04 at 17.24.38 (1).jpeg">
            <a:extLst>
              <a:ext uri="{FF2B5EF4-FFF2-40B4-BE49-F238E27FC236}">
                <a16:creationId xmlns:a16="http://schemas.microsoft.com/office/drawing/2014/main" id="{B677FBCF-6376-E07D-D6CA-963FE350F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6" name="Picture 10" descr="C:\Users\Acer\Downloads\WhatsApp Image 2025-09-04 at 17.24.38 (1).jpeg">
            <a:extLst>
              <a:ext uri="{FF2B5EF4-FFF2-40B4-BE49-F238E27FC236}">
                <a16:creationId xmlns:a16="http://schemas.microsoft.com/office/drawing/2014/main" id="{C45F24F7-ADB3-ECFE-73AF-3CBFB0808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7" name="Picture 11" descr="C:\Users\Acer\Downloads\WhatsApp Image 2025-09-04 at 17.24.38 (1).jpeg">
            <a:extLst>
              <a:ext uri="{FF2B5EF4-FFF2-40B4-BE49-F238E27FC236}">
                <a16:creationId xmlns:a16="http://schemas.microsoft.com/office/drawing/2014/main" id="{C11FD15C-8E62-4456-9B39-4A2528DF9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8" name="Picture 12" descr="C:\Users\Acer\Downloads\WhatsApp Image 2025-09-04 at 17.24.38 (1).jpeg">
            <a:extLst>
              <a:ext uri="{FF2B5EF4-FFF2-40B4-BE49-F238E27FC236}">
                <a16:creationId xmlns:a16="http://schemas.microsoft.com/office/drawing/2014/main" id="{380C436E-2DC5-F9A9-99A5-D9078DCCE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9" name="Picture 15" descr="C:\Users\Acer\Downloads\WhatsApp Image 2025-09-04 at 17.24.38 (3).jpeg">
            <a:extLst>
              <a:ext uri="{FF2B5EF4-FFF2-40B4-BE49-F238E27FC236}">
                <a16:creationId xmlns:a16="http://schemas.microsoft.com/office/drawing/2014/main" id="{E6D25048-1805-E0DA-1FC0-5E353B423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0" y="3063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B0251FD-BB43-34D6-2D34-6D0495877299}"/>
              </a:ext>
            </a:extLst>
          </p:cNvPr>
          <p:cNvSpPr txBox="1"/>
          <p:nvPr/>
        </p:nvSpPr>
        <p:spPr>
          <a:xfrm>
            <a:off x="6019800" y="0"/>
            <a:ext cx="61722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6803" name="Title 1">
            <a:extLst>
              <a:ext uri="{FF2B5EF4-FFF2-40B4-BE49-F238E27FC236}">
                <a16:creationId xmlns:a16="http://schemas.microsoft.com/office/drawing/2014/main" id="{A03D8FD9-73D4-68BC-B713-1DCFE8BD6D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616075"/>
            <a:ext cx="4953000" cy="1279525"/>
          </a:xfrm>
          <a:solidFill>
            <a:srgbClr val="97F3EA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002060"/>
                </a:solidFill>
              </a:rPr>
              <a:t>DRY POWDER FOR METAL FIRES</a:t>
            </a:r>
            <a:endParaRPr lang="en-IN" altLang="en-US" sz="4000" b="1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5F197-2D1E-047C-7170-EF0D48E15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1295400"/>
            <a:ext cx="5562600" cy="5181600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IN" sz="2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C. Graphite-based-</a:t>
            </a:r>
          </a:p>
          <a:p>
            <a:pPr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IN" sz="2400" b="1" dirty="0">
                <a:solidFill>
                  <a:srgbClr val="003300"/>
                </a:solidFill>
                <a:latin typeface="+mj-lt"/>
                <a:cs typeface="Times New Roman" panose="02020603050405020304" pitchFamily="18" charset="0"/>
              </a:rPr>
              <a:t>     </a:t>
            </a:r>
            <a:r>
              <a:rPr lang="en-IN" sz="2400" dirty="0">
                <a:latin typeface="+mj-lt"/>
                <a:cs typeface="Times New Roman" panose="02020603050405020304" pitchFamily="18" charset="0"/>
              </a:rPr>
              <a:t>contains dry graphite that smothers burning metals</a:t>
            </a:r>
          </a:p>
          <a:p>
            <a:pPr lvl="2" algn="just" eaLnBrk="1" fontAlgn="auto" hangingPunct="1">
              <a:spcAft>
                <a:spcPts val="0"/>
              </a:spcAft>
              <a:defRPr/>
            </a:pPr>
            <a:r>
              <a:rPr lang="en-IN"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Developed, designed for magnesium, works on other metals as well</a:t>
            </a:r>
          </a:p>
          <a:p>
            <a:pPr lvl="2" algn="just" eaLnBrk="1" fontAlgn="auto" hangingPunct="1">
              <a:spcAft>
                <a:spcPts val="0"/>
              </a:spcAft>
              <a:defRPr/>
            </a:pPr>
            <a:r>
              <a:rPr lang="en-IN"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Can be used on very hot burning metal fires such as lithium</a:t>
            </a:r>
          </a:p>
          <a:p>
            <a:pPr lvl="2" algn="just" eaLnBrk="1" fontAlgn="auto" hangingPunct="1">
              <a:spcAft>
                <a:spcPts val="0"/>
              </a:spcAft>
              <a:defRPr/>
            </a:pPr>
            <a:r>
              <a:rPr lang="en-IN"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Acts as a heat sink to dissipate heat as well as smothering the metal fire.</a:t>
            </a:r>
            <a:endParaRPr lang="en-US" sz="24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6805" name="Slide Number Placeholder 3">
            <a:extLst>
              <a:ext uri="{FF2B5EF4-FFF2-40B4-BE49-F238E27FC236}">
                <a16:creationId xmlns:a16="http://schemas.microsoft.com/office/drawing/2014/main" id="{C32F990F-06F3-C161-DC0D-392D2113B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352EC03-04E3-482B-8C49-5367DBF2734A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400"/>
          </a:p>
        </p:txBody>
      </p:sp>
      <p:pic>
        <p:nvPicPr>
          <p:cNvPr id="76806" name="Picture 6" descr="C:\Users\Acer\Downloads\WhatsApp Image 2025-09-04 at 17.24.38 (1).jpeg">
            <a:extLst>
              <a:ext uri="{FF2B5EF4-FFF2-40B4-BE49-F238E27FC236}">
                <a16:creationId xmlns:a16="http://schemas.microsoft.com/office/drawing/2014/main" id="{067D225A-B549-287D-37D9-82A0618C8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7" name="Picture 7" descr="C:\Users\Acer\Downloads\WhatsApp Image 2025-09-04 at 17.24.38 (1).jpeg">
            <a:extLst>
              <a:ext uri="{FF2B5EF4-FFF2-40B4-BE49-F238E27FC236}">
                <a16:creationId xmlns:a16="http://schemas.microsoft.com/office/drawing/2014/main" id="{46F63196-A042-DB04-7F57-329BCE55B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6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8" name="Picture 8" descr="C:\Users\Acer\Downloads\WhatsApp Image 2025-09-04 at 17.24.38 (3).jpeg">
            <a:extLst>
              <a:ext uri="{FF2B5EF4-FFF2-40B4-BE49-F238E27FC236}">
                <a16:creationId xmlns:a16="http://schemas.microsoft.com/office/drawing/2014/main" id="{71A2505F-35B5-2E6A-F1E8-CD3E056C9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C17D82C-13DA-3309-8168-527C935E52D9}"/>
              </a:ext>
            </a:extLst>
          </p:cNvPr>
          <p:cNvSpPr txBox="1"/>
          <p:nvPr/>
        </p:nvSpPr>
        <p:spPr>
          <a:xfrm>
            <a:off x="6019800" y="0"/>
            <a:ext cx="61722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7827" name="Title 1">
            <a:extLst>
              <a:ext uri="{FF2B5EF4-FFF2-40B4-BE49-F238E27FC236}">
                <a16:creationId xmlns:a16="http://schemas.microsoft.com/office/drawing/2014/main" id="{CABA2AB8-A65F-93FC-2A18-8A1677F0AE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1447800"/>
            <a:ext cx="3886200" cy="1931988"/>
          </a:xfrm>
          <a:solidFill>
            <a:srgbClr val="97F3EA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002060"/>
                </a:solidFill>
              </a:rPr>
              <a:t>DRY POWDER FOR METAL FIRES</a:t>
            </a:r>
            <a:endParaRPr lang="en-IN" altLang="en-US" sz="4000" b="1">
              <a:solidFill>
                <a:srgbClr val="002060"/>
              </a:solidFill>
            </a:endParaRPr>
          </a:p>
        </p:txBody>
      </p:sp>
      <p:sp>
        <p:nvSpPr>
          <p:cNvPr id="95234" name="Content Placeholder 2">
            <a:extLst>
              <a:ext uri="{FF2B5EF4-FFF2-40B4-BE49-F238E27FC236}">
                <a16:creationId xmlns:a16="http://schemas.microsoft.com/office/drawing/2014/main" id="{A41FC2A2-2FBF-14FA-F8A5-0C80551C14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00800" y="1268413"/>
            <a:ext cx="5181600" cy="5087937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IN" altLang="en-US" sz="2400" b="1" dirty="0">
                <a:latin typeface="+mj-lt"/>
              </a:rPr>
              <a:t>d. Sodium Carbonate-based (Na-X) 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N" altLang="en-US"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used where stainless steel piping and equipment could be damaged by sodium chloride based agents to control sodium, potassium, and sodium-potassium alloy fires.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N" altLang="en-US"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limited use on other metals. Smothers and forms a crust.</a:t>
            </a:r>
            <a:endParaRPr lang="en-US" altLang="en-US" sz="24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7829" name="Slide Number Placeholder 3">
            <a:extLst>
              <a:ext uri="{FF2B5EF4-FFF2-40B4-BE49-F238E27FC236}">
                <a16:creationId xmlns:a16="http://schemas.microsoft.com/office/drawing/2014/main" id="{EDA5431E-411E-5C45-3FE6-FFD4FB019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812B9FF-D60B-4027-B5DA-8C7123E07C3A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400"/>
          </a:p>
        </p:txBody>
      </p:sp>
      <p:pic>
        <p:nvPicPr>
          <p:cNvPr id="77830" name="Picture 6" descr="C:\Users\Acer\Downloads\WhatsApp Image 2025-09-04 at 17.24.38 (1).jpeg">
            <a:extLst>
              <a:ext uri="{FF2B5EF4-FFF2-40B4-BE49-F238E27FC236}">
                <a16:creationId xmlns:a16="http://schemas.microsoft.com/office/drawing/2014/main" id="{F629406B-F11B-2941-141D-08BD2A114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1066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1" name="Picture 8" descr="C:\Users\Acer\Downloads\WhatsApp Image 2025-09-04 at 17.24.38 (3).jpeg">
            <a:extLst>
              <a:ext uri="{FF2B5EF4-FFF2-40B4-BE49-F238E27FC236}">
                <a16:creationId xmlns:a16="http://schemas.microsoft.com/office/drawing/2014/main" id="{D717AB27-CBA9-6FE5-3312-8A4401AD9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890FF78-DA3A-469A-B199-7DA7E28A7E20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8851" name="Title 1">
            <a:extLst>
              <a:ext uri="{FF2B5EF4-FFF2-40B4-BE49-F238E27FC236}">
                <a16:creationId xmlns:a16="http://schemas.microsoft.com/office/drawing/2014/main" id="{C0F3596C-878C-8667-AD9E-D9F10E764D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1800225"/>
            <a:ext cx="4038600" cy="1704975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FFFF00"/>
                </a:solidFill>
              </a:rPr>
              <a:t>DRY CHEMICAL (GAS CARTRIDGE) EXTINGUISHER </a:t>
            </a:r>
            <a:endParaRPr lang="en-IN" altLang="en-US" sz="3600" b="1">
              <a:solidFill>
                <a:srgbClr val="FFFF00"/>
              </a:solidFill>
            </a:endParaRPr>
          </a:p>
        </p:txBody>
      </p:sp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id="{98608A93-DEEE-0645-F1CE-9A9358523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914400"/>
            <a:ext cx="5181600" cy="551973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Polyester powder coating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Controlled discharge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Brass nickel plated head valve with simple squeeze operation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Rechargeable and easy maintenance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Capacity from 1 to 9 kg, cylindrical shape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Rubber braided hose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Upright operation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>
              <a:solidFill>
                <a:srgbClr val="FF0066"/>
              </a:solidFill>
              <a:latin typeface="+mj-lt"/>
            </a:endParaRPr>
          </a:p>
        </p:txBody>
      </p:sp>
      <p:sp>
        <p:nvSpPr>
          <p:cNvPr id="78853" name="Slide Number Placeholder 3">
            <a:extLst>
              <a:ext uri="{FF2B5EF4-FFF2-40B4-BE49-F238E27FC236}">
                <a16:creationId xmlns:a16="http://schemas.microsoft.com/office/drawing/2014/main" id="{93941FAD-7018-C254-FB7E-3C6A471FE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F11F136-6FCA-44EA-804A-04F6698A5A84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400"/>
          </a:p>
        </p:txBody>
      </p:sp>
      <p:pic>
        <p:nvPicPr>
          <p:cNvPr id="78854" name="Picture 6" descr="C:\Users\Acer\Downloads\WhatsApp Image 2025-09-04 at 17.24.38 (1).jpeg">
            <a:extLst>
              <a:ext uri="{FF2B5EF4-FFF2-40B4-BE49-F238E27FC236}">
                <a16:creationId xmlns:a16="http://schemas.microsoft.com/office/drawing/2014/main" id="{E5955F33-EC75-846D-DE95-2056E8F6B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5" name="Picture 7" descr="C:\Users\Acer\Downloads\WhatsApp Image 2025-09-04 at 17.24.38 (3).jpeg">
            <a:extLst>
              <a:ext uri="{FF2B5EF4-FFF2-40B4-BE49-F238E27FC236}">
                <a16:creationId xmlns:a16="http://schemas.microsoft.com/office/drawing/2014/main" id="{09EC3286-94D9-488E-A049-094A283E2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633D75E-1A16-1649-C033-DD4C4E5940E9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C896F9AD-A4B3-D594-1A19-27A7C8CEF1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324600" y="1825625"/>
            <a:ext cx="5257800" cy="4351338"/>
          </a:xfrm>
        </p:spPr>
        <p:txBody>
          <a:bodyPr/>
          <a:lstStyle/>
          <a:p>
            <a:pPr eaLnBrk="1" hangingPunct="1"/>
            <a:r>
              <a:rPr lang="en-US" altLang="en-US">
                <a:cs typeface="Arial" panose="020B0604020202020204" pitchFamily="34" charset="0"/>
              </a:rPr>
              <a:t>For combustion to occur, four components are necessary</a:t>
            </a:r>
          </a:p>
          <a:p>
            <a:pPr eaLnBrk="1" hangingPunct="1"/>
            <a:r>
              <a:rPr lang="en-US" altLang="en-US">
                <a:cs typeface="Arial" panose="020B0604020202020204" pitchFamily="34" charset="0"/>
              </a:rPr>
              <a:t>Heat (Source)</a:t>
            </a:r>
          </a:p>
          <a:p>
            <a:pPr eaLnBrk="1" hangingPunct="1"/>
            <a:r>
              <a:rPr lang="en-US" altLang="en-US">
                <a:cs typeface="Arial" panose="020B0604020202020204" pitchFamily="34" charset="0"/>
              </a:rPr>
              <a:t>Fuel</a:t>
            </a:r>
          </a:p>
          <a:p>
            <a:pPr eaLnBrk="1" hangingPunct="1"/>
            <a:r>
              <a:rPr lang="en-US" altLang="en-US">
                <a:cs typeface="Arial" panose="020B0604020202020204" pitchFamily="34" charset="0"/>
              </a:rPr>
              <a:t>Air (Oxygen</a:t>
            </a:r>
          </a:p>
          <a:p>
            <a:pPr eaLnBrk="1" hangingPunct="1"/>
            <a:r>
              <a:rPr lang="en-US" altLang="en-US">
                <a:cs typeface="Arial" panose="020B0604020202020204" pitchFamily="34" charset="0"/>
              </a:rPr>
              <a:t>Self Sustaining Chemical Chain Reaction</a:t>
            </a:r>
          </a:p>
          <a:p>
            <a:pPr eaLnBrk="1" hangingPunct="1"/>
            <a:endParaRPr lang="en-US" altLang="en-US">
              <a:cs typeface="Arial" panose="020B0604020202020204" pitchFamily="34" charset="0"/>
            </a:endParaRPr>
          </a:p>
          <a:p>
            <a:pPr eaLnBrk="1" hangingPunct="1"/>
            <a:endParaRPr lang="en-US" altLang="en-US">
              <a:cs typeface="Arial" panose="020B0604020202020204" pitchFamily="34" charset="0"/>
            </a:endParaRPr>
          </a:p>
          <a:p>
            <a:pPr eaLnBrk="1" hangingPunct="1"/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A4D470DD-CDCA-F76F-48EC-568197824A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2276DA8-9558-4BD6-82DF-1903CE9D1500}" type="slidenum">
              <a:rPr lang="en-US" altLang="en-US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9221" name="Title 1">
            <a:extLst>
              <a:ext uri="{FF2B5EF4-FFF2-40B4-BE49-F238E27FC236}">
                <a16:creationId xmlns:a16="http://schemas.microsoft.com/office/drawing/2014/main" id="{421E4A67-3641-FF27-0571-355E739937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646238"/>
            <a:ext cx="5029200" cy="1325562"/>
          </a:xfrm>
          <a:solidFill>
            <a:srgbClr val="002060"/>
          </a:solidFill>
        </p:spPr>
        <p:txBody>
          <a:bodyPr/>
          <a:lstStyle/>
          <a:p>
            <a:pPr algn="ctr" eaLnBrk="1" hangingPunct="1"/>
            <a:r>
              <a:rPr lang="en-US" altLang="en-US" sz="4000" b="1">
                <a:solidFill>
                  <a:srgbClr val="FFFF00"/>
                </a:solidFill>
                <a:cs typeface="Arial" panose="020B0604020202020204" pitchFamily="34" charset="0"/>
              </a:rPr>
              <a:t>FIRE TETRAHEDRON</a:t>
            </a:r>
          </a:p>
        </p:txBody>
      </p:sp>
      <p:pic>
        <p:nvPicPr>
          <p:cNvPr id="9222" name="Picture 6" descr="C:\Users\Acer\Downloads\WhatsApp Image 2025-09-04 at 17.24.38 (1).jpeg">
            <a:extLst>
              <a:ext uri="{FF2B5EF4-FFF2-40B4-BE49-F238E27FC236}">
                <a16:creationId xmlns:a16="http://schemas.microsoft.com/office/drawing/2014/main" id="{EE5569BC-99F0-8585-19DF-A631BE40A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C:\Users\Acer\Downloads\WhatsApp Image 2025-09-04 at 17.24.38 (3).jpeg">
            <a:extLst>
              <a:ext uri="{FF2B5EF4-FFF2-40B4-BE49-F238E27FC236}">
                <a16:creationId xmlns:a16="http://schemas.microsoft.com/office/drawing/2014/main" id="{832C331B-1D40-5AA8-74AD-EE4150986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350" y="169863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D1FA513-F8D6-5E2D-6067-0DE07944E966}"/>
              </a:ext>
            </a:extLst>
          </p:cNvPr>
          <p:cNvSpPr txBox="1"/>
          <p:nvPr/>
        </p:nvSpPr>
        <p:spPr>
          <a:xfrm>
            <a:off x="6096000" y="-17463"/>
            <a:ext cx="6096000" cy="68754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9875" name="Title 1">
            <a:extLst>
              <a:ext uri="{FF2B5EF4-FFF2-40B4-BE49-F238E27FC236}">
                <a16:creationId xmlns:a16="http://schemas.microsoft.com/office/drawing/2014/main" id="{6D82AA08-2CA8-C857-DC14-7753B364F5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1752600"/>
            <a:ext cx="4267200" cy="1828800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</a:rPr>
              <a:t>DRY CHEMICAL (GAS CARTRIDGE) EXTINGUISHER </a:t>
            </a:r>
            <a:endParaRPr lang="en-IN" altLang="en-US" sz="4000">
              <a:solidFill>
                <a:srgbClr val="FFFF00"/>
              </a:solidFill>
            </a:endParaRPr>
          </a:p>
        </p:txBody>
      </p:sp>
      <p:sp>
        <p:nvSpPr>
          <p:cNvPr id="79876" name="Slide Number Placeholder 2">
            <a:extLst>
              <a:ext uri="{FF2B5EF4-FFF2-40B4-BE49-F238E27FC236}">
                <a16:creationId xmlns:a16="http://schemas.microsoft.com/office/drawing/2014/main" id="{F2820D79-1FE8-E08C-D803-164873248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A84D7A8-6515-4B23-9F2B-80BE57A95DA2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400"/>
          </a:p>
        </p:txBody>
      </p:sp>
      <p:pic>
        <p:nvPicPr>
          <p:cNvPr id="79877" name="Picture 2">
            <a:extLst>
              <a:ext uri="{FF2B5EF4-FFF2-40B4-BE49-F238E27FC236}">
                <a16:creationId xmlns:a16="http://schemas.microsoft.com/office/drawing/2014/main" id="{4C6DC993-4C5D-E99D-DF1A-591016D4A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 t="68889" r="69684" b="5556"/>
          <a:stretch>
            <a:fillRect/>
          </a:stretch>
        </p:blipFill>
        <p:spPr bwMode="auto">
          <a:xfrm>
            <a:off x="9982200" y="1447800"/>
            <a:ext cx="1976438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85832CE-76C7-5046-21BB-7B94634D7911}"/>
              </a:ext>
            </a:extLst>
          </p:cNvPr>
          <p:cNvSpPr txBox="1">
            <a:spLocks/>
          </p:cNvSpPr>
          <p:nvPr/>
        </p:nvSpPr>
        <p:spPr>
          <a:xfrm>
            <a:off x="6400800" y="1447800"/>
            <a:ext cx="3200400" cy="4800600"/>
          </a:xfrm>
          <a:prstGeom prst="rect">
            <a:avLst/>
          </a:prstGeom>
        </p:spPr>
        <p:txBody>
          <a:bodyPr/>
          <a:lstStyle/>
          <a:p>
            <a:pPr marL="514350" indent="-514350" eaLnBrk="1" fontAlgn="auto" hangingPunct="1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Valve/</a:t>
            </a:r>
            <a:r>
              <a:rPr lang="en-US" sz="24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extn</a:t>
            </a:r>
            <a:r>
              <a:rPr lang="en-US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. lever</a:t>
            </a:r>
          </a:p>
          <a:p>
            <a:pPr marL="514350" indent="-514350" eaLnBrk="1" fontAlgn="auto" hangingPunct="1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Safety pin with locking device</a:t>
            </a:r>
          </a:p>
          <a:p>
            <a:pPr marL="514350" indent="-514350" eaLnBrk="1" fontAlgn="auto" hangingPunct="1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Valve handle</a:t>
            </a:r>
          </a:p>
          <a:p>
            <a:pPr marL="514350" indent="-514350" eaLnBrk="1" fontAlgn="auto" hangingPunct="1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Gas cartridge</a:t>
            </a:r>
          </a:p>
          <a:p>
            <a:pPr marL="514350" indent="-514350" eaLnBrk="1" fontAlgn="auto" hangingPunct="1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Discharge hose</a:t>
            </a:r>
          </a:p>
          <a:p>
            <a:pPr marL="514350" indent="-514350" eaLnBrk="1" fontAlgn="auto" hangingPunct="1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Siphon tube inlet</a:t>
            </a:r>
          </a:p>
          <a:p>
            <a:pPr marL="514350" indent="-514350" eaLnBrk="1" fontAlgn="auto" hangingPunct="1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Siphon tube outlet</a:t>
            </a:r>
          </a:p>
          <a:p>
            <a:pPr marL="514350" indent="-514350" eaLnBrk="1" fontAlgn="auto" hangingPunct="1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Hose holder/belt</a:t>
            </a:r>
          </a:p>
          <a:p>
            <a:pPr marL="514350" indent="-514350" eaLnBrk="1" fontAlgn="auto" hangingPunct="1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Discharge nozzl</a:t>
            </a:r>
            <a:r>
              <a:rPr lang="en-U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</a:t>
            </a:r>
          </a:p>
        </p:txBody>
      </p:sp>
      <p:pic>
        <p:nvPicPr>
          <p:cNvPr id="79879" name="Picture 7" descr="C:\Users\Acer\Downloads\WhatsApp Image 2025-09-04 at 17.24.38 (1).jpeg">
            <a:extLst>
              <a:ext uri="{FF2B5EF4-FFF2-40B4-BE49-F238E27FC236}">
                <a16:creationId xmlns:a16="http://schemas.microsoft.com/office/drawing/2014/main" id="{0C3AA211-9B86-E037-36DB-8E392D388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0" name="Picture 8" descr="C:\Users\Acer\Downloads\WhatsApp Image 2025-09-04 at 17.24.38 (3).jpeg">
            <a:extLst>
              <a:ext uri="{FF2B5EF4-FFF2-40B4-BE49-F238E27FC236}">
                <a16:creationId xmlns:a16="http://schemas.microsoft.com/office/drawing/2014/main" id="{3BF33ED9-42C9-D648-FA6A-B0E7F7F0D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BE4B43A-A81F-EAAD-A06C-B98DAA190D5E}"/>
              </a:ext>
            </a:extLst>
          </p:cNvPr>
          <p:cNvSpPr txBox="1"/>
          <p:nvPr/>
        </p:nvSpPr>
        <p:spPr>
          <a:xfrm>
            <a:off x="5943600" y="0"/>
            <a:ext cx="62484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0899" name="Title 1">
            <a:extLst>
              <a:ext uri="{FF2B5EF4-FFF2-40B4-BE49-F238E27FC236}">
                <a16:creationId xmlns:a16="http://schemas.microsoft.com/office/drawing/2014/main" id="{5637C87F-0998-F1C7-7CA8-CD18DCB22B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371600"/>
            <a:ext cx="4724400" cy="1752600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</a:rPr>
              <a:t>DRY CHEMICAL (GAS CARTRIDGE) EXTINGUISHER </a:t>
            </a:r>
            <a:endParaRPr lang="en-IN" altLang="en-US" sz="4000">
              <a:solidFill>
                <a:srgbClr val="FFFF00"/>
              </a:solidFill>
            </a:endParaRPr>
          </a:p>
        </p:txBody>
      </p:sp>
      <p:sp>
        <p:nvSpPr>
          <p:cNvPr id="80900" name="Slide Number Placeholder 2">
            <a:extLst>
              <a:ext uri="{FF2B5EF4-FFF2-40B4-BE49-F238E27FC236}">
                <a16:creationId xmlns:a16="http://schemas.microsoft.com/office/drawing/2014/main" id="{CBD2465A-4DFE-AE78-E204-F28B26011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FAF6B91-9B1C-41A8-B9FE-FC424119AD0D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400"/>
          </a:p>
        </p:txBody>
      </p:sp>
      <p:graphicFrame>
        <p:nvGraphicFramePr>
          <p:cNvPr id="4" name="Group 28">
            <a:extLst>
              <a:ext uri="{FF2B5EF4-FFF2-40B4-BE49-F238E27FC236}">
                <a16:creationId xmlns:a16="http://schemas.microsoft.com/office/drawing/2014/main" id="{418DC30C-8790-1C02-FDB8-0040843BD81A}"/>
              </a:ext>
            </a:extLst>
          </p:cNvPr>
          <p:cNvGraphicFramePr>
            <a:graphicFrameLocks/>
          </p:cNvGraphicFramePr>
          <p:nvPr/>
        </p:nvGraphicFramePr>
        <p:xfrm>
          <a:off x="6172200" y="1371600"/>
          <a:ext cx="5867400" cy="5257800"/>
        </p:xfrm>
        <a:graphic>
          <a:graphicData uri="http://schemas.openxmlformats.org/drawingml/2006/table">
            <a:tbl>
              <a:tblPr/>
              <a:tblGrid>
                <a:gridCol w="2389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96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40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305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Dry Chemical (GC) Extinguisher Data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Capacity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4 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6 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9 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0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Ave. discharge time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18 sec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21 sec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23 sec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0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Jet Length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2  meters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4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metres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6  meters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0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Working pressure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15 Bars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15 Bars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15 Bars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0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Empty  weight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4.6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Kgs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4.8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6.20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Kgs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0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Filled weight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8.6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Kgs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10.8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15.20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Kgs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0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Test pressure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35 Bars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35 Bars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35 Bars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A3DB69C9-4295-918E-35AE-3A1521BB6AA3}"/>
              </a:ext>
            </a:extLst>
          </p:cNvPr>
          <p:cNvSpPr txBox="1">
            <a:spLocks noChangeArrowheads="1"/>
          </p:cNvSpPr>
          <p:nvPr/>
        </p:nvSpPr>
        <p:spPr>
          <a:xfrm>
            <a:off x="6705600" y="838200"/>
            <a:ext cx="4114800" cy="396875"/>
          </a:xfrm>
          <a:prstGeom prst="rect">
            <a:avLst/>
          </a:prstGeom>
        </p:spPr>
        <p:txBody>
          <a:bodyPr/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FF0000"/>
                </a:solidFill>
                <a:latin typeface="+mj-lt"/>
              </a:rPr>
              <a:t>SPECIFICATIONS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lang="en-US" sz="3600" b="1" kern="0" dirty="0">
              <a:solidFill>
                <a:srgbClr val="336600"/>
              </a:solidFill>
              <a:latin typeface="+mj-lt"/>
            </a:endParaRPr>
          </a:p>
        </p:txBody>
      </p:sp>
      <p:pic>
        <p:nvPicPr>
          <p:cNvPr id="80946" name="Picture 7" descr="C:\Users\Acer\Downloads\WhatsApp Image 2025-09-04 at 17.24.38 (1).jpeg">
            <a:extLst>
              <a:ext uri="{FF2B5EF4-FFF2-40B4-BE49-F238E27FC236}">
                <a16:creationId xmlns:a16="http://schemas.microsoft.com/office/drawing/2014/main" id="{B70DCE84-30CC-58A2-F645-BFC776C3A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47" name="Picture 8" descr="C:\Users\Acer\Downloads\WhatsApp Image 2025-09-04 at 17.24.38 (3).jpeg">
            <a:extLst>
              <a:ext uri="{FF2B5EF4-FFF2-40B4-BE49-F238E27FC236}">
                <a16:creationId xmlns:a16="http://schemas.microsoft.com/office/drawing/2014/main" id="{5350EC6B-D95E-9B1D-221B-2CE2A3305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0B4E3617-A5C3-72BA-E96C-7C312CF3B8AD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1923" name="Title 1">
            <a:extLst>
              <a:ext uri="{FF2B5EF4-FFF2-40B4-BE49-F238E27FC236}">
                <a16:creationId xmlns:a16="http://schemas.microsoft.com/office/drawing/2014/main" id="{4E3CBB85-AA8A-1D05-655E-843B9BB029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1319213"/>
            <a:ext cx="4267200" cy="2185987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</a:rPr>
              <a:t>DRY CHEMICAL (STORED PRESSURE) EXTINGUISHER </a:t>
            </a:r>
            <a:endParaRPr lang="en-IN" altLang="en-US" sz="4000" b="1">
              <a:solidFill>
                <a:srgbClr val="FFFF00"/>
              </a:solidFill>
            </a:endParaRPr>
          </a:p>
        </p:txBody>
      </p:sp>
      <p:sp>
        <p:nvSpPr>
          <p:cNvPr id="81924" name="Slide Number Placeholder 2">
            <a:extLst>
              <a:ext uri="{FF2B5EF4-FFF2-40B4-BE49-F238E27FC236}">
                <a16:creationId xmlns:a16="http://schemas.microsoft.com/office/drawing/2014/main" id="{60C1D3E5-3751-6DCF-6D07-1D1A18B7E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1F353CB-A6B5-4C1E-9676-816A5A67874F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400"/>
          </a:p>
        </p:txBody>
      </p:sp>
      <p:pic>
        <p:nvPicPr>
          <p:cNvPr id="81925" name="Picture 2">
            <a:extLst>
              <a:ext uri="{FF2B5EF4-FFF2-40B4-BE49-F238E27FC236}">
                <a16:creationId xmlns:a16="http://schemas.microsoft.com/office/drawing/2014/main" id="{56C0ABC8-3599-111F-413E-04B055882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" t="70233" r="69269" b="6712"/>
          <a:stretch>
            <a:fillRect/>
          </a:stretch>
        </p:blipFill>
        <p:spPr bwMode="auto">
          <a:xfrm>
            <a:off x="9753600" y="1319213"/>
            <a:ext cx="2209800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695EC2A-64B2-F459-01FB-738D740C0AF8}"/>
              </a:ext>
            </a:extLst>
          </p:cNvPr>
          <p:cNvSpPr txBox="1">
            <a:spLocks/>
          </p:cNvSpPr>
          <p:nvPr/>
        </p:nvSpPr>
        <p:spPr>
          <a:xfrm>
            <a:off x="6477000" y="1292225"/>
            <a:ext cx="3200400" cy="4927600"/>
          </a:xfrm>
          <a:prstGeom prst="rect">
            <a:avLst/>
          </a:prstGeom>
        </p:spPr>
        <p:txBody>
          <a:bodyPr/>
          <a:lstStyle/>
          <a:p>
            <a:pPr marL="514350" indent="-514350" eaLnBrk="1" fontAlgn="auto" hangingPunct="1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800" kern="0" dirty="0">
                <a:latin typeface="+mj-lt"/>
              </a:rPr>
              <a:t>Valve/</a:t>
            </a:r>
            <a:r>
              <a:rPr lang="en-US" sz="2800" kern="0" dirty="0" err="1">
                <a:latin typeface="+mj-lt"/>
              </a:rPr>
              <a:t>extn</a:t>
            </a:r>
            <a:r>
              <a:rPr lang="en-US" sz="2800" kern="0" dirty="0">
                <a:latin typeface="+mj-lt"/>
              </a:rPr>
              <a:t>. lever</a:t>
            </a:r>
          </a:p>
          <a:p>
            <a:pPr marL="514350" indent="-514350" eaLnBrk="1" fontAlgn="auto" hangingPunct="1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800" kern="0" dirty="0">
                <a:latin typeface="+mj-lt"/>
              </a:rPr>
              <a:t>Safety pin with locking device</a:t>
            </a:r>
          </a:p>
          <a:p>
            <a:pPr marL="514350" indent="-514350" eaLnBrk="1" fontAlgn="auto" hangingPunct="1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800" kern="0" dirty="0">
                <a:latin typeface="+mj-lt"/>
              </a:rPr>
              <a:t>Valve handle</a:t>
            </a:r>
          </a:p>
          <a:p>
            <a:pPr marL="514350" indent="-514350" eaLnBrk="1" fontAlgn="auto" hangingPunct="1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800" kern="0" dirty="0">
                <a:latin typeface="+mj-lt"/>
              </a:rPr>
              <a:t>Pressure gauge</a:t>
            </a:r>
          </a:p>
          <a:p>
            <a:pPr marL="514350" indent="-514350" eaLnBrk="1" fontAlgn="auto" hangingPunct="1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800" kern="0" dirty="0">
                <a:latin typeface="+mj-lt"/>
              </a:rPr>
              <a:t>Discharge hose</a:t>
            </a:r>
          </a:p>
          <a:p>
            <a:pPr marL="514350" indent="-514350" eaLnBrk="1" fontAlgn="auto" hangingPunct="1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800" kern="0" dirty="0">
                <a:latin typeface="+mj-lt"/>
              </a:rPr>
              <a:t>Siphon tube</a:t>
            </a:r>
          </a:p>
          <a:p>
            <a:pPr marL="514350" indent="-514350" eaLnBrk="1" fontAlgn="auto" hangingPunct="1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800" kern="0" dirty="0">
                <a:latin typeface="+mj-lt"/>
              </a:rPr>
              <a:t>Hose holder/belt</a:t>
            </a:r>
          </a:p>
          <a:p>
            <a:pPr marL="514350" indent="-514350" eaLnBrk="1" fontAlgn="auto" hangingPunct="1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800" kern="0" dirty="0">
                <a:latin typeface="+mj-lt"/>
              </a:rPr>
              <a:t>Discharge nozzle</a:t>
            </a:r>
          </a:p>
        </p:txBody>
      </p:sp>
      <p:pic>
        <p:nvPicPr>
          <p:cNvPr id="81927" name="Picture 7" descr="C:\Users\Acer\Downloads\WhatsApp Image 2025-09-04 at 17.24.38 (1).jpeg">
            <a:extLst>
              <a:ext uri="{FF2B5EF4-FFF2-40B4-BE49-F238E27FC236}">
                <a16:creationId xmlns:a16="http://schemas.microsoft.com/office/drawing/2014/main" id="{6D8199B8-2C5A-AA74-08F0-1C34FA4A0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8" name="Picture 8" descr="C:\Users\Acer\Downloads\WhatsApp Image 2025-09-04 at 17.24.38 (1).jpeg">
            <a:extLst>
              <a:ext uri="{FF2B5EF4-FFF2-40B4-BE49-F238E27FC236}">
                <a16:creationId xmlns:a16="http://schemas.microsoft.com/office/drawing/2014/main" id="{C91D75F3-7B31-A03C-2B82-381F41BCC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9" name="Picture 9" descr="C:\Users\Acer\Downloads\WhatsApp Image 2025-09-04 at 17.24.38 (1).jpeg">
            <a:extLst>
              <a:ext uri="{FF2B5EF4-FFF2-40B4-BE49-F238E27FC236}">
                <a16:creationId xmlns:a16="http://schemas.microsoft.com/office/drawing/2014/main" id="{ABB7FF6F-73BB-F600-92D0-5E6D5421E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0" name="Picture 10" descr="C:\Users\Acer\Downloads\WhatsApp Image 2025-09-04 at 17.24.38 (1).jpeg">
            <a:extLst>
              <a:ext uri="{FF2B5EF4-FFF2-40B4-BE49-F238E27FC236}">
                <a16:creationId xmlns:a16="http://schemas.microsoft.com/office/drawing/2014/main" id="{A83FC564-0E4B-0569-650E-58BE52AA0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0668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1" name="Picture 14" descr="C:\Users\Acer\Downloads\WhatsApp Image 2025-09-04 at 17.24.38 (3).jpeg">
            <a:extLst>
              <a:ext uri="{FF2B5EF4-FFF2-40B4-BE49-F238E27FC236}">
                <a16:creationId xmlns:a16="http://schemas.microsoft.com/office/drawing/2014/main" id="{60A19489-56F6-B0EE-B154-B0592493B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B27DAF82-D30F-4A48-827A-B38455D92CE6}"/>
              </a:ext>
            </a:extLst>
          </p:cNvPr>
          <p:cNvSpPr txBox="1"/>
          <p:nvPr/>
        </p:nvSpPr>
        <p:spPr>
          <a:xfrm>
            <a:off x="5867400" y="0"/>
            <a:ext cx="6324600" cy="68341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2947" name="Title 1">
            <a:extLst>
              <a:ext uri="{FF2B5EF4-FFF2-40B4-BE49-F238E27FC236}">
                <a16:creationId xmlns:a16="http://schemas.microsoft.com/office/drawing/2014/main" id="{876C5BCA-E82C-C2F0-2611-B81D065466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1447800"/>
            <a:ext cx="3962400" cy="2133600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</a:rPr>
              <a:t>DRY CHEMICAL (STORED PRESSURE) EXTINGUISHER</a:t>
            </a:r>
            <a:r>
              <a:rPr lang="en-US" altLang="en-US" sz="3200" b="1">
                <a:solidFill>
                  <a:srgbClr val="FFFF00"/>
                </a:solidFill>
              </a:rPr>
              <a:t> </a:t>
            </a:r>
            <a:endParaRPr lang="en-IN" altLang="en-US" sz="3200" b="1">
              <a:solidFill>
                <a:srgbClr val="FFFF00"/>
              </a:solidFill>
            </a:endParaRPr>
          </a:p>
        </p:txBody>
      </p:sp>
      <p:sp>
        <p:nvSpPr>
          <p:cNvPr id="82948" name="Slide Number Placeholder 2">
            <a:extLst>
              <a:ext uri="{FF2B5EF4-FFF2-40B4-BE49-F238E27FC236}">
                <a16:creationId xmlns:a16="http://schemas.microsoft.com/office/drawing/2014/main" id="{BB942D9E-CF0C-FD4F-236A-DFFD0EE9D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D1D9199-F4C9-4A70-8B4E-1948F854105D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53</a:t>
            </a:fld>
            <a:endParaRPr lang="en-US" altLang="en-US" sz="1400"/>
          </a:p>
        </p:txBody>
      </p:sp>
      <p:graphicFrame>
        <p:nvGraphicFramePr>
          <p:cNvPr id="4" name="Group 28">
            <a:extLst>
              <a:ext uri="{FF2B5EF4-FFF2-40B4-BE49-F238E27FC236}">
                <a16:creationId xmlns:a16="http://schemas.microsoft.com/office/drawing/2014/main" id="{1E98AA4E-52DB-E568-A749-7F3945B2CA10}"/>
              </a:ext>
            </a:extLst>
          </p:cNvPr>
          <p:cNvGraphicFramePr>
            <a:graphicFrameLocks/>
          </p:cNvGraphicFramePr>
          <p:nvPr/>
        </p:nvGraphicFramePr>
        <p:xfrm>
          <a:off x="6096000" y="1219200"/>
          <a:ext cx="5867400" cy="5484813"/>
        </p:xfrm>
        <a:graphic>
          <a:graphicData uri="http://schemas.openxmlformats.org/drawingml/2006/table">
            <a:tbl>
              <a:tblPr/>
              <a:tblGrid>
                <a:gridCol w="1553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5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5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53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28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54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0165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Dry Chemical (SP) Extinguisher Data 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Capacity 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1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1 Kg</a:t>
                      </a:r>
                      <a:endParaRPr lang="en-IN" sz="2000" b="1" i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2 kg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4 Kg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6 kg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9 Kg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47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Ave. discharge time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9 s</a:t>
                      </a:r>
                      <a:endParaRPr lang="en-IN" sz="200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14 s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18 s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21 s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23 s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Jet Length 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1 m</a:t>
                      </a:r>
                      <a:endParaRPr lang="en-IN" sz="200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1 m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2  m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4 m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6  m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23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Working pressure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15 Bars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15 Bars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15 Bars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15 Bars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15 Bars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81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Empty  weight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1.1 kg</a:t>
                      </a:r>
                      <a:endParaRPr lang="en-IN" sz="200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1.4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2.7 Kg.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3 kg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4.18 Kg.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81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Filled weight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2.1 kg</a:t>
                      </a:r>
                      <a:endParaRPr lang="en-IN" sz="200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3.4 kg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6.7 Kg.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9 kg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13.18 Kg.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81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Test pressure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35 Bars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35 Bars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35 Bars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35 Bars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35 Bars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3">
            <a:extLst>
              <a:ext uri="{FF2B5EF4-FFF2-40B4-BE49-F238E27FC236}">
                <a16:creationId xmlns:a16="http://schemas.microsoft.com/office/drawing/2014/main" id="{6FFE7273-EC8C-BCE7-9A1E-BFBFABF87618}"/>
              </a:ext>
            </a:extLst>
          </p:cNvPr>
          <p:cNvSpPr txBox="1">
            <a:spLocks noChangeArrowheads="1"/>
          </p:cNvSpPr>
          <p:nvPr/>
        </p:nvSpPr>
        <p:spPr>
          <a:xfrm>
            <a:off x="6629400" y="609600"/>
            <a:ext cx="4495800" cy="457200"/>
          </a:xfrm>
          <a:prstGeom prst="rect">
            <a:avLst/>
          </a:prstGeom>
        </p:spPr>
        <p:txBody>
          <a:bodyPr/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rgbClr val="FF0000"/>
                </a:solidFill>
                <a:latin typeface="+mj-lt"/>
              </a:rPr>
              <a:t>SPECIFICATIONS</a:t>
            </a:r>
          </a:p>
        </p:txBody>
      </p:sp>
      <p:pic>
        <p:nvPicPr>
          <p:cNvPr id="83010" name="Picture 7" descr="C:\Users\Acer\Downloads\WhatsApp Image 2025-09-04 at 17.24.38 (1).jpeg">
            <a:extLst>
              <a:ext uri="{FF2B5EF4-FFF2-40B4-BE49-F238E27FC236}">
                <a16:creationId xmlns:a16="http://schemas.microsoft.com/office/drawing/2014/main" id="{CC2B7846-11AB-23D2-08F2-D747C30AF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011" name="Picture 8" descr="C:\Users\Acer\Downloads\WhatsApp Image 2025-09-04 at 17.24.38 (1).jpeg">
            <a:extLst>
              <a:ext uri="{FF2B5EF4-FFF2-40B4-BE49-F238E27FC236}">
                <a16:creationId xmlns:a16="http://schemas.microsoft.com/office/drawing/2014/main" id="{6583389B-152F-8EB1-6407-228C773D1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012" name="Picture 9" descr="C:\Users\Acer\Downloads\WhatsApp Image 2025-09-04 at 17.24.38 (1).jpeg">
            <a:extLst>
              <a:ext uri="{FF2B5EF4-FFF2-40B4-BE49-F238E27FC236}">
                <a16:creationId xmlns:a16="http://schemas.microsoft.com/office/drawing/2014/main" id="{66EA185B-99B8-3452-765E-AA2A19EFB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4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013" name="Picture 17" descr="C:\Users\Acer\Downloads\WhatsApp Image 2025-09-04 at 17.24.38 (3).jpeg">
            <a:extLst>
              <a:ext uri="{FF2B5EF4-FFF2-40B4-BE49-F238E27FC236}">
                <a16:creationId xmlns:a16="http://schemas.microsoft.com/office/drawing/2014/main" id="{3DDA09DC-C8DC-ADB0-66E3-31F13CC29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AE17C43-BAE1-3B46-FBAD-F58C4C31642C}"/>
              </a:ext>
            </a:extLst>
          </p:cNvPr>
          <p:cNvSpPr txBox="1"/>
          <p:nvPr/>
        </p:nvSpPr>
        <p:spPr>
          <a:xfrm>
            <a:off x="5943600" y="0"/>
            <a:ext cx="62484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4995" name="Title 1">
            <a:extLst>
              <a:ext uri="{FF2B5EF4-FFF2-40B4-BE49-F238E27FC236}">
                <a16:creationId xmlns:a16="http://schemas.microsoft.com/office/drawing/2014/main" id="{99B082EF-D64C-C8E8-EE7E-D4CD3B9B6A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1341438"/>
            <a:ext cx="3962400" cy="1706562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</a:rPr>
              <a:t>CARBON DIOXIDE FIRE EXTINGUISHER </a:t>
            </a:r>
            <a:endParaRPr lang="en-IN" altLang="en-US" sz="4000" b="1">
              <a:solidFill>
                <a:srgbClr val="FFFF00"/>
              </a:solidFill>
            </a:endParaRPr>
          </a:p>
        </p:txBody>
      </p:sp>
      <p:sp>
        <p:nvSpPr>
          <p:cNvPr id="104450" name="Content Placeholder 2">
            <a:extLst>
              <a:ext uri="{FF2B5EF4-FFF2-40B4-BE49-F238E27FC236}">
                <a16:creationId xmlns:a16="http://schemas.microsoft.com/office/drawing/2014/main" id="{0B59AF40-4933-840F-3376-B21A8DD864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553200" y="1828800"/>
            <a:ext cx="5105400" cy="4648200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IN" altLang="en-US" sz="2400" dirty="0">
                <a:latin typeface="+mj-lt"/>
              </a:rPr>
              <a:t>it is a gas at standard temperature and pressure</a:t>
            </a:r>
            <a:endParaRPr lang="en-US" altLang="en-US" sz="2400" dirty="0">
              <a:latin typeface="+mj-lt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+mj-lt"/>
              </a:rPr>
              <a:t>carbon dioxide is colorless, non-toxic and odorless,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+mj-lt"/>
              </a:rPr>
              <a:t>heavier than air, </a:t>
            </a:r>
            <a:r>
              <a:rPr lang="en-IN" altLang="en-US" sz="2400" dirty="0">
                <a:latin typeface="+mj-lt"/>
              </a:rPr>
              <a:t>displaces oxygen (smothering)</a:t>
            </a:r>
            <a:endParaRPr lang="en-US" altLang="en-US" sz="2400" dirty="0">
              <a:latin typeface="+mj-lt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+mj-lt"/>
              </a:rPr>
              <a:t>non conductor of electricity,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+mj-lt"/>
              </a:rPr>
              <a:t>non-residual gas - (</a:t>
            </a:r>
            <a:r>
              <a:rPr lang="en-IN" altLang="en-US" sz="2400" dirty="0">
                <a:latin typeface="+mj-lt"/>
              </a:rPr>
              <a:t>clean agent) because they do not leave any residue after discharge </a:t>
            </a:r>
          </a:p>
          <a:p>
            <a:pPr algn="just" eaLnBrk="1" fontAlgn="auto" hangingPunct="1">
              <a:spcAft>
                <a:spcPts val="0"/>
              </a:spcAft>
              <a:buFontTx/>
              <a:buNone/>
              <a:defRPr/>
            </a:pPr>
            <a:endParaRPr lang="en-IN" altLang="en-US" dirty="0">
              <a:latin typeface="+mj-lt"/>
            </a:endParaRPr>
          </a:p>
        </p:txBody>
      </p:sp>
      <p:sp>
        <p:nvSpPr>
          <p:cNvPr id="84997" name="Slide Number Placeholder 3">
            <a:extLst>
              <a:ext uri="{FF2B5EF4-FFF2-40B4-BE49-F238E27FC236}">
                <a16:creationId xmlns:a16="http://schemas.microsoft.com/office/drawing/2014/main" id="{3595428D-98AD-6B0F-A543-C2E9CB26A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2A2C80F-9854-4460-B1A4-889F41891B84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54</a:t>
            </a:fld>
            <a:endParaRPr lang="en-US" altLang="en-US" sz="1400"/>
          </a:p>
        </p:txBody>
      </p:sp>
      <p:sp>
        <p:nvSpPr>
          <p:cNvPr id="104453" name="TextBox 4">
            <a:extLst>
              <a:ext uri="{FF2B5EF4-FFF2-40B4-BE49-F238E27FC236}">
                <a16:creationId xmlns:a16="http://schemas.microsoft.com/office/drawing/2014/main" id="{71B7C912-3E67-032F-3291-D04369A2A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1143000"/>
            <a:ext cx="35814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+mj-lt"/>
              </a:rPr>
              <a:t>CHARACTERISTICS:</a:t>
            </a:r>
          </a:p>
        </p:txBody>
      </p:sp>
      <p:pic>
        <p:nvPicPr>
          <p:cNvPr id="84999" name="Picture 7" descr="C:\Users\Acer\Downloads\WhatsApp Image 2025-09-04 at 17.24.38 (1).jpeg">
            <a:extLst>
              <a:ext uri="{FF2B5EF4-FFF2-40B4-BE49-F238E27FC236}">
                <a16:creationId xmlns:a16="http://schemas.microsoft.com/office/drawing/2014/main" id="{1DD42DC4-D5DB-8B6B-7271-F45F43320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6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0" name="Picture 8" descr="C:\Users\Acer\Downloads\WhatsApp Image 2025-09-04 at 17.24.38 (3).jpeg">
            <a:extLst>
              <a:ext uri="{FF2B5EF4-FFF2-40B4-BE49-F238E27FC236}">
                <a16:creationId xmlns:a16="http://schemas.microsoft.com/office/drawing/2014/main" id="{21747378-03F6-65D1-1FD7-6CC901597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6F89011-7CCF-5922-DC36-270FC1C8DC02}"/>
              </a:ext>
            </a:extLst>
          </p:cNvPr>
          <p:cNvSpPr txBox="1"/>
          <p:nvPr/>
        </p:nvSpPr>
        <p:spPr>
          <a:xfrm>
            <a:off x="5943600" y="0"/>
            <a:ext cx="62484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6019" name="Title 1">
            <a:extLst>
              <a:ext uri="{FF2B5EF4-FFF2-40B4-BE49-F238E27FC236}">
                <a16:creationId xmlns:a16="http://schemas.microsoft.com/office/drawing/2014/main" id="{F63B7285-431C-C9DF-1F2B-2C34DAF19A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70038"/>
            <a:ext cx="4953000" cy="1477962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</a:rPr>
              <a:t>CARBON DIOXIDE FIRE EXTINGUISHER </a:t>
            </a:r>
            <a:endParaRPr lang="en-IN" altLang="en-US" sz="4000" b="1">
              <a:solidFill>
                <a:srgbClr val="FFFF00"/>
              </a:solidFill>
            </a:endParaRPr>
          </a:p>
        </p:txBody>
      </p:sp>
      <p:sp>
        <p:nvSpPr>
          <p:cNvPr id="105474" name="Content Placeholder 2">
            <a:extLst>
              <a:ext uri="{FF2B5EF4-FFF2-40B4-BE49-F238E27FC236}">
                <a16:creationId xmlns:a16="http://schemas.microsoft.com/office/drawing/2014/main" id="{A2E528C3-FD73-28E1-B906-B3DFB4599D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0" y="1752600"/>
            <a:ext cx="5486400" cy="4648200"/>
          </a:xfrm>
        </p:spPr>
        <p:txBody>
          <a:bodyPr rtlCol="0">
            <a:normAutofit/>
          </a:bodyPr>
          <a:lstStyle/>
          <a:p>
            <a:pPr algn="just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IN" altLang="en-US" sz="2400" dirty="0">
                <a:latin typeface="+mj-lt"/>
              </a:rPr>
              <a:t>This is ideal for sensitive electronics and documents.</a:t>
            </a:r>
          </a:p>
          <a:p>
            <a:pPr algn="just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IN" altLang="en-US" sz="2400" dirty="0">
                <a:latin typeface="+mj-lt"/>
              </a:rPr>
              <a:t>This is not intended for class a fires, as the high-pressure cloud of gas can scatter burning materials. </a:t>
            </a:r>
          </a:p>
          <a:p>
            <a:pPr algn="just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IN" altLang="en-US" sz="2400" dirty="0">
                <a:latin typeface="+mj-lt"/>
              </a:rPr>
              <a:t>CO</a:t>
            </a:r>
            <a:r>
              <a:rPr lang="en-IN" altLang="en-US" sz="2400" baseline="-25000" dirty="0">
                <a:latin typeface="+mj-lt"/>
              </a:rPr>
              <a:t>2</a:t>
            </a:r>
            <a:r>
              <a:rPr lang="en-IN" altLang="en-US" sz="2400" dirty="0">
                <a:latin typeface="+mj-lt"/>
              </a:rPr>
              <a:t> is not suitable for use on fires containing their own oxygen source, metals or cooking media</a:t>
            </a:r>
          </a:p>
          <a:p>
            <a:pPr algn="just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IN" altLang="en-US" sz="2400" dirty="0">
                <a:latin typeface="+mj-lt"/>
              </a:rPr>
              <a:t>Although it can be rather successful on a person on fire</a:t>
            </a:r>
          </a:p>
        </p:txBody>
      </p:sp>
      <p:sp>
        <p:nvSpPr>
          <p:cNvPr id="86021" name="Slide Number Placeholder 3">
            <a:extLst>
              <a:ext uri="{FF2B5EF4-FFF2-40B4-BE49-F238E27FC236}">
                <a16:creationId xmlns:a16="http://schemas.microsoft.com/office/drawing/2014/main" id="{D153F264-77F1-0C64-11CB-5C4E9727D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602C411-9AB0-428A-811F-EFF423081151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55</a:t>
            </a:fld>
            <a:endParaRPr lang="en-US" altLang="en-US" sz="1400"/>
          </a:p>
        </p:txBody>
      </p:sp>
      <p:sp>
        <p:nvSpPr>
          <p:cNvPr id="105477" name="TextBox 4">
            <a:extLst>
              <a:ext uri="{FF2B5EF4-FFF2-40B4-BE49-F238E27FC236}">
                <a16:creationId xmlns:a16="http://schemas.microsoft.com/office/drawing/2014/main" id="{FF097386-DB7C-2CE5-31FF-A4107A0C0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1143000"/>
            <a:ext cx="35052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+mj-lt"/>
              </a:rPr>
              <a:t>CHARACTERISTICS:</a:t>
            </a:r>
          </a:p>
        </p:txBody>
      </p:sp>
      <p:pic>
        <p:nvPicPr>
          <p:cNvPr id="86023" name="Picture 7" descr="C:\Users\Acer\Downloads\WhatsApp Image 2025-09-04 at 17.24.38 (1).jpeg">
            <a:extLst>
              <a:ext uri="{FF2B5EF4-FFF2-40B4-BE49-F238E27FC236}">
                <a16:creationId xmlns:a16="http://schemas.microsoft.com/office/drawing/2014/main" id="{5C95C56E-105C-4BF3-4465-F6E0C0999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4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4" name="Picture 8" descr="C:\Users\Acer\Downloads\WhatsApp Image 2025-09-04 at 17.24.38 (3).jpeg">
            <a:extLst>
              <a:ext uri="{FF2B5EF4-FFF2-40B4-BE49-F238E27FC236}">
                <a16:creationId xmlns:a16="http://schemas.microsoft.com/office/drawing/2014/main" id="{F47D04FE-15E9-CDE6-8CA5-35FC25CA2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2400"/>
            <a:ext cx="106680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909E8FD-300F-C4AA-BB76-758B4222062D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7043" name="Title 1">
            <a:extLst>
              <a:ext uri="{FF2B5EF4-FFF2-40B4-BE49-F238E27FC236}">
                <a16:creationId xmlns:a16="http://schemas.microsoft.com/office/drawing/2014/main" id="{EC83BB0D-1936-602D-B17B-6F461ECECB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1570038"/>
            <a:ext cx="4038600" cy="1782762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</a:rPr>
              <a:t>CARBON DIOXIDE FIRE EXTINGUISHER </a:t>
            </a:r>
            <a:endParaRPr lang="en-IN" altLang="en-US" sz="4000" b="1">
              <a:solidFill>
                <a:srgbClr val="FFFF00"/>
              </a:solidFill>
            </a:endParaRPr>
          </a:p>
        </p:txBody>
      </p:sp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id="{58622C6F-00B5-9C7D-A14C-3ED410C10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0" y="1524000"/>
            <a:ext cx="5105400" cy="48006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Made of Manganese steel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Controlled discharge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Brass nickel plated head valve with simple squeeze operation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Rechargeable and easy maintenance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Capacity from 2 to 4.5 kg, cylindrical shape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Upright operation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Swivel horn with no cold burns</a:t>
            </a:r>
            <a:endParaRPr lang="en-IN" sz="2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87045" name="Slide Number Placeholder 3">
            <a:extLst>
              <a:ext uri="{FF2B5EF4-FFF2-40B4-BE49-F238E27FC236}">
                <a16:creationId xmlns:a16="http://schemas.microsoft.com/office/drawing/2014/main" id="{17283E69-AA37-4615-8707-6E45AD8BB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0B3C52C-6148-4EA2-B985-E0C1A0067C4E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56</a:t>
            </a:fld>
            <a:endParaRPr lang="en-US" altLang="en-US" sz="1400"/>
          </a:p>
        </p:txBody>
      </p:sp>
      <p:pic>
        <p:nvPicPr>
          <p:cNvPr id="87046" name="Picture 6" descr="C:\Users\Acer\Downloads\WhatsApp Image 2025-09-04 at 17.24.38 (1).jpeg">
            <a:extLst>
              <a:ext uri="{FF2B5EF4-FFF2-40B4-BE49-F238E27FC236}">
                <a16:creationId xmlns:a16="http://schemas.microsoft.com/office/drawing/2014/main" id="{EBEFC7F9-7C2F-09DA-CBFF-D446ECB0A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4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7" name="Picture 7" descr="C:\Users\Acer\Downloads\WhatsApp Image 2025-09-04 at 17.24.38 (3).jpeg">
            <a:extLst>
              <a:ext uri="{FF2B5EF4-FFF2-40B4-BE49-F238E27FC236}">
                <a16:creationId xmlns:a16="http://schemas.microsoft.com/office/drawing/2014/main" id="{3FA4B070-C7D5-939A-2E81-2F3D4B8B5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D7A7EF7-3B85-25B4-23BC-AC7D90F8247C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8067" name="Title 1">
            <a:extLst>
              <a:ext uri="{FF2B5EF4-FFF2-40B4-BE49-F238E27FC236}">
                <a16:creationId xmlns:a16="http://schemas.microsoft.com/office/drawing/2014/main" id="{3129F107-5AA6-ADCA-B576-DECF0976DF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570038"/>
            <a:ext cx="3962400" cy="2239962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</a:rPr>
              <a:t>CARBON DIOXIDE FIRE EXTINGUISHER </a:t>
            </a:r>
            <a:endParaRPr lang="en-IN" altLang="en-US" sz="4000" b="1">
              <a:solidFill>
                <a:srgbClr val="FFFF00"/>
              </a:solidFill>
            </a:endParaRPr>
          </a:p>
        </p:txBody>
      </p:sp>
      <p:sp>
        <p:nvSpPr>
          <p:cNvPr id="88068" name="Slide Number Placeholder 2">
            <a:extLst>
              <a:ext uri="{FF2B5EF4-FFF2-40B4-BE49-F238E27FC236}">
                <a16:creationId xmlns:a16="http://schemas.microsoft.com/office/drawing/2014/main" id="{89B8BC73-2729-F498-342B-70D955346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77200" y="617220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DE7F387-2F8B-4CC0-A203-7370B29076BC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57</a:t>
            </a:fld>
            <a:endParaRPr lang="en-US" altLang="en-US" sz="1400"/>
          </a:p>
        </p:txBody>
      </p:sp>
      <p:pic>
        <p:nvPicPr>
          <p:cNvPr id="88069" name="Picture 2">
            <a:extLst>
              <a:ext uri="{FF2B5EF4-FFF2-40B4-BE49-F238E27FC236}">
                <a16:creationId xmlns:a16="http://schemas.microsoft.com/office/drawing/2014/main" id="{9777F4E5-E53C-0575-E7CA-93FF7C247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7" t="68965" r="67599" b="3812"/>
          <a:stretch>
            <a:fillRect/>
          </a:stretch>
        </p:blipFill>
        <p:spPr bwMode="auto">
          <a:xfrm>
            <a:off x="10210800" y="1320800"/>
            <a:ext cx="1752600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35BB81C-1717-E710-8A44-C43E70875A5E}"/>
              </a:ext>
            </a:extLst>
          </p:cNvPr>
          <p:cNvSpPr txBox="1">
            <a:spLocks/>
          </p:cNvSpPr>
          <p:nvPr/>
        </p:nvSpPr>
        <p:spPr>
          <a:xfrm>
            <a:off x="6553200" y="1320800"/>
            <a:ext cx="2819400" cy="5089525"/>
          </a:xfrm>
          <a:prstGeom prst="rect">
            <a:avLst/>
          </a:prstGeom>
        </p:spPr>
        <p:txBody>
          <a:bodyPr/>
          <a:lstStyle/>
          <a:p>
            <a:pPr marL="514350" indent="-514350" eaLnBrk="1" fontAlgn="auto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kern="0" dirty="0">
                <a:latin typeface="+mj-lt"/>
              </a:rPr>
              <a:t>Valve/</a:t>
            </a:r>
            <a:r>
              <a:rPr lang="en-US" sz="2400" kern="0" dirty="0" err="1">
                <a:latin typeface="+mj-lt"/>
              </a:rPr>
              <a:t>extn</a:t>
            </a:r>
            <a:r>
              <a:rPr lang="en-US" sz="2400" kern="0" dirty="0">
                <a:latin typeface="+mj-lt"/>
              </a:rPr>
              <a:t>. lever</a:t>
            </a:r>
          </a:p>
          <a:p>
            <a:pPr marL="514350" indent="-514350" eaLnBrk="1" fontAlgn="auto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kern="0" dirty="0">
                <a:latin typeface="+mj-lt"/>
              </a:rPr>
              <a:t>Safety pin with locking device</a:t>
            </a:r>
          </a:p>
          <a:p>
            <a:pPr marL="514350" indent="-514350" eaLnBrk="1" fontAlgn="auto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kern="0" dirty="0">
                <a:latin typeface="+mj-lt"/>
              </a:rPr>
              <a:t>Valve handle</a:t>
            </a:r>
          </a:p>
          <a:p>
            <a:pPr marL="514350" indent="-514350" eaLnBrk="1" fontAlgn="auto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kern="0" dirty="0">
                <a:latin typeface="+mj-lt"/>
              </a:rPr>
              <a:t>Discharge hose and horn</a:t>
            </a:r>
          </a:p>
          <a:p>
            <a:pPr marL="514350" indent="-514350" eaLnBrk="1" fontAlgn="auto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kern="0" dirty="0">
                <a:latin typeface="+mj-lt"/>
              </a:rPr>
              <a:t>Siphon tube</a:t>
            </a:r>
          </a:p>
        </p:txBody>
      </p:sp>
      <p:pic>
        <p:nvPicPr>
          <p:cNvPr id="88071" name="Picture 7" descr="C:\Users\Acer\Downloads\WhatsApp Image 2025-09-04 at 17.24.38 (1).jpeg">
            <a:extLst>
              <a:ext uri="{FF2B5EF4-FFF2-40B4-BE49-F238E27FC236}">
                <a16:creationId xmlns:a16="http://schemas.microsoft.com/office/drawing/2014/main" id="{4C0A9F7F-3B29-F5FA-D61F-C0634A7B8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14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2" name="Picture 8" descr="C:\Users\Acer\Downloads\WhatsApp Image 2025-09-04 at 17.24.38 (1).jpeg">
            <a:extLst>
              <a:ext uri="{FF2B5EF4-FFF2-40B4-BE49-F238E27FC236}">
                <a16:creationId xmlns:a16="http://schemas.microsoft.com/office/drawing/2014/main" id="{10A147BF-6BD9-5CD2-33FA-426EFD8A9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4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3" name="Picture 9" descr="C:\Users\Acer\Downloads\WhatsApp Image 2025-09-04 at 17.24.38 (3).jpeg">
            <a:extLst>
              <a:ext uri="{FF2B5EF4-FFF2-40B4-BE49-F238E27FC236}">
                <a16:creationId xmlns:a16="http://schemas.microsoft.com/office/drawing/2014/main" id="{A259D682-451C-3DD4-C53F-C9FC73472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AB9FDDC-B28F-45D8-5881-CA41DD026AFD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9091" name="Title 1">
            <a:extLst>
              <a:ext uri="{FF2B5EF4-FFF2-40B4-BE49-F238E27FC236}">
                <a16:creationId xmlns:a16="http://schemas.microsoft.com/office/drawing/2014/main" id="{4482A55A-C105-EC43-178B-33C41A6CFF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1570038"/>
            <a:ext cx="4191000" cy="1782762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0066"/>
                </a:solidFill>
              </a:rPr>
              <a:t>CARBON DIOXIDE FIRE EXTINGUISHER </a:t>
            </a:r>
            <a:endParaRPr lang="en-IN" altLang="en-US" sz="4000" b="1">
              <a:solidFill>
                <a:srgbClr val="FF0066"/>
              </a:solidFill>
            </a:endParaRPr>
          </a:p>
        </p:txBody>
      </p:sp>
      <p:sp>
        <p:nvSpPr>
          <p:cNvPr id="89092" name="Slide Number Placeholder 2">
            <a:extLst>
              <a:ext uri="{FF2B5EF4-FFF2-40B4-BE49-F238E27FC236}">
                <a16:creationId xmlns:a16="http://schemas.microsoft.com/office/drawing/2014/main" id="{1EE58C2E-2AEC-81D7-4140-26599BD33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D43427C-FE36-4CE3-AA12-A8E1CFACF9B4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58</a:t>
            </a:fld>
            <a:endParaRPr lang="en-US" altLang="en-US" sz="1400"/>
          </a:p>
        </p:txBody>
      </p:sp>
      <p:graphicFrame>
        <p:nvGraphicFramePr>
          <p:cNvPr id="5" name="Group 28">
            <a:extLst>
              <a:ext uri="{FF2B5EF4-FFF2-40B4-BE49-F238E27FC236}">
                <a16:creationId xmlns:a16="http://schemas.microsoft.com/office/drawing/2014/main" id="{9A2051B3-3D3D-E701-C189-B9D6CFFC3AC0}"/>
              </a:ext>
            </a:extLst>
          </p:cNvPr>
          <p:cNvGraphicFramePr>
            <a:graphicFrameLocks/>
          </p:cNvGraphicFramePr>
          <p:nvPr/>
        </p:nvGraphicFramePr>
        <p:xfrm>
          <a:off x="6248400" y="1692275"/>
          <a:ext cx="5410200" cy="5089525"/>
        </p:xfrm>
        <a:graphic>
          <a:graphicData uri="http://schemas.openxmlformats.org/drawingml/2006/table">
            <a:tbl>
              <a:tblPr/>
              <a:tblGrid>
                <a:gridCol w="1680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3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3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3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147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Carbon Dioxide Fire Extinguisher Data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7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Capacity 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 kg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 Kg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4.5 kg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7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Ave. discharge time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9.5 s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10.5 s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 s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7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Jet Length 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m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  m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m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0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Working pressure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60-70 Bars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60-70 Bars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60-70 Bars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0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Empty  weight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6.5 kg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8.7 kg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12.1 kg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7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Filled weight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8.5 kg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11.7 kg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16.6 kg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0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Test pressure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 Bars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 Bars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 Bars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4FC606B1-0B82-144A-E5EC-6640DA54915B}"/>
              </a:ext>
            </a:extLst>
          </p:cNvPr>
          <p:cNvSpPr txBox="1">
            <a:spLocks noChangeArrowheads="1"/>
          </p:cNvSpPr>
          <p:nvPr/>
        </p:nvSpPr>
        <p:spPr>
          <a:xfrm>
            <a:off x="6400800" y="990600"/>
            <a:ext cx="4495800" cy="609600"/>
          </a:xfrm>
          <a:prstGeom prst="rect">
            <a:avLst/>
          </a:prstGeom>
        </p:spPr>
        <p:txBody>
          <a:bodyPr/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rgbClr val="FF0000"/>
                </a:solidFill>
                <a:latin typeface="+mj-lt"/>
              </a:rPr>
              <a:t>SPECIFICATIONS</a:t>
            </a:r>
          </a:p>
        </p:txBody>
      </p:sp>
      <p:pic>
        <p:nvPicPr>
          <p:cNvPr id="89139" name="Picture 7" descr="C:\Users\Acer\Downloads\WhatsApp Image 2025-09-04 at 17.24.38 (1).jpeg">
            <a:extLst>
              <a:ext uri="{FF2B5EF4-FFF2-40B4-BE49-F238E27FC236}">
                <a16:creationId xmlns:a16="http://schemas.microsoft.com/office/drawing/2014/main" id="{D3680822-B10D-7482-F44C-606E931AF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4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40" name="Picture 10" descr="C:\Users\Acer\Downloads\WhatsApp Image 2025-09-04 at 17.24.38 (3).jpeg">
            <a:extLst>
              <a:ext uri="{FF2B5EF4-FFF2-40B4-BE49-F238E27FC236}">
                <a16:creationId xmlns:a16="http://schemas.microsoft.com/office/drawing/2014/main" id="{A0C20B39-CBF8-29A0-3603-F8CE6C764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624DC42-2990-6291-7A98-FF51018483B5}"/>
              </a:ext>
            </a:extLst>
          </p:cNvPr>
          <p:cNvSpPr txBox="1"/>
          <p:nvPr/>
        </p:nvSpPr>
        <p:spPr>
          <a:xfrm>
            <a:off x="5867400" y="0"/>
            <a:ext cx="63246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0115" name="Title 1">
            <a:extLst>
              <a:ext uri="{FF2B5EF4-FFF2-40B4-BE49-F238E27FC236}">
                <a16:creationId xmlns:a16="http://schemas.microsoft.com/office/drawing/2014/main" id="{D27354A0-F778-0D2A-D4F2-17AE495984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1722438"/>
            <a:ext cx="4114800" cy="2087562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</a:rPr>
              <a:t>CLEAN AGENT FIRE EXTINGUISHERS</a:t>
            </a:r>
            <a:endParaRPr lang="en-US" altLang="en-US" sz="4000">
              <a:solidFill>
                <a:srgbClr val="FFFF00"/>
              </a:solidFill>
            </a:endParaRPr>
          </a:p>
        </p:txBody>
      </p:sp>
      <p:sp>
        <p:nvSpPr>
          <p:cNvPr id="109571" name="Content Placeholder 2">
            <a:extLst>
              <a:ext uri="{FF2B5EF4-FFF2-40B4-BE49-F238E27FC236}">
                <a16:creationId xmlns:a16="http://schemas.microsoft.com/office/drawing/2014/main" id="{DA2FB3D4-98A1-C199-46CF-73C4841199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00800" y="1219200"/>
            <a:ext cx="5257800" cy="5029200"/>
          </a:xfrm>
        </p:spPr>
        <p:txBody>
          <a:bodyPr rtlCol="0">
            <a:normAutofit/>
          </a:bodyPr>
          <a:lstStyle/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IN" altLang="en-US" sz="2400" dirty="0">
                <a:latin typeface="+mj-lt"/>
              </a:rPr>
              <a:t>They are labelled clean agents because they do not leave any residue after discharge which is ideal for sensitive electronics and documents.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IN" altLang="en-US" sz="2400" dirty="0">
                <a:latin typeface="+mj-lt"/>
              </a:rPr>
              <a:t>Removes heat from the combustion zone </a:t>
            </a:r>
            <a:r>
              <a:rPr lang="en-IN" altLang="en-US" sz="2400" b="1" dirty="0">
                <a:solidFill>
                  <a:srgbClr val="C00000"/>
                </a:solidFill>
                <a:latin typeface="+mj-lt"/>
              </a:rPr>
              <a:t>(</a:t>
            </a:r>
            <a:r>
              <a:rPr lang="en-IN" altLang="en-US" sz="2400" b="1" dirty="0" err="1">
                <a:solidFill>
                  <a:srgbClr val="C00000"/>
                </a:solidFill>
                <a:latin typeface="+mj-lt"/>
              </a:rPr>
              <a:t>Halotron</a:t>
            </a:r>
            <a:r>
              <a:rPr lang="en-IN" altLang="en-US" sz="2400" b="1" dirty="0">
                <a:solidFill>
                  <a:srgbClr val="C00000"/>
                </a:solidFill>
                <a:latin typeface="+mj-lt"/>
              </a:rPr>
              <a:t>, FE-36) 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IN" altLang="en-US" sz="2400" dirty="0">
                <a:latin typeface="+mj-lt"/>
              </a:rPr>
              <a:t>Inhibits chemical chain </a:t>
            </a:r>
            <a:r>
              <a:rPr lang="en-IN" altLang="en-US" sz="2400" b="1" dirty="0">
                <a:solidFill>
                  <a:srgbClr val="C00000"/>
                </a:solidFill>
                <a:latin typeface="+mj-lt"/>
              </a:rPr>
              <a:t>reaction (Halons)</a:t>
            </a:r>
            <a:endParaRPr lang="en-US" altLang="en-US" sz="2400" b="1" dirty="0">
              <a:solidFill>
                <a:srgbClr val="C00000"/>
              </a:solidFill>
              <a:latin typeface="+mj-lt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altLang="en-US" dirty="0">
              <a:latin typeface="+mj-lt"/>
            </a:endParaRPr>
          </a:p>
        </p:txBody>
      </p:sp>
      <p:sp>
        <p:nvSpPr>
          <p:cNvPr id="90117" name="Slide Number Placeholder 3">
            <a:extLst>
              <a:ext uri="{FF2B5EF4-FFF2-40B4-BE49-F238E27FC236}">
                <a16:creationId xmlns:a16="http://schemas.microsoft.com/office/drawing/2014/main" id="{EC0B5389-4E47-ACD1-705F-E6DDB16DB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2B4DCBB-F77D-48DB-8240-C6663C69C02F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59</a:t>
            </a:fld>
            <a:endParaRPr lang="en-US" altLang="en-US" sz="1400"/>
          </a:p>
        </p:txBody>
      </p:sp>
      <p:pic>
        <p:nvPicPr>
          <p:cNvPr id="90118" name="Picture 6" descr="C:\Users\Acer\Downloads\WhatsApp Image 2025-09-04 at 17.24.38 (1).jpeg">
            <a:extLst>
              <a:ext uri="{FF2B5EF4-FFF2-40B4-BE49-F238E27FC236}">
                <a16:creationId xmlns:a16="http://schemas.microsoft.com/office/drawing/2014/main" id="{C44AB8C9-2276-D9E5-0E6D-272B20E54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4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9" name="Picture 7" descr="C:\Users\Acer\Downloads\WhatsApp Image 2025-09-04 at 17.24.38 (3).jpeg">
            <a:extLst>
              <a:ext uri="{FF2B5EF4-FFF2-40B4-BE49-F238E27FC236}">
                <a16:creationId xmlns:a16="http://schemas.microsoft.com/office/drawing/2014/main" id="{8EEF1D0A-ABD2-5938-5E80-DA5908FA4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5652BE8-F06B-F2D3-D2D0-940EE9078C07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25A907DF-4FC6-19A0-4CB6-C098400DD1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324600" y="1524000"/>
            <a:ext cx="5410200" cy="4876800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Class A :</a:t>
            </a:r>
            <a:r>
              <a:rPr lang="en-US" dirty="0">
                <a:latin typeface="+mj-lt"/>
              </a:rPr>
              <a:t> </a:t>
            </a:r>
          </a:p>
          <a:p>
            <a:pPr marL="1847850" lvl="4" algn="just" eaLnBrk="1" fontAlgn="auto" hangingPunct="1">
              <a:spcAft>
                <a:spcPts val="0"/>
              </a:spcAft>
              <a:defRPr/>
            </a:pPr>
            <a:r>
              <a:rPr lang="en-US" sz="2400" dirty="0">
                <a:latin typeface="+mj-lt"/>
              </a:rPr>
              <a:t>Fire involving solid combustible materials of organic nature such wood, paper, rubber, plastic, cloth which requires cooling effect.</a:t>
            </a:r>
          </a:p>
          <a:p>
            <a:pPr algn="just" eaLnBrk="1" fontAlgn="auto" hangingPunct="1">
              <a:spcAft>
                <a:spcPts val="0"/>
              </a:spcAft>
              <a:buFontTx/>
              <a:buNone/>
              <a:defRPr/>
            </a:pPr>
            <a:endParaRPr lang="en-US" sz="3600" b="1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Class B :</a:t>
            </a:r>
            <a:r>
              <a:rPr lang="en-US" dirty="0">
                <a:latin typeface="+mj-lt"/>
              </a:rPr>
              <a:t> </a:t>
            </a:r>
          </a:p>
          <a:p>
            <a:pPr marL="1847850" lvl="4" algn="just" eaLnBrk="1" fontAlgn="auto" hangingPunct="1">
              <a:spcAft>
                <a:spcPts val="0"/>
              </a:spcAft>
              <a:defRPr/>
            </a:pPr>
            <a:r>
              <a:rPr lang="en-US" sz="2400" dirty="0">
                <a:latin typeface="+mj-lt"/>
              </a:rPr>
              <a:t>Fire involving inflammable liquids or liquefiable solids such as petrol, kerosene, acids, solvent etc.</a:t>
            </a:r>
          </a:p>
          <a:p>
            <a:pPr algn="just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>
              <a:latin typeface="+mj-lt"/>
            </a:endParaRPr>
          </a:p>
        </p:txBody>
      </p:sp>
      <p:sp>
        <p:nvSpPr>
          <p:cNvPr id="10244" name="Slide Number Placeholder 5">
            <a:extLst>
              <a:ext uri="{FF2B5EF4-FFF2-40B4-BE49-F238E27FC236}">
                <a16:creationId xmlns:a16="http://schemas.microsoft.com/office/drawing/2014/main" id="{EA88D593-C5D4-9CF6-A50F-0BEF8C5DA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27F652B-EF5C-46C4-B655-E9DAA873B7E6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11268" name="Text Box 7">
            <a:extLst>
              <a:ext uri="{FF2B5EF4-FFF2-40B4-BE49-F238E27FC236}">
                <a16:creationId xmlns:a16="http://schemas.microsoft.com/office/drawing/2014/main" id="{AC3BB278-D187-81BF-5B44-BADFD307B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028825"/>
            <a:ext cx="5078413" cy="13239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 sz="4000" b="1" dirty="0">
                <a:solidFill>
                  <a:srgbClr val="FFFF00"/>
                </a:solidFill>
                <a:latin typeface="+mj-lt"/>
              </a:rPr>
              <a:t>CLASSIFICATION OF FIRE            </a:t>
            </a:r>
            <a:endParaRPr lang="en-US" altLang="en-US" sz="4400" b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10246" name="Picture 8" descr="C:\Users\Acer\Downloads\WhatsApp Image 2025-09-04 at 17.24.38 (1).jpeg">
            <a:extLst>
              <a:ext uri="{FF2B5EF4-FFF2-40B4-BE49-F238E27FC236}">
                <a16:creationId xmlns:a16="http://schemas.microsoft.com/office/drawing/2014/main" id="{8D7C08F6-7613-451B-F6BA-B9080ED8D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9" descr="C:\Users\Acer\Downloads\WhatsApp Image 2025-09-04 at 17.24.38 (3).jpeg">
            <a:extLst>
              <a:ext uri="{FF2B5EF4-FFF2-40B4-BE49-F238E27FC236}">
                <a16:creationId xmlns:a16="http://schemas.microsoft.com/office/drawing/2014/main" id="{7FE2D696-354B-F895-2C0D-EF9AFD683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14FCDB3-0170-59EB-896F-8F150E71CEB0}"/>
              </a:ext>
            </a:extLst>
          </p:cNvPr>
          <p:cNvSpPr txBox="1"/>
          <p:nvPr/>
        </p:nvSpPr>
        <p:spPr>
          <a:xfrm>
            <a:off x="5638800" y="-58738"/>
            <a:ext cx="6553200" cy="69342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1139" name="Title 1">
            <a:extLst>
              <a:ext uri="{FF2B5EF4-FFF2-40B4-BE49-F238E27FC236}">
                <a16:creationId xmlns:a16="http://schemas.microsoft.com/office/drawing/2014/main" id="{53FA8214-8A82-432F-2B07-4E7A1C8F73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1341438"/>
            <a:ext cx="3657600" cy="1858962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</a:rPr>
              <a:t>CLEAN AGENT FIRE EXTINGUISHERS</a:t>
            </a:r>
            <a:endParaRPr lang="en-IN" altLang="en-US" sz="4000" b="1">
              <a:solidFill>
                <a:srgbClr val="FFFF00"/>
              </a:solidFill>
            </a:endParaRPr>
          </a:p>
        </p:txBody>
      </p:sp>
      <p:sp>
        <p:nvSpPr>
          <p:cNvPr id="91140" name="Slide Number Placeholder 2">
            <a:extLst>
              <a:ext uri="{FF2B5EF4-FFF2-40B4-BE49-F238E27FC236}">
                <a16:creationId xmlns:a16="http://schemas.microsoft.com/office/drawing/2014/main" id="{44CB1D08-1F7B-318F-D3CF-CFF4BCB38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4F5518C-100C-4B71-839F-61C32513DADC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60</a:t>
            </a:fld>
            <a:endParaRPr lang="en-US" altLang="en-US" sz="1400"/>
          </a:p>
        </p:txBody>
      </p:sp>
      <p:graphicFrame>
        <p:nvGraphicFramePr>
          <p:cNvPr id="4" name="Group 28">
            <a:extLst>
              <a:ext uri="{FF2B5EF4-FFF2-40B4-BE49-F238E27FC236}">
                <a16:creationId xmlns:a16="http://schemas.microsoft.com/office/drawing/2014/main" id="{B86D629B-85B4-F531-DA3A-53418B51F2AE}"/>
              </a:ext>
            </a:extLst>
          </p:cNvPr>
          <p:cNvGraphicFramePr>
            <a:graphicFrameLocks/>
          </p:cNvGraphicFramePr>
          <p:nvPr/>
        </p:nvGraphicFramePr>
        <p:xfrm>
          <a:off x="6096000" y="1676400"/>
          <a:ext cx="5486400" cy="4906963"/>
        </p:xfrm>
        <a:graphic>
          <a:graphicData uri="http://schemas.openxmlformats.org/drawingml/2006/table">
            <a:tbl>
              <a:tblPr/>
              <a:tblGrid>
                <a:gridCol w="1763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97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337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Clean Agent (SP) Extinguisher Data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8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Capacity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+mj-lt"/>
                        </a:rPr>
                        <a:t>1 Kg</a:t>
                      </a:r>
                      <a:endParaRPr lang="en-IN" sz="18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 kg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 Kg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 kg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7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Ave. discharge time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0" dirty="0">
                          <a:solidFill>
                            <a:schemeClr val="tx1"/>
                          </a:solidFill>
                          <a:latin typeface="+mj-lt"/>
                        </a:rPr>
                        <a:t>11 s</a:t>
                      </a:r>
                      <a:endParaRPr lang="en-IN" sz="180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 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 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22 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8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Jet Length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0" dirty="0">
                          <a:solidFill>
                            <a:schemeClr val="tx1"/>
                          </a:solidFill>
                          <a:latin typeface="+mj-lt"/>
                        </a:rPr>
                        <a:t>1 m</a:t>
                      </a:r>
                      <a:endParaRPr lang="en-IN" sz="180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 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2  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 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68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Working pressure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 Bars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 Bars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 Bars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 Bars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8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Empty  weight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0" dirty="0">
                          <a:solidFill>
                            <a:schemeClr val="tx1"/>
                          </a:solidFill>
                          <a:latin typeface="+mj-lt"/>
                        </a:rPr>
                        <a:t>1.1 kg</a:t>
                      </a:r>
                      <a:endParaRPr lang="en-IN" sz="180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2.7 Kg.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 kg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98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Filled weight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0" dirty="0">
                          <a:solidFill>
                            <a:schemeClr val="tx1"/>
                          </a:solidFill>
                          <a:latin typeface="+mj-lt"/>
                        </a:rPr>
                        <a:t>2.1 kg</a:t>
                      </a:r>
                      <a:endParaRPr lang="en-IN" sz="180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3.4 kg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6.7 Kg.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 kg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98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Test pressure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35 Bars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35 Bars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35 Bars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35 Bars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3">
            <a:extLst>
              <a:ext uri="{FF2B5EF4-FFF2-40B4-BE49-F238E27FC236}">
                <a16:creationId xmlns:a16="http://schemas.microsoft.com/office/drawing/2014/main" id="{3A5D9A7E-106E-27C8-36C8-A71882A676E9}"/>
              </a:ext>
            </a:extLst>
          </p:cNvPr>
          <p:cNvSpPr txBox="1">
            <a:spLocks noChangeArrowheads="1"/>
          </p:cNvSpPr>
          <p:nvPr/>
        </p:nvSpPr>
        <p:spPr>
          <a:xfrm>
            <a:off x="6172200" y="1066800"/>
            <a:ext cx="4495800" cy="473075"/>
          </a:xfrm>
          <a:prstGeom prst="rect">
            <a:avLst/>
          </a:prstGeom>
        </p:spPr>
        <p:txBody>
          <a:bodyPr/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FF0000"/>
                </a:solidFill>
                <a:latin typeface="+mj-lt"/>
              </a:rPr>
              <a:t>SPECIFICATIONS</a:t>
            </a:r>
          </a:p>
        </p:txBody>
      </p:sp>
      <p:pic>
        <p:nvPicPr>
          <p:cNvPr id="91195" name="Picture 7" descr="C:\Users\Acer\Downloads\WhatsApp Image 2025-09-04 at 17.24.38 (1).jpeg">
            <a:extLst>
              <a:ext uri="{FF2B5EF4-FFF2-40B4-BE49-F238E27FC236}">
                <a16:creationId xmlns:a16="http://schemas.microsoft.com/office/drawing/2014/main" id="{3A6C71B9-6586-FE32-0E71-B863C3A60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4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96" name="Picture 8" descr="C:\Users\Acer\Downloads\WhatsApp Image 2025-09-04 at 17.24.38 (3).jpeg">
            <a:extLst>
              <a:ext uri="{FF2B5EF4-FFF2-40B4-BE49-F238E27FC236}">
                <a16:creationId xmlns:a16="http://schemas.microsoft.com/office/drawing/2014/main" id="{D8A6B941-26F3-DB3D-8242-3DA7CF81B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4063537-637D-C254-EAA7-512BB8E6AAF1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2163" name="Title 1">
            <a:extLst>
              <a:ext uri="{FF2B5EF4-FFF2-40B4-BE49-F238E27FC236}">
                <a16:creationId xmlns:a16="http://schemas.microsoft.com/office/drawing/2014/main" id="{D0F0DD6A-C8B8-DCAA-A50F-8B15ABB0AA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874838"/>
            <a:ext cx="4724400" cy="563562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</a:rPr>
              <a:t>WATER MIST + CAFS</a:t>
            </a:r>
            <a:endParaRPr lang="en-IN" altLang="en-US" sz="4000" b="1">
              <a:solidFill>
                <a:srgbClr val="FFFF00"/>
              </a:solidFill>
            </a:endParaRPr>
          </a:p>
        </p:txBody>
      </p:sp>
      <p:sp>
        <p:nvSpPr>
          <p:cNvPr id="113667" name="Content Placeholder 2">
            <a:extLst>
              <a:ext uri="{FF2B5EF4-FFF2-40B4-BE49-F238E27FC236}">
                <a16:creationId xmlns:a16="http://schemas.microsoft.com/office/drawing/2014/main" id="{6B4DACC1-4998-058D-485F-FC4EE02362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00800" y="1524000"/>
            <a:ext cx="5486400" cy="5105400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IN" altLang="en-US" sz="2400" dirty="0">
                <a:latin typeface="+mj-lt"/>
              </a:rPr>
              <a:t>The term "water mist" refers to fine water sprays in which 99% of the volume of the spray is in drops with diameters less than 1000 microns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IN" altLang="en-US" sz="2400" dirty="0">
                <a:latin typeface="+mj-lt"/>
              </a:rPr>
              <a:t>Is very efficient in controlling liquid and solid fuel fires, and suppressing hydrocarbon mist explosions, and Live Electrical Fire up to 1000 Volts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IN" altLang="en-US" sz="2400" dirty="0">
                <a:latin typeface="+mj-lt"/>
              </a:rPr>
              <a:t>no toxic, asphyxiation and environmental problems;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IN" altLang="en-US" sz="2400" dirty="0">
                <a:latin typeface="+mj-lt"/>
              </a:rPr>
              <a:t>low system cost; limited or no water damage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IN" altLang="en-US" sz="2400" dirty="0">
                <a:latin typeface="+mj-lt"/>
              </a:rPr>
              <a:t>high efficiency in suppressing certain fires</a:t>
            </a:r>
            <a:r>
              <a:rPr lang="en-IN" altLang="en-US" dirty="0">
                <a:latin typeface="+mj-lt"/>
              </a:rPr>
              <a:t>.</a:t>
            </a:r>
          </a:p>
        </p:txBody>
      </p:sp>
      <p:sp>
        <p:nvSpPr>
          <p:cNvPr id="92165" name="Slide Number Placeholder 3">
            <a:extLst>
              <a:ext uri="{FF2B5EF4-FFF2-40B4-BE49-F238E27FC236}">
                <a16:creationId xmlns:a16="http://schemas.microsoft.com/office/drawing/2014/main" id="{291BA451-FF70-B13F-432A-EC6BEB4B2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FE6CDE8-809F-4AEC-8C16-860A114A524B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61</a:t>
            </a:fld>
            <a:endParaRPr lang="en-US" altLang="en-US" sz="14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19EC26-3680-7D43-01DA-4A756B7D11F8}"/>
              </a:ext>
            </a:extLst>
          </p:cNvPr>
          <p:cNvSpPr/>
          <p:nvPr/>
        </p:nvSpPr>
        <p:spPr>
          <a:xfrm>
            <a:off x="6400800" y="990600"/>
            <a:ext cx="434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CAFS—compressed Air Foam System</a:t>
            </a:r>
          </a:p>
        </p:txBody>
      </p:sp>
      <p:pic>
        <p:nvPicPr>
          <p:cNvPr id="92167" name="Picture 7" descr="C:\Users\Acer\Downloads\WhatsApp Image 2025-09-04 at 17.24.38 (1).jpeg">
            <a:extLst>
              <a:ext uri="{FF2B5EF4-FFF2-40B4-BE49-F238E27FC236}">
                <a16:creationId xmlns:a16="http://schemas.microsoft.com/office/drawing/2014/main" id="{D2860023-BD7A-7E11-6FC0-2E2893D07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4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8" name="Picture 8" descr="C:\Users\Acer\Downloads\WhatsApp Image 2025-09-04 at 17.24.38 (3).jpeg">
            <a:extLst>
              <a:ext uri="{FF2B5EF4-FFF2-40B4-BE49-F238E27FC236}">
                <a16:creationId xmlns:a16="http://schemas.microsoft.com/office/drawing/2014/main" id="{626CAB7B-889A-FEA8-3005-13EF8F638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8DC49-7E0A-D026-4A9D-77BADE816727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3187" name="Title 1">
            <a:extLst>
              <a:ext uri="{FF2B5EF4-FFF2-40B4-BE49-F238E27FC236}">
                <a16:creationId xmlns:a16="http://schemas.microsoft.com/office/drawing/2014/main" id="{5E0F2B1E-1DB5-F7BD-57A3-C36A08B358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752600"/>
            <a:ext cx="5029200" cy="1295400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</a:rPr>
              <a:t>WATER MIST + CAFS…</a:t>
            </a:r>
            <a:endParaRPr lang="en-IN" altLang="en-US" sz="4000" b="1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3FD23-F2C5-1F6F-42E1-F5CA209C5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1524000"/>
            <a:ext cx="5105400" cy="46958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latin typeface="+mj-lt"/>
              </a:rPr>
              <a:t>Primary extinguishment mechanism</a:t>
            </a:r>
            <a:endParaRPr lang="en-IN" sz="2400" dirty="0">
              <a:latin typeface="+mj-lt"/>
            </a:endParaRPr>
          </a:p>
          <a:p>
            <a:pPr lvl="2" eaLnBrk="1" fontAlgn="auto" hangingPunct="1">
              <a:spcAft>
                <a:spcPts val="0"/>
              </a:spcAft>
              <a:defRPr/>
            </a:pPr>
            <a:endParaRPr lang="en-IN" sz="2400" i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IN" sz="2400" i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heat extraction </a:t>
            </a:r>
          </a:p>
          <a:p>
            <a:pPr lvl="4" eaLnBrk="1" fontAlgn="auto" hangingPunct="1">
              <a:spcAft>
                <a:spcPts val="0"/>
              </a:spcAft>
              <a:defRPr/>
            </a:pPr>
            <a:r>
              <a:rPr lang="en-IN" sz="2400" dirty="0">
                <a:latin typeface="+mj-lt"/>
              </a:rPr>
              <a:t>cooling of fire plume </a:t>
            </a:r>
          </a:p>
          <a:p>
            <a:pPr lvl="4" eaLnBrk="1" fontAlgn="auto" hangingPunct="1">
              <a:spcAft>
                <a:spcPts val="0"/>
              </a:spcAft>
              <a:defRPr/>
            </a:pPr>
            <a:r>
              <a:rPr lang="en-IN" sz="2400" dirty="0">
                <a:latin typeface="+mj-lt"/>
              </a:rPr>
              <a:t>wetting/cooling of the fuel surface 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endParaRPr lang="en-IN" sz="2400" i="1" dirty="0">
              <a:solidFill>
                <a:srgbClr val="FF0000"/>
              </a:solidFill>
              <a:latin typeface="+mj-lt"/>
            </a:endParaRPr>
          </a:p>
          <a:p>
            <a:pPr lvl="2" eaLnBrk="1" fontAlgn="auto" hangingPunct="1">
              <a:spcAft>
                <a:spcPts val="0"/>
              </a:spcAft>
              <a:defRPr/>
            </a:pPr>
            <a:endParaRPr lang="en-IN" sz="2400" i="1" dirty="0">
              <a:solidFill>
                <a:srgbClr val="FF0000"/>
              </a:solidFill>
              <a:latin typeface="+mj-lt"/>
            </a:endParaRP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IN" sz="2400" i="1" dirty="0">
                <a:solidFill>
                  <a:srgbClr val="FF0000"/>
                </a:solidFill>
                <a:latin typeface="+mj-lt"/>
              </a:rPr>
              <a:t>displacement </a:t>
            </a:r>
          </a:p>
          <a:p>
            <a:pPr lvl="4" eaLnBrk="1" fontAlgn="auto" hangingPunct="1">
              <a:spcAft>
                <a:spcPts val="0"/>
              </a:spcAft>
              <a:defRPr/>
            </a:pPr>
            <a:r>
              <a:rPr lang="en-IN" sz="2400" dirty="0">
                <a:latin typeface="+mj-lt"/>
              </a:rPr>
              <a:t>displacement of oxygen </a:t>
            </a:r>
          </a:p>
          <a:p>
            <a:pPr lvl="4" eaLnBrk="1" fontAlgn="auto" hangingPunct="1">
              <a:spcAft>
                <a:spcPts val="0"/>
              </a:spcAft>
              <a:defRPr/>
            </a:pPr>
            <a:r>
              <a:rPr lang="en-IN" sz="2400" dirty="0">
                <a:latin typeface="+mj-lt"/>
              </a:rPr>
              <a:t>dilution of fuel vapour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IN" b="1" dirty="0">
              <a:latin typeface="+mj-lt"/>
            </a:endParaRPr>
          </a:p>
        </p:txBody>
      </p:sp>
      <p:sp>
        <p:nvSpPr>
          <p:cNvPr id="93189" name="Slide Number Placeholder 3">
            <a:extLst>
              <a:ext uri="{FF2B5EF4-FFF2-40B4-BE49-F238E27FC236}">
                <a16:creationId xmlns:a16="http://schemas.microsoft.com/office/drawing/2014/main" id="{03761AA3-6DBF-9E31-542E-7EB3E61F6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D2991DF-BB01-4AE0-9F22-8E457E5EB27A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62</a:t>
            </a:fld>
            <a:endParaRPr lang="en-US" altLang="en-US" sz="1400"/>
          </a:p>
        </p:txBody>
      </p:sp>
      <p:pic>
        <p:nvPicPr>
          <p:cNvPr id="93190" name="Picture 6" descr="C:\Users\Acer\Downloads\WhatsApp Image 2025-09-04 at 17.24.38 (1).jpeg">
            <a:extLst>
              <a:ext uri="{FF2B5EF4-FFF2-40B4-BE49-F238E27FC236}">
                <a16:creationId xmlns:a16="http://schemas.microsoft.com/office/drawing/2014/main" id="{7223943D-6F4A-ED8E-9BFA-FDFC34B1A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4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1" name="Picture 7" descr="C:\Users\Acer\Downloads\WhatsApp Image 2025-09-04 at 17.24.38 (3).jpeg">
            <a:extLst>
              <a:ext uri="{FF2B5EF4-FFF2-40B4-BE49-F238E27FC236}">
                <a16:creationId xmlns:a16="http://schemas.microsoft.com/office/drawing/2014/main" id="{8A72B8E1-6311-7610-E926-992022918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E37D8CB-F2BB-1D5C-9B34-AE78B61ABB60}"/>
              </a:ext>
            </a:extLst>
          </p:cNvPr>
          <p:cNvSpPr txBox="1"/>
          <p:nvPr/>
        </p:nvSpPr>
        <p:spPr>
          <a:xfrm>
            <a:off x="6019800" y="0"/>
            <a:ext cx="61722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C40486-6394-A51C-8821-82CA08099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0"/>
            <a:ext cx="5562600" cy="1447800"/>
          </a:xfrm>
          <a:solidFill>
            <a:srgbClr val="002060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MODULAR EXTINGUISHER</a:t>
            </a:r>
            <a:endParaRPr lang="en-IN" sz="4000" dirty="0">
              <a:solidFill>
                <a:srgbClr val="FFFF00"/>
              </a:solidFill>
            </a:endParaRPr>
          </a:p>
        </p:txBody>
      </p:sp>
      <p:sp>
        <p:nvSpPr>
          <p:cNvPr id="116739" name="Content Placeholder 2">
            <a:extLst>
              <a:ext uri="{FF2B5EF4-FFF2-40B4-BE49-F238E27FC236}">
                <a16:creationId xmlns:a16="http://schemas.microsoft.com/office/drawing/2014/main" id="{755C0ED5-9EA1-ED03-5E77-19ABF4A772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00800" y="1493838"/>
            <a:ext cx="4991100" cy="4906962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+mj-lt"/>
              </a:rPr>
              <a:t>Provides concentrated fire protection for vital equipment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+mj-lt"/>
              </a:rPr>
              <a:t>Highly cost effective compared to fixed fire protection system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+mj-lt"/>
              </a:rPr>
              <a:t>Portable unit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+mj-lt"/>
              </a:rPr>
              <a:t>Automated and reliable security round the clock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+mj-lt"/>
              </a:rPr>
              <a:t>Provides security in case of fire and power failure without power back-up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+mj-lt"/>
              </a:rPr>
              <a:t>Rechargeable</a:t>
            </a:r>
            <a:r>
              <a:rPr lang="en-IN" altLang="en-US" sz="2400" dirty="0">
                <a:latin typeface="+mj-lt"/>
              </a:rPr>
              <a:t> and easy to service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altLang="en-US" dirty="0">
              <a:latin typeface="+mj-lt"/>
            </a:endParaRPr>
          </a:p>
        </p:txBody>
      </p:sp>
      <p:sp>
        <p:nvSpPr>
          <p:cNvPr id="94213" name="Slide Number Placeholder 3">
            <a:extLst>
              <a:ext uri="{FF2B5EF4-FFF2-40B4-BE49-F238E27FC236}">
                <a16:creationId xmlns:a16="http://schemas.microsoft.com/office/drawing/2014/main" id="{B2827AEF-7AC2-DAA3-9F0D-77699F022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B10C741-10BF-41AA-997C-CC43B7F26A03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63</a:t>
            </a:fld>
            <a:endParaRPr lang="en-US" altLang="en-US" sz="1400"/>
          </a:p>
        </p:txBody>
      </p:sp>
      <p:pic>
        <p:nvPicPr>
          <p:cNvPr id="94214" name="Picture 6" descr="C:\Users\Acer\Downloads\WhatsApp Image 2025-09-04 at 17.24.38 (1).jpeg">
            <a:extLst>
              <a:ext uri="{FF2B5EF4-FFF2-40B4-BE49-F238E27FC236}">
                <a16:creationId xmlns:a16="http://schemas.microsoft.com/office/drawing/2014/main" id="{19526650-05EA-9F31-4546-9F000AE49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53988"/>
            <a:ext cx="11049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5" name="Picture 7" descr="C:\Users\Acer\Downloads\WhatsApp Image 2025-09-04 at 17.24.38 (3).jpeg">
            <a:extLst>
              <a:ext uri="{FF2B5EF4-FFF2-40B4-BE49-F238E27FC236}">
                <a16:creationId xmlns:a16="http://schemas.microsoft.com/office/drawing/2014/main" id="{FE3C04EC-6947-AE5B-58DD-44065FD00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CAF54F7-FFD6-024D-4FC3-1C2887E410DA}"/>
              </a:ext>
            </a:extLst>
          </p:cNvPr>
          <p:cNvSpPr txBox="1"/>
          <p:nvPr/>
        </p:nvSpPr>
        <p:spPr>
          <a:xfrm>
            <a:off x="6019800" y="0"/>
            <a:ext cx="61722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8786" name="Title 1">
            <a:extLst>
              <a:ext uri="{FF2B5EF4-FFF2-40B4-BE49-F238E27FC236}">
                <a16:creationId xmlns:a16="http://schemas.microsoft.com/office/drawing/2014/main" id="{5DDE7B96-0CC0-DBC4-2B47-5871C39DB3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1570038"/>
            <a:ext cx="3581400" cy="1706562"/>
          </a:xfrm>
          <a:solidFill>
            <a:srgbClr val="002060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altLang="en-US" b="1" dirty="0">
                <a:solidFill>
                  <a:srgbClr val="FFFF00"/>
                </a:solidFill>
              </a:rPr>
              <a:t>FIRE EXTINGUISHING BALL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118787" name="Content Placeholder 2">
            <a:extLst>
              <a:ext uri="{FF2B5EF4-FFF2-40B4-BE49-F238E27FC236}">
                <a16:creationId xmlns:a16="http://schemas.microsoft.com/office/drawing/2014/main" id="{9D1F57C3-C144-7D73-EDFD-A0041C16AA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48400" y="1371600"/>
            <a:ext cx="5334000" cy="5211763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IN" altLang="en-US" sz="2400" dirty="0">
                <a:solidFill>
                  <a:srgbClr val="003300"/>
                </a:solidFill>
                <a:latin typeface="+mj-lt"/>
              </a:rPr>
              <a:t>Several modern ball or "grenade" style extinguishers are on the market. 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IN" altLang="en-US" sz="2400" dirty="0">
                <a:solidFill>
                  <a:srgbClr val="003300"/>
                </a:solidFill>
                <a:latin typeface="+mj-lt"/>
              </a:rPr>
              <a:t>They are manually operated by rolling or throwing into a fire. 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IN" altLang="en-US" sz="2400" dirty="0">
                <a:solidFill>
                  <a:srgbClr val="003300"/>
                </a:solidFill>
                <a:latin typeface="+mj-lt"/>
              </a:rPr>
              <a:t>The modern version of the ball will self-destruct once in contact with flame, dispersing a cloud of ABC dry chemical powder over the fire which extinguishes the flame. </a:t>
            </a:r>
            <a:endParaRPr lang="en-IN" altLang="en-US" sz="1800" dirty="0">
              <a:solidFill>
                <a:srgbClr val="003300"/>
              </a:solidFill>
              <a:latin typeface="+mj-lt"/>
            </a:endParaRPr>
          </a:p>
        </p:txBody>
      </p:sp>
      <p:sp>
        <p:nvSpPr>
          <p:cNvPr id="95237" name="Slide Number Placeholder 3">
            <a:extLst>
              <a:ext uri="{FF2B5EF4-FFF2-40B4-BE49-F238E27FC236}">
                <a16:creationId xmlns:a16="http://schemas.microsoft.com/office/drawing/2014/main" id="{8E7188B1-CB07-E6DD-6679-9B815E063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D9FFD4C-3699-4BF6-A18F-35773DC86170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64</a:t>
            </a:fld>
            <a:endParaRPr lang="en-US" altLang="en-US" sz="1400"/>
          </a:p>
        </p:txBody>
      </p:sp>
      <p:pic>
        <p:nvPicPr>
          <p:cNvPr id="95238" name="Picture 6" descr="C:\Users\Acer\Downloads\WhatsApp Image 2025-09-04 at 17.24.38 (1).jpeg">
            <a:extLst>
              <a:ext uri="{FF2B5EF4-FFF2-40B4-BE49-F238E27FC236}">
                <a16:creationId xmlns:a16="http://schemas.microsoft.com/office/drawing/2014/main" id="{D60DA2E0-403F-F6BB-98FA-D30A3F2B6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4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9" name="Picture 7" descr="C:\Users\Acer\Downloads\WhatsApp Image 2025-09-04 at 17.24.38 (3).jpeg">
            <a:extLst>
              <a:ext uri="{FF2B5EF4-FFF2-40B4-BE49-F238E27FC236}">
                <a16:creationId xmlns:a16="http://schemas.microsoft.com/office/drawing/2014/main" id="{19D46F96-9434-997A-124C-F36C8E475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51DB871-10FE-1D34-21C1-5FDF02388A8B}"/>
              </a:ext>
            </a:extLst>
          </p:cNvPr>
          <p:cNvSpPr txBox="1"/>
          <p:nvPr/>
        </p:nvSpPr>
        <p:spPr>
          <a:xfrm>
            <a:off x="5943600" y="0"/>
            <a:ext cx="62484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9810" name="Title 1">
            <a:extLst>
              <a:ext uri="{FF2B5EF4-FFF2-40B4-BE49-F238E27FC236}">
                <a16:creationId xmlns:a16="http://schemas.microsoft.com/office/drawing/2014/main" id="{9924A340-762E-83E9-3D3A-96F6B44DD0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1752600"/>
            <a:ext cx="2971800" cy="1447800"/>
          </a:xfrm>
          <a:solidFill>
            <a:srgbClr val="002060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altLang="en-US" sz="4000" b="1" dirty="0">
                <a:solidFill>
                  <a:srgbClr val="FFFF00"/>
                </a:solidFill>
              </a:rPr>
              <a:t>FIRE EXTINGUISHING BALL…</a:t>
            </a:r>
            <a:endParaRPr lang="en-US" altLang="en-US" sz="4000" dirty="0">
              <a:solidFill>
                <a:srgbClr val="FFFF00"/>
              </a:solidFill>
            </a:endParaRPr>
          </a:p>
        </p:txBody>
      </p:sp>
      <p:sp>
        <p:nvSpPr>
          <p:cNvPr id="119811" name="Content Placeholder 2">
            <a:extLst>
              <a:ext uri="{FF2B5EF4-FFF2-40B4-BE49-F238E27FC236}">
                <a16:creationId xmlns:a16="http://schemas.microsoft.com/office/drawing/2014/main" id="{F12D3400-9BF2-22C9-C8C0-3791C3587D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72200" y="1219200"/>
            <a:ext cx="5715000" cy="5137150"/>
          </a:xfrm>
        </p:spPr>
        <p:txBody>
          <a:bodyPr rtlCol="0">
            <a:normAutofit/>
          </a:bodyPr>
          <a:lstStyle/>
          <a:p>
            <a:pPr algn="just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IN" altLang="en-US" sz="2400" dirty="0">
                <a:solidFill>
                  <a:srgbClr val="003300"/>
                </a:solidFill>
                <a:latin typeface="+mj-lt"/>
              </a:rPr>
              <a:t>The coverage area is about 5 square meters.</a:t>
            </a:r>
          </a:p>
          <a:p>
            <a:pPr algn="just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IN" altLang="en-US" sz="2400" dirty="0">
                <a:solidFill>
                  <a:srgbClr val="003300"/>
                </a:solidFill>
                <a:latin typeface="+mj-lt"/>
              </a:rPr>
              <a:t>One benefit of this type is that it may be used for passive suppression. The ball can be placed in a fire prone area and will deploy automatically if a fire develops, being triggered by heat. </a:t>
            </a:r>
          </a:p>
          <a:p>
            <a:pPr algn="just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IN" altLang="en-US" sz="2400" dirty="0">
                <a:solidFill>
                  <a:srgbClr val="003300"/>
                </a:solidFill>
                <a:latin typeface="+mj-lt"/>
              </a:rPr>
              <a:t>Most modern extinguishers of this type are designed to make a loud noise upon deployment</a:t>
            </a:r>
            <a:endParaRPr lang="en-US" altLang="en-US" sz="2400" dirty="0">
              <a:solidFill>
                <a:srgbClr val="003300"/>
              </a:solidFill>
              <a:latin typeface="+mj-lt"/>
            </a:endParaRPr>
          </a:p>
        </p:txBody>
      </p:sp>
      <p:sp>
        <p:nvSpPr>
          <p:cNvPr id="96261" name="Slide Number Placeholder 3">
            <a:extLst>
              <a:ext uri="{FF2B5EF4-FFF2-40B4-BE49-F238E27FC236}">
                <a16:creationId xmlns:a16="http://schemas.microsoft.com/office/drawing/2014/main" id="{BA1117E1-6E88-7EC2-D444-81EE99929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0D295AB-541D-4E93-BF50-5DA2A706CAB8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65</a:t>
            </a:fld>
            <a:endParaRPr lang="en-US" altLang="en-US" sz="1400"/>
          </a:p>
        </p:txBody>
      </p:sp>
      <p:pic>
        <p:nvPicPr>
          <p:cNvPr id="96262" name="Picture 6" descr="C:\Users\Acer\Downloads\WhatsApp Image 2025-09-04 at 17.24.38 (1).jpeg">
            <a:extLst>
              <a:ext uri="{FF2B5EF4-FFF2-40B4-BE49-F238E27FC236}">
                <a16:creationId xmlns:a16="http://schemas.microsoft.com/office/drawing/2014/main" id="{B71DCD1D-3A45-7B71-80C6-99A057E84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4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3" name="Picture 7" descr="C:\Users\Acer\Downloads\WhatsApp Image 2025-09-04 at 17.24.38 (3).jpeg">
            <a:extLst>
              <a:ext uri="{FF2B5EF4-FFF2-40B4-BE49-F238E27FC236}">
                <a16:creationId xmlns:a16="http://schemas.microsoft.com/office/drawing/2014/main" id="{A2535B3C-71FB-E533-0C16-21F18D388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CBA76B9-F685-58EC-BDF3-C4FF50707777}"/>
              </a:ext>
            </a:extLst>
          </p:cNvPr>
          <p:cNvSpPr txBox="1"/>
          <p:nvPr/>
        </p:nvSpPr>
        <p:spPr>
          <a:xfrm>
            <a:off x="5943600" y="0"/>
            <a:ext cx="62484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7283" name="Title 1">
            <a:extLst>
              <a:ext uri="{FF2B5EF4-FFF2-40B4-BE49-F238E27FC236}">
                <a16:creationId xmlns:a16="http://schemas.microsoft.com/office/drawing/2014/main" id="{24FFAA54-FC39-F456-0EFD-F238A62437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0"/>
            <a:ext cx="4572000" cy="1600200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IN" altLang="en-US" sz="4000" b="1">
                <a:solidFill>
                  <a:srgbClr val="FFFF00"/>
                </a:solidFill>
              </a:rPr>
              <a:t>ADVANTAGES OF FIRE EXTINGUISHERS</a:t>
            </a:r>
            <a:endParaRPr lang="en-US" altLang="en-US" sz="4000">
              <a:solidFill>
                <a:srgbClr val="FFFF00"/>
              </a:solidFill>
            </a:endParaRP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77E6CDD2-7BAF-116F-B24C-4546F6F80B7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0" y="1371600"/>
          <a:ext cx="60198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1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0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6820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Sl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No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Advantages</a:t>
                      </a:r>
                    </a:p>
                  </a:txBody>
                  <a:tcPr marT="45715" marB="45715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Remarks</a:t>
                      </a:r>
                    </a:p>
                  </a:txBody>
                  <a:tcPr marT="45715" marB="45715"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6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1.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Portable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6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2.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Easy to use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68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They’re better for the environment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46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4.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Life-saving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46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5.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Quick response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46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6.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Versatile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46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7.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Cost-effective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7322" name="Slide Number Placeholder 3">
            <a:extLst>
              <a:ext uri="{FF2B5EF4-FFF2-40B4-BE49-F238E27FC236}">
                <a16:creationId xmlns:a16="http://schemas.microsoft.com/office/drawing/2014/main" id="{FEB13C99-D0E8-72CD-1029-D3C4BB360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599088B-2368-4AF0-8837-2BDE3BBCE376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66</a:t>
            </a:fld>
            <a:endParaRPr lang="en-US" altLang="en-US" sz="1400"/>
          </a:p>
        </p:txBody>
      </p:sp>
      <p:pic>
        <p:nvPicPr>
          <p:cNvPr id="97323" name="Picture 6" descr="C:\Users\Acer\Downloads\WhatsApp Image 2025-09-04 at 17.24.38 (1).jpeg">
            <a:extLst>
              <a:ext uri="{FF2B5EF4-FFF2-40B4-BE49-F238E27FC236}">
                <a16:creationId xmlns:a16="http://schemas.microsoft.com/office/drawing/2014/main" id="{3F2B9154-DDE2-7FD6-E1EF-6714AC0C9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4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324" name="Picture 7" descr="C:\Users\Acer\Downloads\WhatsApp Image 2025-09-04 at 17.24.38 (3).jpeg">
            <a:extLst>
              <a:ext uri="{FF2B5EF4-FFF2-40B4-BE49-F238E27FC236}">
                <a16:creationId xmlns:a16="http://schemas.microsoft.com/office/drawing/2014/main" id="{4A75C2A8-603D-4F85-40AC-B24312508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8F9396D-0CF4-C22F-8018-C0B66939AE38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8307" name="Title 1">
            <a:extLst>
              <a:ext uri="{FF2B5EF4-FFF2-40B4-BE49-F238E27FC236}">
                <a16:creationId xmlns:a16="http://schemas.microsoft.com/office/drawing/2014/main" id="{9F6079FC-C00A-4C21-AF3D-21477CB8BC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1676400"/>
            <a:ext cx="4495800" cy="1752600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IN" altLang="en-US" sz="4000" b="1">
                <a:solidFill>
                  <a:srgbClr val="FFFF00"/>
                </a:solidFill>
              </a:rPr>
              <a:t>DISADVANTAGES OF FIRE EXTINGUISHERS</a:t>
            </a:r>
            <a:endParaRPr lang="en-US" altLang="en-US" sz="4000">
              <a:solidFill>
                <a:srgbClr val="FFFF00"/>
              </a:solidFill>
            </a:endParaRP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5B2985CA-D1A2-8F0B-6518-07CC4F3C354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324600" y="1220788"/>
          <a:ext cx="5562600" cy="5059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7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1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339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Sl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No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Advantages</a:t>
                      </a:r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Remarks</a:t>
                      </a:r>
                    </a:p>
                  </a:txBody>
                  <a:tcP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8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Limited coverage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78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Limited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78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Limited capacity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39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Requires 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78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Limited protection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8338" name="Slide Number Placeholder 3">
            <a:extLst>
              <a:ext uri="{FF2B5EF4-FFF2-40B4-BE49-F238E27FC236}">
                <a16:creationId xmlns:a16="http://schemas.microsoft.com/office/drawing/2014/main" id="{0999A41D-368A-10F8-C772-90BA49FD4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F85ACB1-F7EA-46EB-A0CF-8B3C5AA5C187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67</a:t>
            </a:fld>
            <a:endParaRPr lang="en-US" altLang="en-US" sz="1400"/>
          </a:p>
        </p:txBody>
      </p:sp>
      <p:pic>
        <p:nvPicPr>
          <p:cNvPr id="98339" name="Picture 6" descr="C:\Users\Acer\Downloads\WhatsApp Image 2025-09-04 at 17.24.38 (1).jpeg">
            <a:extLst>
              <a:ext uri="{FF2B5EF4-FFF2-40B4-BE49-F238E27FC236}">
                <a16:creationId xmlns:a16="http://schemas.microsoft.com/office/drawing/2014/main" id="{DD4CE96C-1F23-2E87-AA97-851C8F8E0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6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40" name="Picture 7" descr="C:\Users\Acer\Downloads\WhatsApp Image 2025-09-04 at 17.24.38 (3).jpeg">
            <a:extLst>
              <a:ext uri="{FF2B5EF4-FFF2-40B4-BE49-F238E27FC236}">
                <a16:creationId xmlns:a16="http://schemas.microsoft.com/office/drawing/2014/main" id="{A727A4DD-5B12-AA67-5952-798112154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35C60A2-7A53-8260-69F3-6EBF57250C27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9331" name="Title 1">
            <a:extLst>
              <a:ext uri="{FF2B5EF4-FFF2-40B4-BE49-F238E27FC236}">
                <a16:creationId xmlns:a16="http://schemas.microsoft.com/office/drawing/2014/main" id="{04204769-A740-3540-268D-9C62D7EEC0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1752600"/>
            <a:ext cx="3886200" cy="1600200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</a:rPr>
              <a:t>REFILLING SCHEDULE OF  EXTINGUISHERS</a:t>
            </a:r>
            <a:endParaRPr lang="en-IN" altLang="en-US" sz="4000" b="1">
              <a:solidFill>
                <a:srgbClr val="FFFF00"/>
              </a:solidFill>
            </a:endParaRPr>
          </a:p>
        </p:txBody>
      </p:sp>
      <p:sp>
        <p:nvSpPr>
          <p:cNvPr id="99332" name="Slide Number Placeholder 3">
            <a:extLst>
              <a:ext uri="{FF2B5EF4-FFF2-40B4-BE49-F238E27FC236}">
                <a16:creationId xmlns:a16="http://schemas.microsoft.com/office/drawing/2014/main" id="{2095193B-E7E0-52DF-E676-18C10861D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976DD51-44E7-421F-9830-2D48F743BB5D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68</a:t>
            </a:fld>
            <a:endParaRPr lang="en-US" altLang="en-US" sz="14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D6AE893-D0D2-DE5F-9B9D-4E71EF4DE819}"/>
              </a:ext>
            </a:extLst>
          </p:cNvPr>
          <p:cNvGraphicFramePr>
            <a:graphicFrameLocks noGrp="1"/>
          </p:cNvGraphicFramePr>
          <p:nvPr/>
        </p:nvGraphicFramePr>
        <p:xfrm>
          <a:off x="6248400" y="1219200"/>
          <a:ext cx="5715000" cy="5316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5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5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8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003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Sl. No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25" marB="45725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j-lt"/>
                        </a:rPr>
                        <a:t>Types of Extinguishers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25" marB="45725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j-lt"/>
                        </a:rPr>
                        <a:t>Time 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25" marB="45725"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06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25" marB="45725">
                    <a:solidFill>
                      <a:srgbClr val="97F3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j-lt"/>
                        </a:rPr>
                        <a:t>Water  (gas cartridge) type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25" marB="45725">
                    <a:solidFill>
                      <a:srgbClr val="97F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j-lt"/>
                        </a:rPr>
                        <a:t>5 years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25" marB="45725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706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25" marB="45725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j-lt"/>
                        </a:rPr>
                        <a:t>Water  (stored pressure) type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25" marB="45725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j-lt"/>
                        </a:rPr>
                        <a:t>2 years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25" marB="45725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06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25" marB="45725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j-lt"/>
                        </a:rPr>
                        <a:t>Foam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j-lt"/>
                        </a:rPr>
                        <a:t> (gas cartridge) type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25" marB="45725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j-lt"/>
                        </a:rPr>
                        <a:t>5 years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25" marB="45725"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706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4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25" marB="45725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j-lt"/>
                        </a:rPr>
                        <a:t>Foam (stored pressure) type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25" marB="45725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j-lt"/>
                        </a:rPr>
                        <a:t>2 years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25" marB="45725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706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5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25" marB="45725">
                    <a:solidFill>
                      <a:srgbClr val="97F3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j-lt"/>
                        </a:rPr>
                        <a:t>Powder  (gas cartridge) type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25" marB="45725">
                    <a:solidFill>
                      <a:srgbClr val="97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j-lt"/>
                        </a:rPr>
                        <a:t>3 years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25" marB="45725">
                    <a:solidFill>
                      <a:srgbClr val="97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706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6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25" marB="45725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j-lt"/>
                        </a:rPr>
                        <a:t>Powder (stored pressure) type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25" marB="45725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j-lt"/>
                        </a:rPr>
                        <a:t>3 years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25" marB="45725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706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7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25" marB="45725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j-lt"/>
                        </a:rPr>
                        <a:t>Carbon dioxide type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25" marB="45725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j-lt"/>
                        </a:rPr>
                        <a:t>5 years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25" marB="45725"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706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8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25" marB="45725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j-lt"/>
                        </a:rPr>
                        <a:t>Clean agent type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25" marB="45725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j-lt"/>
                        </a:rPr>
                        <a:t>5 years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25" marB="45725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99375" name="Picture 6" descr="C:\Users\Acer\Downloads\WhatsApp Image 2025-09-04 at 17.24.38 (1).jpeg">
            <a:extLst>
              <a:ext uri="{FF2B5EF4-FFF2-40B4-BE49-F238E27FC236}">
                <a16:creationId xmlns:a16="http://schemas.microsoft.com/office/drawing/2014/main" id="{0C9C9A93-3EFB-3459-EDC1-6B14F58E8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4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76" name="Picture 7" descr="C:\Users\Acer\Downloads\WhatsApp Image 2025-09-04 at 17.24.38 (3).jpeg">
            <a:extLst>
              <a:ext uri="{FF2B5EF4-FFF2-40B4-BE49-F238E27FC236}">
                <a16:creationId xmlns:a16="http://schemas.microsoft.com/office/drawing/2014/main" id="{15032949-6159-B538-79D4-0A869F158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2434484-65B9-F345-9772-EC1713C0E08C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1379" name="Title 1">
            <a:extLst>
              <a:ext uri="{FF2B5EF4-FFF2-40B4-BE49-F238E27FC236}">
                <a16:creationId xmlns:a16="http://schemas.microsoft.com/office/drawing/2014/main" id="{5AE2CFD8-AA53-35A0-5A4A-598A6ABA23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1600200"/>
            <a:ext cx="3581400" cy="1706563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</a:rPr>
              <a:t>LIFE OF FIRE EXTINGUISHERS</a:t>
            </a:r>
            <a:endParaRPr lang="en-IN" altLang="en-US" sz="4000" b="1">
              <a:solidFill>
                <a:srgbClr val="FFFF00"/>
              </a:solidFill>
            </a:endParaRPr>
          </a:p>
        </p:txBody>
      </p:sp>
      <p:sp>
        <p:nvSpPr>
          <p:cNvPr id="101380" name="Slide Number Placeholder 3">
            <a:extLst>
              <a:ext uri="{FF2B5EF4-FFF2-40B4-BE49-F238E27FC236}">
                <a16:creationId xmlns:a16="http://schemas.microsoft.com/office/drawing/2014/main" id="{C819B4BA-D392-F598-5705-8DAA7F539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C23BAE6-148F-4EFA-A7D6-7D956D6E1EB5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69</a:t>
            </a:fld>
            <a:endParaRPr lang="en-US" altLang="en-US" sz="14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DF307F8-14F3-20C2-45B7-08D4C0900997}"/>
              </a:ext>
            </a:extLst>
          </p:cNvPr>
          <p:cNvGraphicFramePr>
            <a:graphicFrameLocks noGrp="1"/>
          </p:cNvGraphicFramePr>
          <p:nvPr/>
        </p:nvGraphicFramePr>
        <p:xfrm>
          <a:off x="6248400" y="1220788"/>
          <a:ext cx="5715000" cy="5483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4540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Sl. No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solidFill>
                      <a:srgbClr val="97F3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Types of Extinguishers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solidFill>
                      <a:srgbClr val="97F3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Life time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solidFill>
                      <a:srgbClr val="97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56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1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Water type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10 years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756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2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Foam type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10 years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756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3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Powder type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10 years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756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4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Carbon dioxide type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15 years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756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5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solidFill>
                      <a:srgbClr val="14AC9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Clean agent type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solidFill>
                      <a:srgbClr val="14A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10 years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solidFill>
                      <a:srgbClr val="14AC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1411" name="Picture 6" descr="C:\Users\Acer\Downloads\WhatsApp Image 2025-09-04 at 17.24.38 (1).jpeg">
            <a:extLst>
              <a:ext uri="{FF2B5EF4-FFF2-40B4-BE49-F238E27FC236}">
                <a16:creationId xmlns:a16="http://schemas.microsoft.com/office/drawing/2014/main" id="{7B6F3DB0-E6EB-9D76-880A-1AFF0CB2A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68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412" name="Picture 7" descr="C:\Users\Acer\Downloads\WhatsApp Image 2025-09-04 at 17.24.38 (3).jpeg">
            <a:extLst>
              <a:ext uri="{FF2B5EF4-FFF2-40B4-BE49-F238E27FC236}">
                <a16:creationId xmlns:a16="http://schemas.microsoft.com/office/drawing/2014/main" id="{545E5F1C-A526-2DA4-45B4-AE8D516AB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066BBE2-E868-F8DF-9760-9819BD3F6C48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37FC573A-0C90-B1F9-D1F8-AE312F03E3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77000" y="1295400"/>
            <a:ext cx="5410200" cy="5410200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Class C :</a:t>
            </a:r>
            <a:r>
              <a:rPr lang="en-US" sz="2400" dirty="0">
                <a:latin typeface="+mj-lt"/>
              </a:rPr>
              <a:t> </a:t>
            </a:r>
          </a:p>
          <a:p>
            <a:pPr marL="1771650" lvl="4" algn="just" eaLnBrk="1" fontAlgn="auto" hangingPunct="1">
              <a:spcAft>
                <a:spcPts val="0"/>
              </a:spcAft>
              <a:defRPr/>
            </a:pPr>
            <a:r>
              <a:rPr lang="en-US" sz="2400" dirty="0">
                <a:latin typeface="+mj-lt"/>
              </a:rPr>
              <a:t>Fire involving inflammable gases under pressure including liquefied gases such as methane, hydrogen, acetylene, LPG etc.</a:t>
            </a:r>
          </a:p>
          <a:p>
            <a:pPr algn="just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Class D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:</a:t>
            </a:r>
            <a:r>
              <a:rPr lang="en-US" dirty="0">
                <a:latin typeface="+mj-lt"/>
              </a:rPr>
              <a:t> </a:t>
            </a:r>
          </a:p>
          <a:p>
            <a:pPr marL="1771650" lvl="4" algn="just" eaLnBrk="1" fontAlgn="auto" hangingPunct="1">
              <a:spcAft>
                <a:spcPts val="0"/>
              </a:spcAft>
              <a:defRPr/>
            </a:pPr>
            <a:r>
              <a:rPr lang="en-US" sz="2400" dirty="0">
                <a:latin typeface="+mj-lt"/>
              </a:rPr>
              <a:t>Fire involving combustible metals, such as magnesium, zinc, sodium, aluminum, potassium, radioactive material etc. When the burning metals are reactive to water.</a:t>
            </a:r>
          </a:p>
        </p:txBody>
      </p:sp>
      <p:sp>
        <p:nvSpPr>
          <p:cNvPr id="12292" name="Slide Number Placeholder 5">
            <a:extLst>
              <a:ext uri="{FF2B5EF4-FFF2-40B4-BE49-F238E27FC236}">
                <a16:creationId xmlns:a16="http://schemas.microsoft.com/office/drawing/2014/main" id="{0D1216AD-983C-7E73-F5A7-C82152189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A237A5E-4DA0-48D2-9174-02C4FFA551AE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13316" name="Text Box 7">
            <a:extLst>
              <a:ext uri="{FF2B5EF4-FFF2-40B4-BE49-F238E27FC236}">
                <a16:creationId xmlns:a16="http://schemas.microsoft.com/office/drawing/2014/main" id="{1FC3F9F3-C45F-AE20-8E05-6EB247BE5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81000"/>
            <a:ext cx="6705600" cy="3667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endParaRPr lang="en-US" altLang="en-US" sz="1800">
              <a:latin typeface="+mj-lt"/>
            </a:endParaRPr>
          </a:p>
        </p:txBody>
      </p:sp>
      <p:sp>
        <p:nvSpPr>
          <p:cNvPr id="13317" name="Text Box 8">
            <a:extLst>
              <a:ext uri="{FF2B5EF4-FFF2-40B4-BE49-F238E27FC236}">
                <a16:creationId xmlns:a16="http://schemas.microsoft.com/office/drawing/2014/main" id="{27D79AEB-0FDB-EE95-567A-D93F1A4BB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47850"/>
            <a:ext cx="5181600" cy="12001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4000" b="1" dirty="0">
                <a:solidFill>
                  <a:srgbClr val="FFFF00"/>
                </a:solidFill>
                <a:latin typeface="+mj-lt"/>
              </a:rPr>
              <a:t>CLASSIFICATION OF FIRE</a:t>
            </a:r>
          </a:p>
        </p:txBody>
      </p:sp>
      <p:pic>
        <p:nvPicPr>
          <p:cNvPr id="12295" name="Picture 9" descr="C:\Users\Acer\Downloads\WhatsApp Image 2025-09-04 at 17.24.38 (1).jpeg">
            <a:extLst>
              <a:ext uri="{FF2B5EF4-FFF2-40B4-BE49-F238E27FC236}">
                <a16:creationId xmlns:a16="http://schemas.microsoft.com/office/drawing/2014/main" id="{C7BDCCC7-53CB-F6B7-36E5-2C10740C1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">
            <a:extLst>
              <a:ext uri="{FF2B5EF4-FFF2-40B4-BE49-F238E27FC236}">
                <a16:creationId xmlns:a16="http://schemas.microsoft.com/office/drawing/2014/main" id="{8D7098DD-0687-5420-3DD2-BFA02C77F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200025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655D932-C7B7-477E-6A61-BDE5B506C706}"/>
              </a:ext>
            </a:extLst>
          </p:cNvPr>
          <p:cNvSpPr txBox="1"/>
          <p:nvPr/>
        </p:nvSpPr>
        <p:spPr>
          <a:xfrm>
            <a:off x="5867400" y="0"/>
            <a:ext cx="63246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403" name="Rectangle 4">
            <a:extLst>
              <a:ext uri="{FF2B5EF4-FFF2-40B4-BE49-F238E27FC236}">
                <a16:creationId xmlns:a16="http://schemas.microsoft.com/office/drawing/2014/main" id="{F51B86C7-D2BB-879C-CA52-4B1CF2CC87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0"/>
            <a:ext cx="5257800" cy="1295400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</a:rPr>
              <a:t>HYDRO PRESSURE TEST</a:t>
            </a:r>
          </a:p>
        </p:txBody>
      </p:sp>
      <p:graphicFrame>
        <p:nvGraphicFramePr>
          <p:cNvPr id="42141" name="Group 157">
            <a:extLst>
              <a:ext uri="{FF2B5EF4-FFF2-40B4-BE49-F238E27FC236}">
                <a16:creationId xmlns:a16="http://schemas.microsoft.com/office/drawing/2014/main" id="{83DDDEB1-C472-0E1D-D58B-AEB8965EDE68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6096000" y="1220788"/>
          <a:ext cx="5638800" cy="5408612"/>
        </p:xfrm>
        <a:graphic>
          <a:graphicData uri="http://schemas.openxmlformats.org/drawingml/2006/table">
            <a:tbl>
              <a:tblPr/>
              <a:tblGrid>
                <a:gridCol w="2077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45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71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15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Extinguisher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F3E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Hydraulic pressure test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F3E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Type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w Cen MT" panose="020B0602020104020603" pitchFamily="34" charset="0"/>
                        </a:rPr>
                        <a:t>Years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w Cen MT" panose="020B0602020104020603" pitchFamily="34" charset="0"/>
                        </a:rPr>
                        <a:t>Kg/cm</a:t>
                      </a:r>
                      <a:r>
                        <a:rPr kumimoji="0" lang="en-US" sz="2400" b="1" i="1" u="none" strike="noStrike" cap="none" normalizeH="0" baseline="3000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w Cen MT" panose="020B0602020104020603" pitchFamily="34" charset="0"/>
                        </a:rPr>
                        <a:t>Duration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Water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    3           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35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2 min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3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Mechanical foam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    3           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35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2 min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Dry chemical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    3            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35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2 min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3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Carbon Dioxide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  5         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250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2 min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2439" name="Slide Number Placeholder 5">
            <a:extLst>
              <a:ext uri="{FF2B5EF4-FFF2-40B4-BE49-F238E27FC236}">
                <a16:creationId xmlns:a16="http://schemas.microsoft.com/office/drawing/2014/main" id="{6C43AF7F-A58D-466A-91AF-8749EA9CA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3A9211-3096-404D-B62E-76DFE51283E4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70</a:t>
            </a:fld>
            <a:endParaRPr lang="en-US" altLang="en-US" sz="1400"/>
          </a:p>
        </p:txBody>
      </p:sp>
      <p:pic>
        <p:nvPicPr>
          <p:cNvPr id="102440" name="Picture 6" descr="C:\Users\Acer\Downloads\WhatsApp Image 2025-09-04 at 17.24.38 (1).jpeg">
            <a:extLst>
              <a:ext uri="{FF2B5EF4-FFF2-40B4-BE49-F238E27FC236}">
                <a16:creationId xmlns:a16="http://schemas.microsoft.com/office/drawing/2014/main" id="{D7B4F292-83B0-6F53-D5BE-FF3C72F14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1" name="Picture 7" descr="C:\Users\Acer\Downloads\WhatsApp Image 2025-09-04 at 17.24.38 (3).jpeg">
            <a:extLst>
              <a:ext uri="{FF2B5EF4-FFF2-40B4-BE49-F238E27FC236}">
                <a16:creationId xmlns:a16="http://schemas.microsoft.com/office/drawing/2014/main" id="{E2CCDD35-E990-319D-79D7-AD7FDE467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593359-F13D-3A2E-F0F5-C127AADDB095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4451" name="Title 1">
            <a:extLst>
              <a:ext uri="{FF2B5EF4-FFF2-40B4-BE49-F238E27FC236}">
                <a16:creationId xmlns:a16="http://schemas.microsoft.com/office/drawing/2014/main" id="{A798C2B3-AFD1-87C2-6BF6-35884271AD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1371600"/>
            <a:ext cx="2438400" cy="715963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</a:rPr>
              <a:t>REVIEW</a:t>
            </a:r>
            <a:r>
              <a:rPr lang="en-US" altLang="en-US" sz="4000" b="1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84346-4E5F-0820-D375-6E32B281B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0" y="1066800"/>
            <a:ext cx="5715000" cy="55626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b="1" dirty="0">
                <a:latin typeface="+mj-lt"/>
                <a:cs typeface="Arial" panose="020B0604020202020204" pitchFamily="34" charset="0"/>
              </a:rPr>
              <a:t>After completion of this lesson, now you are able to:</a:t>
            </a:r>
          </a:p>
          <a:p>
            <a:pPr marL="1028700" lvl="1" indent="-571500" eaLnBrk="1" fontAlgn="auto" hangingPunct="1">
              <a:spcAft>
                <a:spcPts val="0"/>
              </a:spcAft>
              <a:buFontTx/>
              <a:buAutoNum type="romanUcPeriod"/>
              <a:defRPr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What is fire and Type</a:t>
            </a:r>
          </a:p>
          <a:p>
            <a:pPr marL="1028700" lvl="1" indent="-571500" eaLnBrk="1" fontAlgn="auto" hangingPunct="1">
              <a:spcAft>
                <a:spcPts val="0"/>
              </a:spcAft>
              <a:buFontTx/>
              <a:buAutoNum type="romanUcPeriod"/>
              <a:defRPr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Fire fighting technique</a:t>
            </a:r>
          </a:p>
          <a:p>
            <a:pPr marL="1028700" lvl="1" indent="-571500" eaLnBrk="1" fontAlgn="auto" hangingPunct="1">
              <a:spcAft>
                <a:spcPts val="0"/>
              </a:spcAft>
              <a:buFontTx/>
              <a:buAutoNum type="romanUcPeriod"/>
              <a:defRPr/>
            </a:pPr>
            <a:r>
              <a:rPr lang="en-IN" dirty="0">
                <a:latin typeface="+mj-lt"/>
                <a:cs typeface="Times New Roman" panose="02020603050405020304" pitchFamily="18" charset="0"/>
              </a:rPr>
              <a:t>Types of Combustion, Mode of spread of fire and Stages &amp; Phases of burning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marL="1028700" lvl="1" indent="-571500" eaLnBrk="1" fontAlgn="auto" hangingPunct="1">
              <a:spcAft>
                <a:spcPts val="0"/>
              </a:spcAft>
              <a:buFontTx/>
              <a:buAutoNum type="romanUcPeriod"/>
              <a:defRPr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Type of Fire </a:t>
            </a:r>
            <a:r>
              <a:rPr lang="en-IN" dirty="0">
                <a:latin typeface="+mj-lt"/>
                <a:cs typeface="Times New Roman" panose="02020603050405020304" pitchFamily="18" charset="0"/>
              </a:rPr>
              <a:t>Extinguisher in details</a:t>
            </a:r>
          </a:p>
          <a:p>
            <a:pPr marL="1028700" lvl="1" indent="-571500" eaLnBrk="1" fontAlgn="auto" hangingPunct="1">
              <a:spcAft>
                <a:spcPts val="0"/>
              </a:spcAft>
              <a:buFontTx/>
              <a:buAutoNum type="romanUcPeriod"/>
              <a:defRPr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Fire Extinguishing Safety Techniques And procedure</a:t>
            </a:r>
          </a:p>
          <a:p>
            <a:pPr marL="1028700" lvl="1" indent="-571500" eaLnBrk="1" fontAlgn="auto" hangingPunct="1">
              <a:spcAft>
                <a:spcPts val="0"/>
              </a:spcAft>
              <a:buFontTx/>
              <a:buAutoNum type="romanUcPeriod"/>
              <a:defRPr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Advantages and disadvantages</a:t>
            </a:r>
          </a:p>
          <a:p>
            <a:pPr marL="457200" lvl="1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IV. Operation, care &amp; maintenance, standard test,</a:t>
            </a:r>
          </a:p>
          <a:p>
            <a:pPr marL="457200" lvl="1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 err="1">
                <a:latin typeface="+mj-lt"/>
                <a:cs typeface="Times New Roman" panose="02020603050405020304" pitchFamily="18" charset="0"/>
              </a:rPr>
              <a:t>V.Demonstrator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of method of recharging</a:t>
            </a:r>
          </a:p>
          <a:p>
            <a:pPr marL="1028700" lvl="1" indent="-571500" eaLnBrk="1" fontAlgn="auto" hangingPunct="1">
              <a:spcAft>
                <a:spcPts val="0"/>
              </a:spcAft>
              <a:defRPr/>
            </a:pPr>
            <a:endParaRPr lang="en-US" sz="3200" dirty="0">
              <a:latin typeface="+mj-lt"/>
            </a:endParaRPr>
          </a:p>
          <a:p>
            <a:pPr marL="1028700" lvl="1" indent="-571500" eaLnBrk="1" fontAlgn="auto" hangingPunct="1">
              <a:spcAft>
                <a:spcPts val="0"/>
              </a:spcAft>
              <a:defRPr/>
            </a:pPr>
            <a:endParaRPr lang="en-US" sz="3600" dirty="0">
              <a:latin typeface="+mj-lt"/>
            </a:endParaRPr>
          </a:p>
        </p:txBody>
      </p:sp>
      <p:sp>
        <p:nvSpPr>
          <p:cNvPr id="104453" name="Slide Number Placeholder 3">
            <a:extLst>
              <a:ext uri="{FF2B5EF4-FFF2-40B4-BE49-F238E27FC236}">
                <a16:creationId xmlns:a16="http://schemas.microsoft.com/office/drawing/2014/main" id="{0B7D2662-3BF1-64BB-AC2D-1083B26A2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EF5BAB9-BD8F-4905-AA7A-4CFEDE431BA1}" type="slidenum">
              <a:rPr lang="en-US" altLang="en-US" sz="14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71</a:t>
            </a:fld>
            <a:endParaRPr lang="en-US" altLang="en-US" sz="1400"/>
          </a:p>
        </p:txBody>
      </p:sp>
      <p:pic>
        <p:nvPicPr>
          <p:cNvPr id="104454" name="Picture 6" descr="C:\Users\Acer\Downloads\WhatsApp Image 2025-09-04 at 17.24.38 (1).jpeg">
            <a:extLst>
              <a:ext uri="{FF2B5EF4-FFF2-40B4-BE49-F238E27FC236}">
                <a16:creationId xmlns:a16="http://schemas.microsoft.com/office/drawing/2014/main" id="{AD8EC6FF-6D05-9940-1A7D-59D449AF3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5" name="Picture 7" descr="C:\Users\Acer\Downloads\WhatsApp Image 2025-09-04 at 17.24.38 (3).jpeg">
            <a:extLst>
              <a:ext uri="{FF2B5EF4-FFF2-40B4-BE49-F238E27FC236}">
                <a16:creationId xmlns:a16="http://schemas.microsoft.com/office/drawing/2014/main" id="{CBC3064B-74CA-DAF5-03D5-11827F8A3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C1C8B48-FBEB-9BEB-21E9-EF31CAE7E224}"/>
              </a:ext>
            </a:extLst>
          </p:cNvPr>
          <p:cNvSpPr/>
          <p:nvPr/>
        </p:nvSpPr>
        <p:spPr>
          <a:xfrm>
            <a:off x="76200" y="0"/>
            <a:ext cx="12039600" cy="67818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475" name="AutoShape 4">
            <a:extLst>
              <a:ext uri="{FF2B5EF4-FFF2-40B4-BE49-F238E27FC236}">
                <a16:creationId xmlns:a16="http://schemas.microsoft.com/office/drawing/2014/main" id="{9F35EAE4-8914-3297-8F57-1A5935BE40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endParaRPr lang="en-IN" altLang="en-US" sz="1400"/>
          </a:p>
        </p:txBody>
      </p:sp>
      <p:sp>
        <p:nvSpPr>
          <p:cNvPr id="105476" name="Slide Number Placeholder 1">
            <a:extLst>
              <a:ext uri="{FF2B5EF4-FFF2-40B4-BE49-F238E27FC236}">
                <a16:creationId xmlns:a16="http://schemas.microsoft.com/office/drawing/2014/main" id="{9CA3CE7B-3C18-D925-B7CE-DFEE527A8D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86763" y="6172200"/>
            <a:ext cx="350837" cy="368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fld id="{B654ABFB-5D9A-4087-A2D3-2DD021B28F2C}" type="slidenum">
              <a:rPr lang="en-IN" altLang="en-US">
                <a:solidFill>
                  <a:srgbClr val="898989"/>
                </a:solidFill>
              </a:rPr>
              <a:pPr/>
              <a:t>72</a:t>
            </a:fld>
            <a:endParaRPr lang="en-IN" altLang="en-US">
              <a:solidFill>
                <a:srgbClr val="898989"/>
              </a:solidFill>
            </a:endParaRPr>
          </a:p>
        </p:txBody>
      </p:sp>
      <p:sp>
        <p:nvSpPr>
          <p:cNvPr id="105477" name="Rounded Rectangle">
            <a:extLst>
              <a:ext uri="{FF2B5EF4-FFF2-40B4-BE49-F238E27FC236}">
                <a16:creationId xmlns:a16="http://schemas.microsoft.com/office/drawing/2014/main" id="{3D8C2521-B779-519D-C388-FEC6BE2E1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7988" y="146050"/>
            <a:ext cx="6804025" cy="6394450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9143" tIns="39143" rIns="39143" bIns="39143"/>
          <a:lstStyle>
            <a:lvl1pPr>
              <a:defRPr>
                <a:solidFill>
                  <a:schemeClr val="tx1"/>
                </a:solidFill>
                <a:latin typeface="Open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endParaRPr lang="en-US" altLang="en-US" sz="3000">
              <a:latin typeface="Open Sans" panose="020B0606030504020204" pitchFamily="34" charset="0"/>
            </a:endParaRPr>
          </a:p>
        </p:txBody>
      </p:sp>
      <p:sp>
        <p:nvSpPr>
          <p:cNvPr id="105478" name="Duties of…">
            <a:extLst>
              <a:ext uri="{FF2B5EF4-FFF2-40B4-BE49-F238E27FC236}">
                <a16:creationId xmlns:a16="http://schemas.microsoft.com/office/drawing/2014/main" id="{F409C34B-16EB-15E6-0E77-2BAA3E66A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" y="3230563"/>
            <a:ext cx="3724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9143" tIns="39143" rIns="39143" bIns="39143">
            <a:spAutoFit/>
          </a:bodyPr>
          <a:lstStyle>
            <a:lvl1pPr>
              <a:defRPr>
                <a:solidFill>
                  <a:schemeClr val="tx1"/>
                </a:solidFill>
                <a:latin typeface="Open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sans"/>
              </a:defRPr>
            </a:lvl9pPr>
          </a:lstStyle>
          <a:p>
            <a:pPr algn="ctr"/>
            <a:r>
              <a:rPr lang="en-US" altLang="en-US" sz="4000" b="1">
                <a:latin typeface="Open Sans" panose="020B0606030504020204" pitchFamily="34" charset="0"/>
              </a:rPr>
              <a:t>THANK YOU </a:t>
            </a:r>
            <a:r>
              <a:rPr lang="en-US" altLang="en-US" sz="4000">
                <a:latin typeface="Open Sans" panose="020B0606030504020204" pitchFamily="34" charset="0"/>
              </a:rPr>
              <a:t> </a:t>
            </a:r>
          </a:p>
        </p:txBody>
      </p:sp>
      <p:pic>
        <p:nvPicPr>
          <p:cNvPr id="105479" name="Picture 2" descr="A logo with a lion and a triangle&#10;&#10;AI-generated content may be incorrect.">
            <a:extLst>
              <a:ext uri="{FF2B5EF4-FFF2-40B4-BE49-F238E27FC236}">
                <a16:creationId xmlns:a16="http://schemas.microsoft.com/office/drawing/2014/main" id="{FD5FCE98-E75D-353B-DB80-FB3286229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15938"/>
            <a:ext cx="4876800" cy="553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80" name="Picture 3">
            <a:extLst>
              <a:ext uri="{FF2B5EF4-FFF2-40B4-BE49-F238E27FC236}">
                <a16:creationId xmlns:a16="http://schemas.microsoft.com/office/drawing/2014/main" id="{B2F5319E-9A90-9D38-583A-5E94FD7D4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415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81" name="Picture 6">
            <a:extLst>
              <a:ext uri="{FF2B5EF4-FFF2-40B4-BE49-F238E27FC236}">
                <a16:creationId xmlns:a16="http://schemas.microsoft.com/office/drawing/2014/main" id="{12A51A7C-8DF7-18AB-05DE-EC7C9FA8F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7225" y="6350"/>
            <a:ext cx="13874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188392B-5D27-9027-7424-1AE3B08A9741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4339" name="Title 1">
            <a:extLst>
              <a:ext uri="{FF2B5EF4-FFF2-40B4-BE49-F238E27FC236}">
                <a16:creationId xmlns:a16="http://schemas.microsoft.com/office/drawing/2014/main" id="{20D94C00-EAE2-57D0-FACD-BB3263457D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752600"/>
            <a:ext cx="4724400" cy="1524000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</a:rPr>
              <a:t>FIRE EXTINGUISHING </a:t>
            </a:r>
            <a:r>
              <a:rPr lang="en-US" altLang="en-US" sz="4000" b="1">
                <a:solidFill>
                  <a:srgbClr val="FF3300"/>
                </a:solidFill>
              </a:rPr>
              <a:t>TECHNIQUE: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C896C-AE5A-B802-A5B3-20AA245CC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0" y="2049463"/>
            <a:ext cx="5638800" cy="4319587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i="1" dirty="0">
                <a:latin typeface="+mj-lt"/>
              </a:rPr>
              <a:t>Extinguishing fire involve the elimination or removal of one or more of the four elements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b="1" dirty="0">
              <a:solidFill>
                <a:srgbClr val="002060"/>
              </a:solidFill>
              <a:latin typeface="+mj-lt"/>
            </a:endParaRPr>
          </a:p>
          <a:p>
            <a:pPr marL="514350" indent="-51435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b="1" dirty="0">
                <a:solidFill>
                  <a:srgbClr val="002060"/>
                </a:solidFill>
                <a:latin typeface="+mj-lt"/>
              </a:rPr>
              <a:t>COOLING: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Removal of heat from the burning material/fire area.</a:t>
            </a:r>
            <a:endParaRPr lang="en-US" b="1" dirty="0">
              <a:latin typeface="+mj-lt"/>
            </a:endParaRPr>
          </a:p>
        </p:txBody>
      </p:sp>
      <p:pic>
        <p:nvPicPr>
          <p:cNvPr id="14341" name="Picture 6" descr="C:\Users\Acer\Downloads\WhatsApp Image 2025-09-04 at 17.24.38 (1).jpeg">
            <a:extLst>
              <a:ext uri="{FF2B5EF4-FFF2-40B4-BE49-F238E27FC236}">
                <a16:creationId xmlns:a16="http://schemas.microsoft.com/office/drawing/2014/main" id="{5E8AB443-1906-211E-98B8-3634DD409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 descr="C:\Users\Acer\Downloads\WhatsApp Image 2025-09-04 at 17.24.38 (3).jpeg">
            <a:extLst>
              <a:ext uri="{FF2B5EF4-FFF2-40B4-BE49-F238E27FC236}">
                <a16:creationId xmlns:a16="http://schemas.microsoft.com/office/drawing/2014/main" id="{4ED87AF4-3243-8D24-83BC-007B53BF0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BF93A75-A037-07FB-8A3D-9E76AEB55345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28FFE-2B6B-4E2C-3D8B-9591725BC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4313" y="1339850"/>
            <a:ext cx="5399087" cy="14033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b="1" dirty="0">
                <a:solidFill>
                  <a:srgbClr val="002060"/>
                </a:solidFill>
                <a:latin typeface="+mj-lt"/>
              </a:rPr>
              <a:t>2</a:t>
            </a:r>
            <a:r>
              <a:rPr lang="en-US" b="1" dirty="0">
                <a:solidFill>
                  <a:srgbClr val="002060"/>
                </a:solidFill>
                <a:latin typeface="+mj-lt"/>
              </a:rPr>
              <a:t>. 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SMOOTHERING</a:t>
            </a:r>
            <a:r>
              <a:rPr lang="en-US" sz="2400" b="1" dirty="0">
                <a:solidFill>
                  <a:srgbClr val="C00000"/>
                </a:solidFill>
                <a:latin typeface="+mj-lt"/>
              </a:rPr>
              <a:t>: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400" dirty="0">
                <a:latin typeface="+mj-lt"/>
              </a:rPr>
              <a:t>Cutting the supply of oxygen from the  f ire area.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>
              <a:latin typeface="+mj-lt"/>
            </a:endParaRPr>
          </a:p>
        </p:txBody>
      </p:sp>
      <p:sp>
        <p:nvSpPr>
          <p:cNvPr id="16388" name="TextBox 4">
            <a:extLst>
              <a:ext uri="{FF2B5EF4-FFF2-40B4-BE49-F238E27FC236}">
                <a16:creationId xmlns:a16="http://schemas.microsoft.com/office/drawing/2014/main" id="{EB01E14E-7012-E67B-5162-B293312B0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2768600"/>
            <a:ext cx="5227637" cy="1219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3. STARVATION: 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en-US" sz="2400" dirty="0">
                <a:solidFill>
                  <a:srgbClr val="000000"/>
                </a:solidFill>
                <a:latin typeface="+mj-lt"/>
              </a:rPr>
              <a:t>Removal of un-burnt material or fuel.</a:t>
            </a:r>
          </a:p>
        </p:txBody>
      </p:sp>
      <p:sp>
        <p:nvSpPr>
          <p:cNvPr id="16389" name="TextBox 5">
            <a:extLst>
              <a:ext uri="{FF2B5EF4-FFF2-40B4-BE49-F238E27FC236}">
                <a16:creationId xmlns:a16="http://schemas.microsoft.com/office/drawing/2014/main" id="{90482651-E407-E257-9E21-5A201844D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267200"/>
            <a:ext cx="4953000" cy="18272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4. BREAKING OF CHAIN REACTION: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en-US" sz="24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+mj-lt"/>
              </a:rPr>
              <a:t>Interrupt the chain reaction between fuel, heat and oxygen.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800" dirty="0">
              <a:latin typeface="+mj-lt"/>
            </a:endParaRPr>
          </a:p>
        </p:txBody>
      </p:sp>
      <p:pic>
        <p:nvPicPr>
          <p:cNvPr id="15366" name="Picture 8" descr="C:\Users\Acer\Downloads\WhatsApp Image 2025-09-04 at 17.24.38 (1).jpeg">
            <a:extLst>
              <a:ext uri="{FF2B5EF4-FFF2-40B4-BE49-F238E27FC236}">
                <a16:creationId xmlns:a16="http://schemas.microsoft.com/office/drawing/2014/main" id="{ED48B6FE-B6C3-E6F0-9F43-79D056E47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9" descr="C:\Users\Acer\Downloads\WhatsApp Image 2025-09-04 at 17.24.38 (3).jpeg">
            <a:extLst>
              <a:ext uri="{FF2B5EF4-FFF2-40B4-BE49-F238E27FC236}">
                <a16:creationId xmlns:a16="http://schemas.microsoft.com/office/drawing/2014/main" id="{448E3559-9067-A3A8-6BC9-BFEDB6E1C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3988"/>
            <a:ext cx="10668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6">
      <a:majorFont>
        <a:latin typeface="Opensans"/>
        <a:ea typeface=""/>
        <a:cs typeface=""/>
      </a:majorFont>
      <a:minorFont>
        <a:latin typeface="Open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4304</TotalTime>
  <Words>3538</Words>
  <Application>Microsoft Office PowerPoint</Application>
  <PresentationFormat>Widescreen</PresentationFormat>
  <Paragraphs>862</Paragraphs>
  <Slides>72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6" baseType="lpstr">
      <vt:lpstr>Opensans</vt:lpstr>
      <vt:lpstr>Arial</vt:lpstr>
      <vt:lpstr>Calibri</vt:lpstr>
      <vt:lpstr>Opensan</vt:lpstr>
      <vt:lpstr>Open Sans</vt:lpstr>
      <vt:lpstr>Times New Roman</vt:lpstr>
      <vt:lpstr>Wingdings</vt:lpstr>
      <vt:lpstr>Georgia</vt:lpstr>
      <vt:lpstr>Tahoma</vt:lpstr>
      <vt:lpstr>Verdana</vt:lpstr>
      <vt:lpstr>Cambria</vt:lpstr>
      <vt:lpstr>roboto</vt:lpstr>
      <vt:lpstr>Tw Cen MT</vt:lpstr>
      <vt:lpstr>Office Theme</vt:lpstr>
      <vt:lpstr>PowerPoint Presentation</vt:lpstr>
      <vt:lpstr>OBJECTIVE </vt:lpstr>
      <vt:lpstr>FIRE</vt:lpstr>
      <vt:lpstr>FIRE AND ITS ELEMENTS:  FIRE TRIANGLE</vt:lpstr>
      <vt:lpstr>FIRE TETRAHEDRON</vt:lpstr>
      <vt:lpstr>PowerPoint Presentation</vt:lpstr>
      <vt:lpstr>PowerPoint Presentation</vt:lpstr>
      <vt:lpstr>FIRE EXTINGUISHING TECHNIQUE:</vt:lpstr>
      <vt:lpstr>PowerPoint Presentation</vt:lpstr>
      <vt:lpstr>TYPES OF COMBUSTION :</vt:lpstr>
      <vt:lpstr>TYPES OF COMBUSTION</vt:lpstr>
      <vt:lpstr>RATE OF  COMBUSTION</vt:lpstr>
      <vt:lpstr>RATE OF  COMBUSTION</vt:lpstr>
      <vt:lpstr>PowerPoint Presentation</vt:lpstr>
      <vt:lpstr>CONDUCTION</vt:lpstr>
      <vt:lpstr>PowerPoint Presentation</vt:lpstr>
      <vt:lpstr>PowerPoint Presentation</vt:lpstr>
      <vt:lpstr>RADIATION</vt:lpstr>
      <vt:lpstr>PowerPoint Presentation</vt:lpstr>
      <vt:lpstr>PHASES OF BURNING</vt:lpstr>
      <vt:lpstr>INCIPIENT OR BEGINNING PHASE</vt:lpstr>
      <vt:lpstr>FREE BURNING PHASE</vt:lpstr>
      <vt:lpstr>SMOLDERING PHASE</vt:lpstr>
      <vt:lpstr>PowerPoint Presentation</vt:lpstr>
      <vt:lpstr>PowerPoint Presentation</vt:lpstr>
      <vt:lpstr>TYPES OF PORTABLE FIRE EXTINGUISHERS</vt:lpstr>
      <vt:lpstr>TYPES OF PORTABLE FIRE EXTINGUISHERS…</vt:lpstr>
      <vt:lpstr>CHARACTERISTICS OF FIRE EXTINGUISHER:</vt:lpstr>
      <vt:lpstr>SELECTION  OF FIRE EXTINGUISHER: (AS PER BIS)</vt:lpstr>
      <vt:lpstr>PowerPoint Presentation</vt:lpstr>
      <vt:lpstr>NUMBER AND SIZE OF FIRE EXTINGUISHERS</vt:lpstr>
      <vt:lpstr>WATER </vt:lpstr>
      <vt:lpstr>FOAM </vt:lpstr>
      <vt:lpstr>WATER/FOAM (GAS CARTRIDGE) EXTINGUISHER</vt:lpstr>
      <vt:lpstr>WATER/FOAM (GAS CARTRIDGE) FIRE EXTINGUISHER</vt:lpstr>
      <vt:lpstr>WATER/FOAM (GAS CARTRIDGE) FIRE EXTINGUISHER</vt:lpstr>
      <vt:lpstr>PowerPoint Presentation</vt:lpstr>
      <vt:lpstr>WATER/FOAM (STORED PRESSURE) FIRE EXTINGUISHER</vt:lpstr>
      <vt:lpstr>DRY CHEMICAL POWDER</vt:lpstr>
      <vt:lpstr>DRY CHEMICAL POWDER</vt:lpstr>
      <vt:lpstr>DRY CHEMICAL POWDER</vt:lpstr>
      <vt:lpstr>DRY CHEMICAL POWDER</vt:lpstr>
      <vt:lpstr>DRY CHEMICAL POWDER</vt:lpstr>
      <vt:lpstr>DRY CHEMICAL POWDER</vt:lpstr>
      <vt:lpstr>DRY CHEMICAL POWDER</vt:lpstr>
      <vt:lpstr>DRY POWDER FOR METAL FIRES</vt:lpstr>
      <vt:lpstr>DRY POWDER FOR METAL FIRES</vt:lpstr>
      <vt:lpstr>DRY POWDER FOR METAL FIRES</vt:lpstr>
      <vt:lpstr>DRY CHEMICAL (GAS CARTRIDGE) EXTINGUISHER </vt:lpstr>
      <vt:lpstr>DRY CHEMICAL (GAS CARTRIDGE) EXTINGUISHER </vt:lpstr>
      <vt:lpstr>DRY CHEMICAL (GAS CARTRIDGE) EXTINGUISHER </vt:lpstr>
      <vt:lpstr>DRY CHEMICAL (STORED PRESSURE) EXTINGUISHER </vt:lpstr>
      <vt:lpstr>DRY CHEMICAL (STORED PRESSURE) EXTINGUISHER </vt:lpstr>
      <vt:lpstr>CARBON DIOXIDE FIRE EXTINGUISHER </vt:lpstr>
      <vt:lpstr>CARBON DIOXIDE FIRE EXTINGUISHER </vt:lpstr>
      <vt:lpstr>CARBON DIOXIDE FIRE EXTINGUISHER </vt:lpstr>
      <vt:lpstr>CARBON DIOXIDE FIRE EXTINGUISHER </vt:lpstr>
      <vt:lpstr>CARBON DIOXIDE FIRE EXTINGUISHER </vt:lpstr>
      <vt:lpstr>CLEAN AGENT FIRE EXTINGUISHERS</vt:lpstr>
      <vt:lpstr>CLEAN AGENT FIRE EXTINGUISHERS</vt:lpstr>
      <vt:lpstr>WATER MIST + CAFS</vt:lpstr>
      <vt:lpstr>WATER MIST + CAFS…</vt:lpstr>
      <vt:lpstr>MODULAR EXTINGUISHER</vt:lpstr>
      <vt:lpstr>FIRE EXTINGUISHING BALL</vt:lpstr>
      <vt:lpstr>FIRE EXTINGUISHING BALL…</vt:lpstr>
      <vt:lpstr>ADVANTAGES OF FIRE EXTINGUISHERS</vt:lpstr>
      <vt:lpstr>DISADVANTAGES OF FIRE EXTINGUISHERS</vt:lpstr>
      <vt:lpstr>REFILLING SCHEDULE OF  EXTINGUISHERS</vt:lpstr>
      <vt:lpstr>LIFE OF FIRE EXTINGUISHERS</vt:lpstr>
      <vt:lpstr>HYDRO PRESSURE TEST</vt:lpstr>
      <vt:lpstr>REVIEW </vt:lpstr>
      <vt:lpstr>PowerPoint Presentation</vt:lpstr>
    </vt:vector>
  </TitlesOfParts>
  <Company>NCDC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CHUDHARI SIR</dc:creator>
  <cp:lastModifiedBy>NDRF NDRF</cp:lastModifiedBy>
  <cp:revision>499</cp:revision>
  <cp:lastPrinted>2021-08-24T05:43:10Z</cp:lastPrinted>
  <dcterms:created xsi:type="dcterms:W3CDTF">2007-03-07T08:13:17Z</dcterms:created>
  <dcterms:modified xsi:type="dcterms:W3CDTF">2026-02-02T12:01:18Z</dcterms:modified>
</cp:coreProperties>
</file>