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04" r:id="rId2"/>
    <p:sldId id="305" r:id="rId3"/>
    <p:sldId id="396" r:id="rId4"/>
    <p:sldId id="398" r:id="rId5"/>
    <p:sldId id="399" r:id="rId6"/>
    <p:sldId id="400" r:id="rId7"/>
    <p:sldId id="407" r:id="rId8"/>
    <p:sldId id="401" r:id="rId9"/>
    <p:sldId id="408" r:id="rId10"/>
    <p:sldId id="409" r:id="rId11"/>
    <p:sldId id="402" r:id="rId12"/>
    <p:sldId id="421" r:id="rId13"/>
    <p:sldId id="422" r:id="rId14"/>
    <p:sldId id="410" r:id="rId15"/>
    <p:sldId id="411" r:id="rId16"/>
    <p:sldId id="412" r:id="rId17"/>
    <p:sldId id="413" r:id="rId18"/>
    <p:sldId id="414" r:id="rId19"/>
    <p:sldId id="415" r:id="rId20"/>
    <p:sldId id="423" r:id="rId21"/>
    <p:sldId id="424" r:id="rId22"/>
    <p:sldId id="425" r:id="rId23"/>
    <p:sldId id="416" r:id="rId24"/>
    <p:sldId id="417" r:id="rId25"/>
    <p:sldId id="418" r:id="rId26"/>
    <p:sldId id="419" r:id="rId27"/>
    <p:sldId id="420" r:id="rId28"/>
    <p:sldId id="426" r:id="rId29"/>
    <p:sldId id="427" r:id="rId30"/>
    <p:sldId id="429" r:id="rId31"/>
    <p:sldId id="430" r:id="rId32"/>
    <p:sldId id="428" r:id="rId33"/>
    <p:sldId id="403" r:id="rId34"/>
    <p:sldId id="406" r:id="rId35"/>
    <p:sldId id="11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108"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79D4E-5DAF-4A3A-B611-9401B2E67F8D}" type="datetimeFigureOut">
              <a:rPr lang="en-IN" smtClean="0"/>
              <a:t>02-02-2026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70C26-0F2C-4A6A-9CA9-8F2348C132F4}" type="slidenum">
              <a:rPr lang="en-IN" smtClean="0"/>
              <a:t>‹#›</a:t>
            </a:fld>
            <a:endParaRPr lang="en-IN"/>
          </a:p>
        </p:txBody>
      </p:sp>
    </p:spTree>
    <p:extLst>
      <p:ext uri="{BB962C8B-B14F-4D97-AF65-F5344CB8AC3E}">
        <p14:creationId xmlns:p14="http://schemas.microsoft.com/office/powerpoint/2010/main" val="303585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7406B23-44A3-2F24-B23B-59995C202F6C}"/>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06FF52D-84BE-3C35-36B3-9896EBE14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384259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F070C26-0F2C-4A6A-9CA9-8F2348C132F4}" type="slidenum">
              <a:rPr lang="en-IN" smtClean="0"/>
              <a:t>2</a:t>
            </a:fld>
            <a:endParaRPr lang="en-IN"/>
          </a:p>
        </p:txBody>
      </p:sp>
    </p:spTree>
    <p:extLst>
      <p:ext uri="{BB962C8B-B14F-4D97-AF65-F5344CB8AC3E}">
        <p14:creationId xmlns:p14="http://schemas.microsoft.com/office/powerpoint/2010/main" val="246726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697B8F7-CBA3-86B0-8AF3-4CAEE6DA9836}"/>
              </a:ext>
            </a:extLst>
          </p:cNvPr>
          <p:cNvSpPr txBox="1">
            <a:spLocks noGrp="1"/>
          </p:cNvSpPr>
          <p:nvPr>
            <p:ph type="sldNum" sz="quarter" idx="10"/>
          </p:nvPr>
        </p:nvSpPr>
        <p:spPr>
          <a:xfrm>
            <a:off x="11406188" y="6407150"/>
            <a:ext cx="484187" cy="450850"/>
          </a:xfrm>
        </p:spPr>
        <p:txBody>
          <a:bodyPr lIns="78283" tIns="78283" rIns="78283" bIns="78283" anchor="t"/>
          <a:lstStyle>
            <a:lvl1pPr algn="ctr">
              <a:spcBef>
                <a:spcPts val="300"/>
              </a:spcBef>
              <a:defRPr sz="1500" b="1">
                <a:solidFill>
                  <a:srgbClr val="E46C0A"/>
                </a:solidFill>
                <a:latin typeface="Open Sans"/>
                <a:ea typeface="Open Sans"/>
                <a:cs typeface="Open Sans"/>
                <a:sym typeface="Open Sans"/>
              </a:defRPr>
            </a:lvl1pPr>
          </a:lstStyle>
          <a:p>
            <a:pPr>
              <a:defRPr/>
            </a:pPr>
            <a:r>
              <a:rPr lang="en-IN"/>
              <a:t>1</a:t>
            </a:r>
          </a:p>
        </p:txBody>
      </p:sp>
    </p:spTree>
    <p:extLst>
      <p:ext uri="{BB962C8B-B14F-4D97-AF65-F5344CB8AC3E}">
        <p14:creationId xmlns:p14="http://schemas.microsoft.com/office/powerpoint/2010/main" val="4710891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Co-60"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9.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a:extLst>
              <a:ext uri="{FF2B5EF4-FFF2-40B4-BE49-F238E27FC236}">
                <a16:creationId xmlns:a16="http://schemas.microsoft.com/office/drawing/2014/main" id="{3A2F3605-2EF2-B9FD-8C9B-9A9341F23DDC}"/>
              </a:ext>
            </a:extLst>
          </p:cNvPr>
          <p:cNvSpPr>
            <a:spLocks noChangeArrowheads="1"/>
          </p:cNvSpPr>
          <p:nvPr/>
        </p:nvSpPr>
        <p:spPr bwMode="auto">
          <a:xfrm>
            <a:off x="506413" y="6769100"/>
            <a:ext cx="1908175"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3" name="Shape">
            <a:extLst>
              <a:ext uri="{FF2B5EF4-FFF2-40B4-BE49-F238E27FC236}">
                <a16:creationId xmlns:a16="http://schemas.microsoft.com/office/drawing/2014/main" id="{BF13ABBD-304C-029D-1935-EB603BFC21F8}"/>
              </a:ext>
            </a:extLst>
          </p:cNvPr>
          <p:cNvSpPr/>
          <p:nvPr/>
        </p:nvSpPr>
        <p:spPr>
          <a:xfrm>
            <a:off x="0" y="1939925"/>
            <a:ext cx="6834188" cy="2463800"/>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pPr>
              <a:defRPr/>
            </a:pPr>
            <a:endParaRPr lang="en-US" dirty="0"/>
          </a:p>
          <a:p>
            <a:pPr>
              <a:defRPr/>
            </a:pPr>
            <a:endParaRPr lang="en-US" dirty="0"/>
          </a:p>
          <a:p>
            <a:pPr>
              <a:defRPr/>
            </a:pPr>
            <a:r>
              <a:rPr lang="en-US" sz="2800" b="1" dirty="0">
                <a:solidFill>
                  <a:schemeClr val="bg1"/>
                </a:solidFill>
                <a:latin typeface="Open Sans"/>
              </a:rPr>
              <a:t>MAYAPURI RADIOLOGICAL </a:t>
            </a:r>
          </a:p>
          <a:p>
            <a:pPr>
              <a:defRPr/>
            </a:pPr>
            <a:r>
              <a:rPr lang="en-US" sz="2800" b="1" dirty="0">
                <a:solidFill>
                  <a:schemeClr val="bg1"/>
                </a:solidFill>
                <a:latin typeface="Open Sans"/>
              </a:rPr>
              <a:t>ACCIDENT</a:t>
            </a:r>
            <a:endParaRPr sz="1200" b="1" dirty="0">
              <a:solidFill>
                <a:schemeClr val="bg1"/>
              </a:solidFill>
              <a:latin typeface="Open Sans"/>
            </a:endParaRPr>
          </a:p>
        </p:txBody>
      </p:sp>
      <p:sp>
        <p:nvSpPr>
          <p:cNvPr id="85" name="Shape">
            <a:extLst>
              <a:ext uri="{FF2B5EF4-FFF2-40B4-BE49-F238E27FC236}">
                <a16:creationId xmlns:a16="http://schemas.microsoft.com/office/drawing/2014/main" id="{80626194-34A2-C283-12B8-46DFDCB8CB35}"/>
              </a:ext>
            </a:extLst>
          </p:cNvPr>
          <p:cNvSpPr/>
          <p:nvPr/>
        </p:nvSpPr>
        <p:spPr>
          <a:xfrm flipH="1">
            <a:off x="-28575" y="-28575"/>
            <a:ext cx="12249150" cy="1260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lIns="39142" tIns="39142" rIns="39142" bIns="39142"/>
          <a:lstStyle/>
          <a:p>
            <a:pPr>
              <a:defRPr/>
            </a:pPr>
            <a:endParaRPr/>
          </a:p>
        </p:txBody>
      </p:sp>
      <p:sp>
        <p:nvSpPr>
          <p:cNvPr id="4" name="Rectangle: Rounded Corners 3">
            <a:extLst>
              <a:ext uri="{FF2B5EF4-FFF2-40B4-BE49-F238E27FC236}">
                <a16:creationId xmlns:a16="http://schemas.microsoft.com/office/drawing/2014/main" id="{3BB23D2D-2A42-FB58-A0A7-C42C6E39AE02}"/>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spcFirstLastPara="1" lIns="39142" tIns="39142" rIns="39142" bIns="39142" spcCol="38100">
            <a:spAutoFit/>
          </a:bodyPr>
          <a:lstStyle/>
          <a:p>
            <a:pPr algn="ctr">
              <a:defRPr/>
            </a:pPr>
            <a:r>
              <a:rPr lang="en-US" sz="3000" dirty="0">
                <a:solidFill>
                  <a:srgbClr val="C00000"/>
                </a:solidFill>
                <a:latin typeface="Arial Black" panose="020B0A04020102020204" pitchFamily="34" charset="0"/>
              </a:rPr>
              <a:t>CBRN Module: CAPF</a:t>
            </a:r>
            <a:endParaRPr lang="en-IN" sz="3000" dirty="0">
              <a:solidFill>
                <a:srgbClr val="C00000"/>
              </a:solidFill>
              <a:latin typeface="Arial Black" panose="020B0A04020102020204" pitchFamily="34" charset="0"/>
              <a:sym typeface="Arial"/>
            </a:endParaRPr>
          </a:p>
        </p:txBody>
      </p:sp>
      <p:sp>
        <p:nvSpPr>
          <p:cNvPr id="4103" name="AutoShape 2" descr="32.4 The Disaster Management Cycle - Population Health for Nurses | OpenStax">
            <a:extLst>
              <a:ext uri="{FF2B5EF4-FFF2-40B4-BE49-F238E27FC236}">
                <a16:creationId xmlns:a16="http://schemas.microsoft.com/office/drawing/2014/main" id="{28478B18-2C86-1538-5E55-5CA8B1A8BA1B}"/>
              </a:ext>
            </a:extLst>
          </p:cNvPr>
          <p:cNvSpPr>
            <a:spLocks noChangeAspect="1" noChangeArrowheads="1"/>
          </p:cNvSpPr>
          <p:nvPr/>
        </p:nvSpPr>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IN" altLang="en-US" sz="1800"/>
          </a:p>
        </p:txBody>
      </p:sp>
      <p:pic>
        <p:nvPicPr>
          <p:cNvPr id="4104" name="Picture 9">
            <a:extLst>
              <a:ext uri="{FF2B5EF4-FFF2-40B4-BE49-F238E27FC236}">
                <a16:creationId xmlns:a16="http://schemas.microsoft.com/office/drawing/2014/main" id="{DCAF4121-788D-2D05-16C2-AC1A441EF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600" y="2127495"/>
            <a:ext cx="1336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a:extLst>
              <a:ext uri="{FF2B5EF4-FFF2-40B4-BE49-F238E27FC236}">
                <a16:creationId xmlns:a16="http://schemas.microsoft.com/office/drawing/2014/main" id="{C540FF45-796E-AFBA-2F3A-EB9299FAA6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39688"/>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a:extLst>
              <a:ext uri="{FF2B5EF4-FFF2-40B4-BE49-F238E27FC236}">
                <a16:creationId xmlns:a16="http://schemas.microsoft.com/office/drawing/2014/main" id="{5D9CF2E8-E61F-D5F0-56DD-847B710192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3438" y="30163"/>
            <a:ext cx="10795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
            <a:extLst>
              <a:ext uri="{FF2B5EF4-FFF2-40B4-BE49-F238E27FC236}">
                <a16:creationId xmlns:a16="http://schemas.microsoft.com/office/drawing/2014/main" id="{E1B7FBB4-BF44-266C-AE6E-3D032B961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875" y="1789113"/>
            <a:ext cx="4405313"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3604370-72D0-A65B-FCC5-1A158DC9FF82}"/>
              </a:ext>
            </a:extLst>
          </p:cNvPr>
          <p:cNvSpPr txBox="1"/>
          <p:nvPr/>
        </p:nvSpPr>
        <p:spPr>
          <a:xfrm>
            <a:off x="1662309" y="4404360"/>
            <a:ext cx="4867445"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69460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latin typeface="Arial" panose="020B0604020202020204" pitchFamily="34" charset="0"/>
                <a:cs typeface="Arial" panose="020B0604020202020204" pitchFamily="34" charset="0"/>
              </a:rPr>
              <a:t>Victim A</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Vimalamani\Desktop\mayapuri vic\Image06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689" y="1479957"/>
            <a:ext cx="3102961" cy="360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Vimalamani\Desktop\mayapuri vic\Image06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529701" y="1479957"/>
            <a:ext cx="4387849" cy="3592442"/>
          </a:xfrm>
          <a:prstGeom prst="rect">
            <a:avLst/>
          </a:prstGeom>
          <a:noFill/>
        </p:spPr>
      </p:pic>
    </p:spTree>
    <p:extLst>
      <p:ext uri="{BB962C8B-B14F-4D97-AF65-F5344CB8AC3E}">
        <p14:creationId xmlns:p14="http://schemas.microsoft.com/office/powerpoint/2010/main" val="36725593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283075" y="1679512"/>
            <a:ext cx="7537450"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50000"/>
              </a:lnSpc>
              <a:spcBef>
                <a:spcPts val="600"/>
              </a:spcBef>
              <a:spcAft>
                <a:spcPts val="600"/>
              </a:spcAft>
            </a:pPr>
            <a:r>
              <a:rPr lang="en-US" dirty="0">
                <a:latin typeface="Open Sans" panose="020B0606030504020204"/>
              </a:rPr>
              <a:t>A man got some Co-60 pellets of silver white color from the shop owner for checking </a:t>
            </a:r>
          </a:p>
          <a:p>
            <a:pPr algn="just">
              <a:lnSpc>
                <a:spcPct val="150000"/>
              </a:lnSpc>
              <a:spcBef>
                <a:spcPts val="600"/>
              </a:spcBef>
              <a:spcAft>
                <a:spcPts val="600"/>
              </a:spcAft>
            </a:pPr>
            <a:r>
              <a:rPr lang="en-US" dirty="0">
                <a:latin typeface="Open Sans" panose="020B0606030504020204"/>
              </a:rPr>
              <a:t>He just kept the source in wallets  for about 10 -15 days </a:t>
            </a: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228601" y="1406525"/>
            <a:ext cx="3698874"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sz="4000" dirty="0">
                <a:cs typeface="Arial" panose="020B0604020202020204" pitchFamily="34" charset="0"/>
              </a:rPr>
              <a:t>Victim B</a:t>
            </a:r>
            <a:endParaRPr lang="en-US" sz="4000" dirty="0"/>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200132251-001, Michael Denora /Photographer's Choice"/>
          <p:cNvPicPr>
            <a:picLocks noChangeAspect="1" noChangeArrowheads="1"/>
          </p:cNvPicPr>
          <p:nvPr/>
        </p:nvPicPr>
        <p:blipFill>
          <a:blip r:embed="rId4">
            <a:extLst>
              <a:ext uri="{28A0092B-C50C-407E-A947-70E740481C1C}">
                <a14:useLocalDpi xmlns:a14="http://schemas.microsoft.com/office/drawing/2010/main" val="0"/>
              </a:ext>
            </a:extLst>
          </a:blip>
          <a:srcRect t="232"/>
          <a:stretch>
            <a:fillRect/>
          </a:stretch>
        </p:blipFill>
        <p:spPr bwMode="auto">
          <a:xfrm>
            <a:off x="7135368" y="3762754"/>
            <a:ext cx="2634488" cy="305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634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69460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latin typeface="Arial" panose="020B0604020202020204" pitchFamily="34" charset="0"/>
                <a:cs typeface="Arial" panose="020B0604020202020204" pitchFamily="34" charset="0"/>
              </a:rPr>
              <a:t>Victim B</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Vimalamani\Desktop\mayapuri vic\Image06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3434" y="1269930"/>
            <a:ext cx="3175673" cy="249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Vimalamani\Desktop\mayapuri vic\Image06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4654" y="4193243"/>
            <a:ext cx="3238697" cy="21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Vimalamani\Desktop\mayapuri vic\Image064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712" y="1250197"/>
            <a:ext cx="3301370" cy="251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Vimalamani\Desktop\mayapuri vic\Image06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3434" y="4259274"/>
            <a:ext cx="3175673" cy="210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6006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69460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latin typeface="Arial" panose="020B0604020202020204" pitchFamily="34" charset="0"/>
                <a:cs typeface="Arial" panose="020B0604020202020204" pitchFamily="34" charset="0"/>
              </a:rPr>
              <a:t>Victim C</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a:spLocks noChangeArrowheads="1"/>
          </p:cNvSpPr>
          <p:nvPr/>
        </p:nvSpPr>
        <p:spPr bwMode="auto">
          <a:xfrm>
            <a:off x="4375363" y="1165225"/>
            <a:ext cx="752591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eaLnBrk="1" hangingPunct="1">
              <a:spcBef>
                <a:spcPts val="600"/>
              </a:spcBef>
              <a:spcAft>
                <a:spcPts val="600"/>
              </a:spcAft>
              <a:buFont typeface="Wingdings" panose="05000000000000000000" pitchFamily="2" charset="2"/>
              <a:buChar char="§"/>
            </a:pPr>
            <a:r>
              <a:rPr lang="en-US" sz="2800" dirty="0">
                <a:latin typeface="Open Sans" panose="020B0606030504020204"/>
              </a:rPr>
              <a:t>The person one who actually opened the shielding by breaking the pencil </a:t>
            </a:r>
          </a:p>
          <a:p>
            <a:pPr marL="342900" indent="-342900" algn="just" eaLnBrk="1" hangingPunct="1">
              <a:spcBef>
                <a:spcPts val="600"/>
              </a:spcBef>
              <a:spcAft>
                <a:spcPts val="600"/>
              </a:spcAft>
              <a:buFont typeface="Wingdings" panose="05000000000000000000" pitchFamily="2" charset="2"/>
              <a:buChar char="§"/>
            </a:pPr>
            <a:r>
              <a:rPr lang="en-US" sz="2800" dirty="0">
                <a:latin typeface="Open Sans" panose="020B0606030504020204"/>
              </a:rPr>
              <a:t>Died due to multi organ failure </a:t>
            </a:r>
          </a:p>
          <a:p>
            <a:pPr marL="342900" indent="-342900" algn="just" eaLnBrk="1" hangingPunct="1">
              <a:spcBef>
                <a:spcPts val="600"/>
              </a:spcBef>
              <a:spcAft>
                <a:spcPts val="600"/>
              </a:spcAft>
              <a:buFont typeface="Wingdings" panose="05000000000000000000" pitchFamily="2" charset="2"/>
              <a:buChar char="§"/>
            </a:pPr>
            <a:r>
              <a:rPr lang="en-US" sz="2800" dirty="0">
                <a:latin typeface="Open Sans" panose="020B0606030504020204"/>
              </a:rPr>
              <a:t>Dose received :- 4–6 </a:t>
            </a:r>
            <a:r>
              <a:rPr lang="en-US" sz="2800" dirty="0" err="1">
                <a:latin typeface="Open Sans" panose="020B0606030504020204"/>
              </a:rPr>
              <a:t>Sv</a:t>
            </a:r>
            <a:r>
              <a:rPr lang="en-US" sz="2800" dirty="0">
                <a:latin typeface="Open Sans" panose="020B0606030504020204"/>
              </a:rPr>
              <a:t> (400–600 rem) with increased intensity </a:t>
            </a:r>
          </a:p>
          <a:p>
            <a:pPr marL="342900" indent="-342900" algn="just" eaLnBrk="1" hangingPunct="1">
              <a:spcBef>
                <a:spcPts val="600"/>
              </a:spcBef>
              <a:spcAft>
                <a:spcPts val="600"/>
              </a:spcAft>
              <a:buFont typeface="Wingdings" panose="05000000000000000000" pitchFamily="2" charset="2"/>
              <a:buChar char="§"/>
            </a:pPr>
            <a:r>
              <a:rPr lang="en-US" sz="2800" dirty="0">
                <a:latin typeface="Open Sans" panose="020B0606030504020204"/>
              </a:rPr>
              <a:t>Mr. </a:t>
            </a:r>
            <a:r>
              <a:rPr lang="en-US" sz="2800" dirty="0" err="1">
                <a:latin typeface="Open Sans" panose="020B0606030504020204"/>
              </a:rPr>
              <a:t>Rajender</a:t>
            </a:r>
            <a:r>
              <a:rPr lang="en-US" sz="2800" dirty="0">
                <a:latin typeface="Open Sans" panose="020B0606030504020204"/>
              </a:rPr>
              <a:t> died due to internal bleeding</a:t>
            </a:r>
            <a:endParaRPr lang="en-US" sz="2800" u="sng" dirty="0">
              <a:latin typeface="Open Sans" panose="020B0606030504020204"/>
            </a:endParaRPr>
          </a:p>
        </p:txBody>
      </p:sp>
      <p:grpSp>
        <p:nvGrpSpPr>
          <p:cNvPr id="15" name="Content Placeholder 3"/>
          <p:cNvGrpSpPr>
            <a:grpSpLocks noGrp="1"/>
          </p:cNvGrpSpPr>
          <p:nvPr/>
        </p:nvGrpSpPr>
        <p:grpSpPr bwMode="auto">
          <a:xfrm>
            <a:off x="7067604" y="4304546"/>
            <a:ext cx="2683066" cy="2527464"/>
            <a:chOff x="3181350" y="2443163"/>
            <a:chExt cx="1442156" cy="1493798"/>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2443163"/>
              <a:ext cx="1442156" cy="14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www.biocrawler.com/w/images/6/63/Rad-warn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1620" y="3538614"/>
              <a:ext cx="231775" cy="23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038185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556376"/>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IN" sz="4000" dirty="0">
                <a:cs typeface="Arial" panose="020B0604020202020204" pitchFamily="34" charset="0"/>
              </a:rPr>
              <a:t>Accident Handling –Three Phases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774725289"/>
              </p:ext>
            </p:extLst>
          </p:nvPr>
        </p:nvGraphicFramePr>
        <p:xfrm>
          <a:off x="4323129" y="1625274"/>
          <a:ext cx="7669579" cy="4206240"/>
        </p:xfrm>
        <a:graphic>
          <a:graphicData uri="http://schemas.openxmlformats.org/drawingml/2006/table">
            <a:tbl>
              <a:tblPr firstRow="1" bandRow="1">
                <a:tableStyleId>{5C22544A-7EE6-4342-B048-85BDC9FD1C3A}</a:tableStyleId>
              </a:tblPr>
              <a:tblGrid>
                <a:gridCol w="873125">
                  <a:extLst>
                    <a:ext uri="{9D8B030D-6E8A-4147-A177-3AD203B41FA5}">
                      <a16:colId xmlns:a16="http://schemas.microsoft.com/office/drawing/2014/main" val="20000"/>
                    </a:ext>
                  </a:extLst>
                </a:gridCol>
                <a:gridCol w="3640015">
                  <a:extLst>
                    <a:ext uri="{9D8B030D-6E8A-4147-A177-3AD203B41FA5}">
                      <a16:colId xmlns:a16="http://schemas.microsoft.com/office/drawing/2014/main" val="20001"/>
                    </a:ext>
                  </a:extLst>
                </a:gridCol>
                <a:gridCol w="3156439">
                  <a:extLst>
                    <a:ext uri="{9D8B030D-6E8A-4147-A177-3AD203B41FA5}">
                      <a16:colId xmlns:a16="http://schemas.microsoft.com/office/drawing/2014/main" val="20002"/>
                    </a:ext>
                  </a:extLst>
                </a:gridCol>
              </a:tblGrid>
              <a:tr h="370840">
                <a:tc>
                  <a:txBody>
                    <a:bodyPr/>
                    <a:lstStyle/>
                    <a:p>
                      <a:endParaRPr lang="en-IN" sz="2800" b="0" i="0" u="none" strike="noStrike" kern="1200" baseline="0" dirty="0">
                        <a:solidFill>
                          <a:schemeClr val="tx1"/>
                        </a:solidFill>
                        <a:latin typeface="Open Sans" panose="020B0606030504020204"/>
                        <a:ea typeface="+mn-ea"/>
                        <a:cs typeface="+mn-cs"/>
                      </a:endParaRPr>
                    </a:p>
                    <a:p>
                      <a:r>
                        <a:rPr lang="en-IN" sz="2800" b="1" i="0" u="none" strike="noStrike" kern="1200" baseline="0" dirty="0">
                          <a:solidFill>
                            <a:schemeClr val="tx1"/>
                          </a:solidFill>
                          <a:latin typeface="Open Sans" panose="020B0606030504020204"/>
                          <a:ea typeface="+mn-ea"/>
                          <a:cs typeface="+mn-cs"/>
                        </a:rPr>
                        <a:t>Sr. No.</a:t>
                      </a:r>
                      <a:endParaRPr lang="en-IN" sz="2800" b="0" i="0" u="none" strike="noStrike" kern="1200" baseline="0" dirty="0">
                        <a:solidFill>
                          <a:schemeClr val="tx1"/>
                        </a:solidFill>
                        <a:latin typeface="Open Sans" panose="020B0606030504020204"/>
                        <a:ea typeface="+mn-ea"/>
                        <a:cs typeface="+mn-cs"/>
                      </a:endParaRPr>
                    </a:p>
                  </a:txBody>
                  <a:tcPr/>
                </a:tc>
                <a:tc>
                  <a:txBody>
                    <a:bodyPr/>
                    <a:lstStyle/>
                    <a:p>
                      <a:endParaRPr lang="en-IN" sz="2800" b="0" i="0" u="none" strike="noStrike" kern="1200" baseline="0" dirty="0">
                        <a:solidFill>
                          <a:schemeClr val="tx1"/>
                        </a:solidFill>
                        <a:latin typeface="Open Sans" panose="020B0606030504020204"/>
                        <a:ea typeface="+mn-ea"/>
                        <a:cs typeface="+mn-cs"/>
                      </a:endParaRPr>
                    </a:p>
                    <a:p>
                      <a:r>
                        <a:rPr lang="en-IN" sz="2800" b="1" i="0" u="none" strike="noStrike" kern="1200" baseline="0" dirty="0">
                          <a:solidFill>
                            <a:schemeClr val="tx1"/>
                          </a:solidFill>
                          <a:latin typeface="Open Sans" panose="020B0606030504020204"/>
                          <a:ea typeface="+mn-ea"/>
                          <a:cs typeface="+mn-cs"/>
                        </a:rPr>
                        <a:t>Phase of emergency</a:t>
                      </a:r>
                      <a:r>
                        <a:rPr lang="en-IN" sz="2800" b="0" i="0" u="none" strike="noStrike" kern="1200" baseline="0" dirty="0">
                          <a:solidFill>
                            <a:schemeClr val="tx1"/>
                          </a:solidFill>
                          <a:latin typeface="Open Sans" panose="020B0606030504020204"/>
                          <a:ea typeface="+mn-ea"/>
                          <a:cs typeface="+mn-cs"/>
                        </a:rPr>
                        <a:t>	</a:t>
                      </a:r>
                    </a:p>
                  </a:txBody>
                  <a:tcPr/>
                </a:tc>
                <a:tc>
                  <a:txBody>
                    <a:bodyPr/>
                    <a:lstStyle/>
                    <a:p>
                      <a:endParaRPr lang="en-IN" sz="2800" b="0" i="0" u="none" strike="noStrike" kern="1200" baseline="0" dirty="0">
                        <a:solidFill>
                          <a:schemeClr val="tx1"/>
                        </a:solidFill>
                        <a:latin typeface="Open Sans" panose="020B0606030504020204"/>
                        <a:ea typeface="+mn-ea"/>
                        <a:cs typeface="+mn-cs"/>
                      </a:endParaRPr>
                    </a:p>
                    <a:p>
                      <a:r>
                        <a:rPr lang="en-IN" sz="2800" b="1" i="0" u="none" strike="noStrike" kern="1200" baseline="0" dirty="0">
                          <a:solidFill>
                            <a:schemeClr val="tx1"/>
                          </a:solidFill>
                          <a:latin typeface="Open Sans" panose="020B0606030504020204"/>
                          <a:ea typeface="+mn-ea"/>
                          <a:cs typeface="+mn-cs"/>
                        </a:rPr>
                        <a:t>Action</a:t>
                      </a:r>
                      <a:endParaRPr lang="en-IN" sz="2800" b="0" i="0" u="none" strike="noStrike" kern="1200" baseline="0" dirty="0">
                        <a:solidFill>
                          <a:schemeClr val="tx1"/>
                        </a:solidFill>
                        <a:latin typeface="Open Sans" panose="020B0606030504020204"/>
                        <a:ea typeface="+mn-ea"/>
                        <a:cs typeface="+mn-cs"/>
                      </a:endParaRPr>
                    </a:p>
                  </a:txBody>
                  <a:tcPr/>
                </a:tc>
                <a:extLst>
                  <a:ext uri="{0D108BD9-81ED-4DB2-BD59-A6C34878D82A}">
                    <a16:rowId xmlns:a16="http://schemas.microsoft.com/office/drawing/2014/main" val="10000"/>
                  </a:ext>
                </a:extLst>
              </a:tr>
              <a:tr h="370840">
                <a:tc>
                  <a:txBody>
                    <a:bodyPr/>
                    <a:lstStyle/>
                    <a:p>
                      <a:r>
                        <a:rPr lang="en-IN" sz="2800" b="0" i="0" u="none" strike="noStrike" kern="1200" baseline="0" dirty="0">
                          <a:solidFill>
                            <a:schemeClr val="tx1"/>
                          </a:solidFill>
                          <a:latin typeface="Open Sans" panose="020B0606030504020204"/>
                          <a:ea typeface="+mn-ea"/>
                          <a:cs typeface="+mn-cs"/>
                        </a:rPr>
                        <a:t>1 </a:t>
                      </a:r>
                    </a:p>
                  </a:txBody>
                  <a:tcPr/>
                </a:tc>
                <a:tc>
                  <a:txBody>
                    <a:bodyPr/>
                    <a:lstStyle/>
                    <a:p>
                      <a:r>
                        <a:rPr lang="en-IN" sz="2800" b="0" i="0" u="none" strike="noStrike" kern="1200" baseline="0" dirty="0">
                          <a:solidFill>
                            <a:schemeClr val="tx1"/>
                          </a:solidFill>
                          <a:latin typeface="Open Sans" panose="020B0606030504020204"/>
                          <a:ea typeface="+mn-ea"/>
                          <a:cs typeface="+mn-cs"/>
                        </a:rPr>
                        <a:t>Initial phase</a:t>
                      </a:r>
                      <a:endParaRPr lang="en-IN" sz="2800" dirty="0">
                        <a:latin typeface="Open Sans" panose="020B0606030504020204"/>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chemeClr val="tx1"/>
                          </a:solidFill>
                          <a:latin typeface="Open Sans" panose="020B0606030504020204"/>
                          <a:ea typeface="+mn-ea"/>
                          <a:cs typeface="+mn-cs"/>
                        </a:rPr>
                        <a:t> Emergency first response 	</a:t>
                      </a:r>
                      <a:endParaRPr lang="en-IN" sz="2800" dirty="0">
                        <a:latin typeface="Open Sans" panose="020B0606030504020204"/>
                      </a:endParaRPr>
                    </a:p>
                  </a:txBody>
                  <a:tcPr/>
                </a:tc>
                <a:extLst>
                  <a:ext uri="{0D108BD9-81ED-4DB2-BD59-A6C34878D82A}">
                    <a16:rowId xmlns:a16="http://schemas.microsoft.com/office/drawing/2014/main" val="10001"/>
                  </a:ext>
                </a:extLst>
              </a:tr>
              <a:tr h="370840">
                <a:tc>
                  <a:txBody>
                    <a:bodyPr/>
                    <a:lstStyle/>
                    <a:p>
                      <a:r>
                        <a:rPr lang="en-IN" sz="2800" b="0" i="0" u="none" strike="noStrike" kern="1200" baseline="0" dirty="0">
                          <a:solidFill>
                            <a:schemeClr val="tx1"/>
                          </a:solidFill>
                          <a:latin typeface="Open Sans" panose="020B0606030504020204"/>
                          <a:ea typeface="+mn-ea"/>
                          <a:cs typeface="+mn-cs"/>
                        </a:rPr>
                        <a:t>2 	</a:t>
                      </a:r>
                    </a:p>
                  </a:txBody>
                  <a:tcPr/>
                </a:tc>
                <a:tc>
                  <a:txBody>
                    <a:bodyPr/>
                    <a:lstStyle/>
                    <a:p>
                      <a:r>
                        <a:rPr lang="en-IN" sz="2800" b="0" i="0" u="none" strike="noStrike" kern="1200" baseline="0" dirty="0">
                          <a:solidFill>
                            <a:schemeClr val="tx1"/>
                          </a:solidFill>
                          <a:latin typeface="Open Sans" panose="020B0606030504020204"/>
                          <a:ea typeface="+mn-ea"/>
                          <a:cs typeface="+mn-cs"/>
                        </a:rPr>
                        <a:t>Accident control phase </a:t>
                      </a:r>
                      <a:endParaRPr lang="en-IN" sz="2800" dirty="0">
                        <a:latin typeface="Open Sans" panose="020B0606030504020204"/>
                      </a:endParaRPr>
                    </a:p>
                  </a:txBody>
                  <a:tcPr/>
                </a:tc>
                <a:tc>
                  <a:txBody>
                    <a:bodyPr/>
                    <a:lstStyle/>
                    <a:p>
                      <a:r>
                        <a:rPr lang="en-IN" sz="2800" b="0" i="0" u="none" strike="noStrike" kern="1200" baseline="0" dirty="0">
                          <a:solidFill>
                            <a:schemeClr val="tx1"/>
                          </a:solidFill>
                          <a:latin typeface="Open Sans" panose="020B0606030504020204"/>
                          <a:ea typeface="+mn-ea"/>
                          <a:cs typeface="+mn-cs"/>
                        </a:rPr>
                        <a:t>Radiation protection </a:t>
                      </a:r>
                      <a:endParaRPr lang="en-IN" sz="2800" dirty="0">
                        <a:latin typeface="Open Sans" panose="020B0606030504020204"/>
                      </a:endParaRPr>
                    </a:p>
                  </a:txBody>
                  <a:tcPr/>
                </a:tc>
                <a:extLst>
                  <a:ext uri="{0D108BD9-81ED-4DB2-BD59-A6C34878D82A}">
                    <a16:rowId xmlns:a16="http://schemas.microsoft.com/office/drawing/2014/main" val="10002"/>
                  </a:ext>
                </a:extLst>
              </a:tr>
              <a:tr h="370840">
                <a:tc>
                  <a:txBody>
                    <a:bodyPr/>
                    <a:lstStyle/>
                    <a:p>
                      <a:r>
                        <a:rPr lang="en-IN" sz="2800" b="0" i="0" u="none" strike="noStrike" kern="1200" baseline="0" dirty="0">
                          <a:solidFill>
                            <a:schemeClr val="tx1"/>
                          </a:solidFill>
                          <a:latin typeface="Open Sans" panose="020B0606030504020204"/>
                          <a:ea typeface="+mn-ea"/>
                          <a:cs typeface="+mn-cs"/>
                        </a:rPr>
                        <a:t>3</a:t>
                      </a:r>
                    </a:p>
                  </a:txBody>
                  <a:tcPr/>
                </a:tc>
                <a:tc>
                  <a:txBody>
                    <a:bodyPr/>
                    <a:lstStyle/>
                    <a:p>
                      <a:r>
                        <a:rPr lang="en-IN" sz="2800" b="0" i="0" u="none" strike="noStrike" kern="1200" baseline="0" dirty="0">
                          <a:solidFill>
                            <a:schemeClr val="tx1"/>
                          </a:solidFill>
                          <a:latin typeface="Open Sans" panose="020B0606030504020204"/>
                          <a:ea typeface="+mn-ea"/>
                          <a:cs typeface="+mn-cs"/>
                        </a:rPr>
                        <a:t>Post-emergency phase</a:t>
                      </a:r>
                      <a:endParaRPr lang="en-IN" sz="2800" dirty="0">
                        <a:latin typeface="Open Sans" panose="020B0606030504020204"/>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chemeClr val="tx1"/>
                          </a:solidFill>
                          <a:latin typeface="Open Sans" panose="020B0606030504020204"/>
                          <a:ea typeface="+mn-ea"/>
                          <a:cs typeface="+mn-cs"/>
                        </a:rPr>
                        <a:t>Clean-up</a:t>
                      </a:r>
                      <a:endParaRPr lang="en-IN" sz="2800" dirty="0">
                        <a:latin typeface="Open Sans" panose="020B0606030504020204"/>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84568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084638" y="1280265"/>
            <a:ext cx="7930578" cy="5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00000"/>
              </a:lnSpc>
            </a:pPr>
            <a:r>
              <a:rPr lang="en-IN" sz="2400" dirty="0">
                <a:latin typeface="Open Sans" panose="020B0606030504020204"/>
              </a:rPr>
              <a:t>April 7, 2010 (Afternoon)- Message received by the AERB, from a reputed hospital located in New Delhi, stating that one person, aged 32 years, owner of a metal scrap shop in </a:t>
            </a:r>
            <a:r>
              <a:rPr lang="en-IN" sz="2400" dirty="0" err="1">
                <a:latin typeface="Open Sans" panose="020B0606030504020204"/>
              </a:rPr>
              <a:t>Mayapuri</a:t>
            </a:r>
            <a:r>
              <a:rPr lang="en-IN" sz="2400" dirty="0">
                <a:latin typeface="Open Sans" panose="020B0606030504020204"/>
              </a:rPr>
              <a:t> Industrial Area, New Delhi had been admitted on April 4, 2010. The message also stated that the patient had symptoms indicative of suspected exposure of radiation and requested advice on further course of action. </a:t>
            </a:r>
          </a:p>
          <a:p>
            <a:pPr algn="just">
              <a:lnSpc>
                <a:spcPct val="100000"/>
              </a:lnSpc>
            </a:pPr>
            <a:r>
              <a:rPr lang="en-IN" sz="2400" dirty="0">
                <a:latin typeface="Open Sans" panose="020B0606030504020204"/>
              </a:rPr>
              <a:t>Advised on proper medical management of the radiation victims based on the symptoms, bio-</a:t>
            </a:r>
            <a:r>
              <a:rPr lang="en-IN" sz="2400" dirty="0" err="1">
                <a:latin typeface="Open Sans" panose="020B0606030504020204"/>
              </a:rPr>
              <a:t>dosimetry</a:t>
            </a:r>
            <a:r>
              <a:rPr lang="en-IN" sz="2400" dirty="0">
                <a:latin typeface="Open Sans" panose="020B0606030504020204"/>
              </a:rPr>
              <a:t> and follow-up. </a:t>
            </a:r>
          </a:p>
          <a:p>
            <a:pPr algn="just">
              <a:lnSpc>
                <a:spcPct val="100000"/>
              </a:lnSpc>
            </a:pPr>
            <a:r>
              <a:rPr lang="en-IN" sz="2400" dirty="0">
                <a:latin typeface="Open Sans" panose="020B0606030504020204"/>
              </a:rPr>
              <a:t>Officers from AERB visited the place immediately with radiation detection equipment and monitored the radiation levels at various locations (scrap shops) </a:t>
            </a:r>
          </a:p>
          <a:p>
            <a:pPr algn="just">
              <a:lnSpc>
                <a:spcPct val="100000"/>
              </a:lnSpc>
            </a:pPr>
            <a:endParaRPr lang="en-IN" sz="2400" dirty="0">
              <a:latin typeface="Open Sans" panose="020B0606030504020204"/>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69460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sz="4000" dirty="0">
                <a:cs typeface="Arial" panose="020B0604020202020204" pitchFamily="34" charset="0"/>
              </a:rPr>
              <a:t>INITIAL PHASE </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9285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sz="4000" dirty="0">
                <a:cs typeface="Arial" panose="020B0604020202020204" pitchFamily="34" charset="0"/>
              </a:rPr>
              <a:t>RADIATION LEVEL OBSERVED </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069075134"/>
              </p:ext>
            </p:extLst>
          </p:nvPr>
        </p:nvGraphicFramePr>
        <p:xfrm>
          <a:off x="4360984" y="1335128"/>
          <a:ext cx="7742115" cy="5151120"/>
        </p:xfrm>
        <a:graphic>
          <a:graphicData uri="http://schemas.openxmlformats.org/drawingml/2006/table">
            <a:tbl>
              <a:tblPr firstRow="1" bandRow="1">
                <a:tableStyleId>{5C22544A-7EE6-4342-B048-85BDC9FD1C3A}</a:tableStyleId>
              </a:tblPr>
              <a:tblGrid>
                <a:gridCol w="4563381">
                  <a:extLst>
                    <a:ext uri="{9D8B030D-6E8A-4147-A177-3AD203B41FA5}">
                      <a16:colId xmlns:a16="http://schemas.microsoft.com/office/drawing/2014/main" val="20000"/>
                    </a:ext>
                  </a:extLst>
                </a:gridCol>
                <a:gridCol w="3178734">
                  <a:extLst>
                    <a:ext uri="{9D8B030D-6E8A-4147-A177-3AD203B41FA5}">
                      <a16:colId xmlns:a16="http://schemas.microsoft.com/office/drawing/2014/main" val="20001"/>
                    </a:ext>
                  </a:extLst>
                </a:gridCol>
              </a:tblGrid>
              <a:tr h="370840">
                <a:tc>
                  <a:txBody>
                    <a:bodyPr/>
                    <a:lstStyle/>
                    <a:p>
                      <a:pPr algn="ctr"/>
                      <a:r>
                        <a:rPr lang="en-IN" sz="2800" b="1" dirty="0">
                          <a:solidFill>
                            <a:sysClr val="windowText" lastClr="000000"/>
                          </a:solidFill>
                          <a:latin typeface="Open Sans" panose="020B0606030504020204"/>
                        </a:rPr>
                        <a:t>Location</a:t>
                      </a:r>
                    </a:p>
                  </a:txBody>
                  <a:tcPr/>
                </a:tc>
                <a:tc>
                  <a:txBody>
                    <a:bodyPr/>
                    <a:lstStyle/>
                    <a:p>
                      <a:pPr algn="ctr"/>
                      <a:r>
                        <a:rPr lang="en-IN" sz="2800" b="1" i="0" u="none" strike="noStrike" kern="1200" baseline="0" dirty="0">
                          <a:solidFill>
                            <a:schemeClr val="tx1"/>
                          </a:solidFill>
                          <a:latin typeface="Open Sans" panose="020B0606030504020204"/>
                          <a:ea typeface="+mn-ea"/>
                          <a:cs typeface="+mn-cs"/>
                        </a:rPr>
                        <a:t>Radiation level (mSv/h) </a:t>
                      </a:r>
                      <a:r>
                        <a:rPr lang="en-IN" sz="2800" b="0" i="0" u="none" strike="noStrike" kern="1200" baseline="0" dirty="0">
                          <a:solidFill>
                            <a:schemeClr val="tx1"/>
                          </a:solidFill>
                          <a:latin typeface="Open Sans" panose="020B0606030504020204"/>
                          <a:ea typeface="+mn-ea"/>
                          <a:cs typeface="+mn-cs"/>
                        </a:rPr>
                        <a:t>	</a:t>
                      </a:r>
                    </a:p>
                  </a:txBody>
                  <a:tcPr/>
                </a:tc>
                <a:extLst>
                  <a:ext uri="{0D108BD9-81ED-4DB2-BD59-A6C34878D82A}">
                    <a16:rowId xmlns:a16="http://schemas.microsoft.com/office/drawing/2014/main" val="10000"/>
                  </a:ext>
                </a:extLst>
              </a:tr>
              <a:tr h="370840">
                <a:tc>
                  <a:txBody>
                    <a:bodyPr/>
                    <a:lstStyle/>
                    <a:p>
                      <a:r>
                        <a:rPr lang="en-IN" sz="2800" b="0" i="0" u="none" strike="noStrike" kern="1200" baseline="0" dirty="0">
                          <a:solidFill>
                            <a:schemeClr val="tx1"/>
                          </a:solidFill>
                          <a:latin typeface="Open Sans" panose="020B0606030504020204"/>
                          <a:ea typeface="+mn-ea"/>
                          <a:cs typeface="+mn-cs"/>
                        </a:rPr>
                        <a:t>On the entrance of identified scrap shop </a:t>
                      </a:r>
                    </a:p>
                  </a:txBody>
                  <a:tcPr/>
                </a:tc>
                <a:tc>
                  <a:txBody>
                    <a:bodyPr/>
                    <a:lstStyle/>
                    <a:p>
                      <a:pPr algn="ctr"/>
                      <a:r>
                        <a:rPr lang="en-IN" sz="2800" b="0" i="0" u="none" strike="noStrike" kern="1200" baseline="0" dirty="0">
                          <a:solidFill>
                            <a:schemeClr val="tx1"/>
                          </a:solidFill>
                          <a:latin typeface="Open Sans" panose="020B0606030504020204"/>
                          <a:ea typeface="+mn-ea"/>
                          <a:cs typeface="+mn-cs"/>
                        </a:rPr>
                        <a:t>10 - 15 </a:t>
                      </a:r>
                      <a:endParaRPr lang="en-IN" sz="2800" dirty="0">
                        <a:solidFill>
                          <a:sysClr val="windowText" lastClr="000000"/>
                        </a:solidFill>
                        <a:latin typeface="Open Sans" panose="020B0606030504020204"/>
                      </a:endParaRPr>
                    </a:p>
                  </a:txBody>
                  <a:tcPr/>
                </a:tc>
                <a:extLst>
                  <a:ext uri="{0D108BD9-81ED-4DB2-BD59-A6C34878D82A}">
                    <a16:rowId xmlns:a16="http://schemas.microsoft.com/office/drawing/2014/main" val="10001"/>
                  </a:ext>
                </a:extLst>
              </a:tr>
              <a:tr h="370840">
                <a:tc>
                  <a:txBody>
                    <a:bodyPr/>
                    <a:lstStyle/>
                    <a:p>
                      <a:r>
                        <a:rPr lang="en-IN" sz="2800" b="0" i="0" u="none" strike="noStrike" kern="1200" baseline="0" dirty="0">
                          <a:solidFill>
                            <a:schemeClr val="tx1"/>
                          </a:solidFill>
                          <a:latin typeface="Open Sans" panose="020B0606030504020204"/>
                          <a:ea typeface="+mn-ea"/>
                          <a:cs typeface="+mn-cs"/>
                        </a:rPr>
                        <a:t>Inside a shop adjacent to identified scrap shop 	</a:t>
                      </a:r>
                      <a:endParaRPr lang="en-IN" sz="2800" dirty="0">
                        <a:solidFill>
                          <a:sysClr val="windowText" lastClr="000000"/>
                        </a:solidFill>
                        <a:latin typeface="Open Sans" panose="020B0606030504020204"/>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chemeClr val="tx1"/>
                          </a:solidFill>
                          <a:latin typeface="Open Sans" panose="020B0606030504020204"/>
                          <a:ea typeface="+mn-ea"/>
                          <a:cs typeface="+mn-cs"/>
                        </a:rPr>
                        <a:t>        0.25 - 0.45 	</a:t>
                      </a:r>
                    </a:p>
                  </a:txBody>
                  <a:tcPr/>
                </a:tc>
                <a:extLst>
                  <a:ext uri="{0D108BD9-81ED-4DB2-BD59-A6C34878D82A}">
                    <a16:rowId xmlns:a16="http://schemas.microsoft.com/office/drawing/2014/main" val="10002"/>
                  </a:ext>
                </a:extLst>
              </a:tr>
              <a:tr h="370840">
                <a:tc>
                  <a:txBody>
                    <a:bodyPr/>
                    <a:lstStyle/>
                    <a:p>
                      <a:r>
                        <a:rPr lang="en-IN" sz="2800" b="0" i="0" u="none" strike="noStrike" kern="1200" baseline="0" dirty="0">
                          <a:solidFill>
                            <a:schemeClr val="tx1"/>
                          </a:solidFill>
                          <a:latin typeface="Open Sans" panose="020B0606030504020204"/>
                          <a:ea typeface="+mn-ea"/>
                          <a:cs typeface="+mn-cs"/>
                        </a:rPr>
                        <a:t>Inside a shop located rear side of identified shop 	</a:t>
                      </a:r>
                    </a:p>
                  </a:txBody>
                  <a:tcPr/>
                </a:tc>
                <a:tc>
                  <a:txBody>
                    <a:bodyPr/>
                    <a:lstStyle/>
                    <a:p>
                      <a:pPr algn="ctr"/>
                      <a:r>
                        <a:rPr lang="en-IN" sz="2800" b="0" i="0" u="none" strike="noStrike" kern="1200" baseline="0" dirty="0">
                          <a:solidFill>
                            <a:schemeClr val="tx1"/>
                          </a:solidFill>
                          <a:latin typeface="Open Sans" panose="020B0606030504020204"/>
                          <a:ea typeface="+mn-ea"/>
                          <a:cs typeface="+mn-cs"/>
                        </a:rPr>
                        <a:t>20 </a:t>
                      </a:r>
                      <a:endParaRPr lang="en-IN" sz="2800" dirty="0">
                        <a:solidFill>
                          <a:sysClr val="windowText" lastClr="000000"/>
                        </a:solidFill>
                        <a:latin typeface="Open Sans" panose="020B0606030504020204"/>
                      </a:endParaRPr>
                    </a:p>
                  </a:txBody>
                  <a:tcPr/>
                </a:tc>
                <a:extLst>
                  <a:ext uri="{0D108BD9-81ED-4DB2-BD59-A6C34878D82A}">
                    <a16:rowId xmlns:a16="http://schemas.microsoft.com/office/drawing/2014/main" val="10003"/>
                  </a:ext>
                </a:extLst>
              </a:tr>
              <a:tr h="370840">
                <a:tc>
                  <a:txBody>
                    <a:bodyPr/>
                    <a:lstStyle/>
                    <a:p>
                      <a:r>
                        <a:rPr lang="en-IN" sz="2800" b="0" i="0" u="none" strike="noStrike" kern="1200" baseline="0" dirty="0">
                          <a:solidFill>
                            <a:schemeClr val="tx1"/>
                          </a:solidFill>
                          <a:latin typeface="Open Sans" panose="020B0606030504020204"/>
                          <a:ea typeface="+mn-ea"/>
                          <a:cs typeface="+mn-cs"/>
                        </a:rPr>
                        <a:t>Inside of another scrap shop located about 300 m from identified shop 		</a:t>
                      </a:r>
                    </a:p>
                  </a:txBody>
                  <a:tcPr/>
                </a:tc>
                <a:tc>
                  <a:txBody>
                    <a:bodyPr/>
                    <a:lstStyle/>
                    <a:p>
                      <a:pPr algn="ctr"/>
                      <a:r>
                        <a:rPr lang="en-IN" sz="2800" b="0" i="0" u="none" strike="noStrike" kern="1200" baseline="0" dirty="0">
                          <a:solidFill>
                            <a:schemeClr val="tx1"/>
                          </a:solidFill>
                          <a:latin typeface="Open Sans" panose="020B0606030504020204"/>
                          <a:ea typeface="+mn-ea"/>
                          <a:cs typeface="+mn-cs"/>
                        </a:rPr>
                        <a:t>15-45 </a:t>
                      </a:r>
                      <a:endParaRPr lang="en-IN" sz="2800" dirty="0">
                        <a:solidFill>
                          <a:sysClr val="windowText" lastClr="000000"/>
                        </a:solidFill>
                        <a:latin typeface="Open Sans" panose="020B0606030504020204"/>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911426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283075" y="229339"/>
            <a:ext cx="7537450" cy="673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r>
              <a:rPr lang="en-IN" sz="2400" dirty="0">
                <a:latin typeface="Open Sans" panose="020B0606030504020204"/>
              </a:rPr>
              <a:t>April 8, 2010 – </a:t>
            </a:r>
          </a:p>
          <a:p>
            <a:r>
              <a:rPr lang="en-IN" sz="2400" dirty="0">
                <a:latin typeface="Open Sans" panose="020B0606030504020204"/>
              </a:rPr>
              <a:t>On site planning for Emergency handling as various agencies involved </a:t>
            </a:r>
          </a:p>
          <a:p>
            <a:r>
              <a:rPr lang="en-IN" sz="2400" dirty="0">
                <a:latin typeface="Open Sans" panose="020B0606030504020204"/>
              </a:rPr>
              <a:t>Suitable radiation monitoring instruments ( </a:t>
            </a:r>
            <a:r>
              <a:rPr lang="en-IN" sz="2400" dirty="0" err="1">
                <a:latin typeface="Open Sans" panose="020B0606030504020204"/>
              </a:rPr>
              <a:t>Teletector</a:t>
            </a:r>
            <a:r>
              <a:rPr lang="en-IN" sz="2400" dirty="0">
                <a:latin typeface="Open Sans" panose="020B0606030504020204"/>
              </a:rPr>
              <a:t>, radiation survey monitors, Isotope identifier, etc.) </a:t>
            </a:r>
          </a:p>
          <a:p>
            <a:r>
              <a:rPr lang="en-IN" sz="2400" dirty="0">
                <a:latin typeface="Open Sans" panose="020B0606030504020204"/>
              </a:rPr>
              <a:t>Personnel dosimeters </a:t>
            </a:r>
          </a:p>
          <a:p>
            <a:r>
              <a:rPr lang="en-IN" sz="2400" dirty="0">
                <a:latin typeface="Open Sans" panose="020B0606030504020204"/>
              </a:rPr>
              <a:t>Personnel Protective </a:t>
            </a:r>
            <a:r>
              <a:rPr lang="en-IN" sz="2400" dirty="0" err="1">
                <a:latin typeface="Open Sans" panose="020B0606030504020204"/>
              </a:rPr>
              <a:t>Equipments</a:t>
            </a:r>
            <a:r>
              <a:rPr lang="en-IN" sz="2400" dirty="0">
                <a:latin typeface="Open Sans" panose="020B0606030504020204"/>
              </a:rPr>
              <a:t>, Decontamination kits, First Aid Box, etc. </a:t>
            </a:r>
          </a:p>
          <a:p>
            <a:r>
              <a:rPr lang="en-IN" sz="2400" dirty="0">
                <a:latin typeface="Open Sans" panose="020B0606030504020204"/>
              </a:rPr>
              <a:t>Source handling </a:t>
            </a:r>
            <a:r>
              <a:rPr lang="en-IN" sz="2400" dirty="0" err="1">
                <a:latin typeface="Open Sans" panose="020B0606030504020204"/>
              </a:rPr>
              <a:t>equipments</a:t>
            </a:r>
            <a:r>
              <a:rPr lang="en-IN" sz="2400" dirty="0">
                <a:latin typeface="Open Sans" panose="020B0606030504020204"/>
              </a:rPr>
              <a:t>, Source container (shielded flask), etc. </a:t>
            </a:r>
          </a:p>
          <a:p>
            <a:r>
              <a:rPr lang="en-IN" sz="2400" dirty="0">
                <a:latin typeface="Open Sans" panose="020B0606030504020204"/>
              </a:rPr>
              <a:t>Identification of area </a:t>
            </a:r>
          </a:p>
          <a:p>
            <a:r>
              <a:rPr lang="en-IN" sz="2400" dirty="0">
                <a:latin typeface="Open Sans" panose="020B0606030504020204"/>
              </a:rPr>
              <a:t>Identification of source location (close proximity) </a:t>
            </a:r>
          </a:p>
          <a:p>
            <a:r>
              <a:rPr lang="en-IN" sz="2400" dirty="0">
                <a:latin typeface="Open Sans" panose="020B0606030504020204"/>
              </a:rPr>
              <a:t>Cordoning off area </a:t>
            </a:r>
          </a:p>
          <a:p>
            <a:r>
              <a:rPr lang="en-IN" sz="2400" dirty="0">
                <a:latin typeface="Open Sans" panose="020B0606030504020204"/>
              </a:rPr>
              <a:t>Verification of radioisotope identified (Co-60) </a:t>
            </a:r>
          </a:p>
          <a:p>
            <a:endParaRPr lang="en-IN" sz="2400" dirty="0">
              <a:latin typeface="Open Sans" panose="020B0606030504020204"/>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sz="4000" dirty="0">
                <a:cs typeface="Arial" panose="020B0604020202020204" pitchFamily="34" charset="0"/>
              </a:rPr>
              <a:t>Accident Control Phase </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2553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165225"/>
            <a:ext cx="7537450" cy="580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r>
              <a:rPr lang="en-US" sz="2400" dirty="0">
                <a:latin typeface="Open Sans" panose="020B0606030504020204"/>
              </a:rPr>
              <a:t>Source recovery Operation (Phase –I, April 8-9, 2010) </a:t>
            </a:r>
          </a:p>
          <a:p>
            <a:r>
              <a:rPr lang="en-US" sz="2400" dirty="0">
                <a:latin typeface="Open Sans" panose="020B0606030504020204"/>
              </a:rPr>
              <a:t>Radioactive sources recovered- </a:t>
            </a:r>
          </a:p>
          <a:p>
            <a:pPr>
              <a:buNone/>
            </a:pPr>
            <a:r>
              <a:rPr lang="en-US" sz="2400" dirty="0">
                <a:latin typeface="Open Sans" panose="020B0606030504020204"/>
              </a:rPr>
              <a:t>                                 - 4 pencils sources, </a:t>
            </a:r>
          </a:p>
          <a:p>
            <a:pPr>
              <a:buNone/>
            </a:pPr>
            <a:r>
              <a:rPr lang="en-US" sz="2400" dirty="0">
                <a:latin typeface="Open Sans" panose="020B0606030504020204"/>
              </a:rPr>
              <a:t>					-3 gunny bags and </a:t>
            </a:r>
          </a:p>
          <a:p>
            <a:pPr>
              <a:buNone/>
            </a:pPr>
            <a:r>
              <a:rPr lang="en-US" sz="2400" dirty="0">
                <a:latin typeface="Open Sans" panose="020B0606030504020204"/>
              </a:rPr>
              <a:t>					-one drum containing radioactive scrap </a:t>
            </a:r>
          </a:p>
          <a:p>
            <a:r>
              <a:rPr lang="en-US" sz="2400" dirty="0">
                <a:latin typeface="Open Sans" panose="020B0606030504020204"/>
              </a:rPr>
              <a:t>This operation started at night of April 8, 2010 and continued till the afternoon of April 9, 2010 </a:t>
            </a:r>
          </a:p>
          <a:p>
            <a:pPr algn="just"/>
            <a:r>
              <a:rPr lang="en-US" sz="2400" dirty="0">
                <a:latin typeface="Open Sans" panose="020B0606030504020204"/>
              </a:rPr>
              <a:t>All these recovered radioactive material was transported to the nearest </a:t>
            </a:r>
            <a:r>
              <a:rPr lang="en-US" sz="2400" dirty="0" err="1">
                <a:latin typeface="Open Sans" panose="020B0606030504020204"/>
              </a:rPr>
              <a:t>authorised</a:t>
            </a:r>
            <a:r>
              <a:rPr lang="en-US" sz="2400" dirty="0">
                <a:latin typeface="Open Sans" panose="020B0606030504020204"/>
              </a:rPr>
              <a:t> waste disposal agency for safe storage and further investigation. </a:t>
            </a:r>
            <a:endParaRPr lang="en-IN" sz="2400" dirty="0">
              <a:latin typeface="Open Sans" panose="020B0606030504020204"/>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IN" sz="4000" dirty="0">
                <a:cs typeface="Arial" panose="020B0604020202020204" pitchFamily="34" charset="0"/>
              </a:rPr>
              <a:t>Accident Control Phase - I </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98809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19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2541261"/>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cs typeface="Arial" panose="020B0604020202020204" pitchFamily="34" charset="0"/>
              </a:rPr>
              <a:t>SOURCE SEARCH OPERATION 0:30 </a:t>
            </a:r>
            <a:r>
              <a:rPr lang="en-US" sz="4000" dirty="0" err="1">
                <a:cs typeface="Arial" panose="020B0604020202020204" pitchFamily="34" charset="0"/>
              </a:rPr>
              <a:t>hrs</a:t>
            </a:r>
            <a:r>
              <a:rPr lang="en-US" sz="4000" dirty="0">
                <a:cs typeface="Arial" panose="020B0604020202020204" pitchFamily="34" charset="0"/>
              </a:rPr>
              <a:t>, </a:t>
            </a:r>
            <a:br>
              <a:rPr lang="en-US" sz="4000" dirty="0">
                <a:cs typeface="Arial" panose="020B0604020202020204" pitchFamily="34" charset="0"/>
              </a:rPr>
            </a:br>
            <a:r>
              <a:rPr lang="en-US" sz="4000" dirty="0">
                <a:cs typeface="Arial" panose="020B0604020202020204" pitchFamily="34" charset="0"/>
              </a:rPr>
              <a:t>April 9,2010 </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4"/>
          <a:stretch>
            <a:fillRect/>
          </a:stretch>
        </p:blipFill>
        <p:spPr>
          <a:xfrm>
            <a:off x="4084638" y="1279525"/>
            <a:ext cx="8028103" cy="4743205"/>
          </a:xfrm>
          <a:prstGeom prst="rect">
            <a:avLst/>
          </a:prstGeom>
        </p:spPr>
      </p:pic>
    </p:spTree>
    <p:extLst>
      <p:ext uri="{BB962C8B-B14F-4D97-AF65-F5344CB8AC3E}">
        <p14:creationId xmlns:p14="http://schemas.microsoft.com/office/powerpoint/2010/main" val="2182417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pon completing this lesson, you will be able to:">
            <a:extLst>
              <a:ext uri="{FF2B5EF4-FFF2-40B4-BE49-F238E27FC236}">
                <a16:creationId xmlns:a16="http://schemas.microsoft.com/office/drawing/2014/main" id="{A5FBE620-7BE3-92C3-A3E9-BF1F4B96DB93}"/>
              </a:ext>
            </a:extLst>
          </p:cNvPr>
          <p:cNvSpPr txBox="1">
            <a:spLocks noChangeArrowheads="1"/>
          </p:cNvSpPr>
          <p:nvPr/>
        </p:nvSpPr>
        <p:spPr bwMode="auto">
          <a:xfrm>
            <a:off x="288925" y="1352550"/>
            <a:ext cx="3814763" cy="3878263"/>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618" tIns="44618" rIns="44618" bIns="44618"/>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685800" indent="4572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9144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1371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18288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spcBef>
                <a:spcPts val="2100"/>
              </a:spcBef>
              <a:buFontTx/>
              <a:buNone/>
            </a:pPr>
            <a:r>
              <a:rPr lang="en-US" altLang="en-US" sz="2400">
                <a:solidFill>
                  <a:srgbClr val="000000"/>
                </a:solidFill>
                <a:latin typeface="Open Sans" panose="020B0606030504020204" pitchFamily="34" charset="0"/>
                <a:cs typeface="Open Sans" panose="020B0606030504020204" pitchFamily="34" charset="0"/>
                <a:sym typeface="Open Sans" panose="020B0606030504020204" pitchFamily="34" charset="0"/>
              </a:rPr>
              <a:t>Upon completing this lesson, you will be able to:</a:t>
            </a:r>
          </a:p>
        </p:txBody>
      </p:sp>
      <p:sp>
        <p:nvSpPr>
          <p:cNvPr id="6147" name="OBJECTIVES">
            <a:extLst>
              <a:ext uri="{FF2B5EF4-FFF2-40B4-BE49-F238E27FC236}">
                <a16:creationId xmlns:a16="http://schemas.microsoft.com/office/drawing/2014/main" id="{07583870-BA09-0B93-D3D8-EE9553F27325}"/>
              </a:ext>
            </a:extLst>
          </p:cNvPr>
          <p:cNvSpPr txBox="1">
            <a:spLocks noChangeArrowheads="1"/>
          </p:cNvSpPr>
          <p:nvPr/>
        </p:nvSpPr>
        <p:spPr bwMode="auto">
          <a:xfrm>
            <a:off x="4330700" y="393700"/>
            <a:ext cx="26955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18954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C00000"/>
                </a:solidFill>
                <a:latin typeface="Open Sans" panose="020B0606030504020204" pitchFamily="34" charset="0"/>
                <a:cs typeface="Open Sans" panose="020B0606030504020204" pitchFamily="34" charset="0"/>
                <a:sym typeface="Open Sans" panose="020B0606030504020204" pitchFamily="34" charset="0"/>
              </a:rPr>
              <a:t>OBJECTIVES</a:t>
            </a:r>
          </a:p>
        </p:txBody>
      </p:sp>
      <p:sp>
        <p:nvSpPr>
          <p:cNvPr id="6148" name="Slide Number">
            <a:extLst>
              <a:ext uri="{FF2B5EF4-FFF2-40B4-BE49-F238E27FC236}">
                <a16:creationId xmlns:a16="http://schemas.microsoft.com/office/drawing/2014/main" id="{45AF9D8A-AB82-A1AC-65C9-9018D9A03294}"/>
              </a:ext>
            </a:extLst>
          </p:cNvPr>
          <p:cNvSpPr>
            <a:spLocks noGrp="1" noChangeArrowheads="1"/>
          </p:cNvSpPr>
          <p:nvPr>
            <p:ph type="sldNum" sz="quarter" idx="10"/>
          </p:nvPr>
        </p:nvSpPr>
        <p:spPr bwMode="auto">
          <a:xfrm>
            <a:off x="11460163" y="6407150"/>
            <a:ext cx="193675"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C5AEF8F9-6E22-4F11-AAF0-1E6A6F641DC0}"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149" name="List two steps to treat a closed wound.…">
            <a:extLst>
              <a:ext uri="{FF2B5EF4-FFF2-40B4-BE49-F238E27FC236}">
                <a16:creationId xmlns:a16="http://schemas.microsoft.com/office/drawing/2014/main" id="{B8747A0F-CCFF-13B3-49D2-340E4B6DF0DF}"/>
              </a:ext>
            </a:extLst>
          </p:cNvPr>
          <p:cNvSpPr txBox="1">
            <a:spLocks noChangeArrowheads="1"/>
          </p:cNvSpPr>
          <p:nvPr/>
        </p:nvSpPr>
        <p:spPr bwMode="auto">
          <a:xfrm>
            <a:off x="5829480" y="1197229"/>
            <a:ext cx="6151510" cy="504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lvl1pPr marL="342900" indent="-342900" defTabSz="947738">
              <a:lnSpc>
                <a:spcPct val="90000"/>
              </a:lnSpc>
              <a:spcBef>
                <a:spcPts val="1000"/>
              </a:spcBef>
              <a:buFont typeface="Arial" panose="020B0604020202020204" pitchFamily="34" charset="0"/>
              <a:buChar char="•"/>
              <a:tabLst>
                <a:tab pos="1143000" algn="l"/>
                <a:tab pos="1822450" algn="l"/>
                <a:tab pos="2514600" algn="l"/>
                <a:tab pos="3194050" algn="l"/>
              </a:tabLst>
              <a:defRPr sz="2800">
                <a:solidFill>
                  <a:schemeClr val="tx1"/>
                </a:solidFill>
                <a:latin typeface="Calibri" panose="020F0502020204030204" pitchFamily="34" charset="0"/>
              </a:defRPr>
            </a:lvl1pPr>
            <a:lvl2pPr defTabSz="947738">
              <a:lnSpc>
                <a:spcPct val="90000"/>
              </a:lnSpc>
              <a:spcBef>
                <a:spcPts val="500"/>
              </a:spcBef>
              <a:buFont typeface="Arial" panose="020B0604020202020204" pitchFamily="34" charset="0"/>
              <a:buChar char="•"/>
              <a:tabLst>
                <a:tab pos="1143000" algn="l"/>
                <a:tab pos="1822450" algn="l"/>
                <a:tab pos="2514600" algn="l"/>
                <a:tab pos="3194050" algn="l"/>
              </a:tabLst>
              <a:defRPr sz="2400">
                <a:solidFill>
                  <a:schemeClr val="tx1"/>
                </a:solidFill>
                <a:latin typeface="Calibri" panose="020F0502020204030204" pitchFamily="34" charset="0"/>
              </a:defRPr>
            </a:lvl2pPr>
            <a:lvl3pPr marL="11430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sz="2000">
                <a:solidFill>
                  <a:schemeClr val="tx1"/>
                </a:solidFill>
                <a:latin typeface="Calibri" panose="020F0502020204030204" pitchFamily="34" charset="0"/>
              </a:defRPr>
            </a:lvl3pPr>
            <a:lvl4pPr marL="16002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4pPr>
            <a:lvl5pPr marL="20574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5pPr>
            <a:lvl6pPr marL="25146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6pPr>
            <a:lvl7pPr marL="29718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7pPr>
            <a:lvl8pPr marL="34290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8pPr>
            <a:lvl9pPr marL="38862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9pPr>
          </a:lstStyle>
          <a:p>
            <a:pPr marL="0" indent="0">
              <a:lnSpc>
                <a:spcPct val="150000"/>
              </a:lnSpc>
              <a:buNone/>
            </a:pPr>
            <a:r>
              <a:rPr lang="en-IN" sz="2600" dirty="0">
                <a:latin typeface="Open Sans" panose="020B0606030504020204"/>
              </a:rPr>
              <a:t>About </a:t>
            </a:r>
            <a:r>
              <a:rPr lang="en-IN" sz="2600" dirty="0" err="1">
                <a:latin typeface="Open Sans" panose="020B0606030504020204"/>
              </a:rPr>
              <a:t>Mayapuri</a:t>
            </a:r>
            <a:r>
              <a:rPr lang="en-IN" sz="2600" dirty="0">
                <a:latin typeface="Open Sans" panose="020B0606030504020204"/>
              </a:rPr>
              <a:t>, New Delhi</a:t>
            </a:r>
          </a:p>
          <a:p>
            <a:pPr marL="0" indent="0">
              <a:lnSpc>
                <a:spcPct val="150000"/>
              </a:lnSpc>
              <a:buNone/>
            </a:pPr>
            <a:r>
              <a:rPr lang="en-IN" sz="2600" dirty="0">
                <a:latin typeface="Open Sans" panose="020B0606030504020204"/>
              </a:rPr>
              <a:t>Introduction to </a:t>
            </a:r>
            <a:r>
              <a:rPr lang="en-IN" sz="2600" dirty="0" err="1">
                <a:latin typeface="Open Sans" panose="020B0606030504020204"/>
              </a:rPr>
              <a:t>Mayapuri</a:t>
            </a:r>
            <a:r>
              <a:rPr lang="en-IN" sz="2600" dirty="0">
                <a:latin typeface="Open Sans" panose="020B0606030504020204"/>
              </a:rPr>
              <a:t> Radiological accident</a:t>
            </a:r>
          </a:p>
          <a:p>
            <a:pPr marL="0" indent="0">
              <a:lnSpc>
                <a:spcPct val="150000"/>
              </a:lnSpc>
              <a:buNone/>
            </a:pPr>
            <a:r>
              <a:rPr lang="en-IN" sz="2600" dirty="0">
                <a:latin typeface="Open Sans" panose="020B0606030504020204"/>
              </a:rPr>
              <a:t>Chronology and victim</a:t>
            </a:r>
          </a:p>
          <a:p>
            <a:pPr marL="0" indent="0">
              <a:lnSpc>
                <a:spcPct val="150000"/>
              </a:lnSpc>
              <a:buNone/>
            </a:pPr>
            <a:r>
              <a:rPr lang="en-IN" sz="2600" dirty="0">
                <a:latin typeface="Open Sans" panose="020B0606030504020204"/>
              </a:rPr>
              <a:t>Phases of handling the accident </a:t>
            </a:r>
          </a:p>
          <a:p>
            <a:pPr marL="0" indent="0">
              <a:lnSpc>
                <a:spcPct val="150000"/>
              </a:lnSpc>
              <a:buNone/>
            </a:pPr>
            <a:r>
              <a:rPr lang="en-IN" sz="2600" dirty="0">
                <a:latin typeface="Open Sans" panose="020B0606030504020204"/>
              </a:rPr>
              <a:t>Green peace report</a:t>
            </a:r>
          </a:p>
          <a:p>
            <a:pPr marL="0" indent="0">
              <a:lnSpc>
                <a:spcPct val="150000"/>
              </a:lnSpc>
              <a:buNone/>
            </a:pPr>
            <a:r>
              <a:rPr lang="en-IN" sz="2600" dirty="0">
                <a:latin typeface="Open Sans" panose="020B0606030504020204"/>
              </a:rPr>
              <a:t>Factors of accident</a:t>
            </a:r>
          </a:p>
          <a:p>
            <a:pPr marL="0" indent="0">
              <a:lnSpc>
                <a:spcPct val="150000"/>
              </a:lnSpc>
              <a:buNone/>
            </a:pPr>
            <a:r>
              <a:rPr lang="en-IN" sz="2600" dirty="0">
                <a:latin typeface="Open Sans" panose="020B0606030504020204"/>
              </a:rPr>
              <a:t>Radiation safety recommendation</a:t>
            </a:r>
          </a:p>
        </p:txBody>
      </p:sp>
      <p:grpSp>
        <p:nvGrpSpPr>
          <p:cNvPr id="6150" name="Group">
            <a:extLst>
              <a:ext uri="{FF2B5EF4-FFF2-40B4-BE49-F238E27FC236}">
                <a16:creationId xmlns:a16="http://schemas.microsoft.com/office/drawing/2014/main" id="{E0D2C459-C99F-CE34-03A7-9EDFE5388882}"/>
              </a:ext>
            </a:extLst>
          </p:cNvPr>
          <p:cNvGrpSpPr>
            <a:grpSpLocks/>
          </p:cNvGrpSpPr>
          <p:nvPr/>
        </p:nvGrpSpPr>
        <p:grpSpPr bwMode="auto">
          <a:xfrm>
            <a:off x="5069265" y="1293876"/>
            <a:ext cx="609600" cy="841375"/>
            <a:chOff x="0" y="115975"/>
            <a:chExt cx="1219200" cy="1681957"/>
          </a:xfrm>
        </p:grpSpPr>
        <p:sp>
          <p:nvSpPr>
            <p:cNvPr id="6160" name="Circle">
              <a:extLst>
                <a:ext uri="{FF2B5EF4-FFF2-40B4-BE49-F238E27FC236}">
                  <a16:creationId xmlns:a16="http://schemas.microsoft.com/office/drawing/2014/main" id="{BFEFED60-F19B-83B2-C56B-5AEEE11D9BB2}"/>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61" name="1">
              <a:extLst>
                <a:ext uri="{FF2B5EF4-FFF2-40B4-BE49-F238E27FC236}">
                  <a16:creationId xmlns:a16="http://schemas.microsoft.com/office/drawing/2014/main" id="{11AC985F-14ED-F169-BBD1-6D34C5BD3A0D}"/>
                </a:ext>
              </a:extLst>
            </p:cNvPr>
            <p:cNvSpPr txBox="1">
              <a:spLocks noChangeArrowheads="1"/>
            </p:cNvSpPr>
            <p:nvPr/>
          </p:nvSpPr>
          <p:spPr bwMode="auto">
            <a:xfrm>
              <a:off x="261804" y="1159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a:solidFill>
                    <a:srgbClr val="C00000"/>
                  </a:solidFill>
                  <a:latin typeface="Open Sans" panose="020B0606030504020204" pitchFamily="34" charset="0"/>
                  <a:cs typeface="Open Sans" panose="020B0606030504020204" pitchFamily="34" charset="0"/>
                  <a:sym typeface="Open Sans" panose="020B0606030504020204" pitchFamily="34" charset="0"/>
                </a:rPr>
                <a:t>1</a:t>
              </a:r>
            </a:p>
          </p:txBody>
        </p:sp>
      </p:grpSp>
      <p:grpSp>
        <p:nvGrpSpPr>
          <p:cNvPr id="6151" name="Group">
            <a:extLst>
              <a:ext uri="{FF2B5EF4-FFF2-40B4-BE49-F238E27FC236}">
                <a16:creationId xmlns:a16="http://schemas.microsoft.com/office/drawing/2014/main" id="{20F86CA4-E555-2C56-06E5-00A652334CAF}"/>
              </a:ext>
            </a:extLst>
          </p:cNvPr>
          <p:cNvGrpSpPr>
            <a:grpSpLocks/>
          </p:cNvGrpSpPr>
          <p:nvPr/>
        </p:nvGrpSpPr>
        <p:grpSpPr bwMode="auto">
          <a:xfrm>
            <a:off x="5069265" y="2033646"/>
            <a:ext cx="609600" cy="839787"/>
            <a:chOff x="0" y="265244"/>
            <a:chExt cx="1219200" cy="1681957"/>
          </a:xfrm>
        </p:grpSpPr>
        <p:sp>
          <p:nvSpPr>
            <p:cNvPr id="6158" name="Circle">
              <a:extLst>
                <a:ext uri="{FF2B5EF4-FFF2-40B4-BE49-F238E27FC236}">
                  <a16:creationId xmlns:a16="http://schemas.microsoft.com/office/drawing/2014/main" id="{46440D3F-BE77-8B69-CC09-E88079149D27}"/>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9" name="2">
              <a:extLst>
                <a:ext uri="{FF2B5EF4-FFF2-40B4-BE49-F238E27FC236}">
                  <a16:creationId xmlns:a16="http://schemas.microsoft.com/office/drawing/2014/main" id="{C4C3632B-7569-1165-24FC-E27B43269399}"/>
                </a:ext>
              </a:extLst>
            </p:cNvPr>
            <p:cNvSpPr txBox="1">
              <a:spLocks noChangeArrowheads="1"/>
            </p:cNvSpPr>
            <p:nvPr/>
          </p:nvSpPr>
          <p:spPr bwMode="auto">
            <a:xfrm>
              <a:off x="237730" y="265244"/>
              <a:ext cx="822592" cy="16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2</a:t>
              </a:r>
            </a:p>
          </p:txBody>
        </p:sp>
      </p:grpSp>
      <p:grpSp>
        <p:nvGrpSpPr>
          <p:cNvPr id="6152" name="Group">
            <a:extLst>
              <a:ext uri="{FF2B5EF4-FFF2-40B4-BE49-F238E27FC236}">
                <a16:creationId xmlns:a16="http://schemas.microsoft.com/office/drawing/2014/main" id="{0615D5AE-2432-80B4-BDBE-61BB1ABA5E01}"/>
              </a:ext>
            </a:extLst>
          </p:cNvPr>
          <p:cNvGrpSpPr>
            <a:grpSpLocks/>
          </p:cNvGrpSpPr>
          <p:nvPr/>
        </p:nvGrpSpPr>
        <p:grpSpPr bwMode="auto">
          <a:xfrm>
            <a:off x="5101015" y="2697595"/>
            <a:ext cx="609600" cy="841375"/>
            <a:chOff x="0" y="141375"/>
            <a:chExt cx="1219200" cy="1681957"/>
          </a:xfrm>
        </p:grpSpPr>
        <p:sp>
          <p:nvSpPr>
            <p:cNvPr id="6156"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157"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3</a:t>
              </a:r>
            </a:p>
          </p:txBody>
        </p:sp>
      </p:grpSp>
      <p:pic>
        <p:nvPicPr>
          <p:cNvPr id="2" name="Picture 1">
            <a:extLst>
              <a:ext uri="{FF2B5EF4-FFF2-40B4-BE49-F238E27FC236}">
                <a16:creationId xmlns:a16="http://schemas.microsoft.com/office/drawing/2014/main" id="{72E74A82-DCD4-FA30-EC83-08DE74C40BF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19304"/>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F837AE-12EE-6DA2-8040-138CDF093ED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3600" y="9779"/>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a:extLst>
              <a:ext uri="{FF2B5EF4-FFF2-40B4-BE49-F238E27FC236}">
                <a16:creationId xmlns:a16="http://schemas.microsoft.com/office/drawing/2014/main" id="{0615D5AE-2432-80B4-BDBE-61BB1ABA5E01}"/>
              </a:ext>
            </a:extLst>
          </p:cNvPr>
          <p:cNvGrpSpPr>
            <a:grpSpLocks/>
          </p:cNvGrpSpPr>
          <p:nvPr/>
        </p:nvGrpSpPr>
        <p:grpSpPr bwMode="auto">
          <a:xfrm>
            <a:off x="5068887" y="3431411"/>
            <a:ext cx="609600" cy="841375"/>
            <a:chOff x="0" y="141375"/>
            <a:chExt cx="1219200" cy="1681957"/>
          </a:xfrm>
        </p:grpSpPr>
        <p:sp>
          <p:nvSpPr>
            <p:cNvPr id="18"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9"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4</a:t>
              </a:r>
            </a:p>
          </p:txBody>
        </p:sp>
      </p:grpSp>
      <p:grpSp>
        <p:nvGrpSpPr>
          <p:cNvPr id="20" name="Group">
            <a:extLst>
              <a:ext uri="{FF2B5EF4-FFF2-40B4-BE49-F238E27FC236}">
                <a16:creationId xmlns:a16="http://schemas.microsoft.com/office/drawing/2014/main" id="{0615D5AE-2432-80B4-BDBE-61BB1ABA5E01}"/>
              </a:ext>
            </a:extLst>
          </p:cNvPr>
          <p:cNvGrpSpPr>
            <a:grpSpLocks/>
          </p:cNvGrpSpPr>
          <p:nvPr/>
        </p:nvGrpSpPr>
        <p:grpSpPr bwMode="auto">
          <a:xfrm>
            <a:off x="5059507" y="4057112"/>
            <a:ext cx="609600" cy="841375"/>
            <a:chOff x="0" y="141375"/>
            <a:chExt cx="1219200" cy="1681957"/>
          </a:xfrm>
        </p:grpSpPr>
        <p:sp>
          <p:nvSpPr>
            <p:cNvPr id="21"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5</a:t>
              </a:r>
            </a:p>
          </p:txBody>
        </p:sp>
      </p:grpSp>
      <p:grpSp>
        <p:nvGrpSpPr>
          <p:cNvPr id="23" name="Group">
            <a:extLst>
              <a:ext uri="{FF2B5EF4-FFF2-40B4-BE49-F238E27FC236}">
                <a16:creationId xmlns:a16="http://schemas.microsoft.com/office/drawing/2014/main" id="{0615D5AE-2432-80B4-BDBE-61BB1ABA5E01}"/>
              </a:ext>
            </a:extLst>
          </p:cNvPr>
          <p:cNvGrpSpPr>
            <a:grpSpLocks/>
          </p:cNvGrpSpPr>
          <p:nvPr/>
        </p:nvGrpSpPr>
        <p:grpSpPr bwMode="auto">
          <a:xfrm>
            <a:off x="5114209" y="4832406"/>
            <a:ext cx="609600" cy="841375"/>
            <a:chOff x="0" y="141375"/>
            <a:chExt cx="1219200" cy="1681957"/>
          </a:xfrm>
        </p:grpSpPr>
        <p:sp>
          <p:nvSpPr>
            <p:cNvPr id="24"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5"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6</a:t>
              </a:r>
            </a:p>
          </p:txBody>
        </p:sp>
      </p:grpSp>
      <p:grpSp>
        <p:nvGrpSpPr>
          <p:cNvPr id="26" name="Group">
            <a:extLst>
              <a:ext uri="{FF2B5EF4-FFF2-40B4-BE49-F238E27FC236}">
                <a16:creationId xmlns:a16="http://schemas.microsoft.com/office/drawing/2014/main" id="{0615D5AE-2432-80B4-BDBE-61BB1ABA5E01}"/>
              </a:ext>
            </a:extLst>
          </p:cNvPr>
          <p:cNvGrpSpPr>
            <a:grpSpLocks/>
          </p:cNvGrpSpPr>
          <p:nvPr/>
        </p:nvGrpSpPr>
        <p:grpSpPr bwMode="auto">
          <a:xfrm>
            <a:off x="5145465" y="5557894"/>
            <a:ext cx="609600" cy="841375"/>
            <a:chOff x="0" y="141375"/>
            <a:chExt cx="1219200" cy="1681957"/>
          </a:xfrm>
        </p:grpSpPr>
        <p:sp>
          <p:nvSpPr>
            <p:cNvPr id="27"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8"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7</a:t>
              </a:r>
            </a:p>
          </p:txBody>
        </p:sp>
      </p:grpSp>
      <p:grpSp>
        <p:nvGrpSpPr>
          <p:cNvPr id="4" name="Group">
            <a:extLst>
              <a:ext uri="{FF2B5EF4-FFF2-40B4-BE49-F238E27FC236}">
                <a16:creationId xmlns:a16="http://schemas.microsoft.com/office/drawing/2014/main" id="{0D6A65B7-7397-393B-9DF4-2C4BFBE76B8E}"/>
              </a:ext>
            </a:extLst>
          </p:cNvPr>
          <p:cNvGrpSpPr>
            <a:grpSpLocks/>
          </p:cNvGrpSpPr>
          <p:nvPr/>
        </p:nvGrpSpPr>
        <p:grpSpPr bwMode="auto">
          <a:xfrm>
            <a:off x="5133199" y="6187806"/>
            <a:ext cx="609600" cy="841375"/>
            <a:chOff x="0" y="141375"/>
            <a:chExt cx="1219200" cy="1681957"/>
          </a:xfrm>
        </p:grpSpPr>
        <p:sp>
          <p:nvSpPr>
            <p:cNvPr id="5" name="Circle">
              <a:extLst>
                <a:ext uri="{FF2B5EF4-FFF2-40B4-BE49-F238E27FC236}">
                  <a16:creationId xmlns:a16="http://schemas.microsoft.com/office/drawing/2014/main" id="{5A09F210-0E9F-7E66-62B3-345B1ABEA30D}"/>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6" name="3">
              <a:extLst>
                <a:ext uri="{FF2B5EF4-FFF2-40B4-BE49-F238E27FC236}">
                  <a16:creationId xmlns:a16="http://schemas.microsoft.com/office/drawing/2014/main" id="{3F575B9F-A401-353C-F01D-25CD94F8E9EC}"/>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8</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439057" y="1200047"/>
            <a:ext cx="3556000" cy="561902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3600" dirty="0">
                <a:cs typeface="Arial" panose="020B0604020202020204" pitchFamily="34" charset="0"/>
              </a:rPr>
              <a:t>SHIELDED FLASK BEING BROUGHT CLOSER TO SOURCE USING CRANE FOR SAFE TRANSFER, 5:40, APRIL 9, 2010 </a:t>
            </a:r>
            <a:endParaRPr lang="en-US" sz="36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p:cNvPicPr>
            <a:picLocks noChangeAspect="1"/>
          </p:cNvPicPr>
          <p:nvPr/>
        </p:nvPicPr>
        <p:blipFill>
          <a:blip r:embed="rId4"/>
          <a:stretch>
            <a:fillRect/>
          </a:stretch>
        </p:blipFill>
        <p:spPr>
          <a:xfrm>
            <a:off x="4290332" y="1406525"/>
            <a:ext cx="7695973" cy="4642583"/>
          </a:xfrm>
          <a:prstGeom prst="rect">
            <a:avLst/>
          </a:prstGeom>
        </p:spPr>
      </p:pic>
    </p:spTree>
    <p:extLst>
      <p:ext uri="{BB962C8B-B14F-4D97-AF65-F5344CB8AC3E}">
        <p14:creationId xmlns:p14="http://schemas.microsoft.com/office/powerpoint/2010/main" val="1739310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377236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effectLst>
                  <a:outerShdw blurRad="38100" dist="38100" dir="2700000" algn="tl">
                    <a:srgbClr val="000000">
                      <a:alpha val="43137"/>
                    </a:srgbClr>
                  </a:outerShdw>
                </a:effectLst>
              </a:rPr>
              <a:t>SCRAP WITH SOURCE TRANSFERRED IN SHIELDED FLASK, 6:15, APRIL 9, 2010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4"/>
          <a:stretch>
            <a:fillRect/>
          </a:stretch>
        </p:blipFill>
        <p:spPr>
          <a:xfrm>
            <a:off x="4491902" y="1279526"/>
            <a:ext cx="7465636" cy="4655839"/>
          </a:xfrm>
          <a:prstGeom prst="rect">
            <a:avLst/>
          </a:prstGeom>
        </p:spPr>
      </p:pic>
    </p:spTree>
    <p:extLst>
      <p:ext uri="{BB962C8B-B14F-4D97-AF65-F5344CB8AC3E}">
        <p14:creationId xmlns:p14="http://schemas.microsoft.com/office/powerpoint/2010/main" val="4475874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3156814"/>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cs typeface="Arial" panose="020B0604020202020204" pitchFamily="34" charset="0"/>
              </a:rPr>
              <a:t>Another source found in a vessel, 9:00 </a:t>
            </a:r>
            <a:r>
              <a:rPr lang="en-US" sz="4000" dirty="0" err="1">
                <a:cs typeface="Arial" panose="020B0604020202020204" pitchFamily="34" charset="0"/>
              </a:rPr>
              <a:t>Hrs</a:t>
            </a:r>
            <a:r>
              <a:rPr lang="en-US" sz="4000" dirty="0">
                <a:cs typeface="Arial" panose="020B0604020202020204" pitchFamily="34" charset="0"/>
              </a:rPr>
              <a:t>, April 9, 2010 </a:t>
            </a:r>
            <a:endParaRPr lang="en-US" sz="4000" dirty="0">
              <a:effectLst>
                <a:outerShdw blurRad="38100" dist="38100" dir="2700000" algn="tl">
                  <a:srgbClr val="000000">
                    <a:alpha val="43137"/>
                  </a:srgbClr>
                </a:outerShdw>
              </a:effectLst>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p:cNvPicPr>
            <a:picLocks noChangeAspect="1"/>
          </p:cNvPicPr>
          <p:nvPr/>
        </p:nvPicPr>
        <p:blipFill>
          <a:blip r:embed="rId4"/>
          <a:stretch>
            <a:fillRect/>
          </a:stretch>
        </p:blipFill>
        <p:spPr>
          <a:xfrm>
            <a:off x="4325238" y="1233488"/>
            <a:ext cx="7626162" cy="4718904"/>
          </a:xfrm>
          <a:prstGeom prst="rect">
            <a:avLst/>
          </a:prstGeom>
        </p:spPr>
      </p:pic>
    </p:spTree>
    <p:extLst>
      <p:ext uri="{BB962C8B-B14F-4D97-AF65-F5344CB8AC3E}">
        <p14:creationId xmlns:p14="http://schemas.microsoft.com/office/powerpoint/2010/main" val="42615333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233488"/>
            <a:ext cx="7537450" cy="521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r>
              <a:rPr lang="en-US" sz="2400" dirty="0">
                <a:latin typeface="Open Sans" panose="020B0606030504020204"/>
              </a:rPr>
              <a:t>Source recovery Operation (Phase –II, April 13-14, 2010) </a:t>
            </a:r>
          </a:p>
          <a:p>
            <a:r>
              <a:rPr lang="en-US" sz="2400" dirty="0">
                <a:latin typeface="Open Sans" panose="020B0606030504020204"/>
              </a:rPr>
              <a:t>Radioactive sources recovered- 				-One pencil source, </a:t>
            </a:r>
          </a:p>
          <a:p>
            <a:pPr algn="just">
              <a:buNone/>
            </a:pPr>
            <a:r>
              <a:rPr lang="en-US" sz="2400" dirty="0">
                <a:latin typeface="Open Sans" panose="020B0606030504020204"/>
              </a:rPr>
              <a:t>		-one cylindrical source cage of dia. ~25 cm with a source pencil still in intact condition in one of the slots one drum containing radioactive scrap </a:t>
            </a:r>
          </a:p>
          <a:p>
            <a:pPr algn="just"/>
            <a:r>
              <a:rPr lang="en-US" sz="2400" dirty="0">
                <a:latin typeface="Open Sans" panose="020B0606030504020204"/>
              </a:rPr>
              <a:t>This operation started at night of April 13, 2010 and continued till early morning of April 14, 2010 </a:t>
            </a:r>
          </a:p>
          <a:p>
            <a:pPr algn="just"/>
            <a:r>
              <a:rPr lang="en-US" sz="2400" dirty="0">
                <a:latin typeface="Open Sans" panose="020B0606030504020204"/>
              </a:rPr>
              <a:t>All these recovered radioactive material was transported to the nearest authorized waste disposal agency for safe storage and further investigation. </a:t>
            </a: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t>ACCIDENT CONTROL PHASE -II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9635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8792"/>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3156814"/>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t>Source cage identified, 03:00 </a:t>
            </a:r>
            <a:r>
              <a:rPr lang="en-US" sz="4000" dirty="0" err="1"/>
              <a:t>hrs</a:t>
            </a:r>
            <a:r>
              <a:rPr lang="en-US" sz="4000" dirty="0"/>
              <a:t> , April 14, 2010 </a:t>
            </a:r>
            <a:br>
              <a:rPr lang="en-US" sz="4000" dirty="0"/>
            </a:b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4"/>
          <a:stretch>
            <a:fillRect/>
          </a:stretch>
        </p:blipFill>
        <p:spPr>
          <a:xfrm>
            <a:off x="4290646" y="1279526"/>
            <a:ext cx="7812454" cy="4520501"/>
          </a:xfrm>
          <a:prstGeom prst="rect">
            <a:avLst/>
          </a:prstGeom>
        </p:spPr>
      </p:pic>
    </p:spTree>
    <p:extLst>
      <p:ext uri="{BB962C8B-B14F-4D97-AF65-F5344CB8AC3E}">
        <p14:creationId xmlns:p14="http://schemas.microsoft.com/office/powerpoint/2010/main" val="150070247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369594" y="1406525"/>
            <a:ext cx="753745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pPr>
            <a:r>
              <a:rPr lang="en-US" dirty="0">
                <a:latin typeface="Open Sans" panose="020B0606030504020204"/>
              </a:rPr>
              <a:t>Source recovery Operation (Phase –III, April 16-17, 2010) </a:t>
            </a:r>
          </a:p>
          <a:p>
            <a:pPr>
              <a:lnSpc>
                <a:spcPct val="100000"/>
              </a:lnSpc>
            </a:pPr>
            <a:r>
              <a:rPr lang="en-US" dirty="0">
                <a:latin typeface="Open Sans" panose="020B0606030504020204"/>
              </a:rPr>
              <a:t>Radioactive source recovered- 			-One Co-60 slug from a wallet, </a:t>
            </a:r>
          </a:p>
          <a:p>
            <a:pPr algn="just">
              <a:lnSpc>
                <a:spcPct val="100000"/>
              </a:lnSpc>
            </a:pPr>
            <a:r>
              <a:rPr lang="en-US" dirty="0">
                <a:latin typeface="Open Sans" panose="020B0606030504020204"/>
              </a:rPr>
              <a:t>This source was transferred into shielded flask using remote handling tong safe and transported to the nearest </a:t>
            </a:r>
            <a:r>
              <a:rPr lang="en-US" dirty="0" err="1">
                <a:latin typeface="Open Sans" panose="020B0606030504020204"/>
              </a:rPr>
              <a:t>authorised</a:t>
            </a:r>
            <a:r>
              <a:rPr lang="en-US" dirty="0">
                <a:latin typeface="Open Sans" panose="020B0606030504020204"/>
              </a:rPr>
              <a:t> waste disposal agency for safe storage and further investigation. </a:t>
            </a: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t>Accident Control Phase -III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0175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3156814"/>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t>Wallet containing Co-60 slug, 02:00 </a:t>
            </a:r>
            <a:r>
              <a:rPr lang="en-US" sz="4000" dirty="0" err="1"/>
              <a:t>hrs</a:t>
            </a:r>
            <a:r>
              <a:rPr lang="en-US" sz="4000" dirty="0"/>
              <a:t> April 17, 2010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4"/>
          <a:stretch>
            <a:fillRect/>
          </a:stretch>
        </p:blipFill>
        <p:spPr>
          <a:xfrm>
            <a:off x="4283985" y="1233488"/>
            <a:ext cx="7708667" cy="4883882"/>
          </a:xfrm>
          <a:prstGeom prst="rect">
            <a:avLst/>
          </a:prstGeom>
        </p:spPr>
      </p:pic>
    </p:spTree>
    <p:extLst>
      <p:ext uri="{BB962C8B-B14F-4D97-AF65-F5344CB8AC3E}">
        <p14:creationId xmlns:p14="http://schemas.microsoft.com/office/powerpoint/2010/main" val="154356329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441337" y="677990"/>
            <a:ext cx="7537450" cy="55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endParaRPr lang="en-US" sz="2600" dirty="0">
              <a:latin typeface="Open Sans" panose="020B0606030504020204"/>
            </a:endParaRPr>
          </a:p>
          <a:p>
            <a:pPr algn="just"/>
            <a:r>
              <a:rPr lang="en-US" sz="2600" dirty="0">
                <a:latin typeface="Open Sans" panose="020B0606030504020204"/>
              </a:rPr>
              <a:t>Because of cutting of Co-60 slugs, there was a spread of radioactive contamination around the identified shop </a:t>
            </a:r>
          </a:p>
          <a:p>
            <a:r>
              <a:rPr lang="en-US" sz="2600" dirty="0">
                <a:latin typeface="Open Sans" panose="020B0606030504020204"/>
              </a:rPr>
              <a:t>Operation carried out in three phases: </a:t>
            </a:r>
          </a:p>
          <a:p>
            <a:pPr>
              <a:buNone/>
            </a:pPr>
            <a:r>
              <a:rPr lang="en-US" sz="2600" dirty="0">
                <a:latin typeface="Open Sans" panose="020B0606030504020204"/>
              </a:rPr>
              <a:t>					Phase I May 15-16, 2010 </a:t>
            </a:r>
          </a:p>
          <a:p>
            <a:pPr>
              <a:buNone/>
            </a:pPr>
            <a:r>
              <a:rPr lang="en-US" sz="2600" dirty="0">
                <a:latin typeface="Open Sans" panose="020B0606030504020204"/>
              </a:rPr>
              <a:t>					Phase II May 22-24, 2010 and </a:t>
            </a:r>
          </a:p>
          <a:p>
            <a:pPr>
              <a:buNone/>
            </a:pPr>
            <a:r>
              <a:rPr lang="en-US" sz="2600" dirty="0">
                <a:latin typeface="Open Sans" panose="020B0606030504020204"/>
              </a:rPr>
              <a:t>					Phase III June 14-18, 2010 </a:t>
            </a:r>
          </a:p>
          <a:p>
            <a:pPr algn="just"/>
            <a:r>
              <a:rPr lang="en-US" sz="2600" dirty="0">
                <a:latin typeface="Open Sans" panose="020B0606030504020204"/>
              </a:rPr>
              <a:t>In this entire operation more than 400 kg of contaminated soil and 100 kg of scrap were recovered and safely disposed off at nearest </a:t>
            </a:r>
            <a:r>
              <a:rPr lang="en-US" sz="2600" dirty="0" err="1">
                <a:latin typeface="Open Sans" panose="020B0606030504020204"/>
              </a:rPr>
              <a:t>authorised</a:t>
            </a:r>
            <a:r>
              <a:rPr lang="en-US" sz="2600" dirty="0">
                <a:latin typeface="Open Sans" panose="020B0606030504020204"/>
              </a:rPr>
              <a:t> disposal site </a:t>
            </a: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2541261"/>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t>Post Emergency Phase – Decontamination Operation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11874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2541261"/>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cs typeface="Arial" panose="020B0604020202020204" pitchFamily="34" charset="0"/>
              </a:rPr>
              <a:t>SCRAP BEING CHECKED FOR CONTAMINATION, MAY 15- 16, 2010 </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4"/>
          <a:stretch>
            <a:fillRect/>
          </a:stretch>
        </p:blipFill>
        <p:spPr>
          <a:xfrm>
            <a:off x="4266492" y="1279526"/>
            <a:ext cx="7836608" cy="4892674"/>
          </a:xfrm>
          <a:prstGeom prst="rect">
            <a:avLst/>
          </a:prstGeom>
        </p:spPr>
      </p:pic>
    </p:spTree>
    <p:extLst>
      <p:ext uri="{BB962C8B-B14F-4D97-AF65-F5344CB8AC3E}">
        <p14:creationId xmlns:p14="http://schemas.microsoft.com/office/powerpoint/2010/main" val="33973353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29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377236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br>
              <a:rPr lang="en-US" sz="4000" dirty="0"/>
            </a:br>
            <a:r>
              <a:rPr lang="en-US" sz="4000" dirty="0"/>
              <a:t>CONCRETIZED 3” THICK INSIDE THE AFFECTED SHOP, MAY 16, 2010 </a:t>
            </a:r>
            <a:br>
              <a:rPr lang="en-US" sz="4000" dirty="0"/>
            </a:b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4"/>
          <a:stretch>
            <a:fillRect/>
          </a:stretch>
        </p:blipFill>
        <p:spPr>
          <a:xfrm>
            <a:off x="4412099" y="1436914"/>
            <a:ext cx="7352863" cy="4752871"/>
          </a:xfrm>
          <a:prstGeom prst="rect">
            <a:avLst/>
          </a:prstGeom>
        </p:spPr>
      </p:pic>
    </p:spTree>
    <p:extLst>
      <p:ext uri="{BB962C8B-B14F-4D97-AF65-F5344CB8AC3E}">
        <p14:creationId xmlns:p14="http://schemas.microsoft.com/office/powerpoint/2010/main" val="380058886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96767"/>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2FE1E3CA-339A-D6E9-A33E-B6B5BA41BE3F}"/>
              </a:ext>
            </a:extLst>
          </p:cNvPr>
          <p:cNvSpPr txBox="1"/>
          <p:nvPr/>
        </p:nvSpPr>
        <p:spPr>
          <a:xfrm>
            <a:off x="371475" y="1406525"/>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IN" sz="4000" dirty="0">
                <a:cs typeface="Arial" panose="020B0604020202020204" pitchFamily="34" charset="0"/>
              </a:rPr>
              <a:t>MAYAPURI INDUSTRIAL AREA, NEW DELHI</a:t>
            </a:r>
            <a:endParaRPr lang="en-US" sz="4000" dirty="0"/>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t="105" b="3"/>
          <a:stretch/>
        </p:blipFill>
        <p:spPr>
          <a:xfrm>
            <a:off x="4404946" y="1241563"/>
            <a:ext cx="7587762" cy="5247159"/>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t>SCRAP BEING SCANNED, MAY 22-24, 2010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p:cNvPicPr>
            <a:picLocks noChangeAspect="1"/>
          </p:cNvPicPr>
          <p:nvPr/>
        </p:nvPicPr>
        <p:blipFill>
          <a:blip r:embed="rId4"/>
          <a:stretch>
            <a:fillRect/>
          </a:stretch>
        </p:blipFill>
        <p:spPr>
          <a:xfrm>
            <a:off x="4299328" y="1243135"/>
            <a:ext cx="7677982" cy="4964234"/>
          </a:xfrm>
          <a:prstGeom prst="rect">
            <a:avLst/>
          </a:prstGeom>
        </p:spPr>
      </p:pic>
    </p:spTree>
    <p:extLst>
      <p:ext uri="{BB962C8B-B14F-4D97-AF65-F5344CB8AC3E}">
        <p14:creationId xmlns:p14="http://schemas.microsoft.com/office/powerpoint/2010/main" val="124076409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377236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t>AFFECTED ROAD CONCRETIZED AFTER DECONTAMINATION, JUNE 14-18, 2010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p:cNvPicPr>
            <a:picLocks noChangeAspect="1"/>
          </p:cNvPicPr>
          <p:nvPr/>
        </p:nvPicPr>
        <p:blipFill>
          <a:blip r:embed="rId4"/>
          <a:stretch>
            <a:fillRect/>
          </a:stretch>
        </p:blipFill>
        <p:spPr>
          <a:xfrm>
            <a:off x="4246686" y="1279526"/>
            <a:ext cx="7518278" cy="4848712"/>
          </a:xfrm>
          <a:prstGeom prst="rect">
            <a:avLst/>
          </a:prstGeom>
        </p:spPr>
      </p:pic>
    </p:spTree>
    <p:extLst>
      <p:ext uri="{BB962C8B-B14F-4D97-AF65-F5344CB8AC3E}">
        <p14:creationId xmlns:p14="http://schemas.microsoft.com/office/powerpoint/2010/main" val="228931197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441337" y="865444"/>
            <a:ext cx="7537450"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pPr>
            <a:endParaRPr lang="en-US" dirty="0">
              <a:latin typeface="Open Sans" panose="020B0606030504020204"/>
            </a:endParaRPr>
          </a:p>
          <a:p>
            <a:pPr>
              <a:lnSpc>
                <a:spcPct val="100000"/>
              </a:lnSpc>
            </a:pPr>
            <a:r>
              <a:rPr lang="en-US" dirty="0">
                <a:latin typeface="Open Sans" panose="020B0606030504020204"/>
              </a:rPr>
              <a:t>Before decontamination – spots (10-50Sq cm.) </a:t>
            </a:r>
          </a:p>
          <a:p>
            <a:pPr>
              <a:lnSpc>
                <a:spcPct val="100000"/>
              </a:lnSpc>
              <a:buNone/>
            </a:pPr>
            <a:r>
              <a:rPr lang="en-US" dirty="0">
                <a:latin typeface="Open Sans" panose="020B0606030504020204"/>
              </a:rPr>
              <a:t>-41 spots (100-500 </a:t>
            </a:r>
            <a:r>
              <a:rPr lang="en-US" dirty="0" err="1">
                <a:latin typeface="Open Sans" panose="020B0606030504020204"/>
              </a:rPr>
              <a:t>μSv</a:t>
            </a:r>
            <a:r>
              <a:rPr lang="en-US" dirty="0">
                <a:latin typeface="Open Sans" panose="020B0606030504020204"/>
              </a:rPr>
              <a:t>/</a:t>
            </a:r>
            <a:r>
              <a:rPr lang="en-US" dirty="0" err="1">
                <a:latin typeface="Open Sans" panose="020B0606030504020204"/>
              </a:rPr>
              <a:t>hr</a:t>
            </a:r>
            <a:r>
              <a:rPr lang="en-US" dirty="0">
                <a:latin typeface="Open Sans" panose="020B0606030504020204"/>
              </a:rPr>
              <a:t> on contact) – on road </a:t>
            </a:r>
          </a:p>
          <a:p>
            <a:pPr>
              <a:lnSpc>
                <a:spcPct val="100000"/>
              </a:lnSpc>
              <a:buNone/>
            </a:pPr>
            <a:r>
              <a:rPr lang="en-US" dirty="0">
                <a:latin typeface="Open Sans" panose="020B0606030504020204"/>
              </a:rPr>
              <a:t>-5 spots ( 1000-2000 </a:t>
            </a:r>
            <a:r>
              <a:rPr lang="en-US" dirty="0" err="1">
                <a:latin typeface="Open Sans" panose="020B0606030504020204"/>
              </a:rPr>
              <a:t>μSv</a:t>
            </a:r>
            <a:r>
              <a:rPr lang="en-US" dirty="0">
                <a:latin typeface="Open Sans" panose="020B0606030504020204"/>
              </a:rPr>
              <a:t>/</a:t>
            </a:r>
            <a:r>
              <a:rPr lang="en-US" dirty="0" err="1">
                <a:latin typeface="Open Sans" panose="020B0606030504020204"/>
              </a:rPr>
              <a:t>hr</a:t>
            </a:r>
            <a:r>
              <a:rPr lang="en-US" dirty="0">
                <a:latin typeface="Open Sans" panose="020B0606030504020204"/>
              </a:rPr>
              <a:t> on contact) – inside the shop </a:t>
            </a:r>
          </a:p>
          <a:p>
            <a:pPr>
              <a:lnSpc>
                <a:spcPct val="100000"/>
              </a:lnSpc>
            </a:pPr>
            <a:r>
              <a:rPr lang="en-US" dirty="0">
                <a:latin typeface="Open Sans" panose="020B0606030504020204"/>
              </a:rPr>
              <a:t>After decontamination and concretization – Background level </a:t>
            </a:r>
          </a:p>
          <a:p>
            <a:pPr>
              <a:lnSpc>
                <a:spcPct val="100000"/>
              </a:lnSpc>
              <a:buNone/>
            </a:pPr>
            <a:endParaRPr lang="en-US" dirty="0">
              <a:latin typeface="Open Sans" panose="020B0606030504020204"/>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2541261"/>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t>Radiation level observed in decontamination operation </a:t>
            </a: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10339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04D3-157E-7A06-D415-8EB887BD35E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2A2839C-5AF2-D1FA-04E5-901436670042}"/>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EA28669-9CC6-93DA-94A1-A82DF6A8C531}"/>
              </a:ext>
            </a:extLst>
          </p:cNvPr>
          <p:cNvSpPr txBox="1">
            <a:spLocks noChangeArrowheads="1"/>
          </p:cNvSpPr>
          <p:nvPr/>
        </p:nvSpPr>
        <p:spPr bwMode="auto">
          <a:xfrm>
            <a:off x="4283075" y="1233488"/>
            <a:ext cx="7537450" cy="42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288000" algn="just">
              <a:lnSpc>
                <a:spcPct val="100000"/>
              </a:lnSpc>
              <a:spcBef>
                <a:spcPts val="1200"/>
              </a:spcBef>
              <a:spcAft>
                <a:spcPts val="1200"/>
              </a:spcAft>
            </a:pPr>
            <a:r>
              <a:rPr lang="en-IN" sz="2400" dirty="0">
                <a:latin typeface="Open Sans" panose="020B0606030504020204"/>
              </a:rPr>
              <a:t>Negligence of the management of the </a:t>
            </a:r>
            <a:r>
              <a:rPr lang="en-IN" sz="2400" dirty="0" err="1">
                <a:latin typeface="Open Sans" panose="020B0606030504020204"/>
              </a:rPr>
              <a:t>licencee</a:t>
            </a:r>
            <a:endParaRPr lang="en-IN" sz="2400" dirty="0">
              <a:latin typeface="Open Sans" panose="020B0606030504020204"/>
            </a:endParaRPr>
          </a:p>
          <a:p>
            <a:pPr marL="288000" algn="just">
              <a:lnSpc>
                <a:spcPct val="100000"/>
              </a:lnSpc>
              <a:spcBef>
                <a:spcPts val="1200"/>
              </a:spcBef>
              <a:spcAft>
                <a:spcPts val="1200"/>
              </a:spcAft>
            </a:pPr>
            <a:r>
              <a:rPr lang="en-IN" sz="2400" dirty="0">
                <a:latin typeface="Open Sans" panose="020B0606030504020204"/>
              </a:rPr>
              <a:t>Non-compliance with the National Regulations </a:t>
            </a:r>
          </a:p>
          <a:p>
            <a:pPr marL="288000" algn="just">
              <a:lnSpc>
                <a:spcPct val="100000"/>
              </a:lnSpc>
              <a:spcBef>
                <a:spcPts val="1200"/>
              </a:spcBef>
              <a:spcAft>
                <a:spcPts val="1200"/>
              </a:spcAft>
            </a:pPr>
            <a:r>
              <a:rPr lang="en-IN" sz="2400" dirty="0">
                <a:latin typeface="Open Sans" panose="020B0606030504020204"/>
              </a:rPr>
              <a:t>Unauthorized disposal of radiation source violating statute for safe disposal of radiation sources by the University </a:t>
            </a:r>
          </a:p>
          <a:p>
            <a:pPr marL="288000" algn="just">
              <a:lnSpc>
                <a:spcPct val="100000"/>
              </a:lnSpc>
              <a:spcBef>
                <a:spcPts val="1200"/>
              </a:spcBef>
              <a:spcAft>
                <a:spcPts val="1200"/>
              </a:spcAft>
            </a:pPr>
            <a:r>
              <a:rPr lang="en-IN" sz="2400" dirty="0">
                <a:latin typeface="Open Sans" panose="020B0606030504020204"/>
              </a:rPr>
              <a:t>An eye opener for users of radiation sources in the country and particularly the academic institutions, the regulatory body, other concerned agencies and the general public</a:t>
            </a:r>
          </a:p>
        </p:txBody>
      </p:sp>
      <p:sp>
        <p:nvSpPr>
          <p:cNvPr id="7172" name="PPT 2 -">
            <a:extLst>
              <a:ext uri="{FF2B5EF4-FFF2-40B4-BE49-F238E27FC236}">
                <a16:creationId xmlns:a16="http://schemas.microsoft.com/office/drawing/2014/main" id="{BF5057BA-868D-B3A3-6061-69CAF172BF33}"/>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0DFA8B8F-40B0-E3A0-D25F-B3C990C9882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9D5CFCDA-57C9-553A-D58B-3601F443ADA2}"/>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6B16B128-3DFC-EF2D-8C37-B9FF30B3EB69}"/>
              </a:ext>
            </a:extLst>
          </p:cNvPr>
          <p:cNvSpPr txBox="1"/>
          <p:nvPr/>
        </p:nvSpPr>
        <p:spPr>
          <a:xfrm>
            <a:off x="228601" y="1406525"/>
            <a:ext cx="3698874" cy="633046"/>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sz="3600" dirty="0"/>
              <a:t>Conclusion</a:t>
            </a:r>
          </a:p>
        </p:txBody>
      </p:sp>
      <p:pic>
        <p:nvPicPr>
          <p:cNvPr id="7176" name="Picture 1">
            <a:extLst>
              <a:ext uri="{FF2B5EF4-FFF2-40B4-BE49-F238E27FC236}">
                <a16:creationId xmlns:a16="http://schemas.microsoft.com/office/drawing/2014/main" id="{F50F0C51-591C-5346-A075-38D6DAD29A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EB64ACCD-A1EE-4B73-C589-F5C9A5937C2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92825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F5B6-AB08-8F47-46A4-4C51A5F1A9F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97D82B-19BE-A40F-ADA6-56173B8DFEA0}"/>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AADB68-BB3B-7B3B-15F7-7F073D665549}"/>
              </a:ext>
            </a:extLst>
          </p:cNvPr>
          <p:cNvSpPr txBox="1">
            <a:spLocks noChangeArrowheads="1"/>
          </p:cNvSpPr>
          <p:nvPr/>
        </p:nvSpPr>
        <p:spPr bwMode="auto">
          <a:xfrm>
            <a:off x="2454910" y="2349261"/>
            <a:ext cx="7537450" cy="10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10000"/>
              </a:lnSpc>
              <a:buFontTx/>
              <a:buNone/>
            </a:pPr>
            <a:r>
              <a:rPr lang="en-US" altLang="en-US" sz="6000" dirty="0">
                <a:latin typeface="Open Sans" panose="020B0606030504020204" pitchFamily="34" charset="0"/>
                <a:cs typeface="Open Sans" panose="020B0606030504020204" pitchFamily="34" charset="0"/>
                <a:sym typeface="Open Sans Semibold" panose="020B0706030804020204" pitchFamily="34" charset="0"/>
              </a:rPr>
              <a:t>ANY QUESTION ? </a:t>
            </a:r>
          </a:p>
        </p:txBody>
      </p:sp>
      <p:sp>
        <p:nvSpPr>
          <p:cNvPr id="7172" name="PPT 2 -">
            <a:extLst>
              <a:ext uri="{FF2B5EF4-FFF2-40B4-BE49-F238E27FC236}">
                <a16:creationId xmlns:a16="http://schemas.microsoft.com/office/drawing/2014/main" id="{3ECC25D5-913D-23C0-5BA0-AAE581F38B9B}"/>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EE937C52-2F08-41D2-C65E-3D38A6A071CD}"/>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F347DDE-1C8D-4D35-65CD-37A5892EF3D7}"/>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34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F2FA8DB6-98BD-C0D1-F61F-0F123EE8E32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F9084790-2248-D594-A926-C7D0A3F735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3553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35</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3847-E128-763D-9C61-4318B95F425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9784393-68BC-5AB4-9B14-C5D2686AA361}"/>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815B3C7-48FB-8339-AE79-ADA2A6852721}"/>
              </a:ext>
            </a:extLst>
          </p:cNvPr>
          <p:cNvSpPr txBox="1">
            <a:spLocks noChangeArrowheads="1"/>
          </p:cNvSpPr>
          <p:nvPr/>
        </p:nvSpPr>
        <p:spPr bwMode="auto">
          <a:xfrm>
            <a:off x="4283075" y="1679512"/>
            <a:ext cx="7537450" cy="385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50000"/>
              </a:lnSpc>
            </a:pPr>
            <a:r>
              <a:rPr lang="en-IN" b="1" dirty="0" err="1">
                <a:latin typeface="Open Sans" panose="020B0606030504020204"/>
              </a:rPr>
              <a:t>Mayapuri</a:t>
            </a:r>
            <a:r>
              <a:rPr lang="en-IN" b="1" dirty="0">
                <a:latin typeface="Open Sans" panose="020B0606030504020204"/>
              </a:rPr>
              <a:t> </a:t>
            </a:r>
            <a:r>
              <a:rPr lang="en-IN" dirty="0">
                <a:latin typeface="Open Sans" panose="020B0606030504020204"/>
              </a:rPr>
              <a:t>is a locality in West Delhi. It used to be a major hub of small scale industries, but following recent government sanctions, most of the heavy metal industries moved out. The place is now a combination of residential flats, metal scrap market, metal factories and automobile service stations. </a:t>
            </a:r>
          </a:p>
        </p:txBody>
      </p:sp>
      <p:sp>
        <p:nvSpPr>
          <p:cNvPr id="7172" name="PPT 2 -">
            <a:extLst>
              <a:ext uri="{FF2B5EF4-FFF2-40B4-BE49-F238E27FC236}">
                <a16:creationId xmlns:a16="http://schemas.microsoft.com/office/drawing/2014/main" id="{D670C375-0947-898E-4271-C0D911466305}"/>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63580D4-9F5C-36E1-171B-398F6A9925C8}"/>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05BE3817-6896-6166-2379-6714B3EFE231}"/>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5C0B3DA-2C74-795B-0BD8-7EAB5EBCC4A4}"/>
              </a:ext>
            </a:extLst>
          </p:cNvPr>
          <p:cNvSpPr txBox="1"/>
          <p:nvPr/>
        </p:nvSpPr>
        <p:spPr>
          <a:xfrm>
            <a:off x="371475" y="1406525"/>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IN" sz="4000" dirty="0">
                <a:cs typeface="Arial" panose="020B0604020202020204" pitchFamily="34" charset="0"/>
              </a:rPr>
              <a:t>About </a:t>
            </a:r>
            <a:r>
              <a:rPr lang="en-IN" sz="4000" dirty="0" err="1">
                <a:cs typeface="Arial" panose="020B0604020202020204" pitchFamily="34" charset="0"/>
              </a:rPr>
              <a:t>Mayapuri</a:t>
            </a:r>
            <a:r>
              <a:rPr lang="en-IN" sz="4000" dirty="0">
                <a:cs typeface="Arial" panose="020B0604020202020204" pitchFamily="34" charset="0"/>
              </a:rPr>
              <a:t>, New Delhi </a:t>
            </a:r>
            <a:endParaRPr lang="en-US" sz="4000" dirty="0"/>
          </a:p>
        </p:txBody>
      </p:sp>
      <p:pic>
        <p:nvPicPr>
          <p:cNvPr id="7176" name="Picture 1">
            <a:extLst>
              <a:ext uri="{FF2B5EF4-FFF2-40B4-BE49-F238E27FC236}">
                <a16:creationId xmlns:a16="http://schemas.microsoft.com/office/drawing/2014/main" id="{D93C85E8-0EE4-D440-F2FE-DD0EC0FDB2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2647DADB-6858-46DB-89E9-2918EAB4F6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5061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283075" y="1107708"/>
            <a:ext cx="7537450" cy="575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just">
              <a:lnSpc>
                <a:spcPct val="100000"/>
              </a:lnSpc>
            </a:pPr>
            <a:r>
              <a:rPr lang="en-US" sz="2600" dirty="0">
                <a:latin typeface="Open Sans" panose="020B0606030504020204"/>
              </a:rPr>
              <a:t>A campus committee of chemists concluded that the </a:t>
            </a:r>
            <a:r>
              <a:rPr lang="en-US" sz="2600" dirty="0" err="1">
                <a:latin typeface="Open Sans" panose="020B0606030504020204"/>
              </a:rPr>
              <a:t>Gammacell’s</a:t>
            </a:r>
            <a:r>
              <a:rPr lang="en-US" sz="2600" dirty="0">
                <a:latin typeface="Open Sans" panose="020B0606030504020204"/>
              </a:rPr>
              <a:t> Cobalt-60 source was "manageable", and the unit was auctioned on 26 February 2010 to a scrap metal dealer. </a:t>
            </a:r>
          </a:p>
          <a:p>
            <a:pPr algn="just">
              <a:lnSpc>
                <a:spcPct val="100000"/>
              </a:lnSpc>
            </a:pPr>
            <a:r>
              <a:rPr lang="en-US" sz="2600" dirty="0">
                <a:latin typeface="Open Sans" panose="020B0606030504020204"/>
              </a:rPr>
              <a:t>April 2010, serious radiological accident at </a:t>
            </a:r>
            <a:r>
              <a:rPr lang="en-US" sz="2600" dirty="0" err="1">
                <a:latin typeface="Open Sans" panose="020B0606030504020204"/>
              </a:rPr>
              <a:t>Mayapuri</a:t>
            </a:r>
            <a:r>
              <a:rPr lang="en-US" sz="2600" dirty="0">
                <a:latin typeface="Open Sans" panose="020B0606030504020204"/>
              </a:rPr>
              <a:t>. </a:t>
            </a:r>
          </a:p>
          <a:p>
            <a:pPr algn="just">
              <a:lnSpc>
                <a:spcPct val="100000"/>
              </a:lnSpc>
            </a:pPr>
            <a:r>
              <a:rPr lang="en-US" sz="2600" dirty="0">
                <a:latin typeface="Open Sans" panose="020B0606030504020204"/>
              </a:rPr>
              <a:t>Orphan source in Scrapyard. </a:t>
            </a:r>
          </a:p>
          <a:p>
            <a:pPr algn="just">
              <a:lnSpc>
                <a:spcPct val="100000"/>
              </a:lnSpc>
            </a:pPr>
            <a:r>
              <a:rPr lang="en-US" sz="2600" dirty="0">
                <a:latin typeface="Open Sans" panose="020B0606030504020204"/>
              </a:rPr>
              <a:t>Unauthorized handling of the Radioactive source. </a:t>
            </a:r>
          </a:p>
          <a:p>
            <a:pPr algn="just">
              <a:lnSpc>
                <a:spcPct val="100000"/>
              </a:lnSpc>
            </a:pPr>
            <a:r>
              <a:rPr lang="en-US" sz="2600" dirty="0">
                <a:latin typeface="Open Sans" panose="020B0606030504020204"/>
              </a:rPr>
              <a:t>Eight persons directly exposed to the gamma-rays of the </a:t>
            </a:r>
            <a:r>
              <a:rPr lang="en-US" sz="2600" u="sng" dirty="0">
                <a:solidFill>
                  <a:srgbClr val="002060"/>
                </a:solidFill>
                <a:latin typeface="Open Sans" panose="020B0606030504020204"/>
                <a:hlinkClick r:id="rId2" tooltip="Co-60">
                  <a:extLst>
                    <a:ext uri="{A12FA001-AC4F-418D-AE19-62706E023703}">
                      <ahyp:hlinkClr xmlns:ahyp="http://schemas.microsoft.com/office/drawing/2018/hyperlinkcolor" val="tx"/>
                    </a:ext>
                  </a:extLst>
                </a:hlinkClick>
              </a:rPr>
              <a:t>Co</a:t>
            </a:r>
            <a:r>
              <a:rPr lang="en-US" sz="2600" u="sng" dirty="0">
                <a:solidFill>
                  <a:srgbClr val="002060"/>
                </a:solidFill>
                <a:latin typeface="Open Sans" panose="020B0606030504020204"/>
              </a:rPr>
              <a:t>-60</a:t>
            </a:r>
            <a:r>
              <a:rPr lang="en-US" sz="2600" dirty="0">
                <a:solidFill>
                  <a:srgbClr val="002060"/>
                </a:solidFill>
                <a:latin typeface="Open Sans" panose="020B0606030504020204"/>
              </a:rPr>
              <a:t> </a:t>
            </a:r>
          </a:p>
          <a:p>
            <a:pPr algn="just">
              <a:lnSpc>
                <a:spcPct val="100000"/>
              </a:lnSpc>
            </a:pPr>
            <a:r>
              <a:rPr lang="en-US" sz="2600" dirty="0">
                <a:latin typeface="Open Sans" panose="020B0606030504020204"/>
              </a:rPr>
              <a:t>One has died while two others are severely affected.</a:t>
            </a:r>
          </a:p>
          <a:p>
            <a:pPr algn="just">
              <a:lnSpc>
                <a:spcPct val="100000"/>
              </a:lnSpc>
            </a:pPr>
            <a:r>
              <a:rPr lang="en-US" sz="2600" dirty="0">
                <a:latin typeface="Open Sans" panose="020B0606030504020204"/>
              </a:rPr>
              <a:t>Consequences: 1 fatality, 7 injuries</a:t>
            </a:r>
          </a:p>
          <a:p>
            <a:pPr algn="just">
              <a:lnSpc>
                <a:spcPct val="100000"/>
              </a:lnSpc>
              <a:buNone/>
            </a:pPr>
            <a:endParaRPr lang="en-US" sz="2600" dirty="0">
              <a:latin typeface="Open Sans" panose="020B0606030504020204"/>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69460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IN" sz="4000" dirty="0">
                <a:cs typeface="Arial" panose="020B0604020202020204" pitchFamily="34" charset="0"/>
              </a:rPr>
              <a:t>INTRODUCTION </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736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371475" y="1406525"/>
            <a:ext cx="3556000" cy="377236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br>
              <a:rPr lang="en-IN" sz="4000" dirty="0">
                <a:cs typeface="Arial" panose="020B0604020202020204" pitchFamily="34" charset="0"/>
              </a:rPr>
            </a:br>
            <a:r>
              <a:rPr lang="en-IN" sz="4000" dirty="0">
                <a:cs typeface="Arial" panose="020B0604020202020204" pitchFamily="34" charset="0"/>
              </a:rPr>
              <a:t>PHOTOGRAPHS OF ACTUAL SOURCE CAGE AND PENCIL RECOVERED </a:t>
            </a:r>
            <a:endParaRPr lang="en-US" sz="40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4626559" y="1695060"/>
            <a:ext cx="3125956" cy="3712209"/>
          </a:xfrm>
          <a:prstGeom prst="rect">
            <a:avLst/>
          </a:prstGeom>
        </p:spPr>
      </p:pic>
      <p:pic>
        <p:nvPicPr>
          <p:cNvPr id="11" name="Picture 10"/>
          <p:cNvPicPr>
            <a:picLocks noChangeAspect="1"/>
          </p:cNvPicPr>
          <p:nvPr/>
        </p:nvPicPr>
        <p:blipFill>
          <a:blip r:embed="rId5"/>
          <a:stretch>
            <a:fillRect/>
          </a:stretch>
        </p:blipFill>
        <p:spPr>
          <a:xfrm>
            <a:off x="8434754" y="1695061"/>
            <a:ext cx="3600008" cy="3712208"/>
          </a:xfrm>
          <a:prstGeom prst="rect">
            <a:avLst/>
          </a:prstGeom>
        </p:spPr>
      </p:pic>
    </p:spTree>
    <p:extLst>
      <p:ext uri="{BB962C8B-B14F-4D97-AF65-F5344CB8AC3E}">
        <p14:creationId xmlns:p14="http://schemas.microsoft.com/office/powerpoint/2010/main" val="30596525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283075" y="229339"/>
            <a:ext cx="7537450" cy="654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nSpc>
                <a:spcPct val="100000"/>
              </a:lnSpc>
              <a:spcAft>
                <a:spcPts val="1200"/>
              </a:spcAft>
            </a:pPr>
            <a:r>
              <a:rPr lang="en-US" sz="2600" dirty="0">
                <a:latin typeface="Open Sans" panose="020B0606030504020204"/>
              </a:rPr>
              <a:t>10</a:t>
            </a:r>
            <a:r>
              <a:rPr lang="en-US" sz="2600" baseline="30000" dirty="0">
                <a:latin typeface="Open Sans" panose="020B0606030504020204"/>
              </a:rPr>
              <a:t>th</a:t>
            </a:r>
            <a:r>
              <a:rPr lang="en-US" sz="2600" dirty="0">
                <a:latin typeface="Open Sans" panose="020B0606030504020204"/>
              </a:rPr>
              <a:t>  March: First symptoms vomiting and got some treatment from local doctor </a:t>
            </a:r>
          </a:p>
          <a:p>
            <a:pPr>
              <a:lnSpc>
                <a:spcPct val="100000"/>
              </a:lnSpc>
              <a:spcAft>
                <a:spcPts val="1200"/>
              </a:spcAft>
            </a:pPr>
            <a:r>
              <a:rPr lang="en-US" sz="2600" dirty="0">
                <a:latin typeface="Open Sans" panose="020B0606030504020204"/>
              </a:rPr>
              <a:t>13</a:t>
            </a:r>
            <a:r>
              <a:rPr lang="en-US" sz="2600" baseline="30000" dirty="0">
                <a:latin typeface="Open Sans" panose="020B0606030504020204"/>
              </a:rPr>
              <a:t>th</a:t>
            </a:r>
            <a:r>
              <a:rPr lang="en-US" sz="2600" dirty="0">
                <a:latin typeface="Open Sans" panose="020B0606030504020204"/>
              </a:rPr>
              <a:t>   March: blackening of fist  and applied some skin screen prescribed by the skin doctor </a:t>
            </a:r>
          </a:p>
          <a:p>
            <a:pPr>
              <a:lnSpc>
                <a:spcPct val="100000"/>
              </a:lnSpc>
              <a:spcAft>
                <a:spcPts val="1200"/>
              </a:spcAft>
            </a:pPr>
            <a:r>
              <a:rPr lang="en-US" sz="2600" dirty="0">
                <a:latin typeface="Open Sans" panose="020B0606030504020204"/>
              </a:rPr>
              <a:t>26</a:t>
            </a:r>
            <a:r>
              <a:rPr lang="en-US" sz="2600" baseline="30000" dirty="0">
                <a:latin typeface="Open Sans" panose="020B0606030504020204"/>
              </a:rPr>
              <a:t>th</a:t>
            </a:r>
            <a:r>
              <a:rPr lang="en-US" sz="2600" dirty="0">
                <a:latin typeface="Open Sans" panose="020B0606030504020204"/>
              </a:rPr>
              <a:t>  March: One side blackened up to abdomen and epilation (hair fall one side)</a:t>
            </a:r>
          </a:p>
          <a:p>
            <a:pPr>
              <a:lnSpc>
                <a:spcPct val="100000"/>
              </a:lnSpc>
              <a:spcAft>
                <a:spcPts val="1200"/>
              </a:spcAft>
            </a:pPr>
            <a:r>
              <a:rPr lang="en-US" sz="2600" dirty="0">
                <a:latin typeface="Open Sans" panose="020B0606030504020204"/>
              </a:rPr>
              <a:t>03</a:t>
            </a:r>
            <a:r>
              <a:rPr lang="en-US" sz="2600" baseline="30000" dirty="0">
                <a:latin typeface="Open Sans" panose="020B0606030504020204"/>
              </a:rPr>
              <a:t>rd</a:t>
            </a:r>
            <a:r>
              <a:rPr lang="en-US" sz="2600" dirty="0">
                <a:latin typeface="Open Sans" panose="020B0606030504020204"/>
              </a:rPr>
              <a:t>  April: Admitted in </a:t>
            </a:r>
            <a:r>
              <a:rPr lang="en-US" sz="2600" dirty="0" err="1">
                <a:latin typeface="Open Sans" panose="020B0606030504020204"/>
              </a:rPr>
              <a:t>Kalyani</a:t>
            </a:r>
            <a:r>
              <a:rPr lang="en-US" sz="2600" dirty="0">
                <a:latin typeface="Open Sans" panose="020B0606030504020204"/>
              </a:rPr>
              <a:t> hospital </a:t>
            </a:r>
            <a:r>
              <a:rPr lang="en-US" sz="2600" dirty="0" err="1">
                <a:latin typeface="Open Sans" panose="020B0606030504020204"/>
              </a:rPr>
              <a:t>Moti</a:t>
            </a:r>
            <a:r>
              <a:rPr lang="en-US" sz="2600" dirty="0">
                <a:latin typeface="Open Sans" panose="020B0606030504020204"/>
              </a:rPr>
              <a:t> </a:t>
            </a:r>
            <a:r>
              <a:rPr lang="en-US" sz="2600" dirty="0" err="1">
                <a:latin typeface="Open Sans" panose="020B0606030504020204"/>
              </a:rPr>
              <a:t>bagh</a:t>
            </a:r>
            <a:r>
              <a:rPr lang="en-US" sz="2600" dirty="0">
                <a:latin typeface="Open Sans" panose="020B0606030504020204"/>
              </a:rPr>
              <a:t> </a:t>
            </a:r>
          </a:p>
          <a:p>
            <a:pPr>
              <a:lnSpc>
                <a:spcPct val="100000"/>
              </a:lnSpc>
              <a:spcAft>
                <a:spcPts val="1200"/>
              </a:spcAft>
            </a:pPr>
            <a:r>
              <a:rPr lang="en-US" sz="2600" dirty="0">
                <a:latin typeface="Open Sans" panose="020B0606030504020204"/>
              </a:rPr>
              <a:t>04</a:t>
            </a:r>
            <a:r>
              <a:rPr lang="en-US" sz="2600" baseline="30000" dirty="0">
                <a:latin typeface="Open Sans" panose="020B0606030504020204"/>
              </a:rPr>
              <a:t>th</a:t>
            </a:r>
            <a:r>
              <a:rPr lang="en-US" sz="2600" dirty="0">
                <a:latin typeface="Open Sans" panose="020B0606030504020204"/>
              </a:rPr>
              <a:t>  April: Shifted to Apollo at that time, TLC-100, Platelet 700</a:t>
            </a:r>
          </a:p>
          <a:p>
            <a:pPr>
              <a:lnSpc>
                <a:spcPct val="100000"/>
              </a:lnSpc>
              <a:spcAft>
                <a:spcPts val="1200"/>
              </a:spcAft>
            </a:pPr>
            <a:r>
              <a:rPr lang="en-US" sz="2600" dirty="0">
                <a:latin typeface="Open Sans" panose="020B0606030504020204"/>
              </a:rPr>
              <a:t>27</a:t>
            </a:r>
            <a:r>
              <a:rPr lang="en-US" sz="2600" baseline="30000" dirty="0">
                <a:latin typeface="Open Sans" panose="020B0606030504020204"/>
              </a:rPr>
              <a:t>th</a:t>
            </a:r>
            <a:r>
              <a:rPr lang="en-US" sz="2600" dirty="0">
                <a:latin typeface="Open Sans" panose="020B0606030504020204"/>
              </a:rPr>
              <a:t> April: Platelet count shows a sharp drop, bone marrow is significantly suppressed and his condition is quite serious</a:t>
            </a:r>
          </a:p>
          <a:p>
            <a:pPr>
              <a:lnSpc>
                <a:spcPct val="100000"/>
              </a:lnSpc>
              <a:spcAft>
                <a:spcPts val="1200"/>
              </a:spcAft>
            </a:pPr>
            <a:r>
              <a:rPr lang="en-US" sz="2600" dirty="0">
                <a:latin typeface="Open Sans" panose="020B0606030504020204"/>
              </a:rPr>
              <a:t>20</a:t>
            </a:r>
            <a:r>
              <a:rPr lang="en-US" sz="2600" baseline="30000" dirty="0">
                <a:latin typeface="Open Sans" panose="020B0606030504020204"/>
              </a:rPr>
              <a:t>th</a:t>
            </a:r>
            <a:r>
              <a:rPr lang="en-US" sz="2600" dirty="0">
                <a:latin typeface="Open Sans" panose="020B0606030504020204"/>
              </a:rPr>
              <a:t> May: Shifted to R&amp; R hospital </a:t>
            </a: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cs typeface="Arial" panose="020B0604020202020204" pitchFamily="34" charset="0"/>
              </a:rPr>
              <a:t>Chronology of Victim A</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6507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5637-0936-5EAC-D1FF-43C03654183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39A7BFA-5D7A-3AD9-9B12-DF7E7B7EFDCB}"/>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BBFD05E8-873F-1F21-7C76-B864F778E5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475A8215-03B7-4F47-8358-8EA81D2318A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81760BD-4AFF-D98E-21DA-E6BE76991C08}"/>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CECBF0A8-EC12-7AD9-DE04-56056EC9FA2E}"/>
              </a:ext>
            </a:extLst>
          </p:cNvPr>
          <p:cNvSpPr txBox="1"/>
          <p:nvPr/>
        </p:nvSpPr>
        <p:spPr>
          <a:xfrm>
            <a:off x="484631" y="1406525"/>
            <a:ext cx="3442843" cy="694602"/>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defRPr/>
            </a:pPr>
            <a:r>
              <a:rPr lang="en-US" sz="4000" dirty="0"/>
              <a:t>Victim A</a:t>
            </a:r>
          </a:p>
        </p:txBody>
      </p:sp>
      <p:pic>
        <p:nvPicPr>
          <p:cNvPr id="7176" name="Picture 1">
            <a:extLst>
              <a:ext uri="{FF2B5EF4-FFF2-40B4-BE49-F238E27FC236}">
                <a16:creationId xmlns:a16="http://schemas.microsoft.com/office/drawing/2014/main" id="{3DF4D955-9B53-E021-325B-D77DF9DD50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CF99CFD8-0D07-1156-D3AC-7340CC56CA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lum bright="-22000" contrast="42000"/>
            <a:extLst>
              <a:ext uri="{28A0092B-C50C-407E-A947-70E740481C1C}">
                <a14:useLocalDpi xmlns:a14="http://schemas.microsoft.com/office/drawing/2010/main" val="0"/>
              </a:ext>
            </a:extLst>
          </a:blip>
          <a:srcRect/>
          <a:stretch>
            <a:fillRect/>
          </a:stretch>
        </p:blipFill>
        <p:spPr bwMode="auto">
          <a:xfrm>
            <a:off x="7310897" y="1544576"/>
            <a:ext cx="4580792" cy="23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konteaki-furniture.co.uk/images/bedside-3drawer.gif"/>
          <p:cNvPicPr>
            <a:picLocks noChangeAspect="1" noChangeArrowheads="1"/>
          </p:cNvPicPr>
          <p:nvPr/>
        </p:nvPicPr>
        <p:blipFill>
          <a:blip r:embed="rId5"/>
          <a:srcRect/>
          <a:stretch>
            <a:fillRect/>
          </a:stretch>
        </p:blipFill>
        <p:spPr bwMode="auto">
          <a:xfrm>
            <a:off x="4628955" y="1544576"/>
            <a:ext cx="2381631" cy="2378461"/>
          </a:xfrm>
          <a:prstGeom prst="rect">
            <a:avLst/>
          </a:prstGeom>
          <a:noFill/>
          <a:effectLst>
            <a:outerShdw blurRad="50800" dist="50800" dir="5400000" algn="ctr" rotWithShape="0">
              <a:srgbClr val="000000">
                <a:alpha val="16000"/>
              </a:srgbClr>
            </a:outerShdw>
          </a:effectLst>
          <a:scene3d>
            <a:camera prst="orthographicFront"/>
            <a:lightRig rig="threePt" dir="t"/>
          </a:scene3d>
          <a:sp3d>
            <a:bevelB w="152400" h="50800" prst="softRound"/>
          </a:sp3d>
        </p:spPr>
      </p:pic>
      <p:sp>
        <p:nvSpPr>
          <p:cNvPr id="12" name="TextBox 6"/>
          <p:cNvSpPr txBox="1">
            <a:spLocks noChangeArrowheads="1"/>
          </p:cNvSpPr>
          <p:nvPr/>
        </p:nvSpPr>
        <p:spPr bwMode="auto">
          <a:xfrm>
            <a:off x="5669118" y="4421195"/>
            <a:ext cx="53676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t>The shop owner used to sleep in this position near the table containing Co-60 pencil </a:t>
            </a:r>
          </a:p>
        </p:txBody>
      </p:sp>
    </p:spTree>
    <p:extLst>
      <p:ext uri="{BB962C8B-B14F-4D97-AF65-F5344CB8AC3E}">
        <p14:creationId xmlns:p14="http://schemas.microsoft.com/office/powerpoint/2010/main" val="23689580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defRPr/>
            </a:pPr>
            <a:endParaRPr dirty="0"/>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PPT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fontAlgn="base">
                <a:lnSpc>
                  <a:spcPct val="100000"/>
                </a:lnSpc>
                <a:spcBef>
                  <a:spcPts val="300"/>
                </a:spcBef>
                <a:spcAft>
                  <a:spcPct val="0"/>
                </a:spcAft>
                <a:buFontTx/>
                <a:buNone/>
              </a:pPr>
              <a:t>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694602"/>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en-US" sz="4000" dirty="0">
                <a:latin typeface="Arial" panose="020B0604020202020204" pitchFamily="34" charset="0"/>
                <a:cs typeface="Arial" panose="020B0604020202020204" pitchFamily="34" charset="0"/>
              </a:rPr>
              <a:t>Victim A</a:t>
            </a:r>
            <a:endParaRPr lang="en-US" sz="4000" dirty="0"/>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Vimalamani\Desktop\mayapuri vic\Image06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7706" y="1279526"/>
            <a:ext cx="3310094" cy="206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Vimalamani\Desktop\mayapuri vic\Image06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5075485" y="1279526"/>
            <a:ext cx="3062834" cy="2177484"/>
          </a:xfrm>
          <a:prstGeom prst="rect">
            <a:avLst/>
          </a:prstGeom>
          <a:noFill/>
        </p:spPr>
      </p:pic>
      <p:pic>
        <p:nvPicPr>
          <p:cNvPr id="12" name="Picture 4" descr="C:\Users\Vimalamani\Desktop\mayapuri vic\Image06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501" y="3798277"/>
            <a:ext cx="3062833" cy="224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Users\Vimalamani\Desktop\mayapuri vic\Image06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5678" y="3798277"/>
            <a:ext cx="3118667" cy="224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86298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1420</Words>
  <Application>Microsoft Office PowerPoint</Application>
  <PresentationFormat>Widescreen</PresentationFormat>
  <Paragraphs>214</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Black</vt:lpstr>
      <vt:lpstr>Calibri</vt:lpstr>
      <vt:lpstr>Open Sans</vt:lpstr>
      <vt:lpstr>Open Sans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NDRF NDRF</dc:creator>
  <cp:keywords/>
  <dc:description>generated using python-pptx</dc:description>
  <cp:lastModifiedBy>NDRF NDRF</cp:lastModifiedBy>
  <cp:revision>46</cp:revision>
  <dcterms:created xsi:type="dcterms:W3CDTF">2013-01-27T09:14:16Z</dcterms:created>
  <dcterms:modified xsi:type="dcterms:W3CDTF">2026-02-02T12:33:39Z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1249026</vt:lpwstr>
  </property>
  <property fmtid="{D5CDD505-2E9C-101B-9397-08002B2CF9AE}" pid="3" name="NXPowerLiteSettings">
    <vt:lpwstr>F7000400038000</vt:lpwstr>
  </property>
  <property fmtid="{D5CDD505-2E9C-101B-9397-08002B2CF9AE}" pid="4" name="NXPowerLiteVersion">
    <vt:lpwstr>S10.9.5</vt:lpwstr>
  </property>
</Properties>
</file>