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598" r:id="rId2"/>
    <p:sldId id="257" r:id="rId3"/>
    <p:sldId id="599" r:id="rId4"/>
    <p:sldId id="600" r:id="rId5"/>
    <p:sldId id="258" r:id="rId6"/>
    <p:sldId id="259" r:id="rId7"/>
    <p:sldId id="290" r:id="rId8"/>
    <p:sldId id="280" r:id="rId9"/>
    <p:sldId id="281" r:id="rId10"/>
    <p:sldId id="601" r:id="rId11"/>
    <p:sldId id="283" r:id="rId12"/>
    <p:sldId id="285" r:id="rId13"/>
    <p:sldId id="291" r:id="rId14"/>
    <p:sldId id="286" r:id="rId15"/>
    <p:sldId id="289" r:id="rId16"/>
    <p:sldId id="287" r:id="rId17"/>
    <p:sldId id="292" r:id="rId18"/>
    <p:sldId id="11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B025-FEC0-9727-5AC6-50C8EE336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11CB-EBAD-C8A4-FA58-83EF6EA17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9254-F422-D24E-FE20-52EE5DB0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6890-01C2-BDF7-E070-0A63A541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1D6D-9F98-3E95-781B-B4F7C446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22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D508-2002-663F-09B6-B55F98C4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3EEA2-87AC-DE8E-F12F-5F8BF28A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A165-69E9-5D15-D338-E65D34CB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FD7FE-B580-3FDC-FA25-05E3DACE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E735-11C0-7E2B-77B6-C01E6CF6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6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06E51-B5CE-6FCB-E739-655BAD182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34D0F-7089-419D-4308-986BADF9B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1F60B-64CD-E91A-51EE-E9F92DB1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3D09B-D88A-F087-B3C1-66A88716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CC65-B599-04C6-A55D-A2B390C6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7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DB29-7A0E-86E2-38B2-A7E1E1EC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348FF-8492-E9B9-5899-F230916A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C6925-95B0-7546-9A8A-DDB301E0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F3E6-E472-7454-4A5B-F0FCB37F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DEF97-A5C1-E8E3-85FF-39D20B43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31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5AE0-E175-D889-00AC-BC12FB60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6BA7-8A1B-5B71-272F-84A56CAE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52F41-54CD-AABA-ABAB-C5897C48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F8FC3-B5DA-8B39-6F09-AD9CBFB2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0C82-E87C-9FD1-1DE8-BA6D8BE2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19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45D1-14DE-942F-DD60-77FF704A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4D09-09F7-351D-DA6E-6E7B6DA8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BA275-81BB-2D35-78F2-0FE3C2E1A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8F74B-E405-70C9-E975-B7F51013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BE6B3-6858-842E-AA1D-3EF59E8E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AC4F0-5AA4-56B7-A42B-BFBCDF80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3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BB59-71B0-68C3-5D4B-7C8432C6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3129E-DE58-00D1-72FF-9925C849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5AD82-B0DB-5CB8-1694-3F03D01E9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784FB-0993-9392-1607-8F3C6A3A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0A506-D494-DB9D-623E-F5825E904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17C34-F4DF-244B-FA43-F28A1A23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E9C1B-4B7F-620A-6C53-CAEE3728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1BB0E-9021-90E5-192E-AC02D47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016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AE0D-64F8-38A5-DEDA-1CDCCE04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78D32-3A34-4C6E-2271-9C4BA4E5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5819C-1244-D847-2467-7BEE7432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AB10-131B-EFE1-F33D-FF01ECA8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6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CEA97-D023-CB85-1E79-E085BD73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C7675-278E-2522-6548-4A5ECB19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DB4ED-7A53-ABF8-8BEB-8ACFC3D1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82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D14E-1D98-F35B-B8EB-F6826B7C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365A-BED1-1DF9-B6CD-47371572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D694B-A790-1991-2319-C1B522FB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7D21A-222E-3CC1-2081-7D4F97E7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E29CF-4926-4DB0-D755-775BD6A6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A8489-FFAB-0D49-4156-B0F7753D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4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52C-8D5C-FE95-BD23-64A4DA5F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01D06-217B-0C04-527C-89CCEB300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E5C6E-8792-93EB-0496-30820D2C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D5DCD-561A-1B1C-2DD1-BC26B6F4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4C33E-72CF-0477-0FE4-DFFE10DD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2F71-F722-FBAC-1D80-2189A337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01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1C175-C372-A9F3-9F08-85CAD878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D89A-4422-3036-FB51-88C366A4A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3534-C5CD-DDE7-5DBA-D406846A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3F11-453A-4D5C-9091-F93868B845D3}" type="datetimeFigureOut">
              <a:rPr lang="en-IN" smtClean="0"/>
              <a:pPr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F47DD-26C5-5D18-2142-BFD5C933C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F903E-15EC-9184-A10E-D50B6CFA5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C83E-C33A-4A4C-B946-899412133CB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4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49E984-7B31-E4A9-BE54-183EBE6F3D74}"/>
              </a:ext>
            </a:extLst>
          </p:cNvPr>
          <p:cNvSpPr txBox="1"/>
          <p:nvPr/>
        </p:nvSpPr>
        <p:spPr>
          <a:xfrm>
            <a:off x="73892" y="2376076"/>
            <a:ext cx="11979563" cy="230832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IN RUNNING WATER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9248C0DD-1E97-21FC-E511-607EF524CF61}"/>
              </a:ext>
            </a:extLst>
          </p:cNvPr>
          <p:cNvSpPr txBox="1"/>
          <p:nvPr/>
        </p:nvSpPr>
        <p:spPr>
          <a:xfrm>
            <a:off x="8124056" y="4862833"/>
            <a:ext cx="4067944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b="1" dirty="0">
                <a:latin typeface="Open sans"/>
              </a:rPr>
              <a:t>Presented By:- Kamal Mehra,2IC</a:t>
            </a:r>
            <a:endParaRPr lang="en-US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898F-1F51-2645-00F4-B518A7FE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038C-9D05-8AE6-D1C3-16EA430C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634"/>
            <a:ext cx="10655808" cy="48126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Float Method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a floating object (e.g., stick) over a measured distance (like 10 meters).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how long it takes to travel the distance.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formula: Current Speed (m/s)=Distance (m)/Time (s).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Judgment-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based on how the water moves: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Calm = slow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Ripples/visible flow = moderate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Whitewater = fast/dangerous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BE24A5-A83F-85CD-B1E3-F17992743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964"/>
            <a:ext cx="10515600" cy="103235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CURRENT MEASUREMENT</a:t>
            </a:r>
            <a:endParaRPr lang="en-IN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2" y="1500997"/>
            <a:ext cx="6443240" cy="46803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the safest point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Diagonal Crossing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Wading Staff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Rope-assisted Crossing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in Groups (Linked Arms)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Your Crossing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6146" name="Picture 2" descr="C:\Users\TRG CELL\Desktop\rope assite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5744" y="2500184"/>
            <a:ext cx="4447031" cy="344341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9B0D15-D77E-48E0-A12A-47F535761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337"/>
            <a:ext cx="10515600" cy="99783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 TACTIC WHILE CROSSING RIVER</a:t>
            </a: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34044"/>
            <a:ext cx="7111784" cy="377064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Currents-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falling, getting swept away.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Water-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footing, possible drowning.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Water-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Hypothermia or muscle cramps.</a:t>
            </a:r>
          </a:p>
        </p:txBody>
      </p:sp>
      <p:pic>
        <p:nvPicPr>
          <p:cNvPr id="7170" name="Picture 2" descr="C:\Users\TRG CELL\Desktop\cold water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1" y="2121408"/>
            <a:ext cx="3329980" cy="325526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B897A1-CC36-2EA0-110C-076820CB6033}"/>
              </a:ext>
            </a:extLst>
          </p:cNvPr>
          <p:cNvSpPr txBox="1">
            <a:spLocks noChangeArrowheads="1"/>
          </p:cNvSpPr>
          <p:nvPr/>
        </p:nvSpPr>
        <p:spPr>
          <a:xfrm>
            <a:off x="1423358" y="86265"/>
            <a:ext cx="9581242" cy="108692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</a:t>
            </a: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1639019"/>
            <a:ext cx="6676845" cy="427220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Slippery Rocks-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Falls and injuries.</a:t>
            </a:r>
          </a:p>
          <a:p>
            <a:pPr algn="just">
              <a:lnSpc>
                <a:spcPct val="200000"/>
              </a:lnSpc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Debris in Water-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strike or entangle you.</a:t>
            </a:r>
          </a:p>
          <a:p>
            <a:pPr algn="just">
              <a:lnSpc>
                <a:spcPct val="200000"/>
              </a:lnSpc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Water Levels-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floods can increase risk quickly.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8194" name="Picture 2" descr="C:\Users\TRG CELL\Desktop\sleppry rock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0383" y="1626935"/>
            <a:ext cx="3493077" cy="1790700"/>
          </a:xfrm>
          <a:prstGeom prst="rect">
            <a:avLst/>
          </a:prstGeom>
          <a:noFill/>
        </p:spPr>
      </p:pic>
      <p:pic>
        <p:nvPicPr>
          <p:cNvPr id="8195" name="Picture 3" descr="C:\Users\TRG CELL\Desktop\debris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53" y="3942273"/>
            <a:ext cx="3512127" cy="204011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AE0F16-9D5F-A03B-0A39-6F4D22055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3742" y="54590"/>
            <a:ext cx="9449937" cy="94609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3600" dirty="0" err="1">
                <a:latin typeface="Arial Unicode MS"/>
              </a:rPr>
              <a:t>Cont</a:t>
            </a:r>
            <a:r>
              <a:rPr lang="en-GB" altLang="en-US" sz="3600" dirty="0">
                <a:latin typeface="Arial Unicode MS"/>
              </a:rPr>
              <a:t>…</a:t>
            </a:r>
            <a:endParaRPr lang="en-IN" altLang="en-US" sz="6000" dirty="0"/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524"/>
            <a:ext cx="9743413" cy="4140679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muscles = less balance = more risk.</a:t>
            </a:r>
          </a:p>
          <a:p>
            <a:pPr algn="just"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Visibility-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see obstacles or sudden drop-offs.</a:t>
            </a:r>
          </a:p>
          <a:p>
            <a:pPr algn="just"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Panic or Poor Judgment-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accidents, especially under pressure.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F95E4-8420-B88A-B44B-3F39E09E2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8249" y="28713"/>
            <a:ext cx="9445926" cy="104960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242FD-A83A-8793-7A9F-36A81197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08" y="1737360"/>
            <a:ext cx="10000488" cy="429768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Now are able to describe:-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Dos and Don’ts while crossing river.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 Measurement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Negotiation tactic while crossing river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Challenge faced.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6975D7C-6B9C-C7B6-57C7-8331EDE0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322" y="532400"/>
            <a:ext cx="9220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11C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D532A5-EF8A-0960-77AD-7CC1B75890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11679" y="0"/>
            <a:ext cx="11109960" cy="111120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I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525" y="2133601"/>
            <a:ext cx="10249089" cy="1884219"/>
          </a:xfrm>
          <a:solidFill>
            <a:srgbClr val="FFCE3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0266" b="1" dirty="0"/>
              <a:t>ANY QUESTION ? </a:t>
            </a:r>
          </a:p>
        </p:txBody>
      </p:sp>
      <p:pic>
        <p:nvPicPr>
          <p:cNvPr id="4" name="Picture 3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5" name="Picture 4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319842"/>
            <a:ext cx="10515600" cy="50907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Ques: What is a safe practice when approaching a person stranded in fast-moving water?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directly through the water to get to them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from downstream and secure their location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and throw a line or flotation device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 upstream of them to redirect the current</a:t>
            </a: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Ques: In swift water rescue, what does “reach, throw, row, go” imply?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into the water as the first option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use a helicopter before entering the water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the safest, least risky rescue methods first</a:t>
            </a:r>
          </a:p>
          <a:p>
            <a:pPr>
              <a:buAutoNum type="alphaU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current help in reaching the victim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7BEDCF-E70F-8A03-B723-D9987DB2D68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63216"/>
            <a:ext cx="10515600" cy="91158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I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41766" y="37348"/>
            <a:ext cx="11908470" cy="6707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8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260" y="3278260"/>
            <a:ext cx="301481" cy="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44" tIns="45222" rIns="90444" bIns="45222" numCol="1" anchor="t" anchorCtr="0" compatLnSpc="1">
            <a:prstTxWarp prst="textNoShape">
              <a:avLst/>
            </a:prstTxWarp>
          </a:bodyPr>
          <a:lstStyle/>
          <a:p>
            <a:endParaRPr lang="en-IN" sz="1385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37827" y="181432"/>
            <a:ext cx="6731186" cy="619366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8716" tIns="38716" rIns="38716" bIns="38716"/>
          <a:lstStyle/>
          <a:p>
            <a:endParaRPr sz="2373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402265" y="3232380"/>
            <a:ext cx="3684003" cy="6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716" tIns="38716" rIns="38716" bIns="38716">
            <a:spAutoFit/>
          </a:bodyPr>
          <a:lstStyle/>
          <a:p>
            <a:pPr algn="ctr"/>
            <a:r>
              <a:rPr lang="en-US" sz="3956" b="1" dirty="0">
                <a:latin typeface="Open sans"/>
              </a:rPr>
              <a:t>THANK YOU </a:t>
            </a:r>
            <a:r>
              <a:rPr lang="en-US" sz="3956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" y="37348"/>
            <a:ext cx="2413770" cy="144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192" y="43895"/>
            <a:ext cx="1371975" cy="12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D8000-C3B3-55C2-332B-F8DBC9A1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10" y="1051191"/>
            <a:ext cx="4923326" cy="481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242FD-A83A-8793-7A9F-36A81197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1492370"/>
            <a:ext cx="9534144" cy="454267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Upon completion of this lesson, you will be able to describe:-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Dos and Don’ts while crossing river.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Current Measurement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Negotiation tactic while crossing river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Challenge faced.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6975D7C-6B9C-C7B6-57C7-8331EDE0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322" y="532400"/>
            <a:ext cx="9220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11C1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0CC40A-9CCF-C8D7-3278-A160AA97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1208" y="10140"/>
            <a:ext cx="11192256" cy="99915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altLang="en-US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OBJECTIVES</a:t>
            </a:r>
            <a:endParaRPr lang="en-I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DD56-DFB9-0B91-4DA9-4DA0A35B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466491"/>
            <a:ext cx="9777984" cy="478766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Rescue operations in running water are among the most dangerous and technically demanding tasks carried out by the National Disaster Response Force (NDRF).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operations typically occur during floods, heavy rains, or dam breaches, where fast-moving water poses significant risks to both victims and rescuers.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NDRF teams must act swiftly, conducting a thorough assessment of the water’s depth, speed, and potential hazards before initiating the rescue.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Equipped with specialized gear like life jackets, helmets, throw bags, and inflatable rescue boats, only trained personnel are deployed for direct contact with the water.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C7D752-2A94-B025-C7CF-A8241E82A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34"/>
            <a:ext cx="10515600" cy="111861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5376-BEAC-4E44-15E9-885D4515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516C-BA1A-5C53-F7E7-89D2049D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721"/>
            <a:ext cx="10515600" cy="50637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rescue strategy prioritizes non-contact methods such as reaching or throwing rescue lines before attempting physical entry.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Coordination, communication, and safety remain the cornerstones of these operations, ensuring the successful retrieval of victims while minimizing risk to the team.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training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swiftwater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rescue techniques ensures that NDRF personnel remain prepared to respond efficiently and effectively in these life-threatening situations.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845D13-A8E1-5F83-921A-8075B6224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3358" y="123597"/>
            <a:ext cx="9581242" cy="92883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4000" dirty="0" err="1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I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WhatsApp Image 2025-07-26 at 15.59.37_290824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6" name="Picture 5" descr="WhatsApp Image 2025-07-26 at 15.59.37_227965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E29F-6A4B-2F2E-B7FA-0F46342B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82613"/>
            <a:ext cx="10515600" cy="1325563"/>
          </a:xfrm>
        </p:spPr>
        <p:txBody>
          <a:bodyPr>
            <a:normAutofit/>
          </a:bodyPr>
          <a:lstStyle/>
          <a:p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2193-8E1A-7FF6-B178-CDAE2BBC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520841"/>
            <a:ext cx="6898299" cy="46605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Plan Ahead-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river’s width, depth, current speed, and weather conditions before crossing. Look for shallow or calmer areas to cross.</a:t>
            </a:r>
          </a:p>
          <a:p>
            <a:pPr algn="just"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at a Recognized Crossing Point-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try to cross at a designated or natural crossing point, such as a ford, bridge, or area with calmer water.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Gradually enter the river and let your body adjust to the current. Don’t jump or rush in.</a:t>
            </a:r>
          </a:p>
          <a:p>
            <a:endParaRPr lang="en-US" sz="3000" dirty="0"/>
          </a:p>
          <a:p>
            <a:endParaRPr lang="en-US" sz="3200" dirty="0"/>
          </a:p>
          <a:p>
            <a:pPr algn="just"/>
            <a:endParaRPr lang="en-US" sz="3200" dirty="0"/>
          </a:p>
          <a:p>
            <a:endParaRPr lang="en-IN" dirty="0"/>
          </a:p>
        </p:txBody>
      </p:sp>
      <p:pic>
        <p:nvPicPr>
          <p:cNvPr id="1026" name="Picture 2" descr="C:\Users\TRG CELL\Desktop\reconise point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6116" y="1667434"/>
            <a:ext cx="3272143" cy="4129862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04D9CE-7F65-9C5C-1E2A-C181EFF64FFD}"/>
              </a:ext>
            </a:extLst>
          </p:cNvPr>
          <p:cNvSpPr txBox="1">
            <a:spLocks noChangeArrowheads="1"/>
          </p:cNvSpPr>
          <p:nvPr/>
        </p:nvSpPr>
        <p:spPr>
          <a:xfrm>
            <a:off x="989012" y="82614"/>
            <a:ext cx="10515600" cy="10285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DO’S WHILE CROSSING RIVER</a:t>
            </a:r>
            <a:endParaRPr lang="en-I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35FC9-F6B2-A866-57D4-AC3EB2DA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35" y="1619072"/>
            <a:ext cx="6728745" cy="448843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with a Partner or Group-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with others provides added safety.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Diagonally (if the Current is Strong-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fast-moving water, cross at a diagonal angle to better counter the current's force.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TRG CELL\Desktop\cros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842" y="1619072"/>
            <a:ext cx="3747933" cy="2143125"/>
          </a:xfrm>
          <a:prstGeom prst="rect">
            <a:avLst/>
          </a:prstGeom>
          <a:noFill/>
        </p:spPr>
      </p:pic>
      <p:pic>
        <p:nvPicPr>
          <p:cNvPr id="2051" name="Picture 3" descr="C:\Users\TRG CELL\Desktop\cross diganol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9391" y="3861138"/>
            <a:ext cx="3743274" cy="179640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70EC49-A443-AA00-C222-856EFACA8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3357" y="93310"/>
            <a:ext cx="9581243" cy="101789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I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662545"/>
            <a:ext cx="6390434" cy="42486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Safety Gear (Life Jacket or PFD)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Depth with Your Stick or Foot First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Slowly and Steadily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for the Water to Settle if the Current is Too Strong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RG CELL\Desktop\life jacket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1511" y="1558033"/>
            <a:ext cx="3445911" cy="2228850"/>
          </a:xfrm>
          <a:prstGeom prst="rect">
            <a:avLst/>
          </a:prstGeom>
          <a:noFill/>
        </p:spPr>
      </p:pic>
      <p:pic>
        <p:nvPicPr>
          <p:cNvPr id="3075" name="Picture 3" descr="C:\Users\TRG CELL\Desktop\stick first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1511" y="3876998"/>
            <a:ext cx="3399813" cy="203422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79ED81-B42C-0A43-A05A-6B5C75E3A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116" y="155449"/>
            <a:ext cx="9822305" cy="955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4000" dirty="0" err="1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GB" altLang="en-US" sz="4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IN" alt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WhatsApp Image 2025-07-26 at 15.59.37_2908246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423358" cy="1111200"/>
          </a:xfrm>
          <a:prstGeom prst="rect">
            <a:avLst/>
          </a:prstGeom>
        </p:spPr>
      </p:pic>
      <p:pic>
        <p:nvPicPr>
          <p:cNvPr id="7" name="Picture 6" descr="WhatsApp Image 2025-07-26 at 15.59.37_227965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04600" y="0"/>
            <a:ext cx="1187400" cy="1111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2581599"/>
            <a:ext cx="6643189" cy="248417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Cross in High Water Condition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Enter the Water with a Heavy Load.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Cross at a Narrow or Constricted Spot.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TRG CELL\Desktop\high water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132" y="1731206"/>
            <a:ext cx="3340601" cy="4203249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45D3A2-A9C0-BEEF-78EC-BA794E4157E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30936" y="294704"/>
            <a:ext cx="10846245" cy="11803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latin typeface="Arial Unicode MS"/>
              </a:rPr>
              <a:t>DONT’S  WHILE CROSSING RIVER</a:t>
            </a:r>
            <a:endParaRPr lang="en-IN" altLang="en-US" sz="6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810512"/>
            <a:ext cx="6300215" cy="41007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Ignore Water Hazard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Cross if You're Too Tired or Weak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Cross Without Testing the Depth and Current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Let Children Cross Without Adult Supervision</a:t>
            </a:r>
          </a:p>
        </p:txBody>
      </p:sp>
      <p:pic>
        <p:nvPicPr>
          <p:cNvPr id="5122" name="Picture 2" descr="C:\Users\TRG CELL\Desktop\do not children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528" y="1951976"/>
            <a:ext cx="3181272" cy="381778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1600B-BF70-791C-7F57-4550BFE6E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altLang="en-US" sz="4000" dirty="0" err="1">
                <a:latin typeface="Arial Unicode MS"/>
              </a:rPr>
              <a:t>Cont</a:t>
            </a:r>
            <a:r>
              <a:rPr lang="en-GB" altLang="en-US" sz="4000" dirty="0">
                <a:latin typeface="Arial Unicode MS"/>
              </a:rPr>
              <a:t>…</a:t>
            </a:r>
            <a:endParaRPr lang="en-IN" alt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757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Open sans</vt:lpstr>
      <vt:lpstr>Open sans</vt:lpstr>
      <vt:lpstr>Times New Roman</vt:lpstr>
      <vt:lpstr>Office Theme</vt:lpstr>
      <vt:lpstr>PowerPoint Presentation</vt:lpstr>
      <vt:lpstr>OBJECTIVES</vt:lpstr>
      <vt:lpstr>INTRODUCTION</vt:lpstr>
      <vt:lpstr>Cont…</vt:lpstr>
      <vt:lpstr>PowerPoint Presentation</vt:lpstr>
      <vt:lpstr>Cont…</vt:lpstr>
      <vt:lpstr>Cont…</vt:lpstr>
      <vt:lpstr>DONT’S  WHILE CROSSING RIVER</vt:lpstr>
      <vt:lpstr>Cont…</vt:lpstr>
      <vt:lpstr>CURRENT MEASUREMENT</vt:lpstr>
      <vt:lpstr>NEGOTIATION TACTIC WHILE CROSSING RIVER</vt:lpstr>
      <vt:lpstr>PowerPoint Presentation</vt:lpstr>
      <vt:lpstr>Cont…</vt:lpstr>
      <vt:lpstr>Cont…</vt:lpstr>
      <vt:lpstr>REVIEW</vt:lpstr>
      <vt:lpstr>PowerPoint Presentation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 ON FWR</dc:title>
  <dc:creator>04bn NDRF Arakkonam</dc:creator>
  <cp:lastModifiedBy>NDRF ACADEMY</cp:lastModifiedBy>
  <cp:revision>113</cp:revision>
  <dcterms:created xsi:type="dcterms:W3CDTF">2025-03-09T04:24:30Z</dcterms:created>
  <dcterms:modified xsi:type="dcterms:W3CDTF">2026-01-05T12:50:19Z</dcterms:modified>
</cp:coreProperties>
</file>