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51" r:id="rId2"/>
    <p:sldId id="352" r:id="rId3"/>
    <p:sldId id="357" r:id="rId4"/>
    <p:sldId id="353" r:id="rId5"/>
    <p:sldId id="354" r:id="rId6"/>
    <p:sldId id="355" r:id="rId7"/>
    <p:sldId id="356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6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1188" r:id="rId3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8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DEC4057-56F7-92EB-8E80-DF729BE3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FB66BE99-21FB-DB47-1E6B-4E9FFC1929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D981FBBC-BA8C-3CF2-5169-8CD4ABFB1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1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61435" y="7726103"/>
            <a:ext cx="2785535" cy="31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938" tIns="46938" rIns="46938" bIns="4693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2159"/>
          </a:p>
        </p:txBody>
      </p:sp>
      <p:sp>
        <p:nvSpPr>
          <p:cNvPr id="17" name="Google Shape;17;p2"/>
          <p:cNvSpPr/>
          <p:nvPr/>
        </p:nvSpPr>
        <p:spPr>
          <a:xfrm>
            <a:off x="609600" y="8107680"/>
            <a:ext cx="2289203" cy="121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6938" tIns="46938" rIns="46938" bIns="4693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2909082" y="7688004"/>
            <a:ext cx="836599" cy="37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938" tIns="46938" rIns="46938" bIns="4693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2159"/>
          </a:p>
        </p:txBody>
      </p:sp>
      <p:sp>
        <p:nvSpPr>
          <p:cNvPr id="19" name="Google Shape;19;p2"/>
          <p:cNvSpPr/>
          <p:nvPr/>
        </p:nvSpPr>
        <p:spPr>
          <a:xfrm>
            <a:off x="12923521" y="8107680"/>
            <a:ext cx="1127760" cy="121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6938" tIns="46938" rIns="46938" bIns="4693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3661474" y="7688005"/>
            <a:ext cx="362532" cy="40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8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3" y="339635"/>
            <a:ext cx="1830433" cy="12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005840" y="438152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005841" y="7627622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846321" y="7627622"/>
            <a:ext cx="493775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332719" y="7627622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1072"/>
            <a:ext cx="14626590" cy="82274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6" y="0"/>
            <a:ext cx="14626742" cy="117536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 sz="2800" b="1">
                <a:solidFill>
                  <a:srgbClr val="000000"/>
                </a:solidFill>
              </a:defRPr>
            </a:pPr>
            <a:r>
              <a:rPr lang="en-IN" sz="6480" b="1" dirty="0">
                <a:solidFill>
                  <a:srgbClr val="1F497D"/>
                </a:solidFill>
                <a:latin typeface="Calibri"/>
              </a:rPr>
              <a:t>CADRE</a:t>
            </a:r>
            <a:endParaRPr sz="648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9" y="1"/>
            <a:ext cx="1410251" cy="109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637" y="2"/>
            <a:ext cx="1080859" cy="1175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" y="2246817"/>
            <a:ext cx="10827058" cy="2456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" y="6492239"/>
            <a:ext cx="3611880" cy="17373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316" y="7627619"/>
            <a:ext cx="2560320" cy="438150"/>
          </a:xfrm>
        </p:spPr>
        <p:txBody>
          <a:bodyPr/>
          <a:lstStyle/>
          <a:p>
            <a:pPr algn="r" defTabSz="548640">
              <a:defRPr/>
            </a:pPr>
            <a:fld id="{C1FF6DA9-008F-8B48-92A6-B652298478BF}" type="slidenum">
              <a:rPr lang="en-US" sz="1920" b="1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548640">
                <a:defRPr/>
              </a:pPr>
              <a:t>1</a:t>
            </a:fld>
            <a:endParaRPr lang="en-US" sz="192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-74905" y="2359008"/>
            <a:ext cx="12527183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84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11 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4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Dos and Don'ts of Various Natural and Manmade Disasters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840" b="1" dirty="0">
              <a:solidFill>
                <a:prstClr val="white"/>
              </a:solidFill>
              <a:latin typeface="Arial Black" panose="020B0A04020102020204" pitchFamily="34" charset="0"/>
              <a:ea typeface="Cambria" panose="02040503050406030204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C4204F8F-7E0C-86E3-BDA0-DA107F9E56B3}"/>
              </a:ext>
            </a:extLst>
          </p:cNvPr>
          <p:cNvSpPr txBox="1"/>
          <p:nvPr/>
        </p:nvSpPr>
        <p:spPr>
          <a:xfrm>
            <a:off x="3726874" y="4284342"/>
            <a:ext cx="617520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Pavan Dev Gaur,2IC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37270-2D93-4CB4-FF17-2FB46264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5556FD8-A68F-39B3-C512-68DF431FB0A5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BE13252-AA2C-0A85-E706-548277C2AEA5}"/>
              </a:ext>
            </a:extLst>
          </p:cNvPr>
          <p:cNvSpPr txBox="1"/>
          <p:nvPr/>
        </p:nvSpPr>
        <p:spPr>
          <a:xfrm>
            <a:off x="115291" y="3021400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Emergencies - During &amp;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A1D15B0-23B9-619B-4AFF-CAC3C78B40B1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3DE60-8F1E-C448-39C9-F129DB58FF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0DD4F-F989-1ED8-24A1-92ED502C3B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36C56-42D1-34F8-4324-51970DE35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8B116-6D9D-62E2-AEA5-087B3F0EC6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8DB0DD-C756-BCF7-501D-F9DC7ED35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66353-AA81-2584-C471-29B7BAF02211}"/>
              </a:ext>
            </a:extLst>
          </p:cNvPr>
          <p:cNvSpPr/>
          <p:nvPr/>
        </p:nvSpPr>
        <p:spPr>
          <a:xfrm>
            <a:off x="5722023" y="1174445"/>
            <a:ext cx="8051041" cy="6820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Evacuate quickly via designated escape routes.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 face with a wet cloth while evacuating.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all doors and windows tightly if unable to evacuate.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emergency services (police, hospital) once safe.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consume uncovered food or water.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into fresh clothes and wash hands thoroughly after reaching safety.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spreading or believing rumors.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awareness of chemical hazards and first aid.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accurate information to authorities.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Sensitize authorities about required protective equipment.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1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97D6-EDAC-4F63-EF44-97CCB102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B1D504F-7193-BE07-7448-4B6AC7EC9A25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604CC3B-6B39-15A5-19E5-1AE4AAE72D5F}"/>
              </a:ext>
            </a:extLst>
          </p:cNvPr>
          <p:cNvSpPr txBox="1"/>
          <p:nvPr/>
        </p:nvSpPr>
        <p:spPr>
          <a:xfrm>
            <a:off x="115291" y="3021400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 Wave - Before &amp; During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0687838-A38B-C36D-9FCD-818AB3992401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30583-E50D-34D6-3E61-65B9EA0BB5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3EC4F-F1D1-4386-1525-A5E2FC89E9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7E526-FEE4-704D-99C5-885549EDB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A148-4D5D-262A-5CF5-564EAF8C31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20A4B-B7CD-701D-B843-F478AD1E0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AE9D53-A12D-7F82-3E79-1AA1D907FA12}"/>
              </a:ext>
            </a:extLst>
          </p:cNvPr>
          <p:cNvSpPr/>
          <p:nvPr/>
        </p:nvSpPr>
        <p:spPr>
          <a:xfrm>
            <a:off x="5722023" y="832685"/>
            <a:ext cx="8051041" cy="71617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adequate winter clothing and emergency supplies.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indoors to minimize exposure to cold wind.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dry; change wet clothes quickly to prevent heat loss.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Wear mittens for better warmth than gloves.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weather updates via radio, TV, or newspapers.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 hot beverages regularly; avoid alcohol.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for elderly, children, and those with health conditions.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adequate water, as pipes may freeze.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massage frostbitten areas; use warm (not hot) water.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ignoring shivering, a sign of heat loss.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1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0E67-6337-3533-1407-23A40957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6F487247-C8F3-F4AC-EF5B-4FB6515EA2BF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EDA1F45-81D0-9A35-A4D5-484C14AA682F}"/>
              </a:ext>
            </a:extLst>
          </p:cNvPr>
          <p:cNvSpPr txBox="1"/>
          <p:nvPr/>
        </p:nvSpPr>
        <p:spPr>
          <a:xfrm>
            <a:off x="115291" y="3021400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 Wave - Hypothermia Treatment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E62A9E7-9126-B2B8-63CD-BD1C663DB6AE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61B4E5-2320-21E1-C250-C208FBA062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8EF6D-4CEF-D226-7F73-03B37C253A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C96D37-D838-9812-F95C-86FE2D79A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29B5A-E575-EB13-8DD1-D5E68BE179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D13BE-43EB-24AE-09D6-B0EADE9B1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CFA670-C696-B0EB-5CF0-4EAA323B5CE1}"/>
              </a:ext>
            </a:extLst>
          </p:cNvPr>
          <p:cNvSpPr/>
          <p:nvPr/>
        </p:nvSpPr>
        <p:spPr>
          <a:xfrm>
            <a:off x="5722023" y="1426846"/>
            <a:ext cx="8051041" cy="5806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 the person to a warm place and change their clothes.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Warm the body with skin-to-skin contact or dry blankets.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warm drinks (non-alcoholic).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medical attention if the condition worsens.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8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31F88-D751-A290-3A11-6BCC4AD7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E18CAF9-C261-14DC-471F-6BC570FC45ED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8FF2E4B-A4D4-75BA-063C-BD1F359EF5EF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EE5665-A26B-C6D0-9BFC-11D2BF45C7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386EE8-222C-27A9-72DE-864DD810CF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A0F96-3A5D-9382-03C6-B74378CF1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6DB1B6-6725-8CFB-D1F7-2CD136F28B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5B4021-45DB-DFCF-C6D1-1B2A54099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E50C1B-5801-F9CB-9FCB-5605BE713556}"/>
              </a:ext>
            </a:extLst>
          </p:cNvPr>
          <p:cNvSpPr/>
          <p:nvPr/>
        </p:nvSpPr>
        <p:spPr>
          <a:xfrm>
            <a:off x="5722023" y="1335639"/>
            <a:ext cx="8219659" cy="6799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Dos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 and ignore rumors.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mobile phones charged; use SMS for communication.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weather updates via radio, TV, or newspapers.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 documents and valuables in waterproof containers.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 down movable items and secure the house, especially the roof.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Untie cattle/animals for their safety.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safe shelters and routes in case of storm surges.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ready-to-eat food and water for at least a week.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mock evacuation drills.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sharp objects loose.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delaying evacuation when directed by officials.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Duties of…">
            <a:extLst>
              <a:ext uri="{FF2B5EF4-FFF2-40B4-BE49-F238E27FC236}">
                <a16:creationId xmlns:a16="http://schemas.microsoft.com/office/drawing/2014/main" id="{43451907-3974-9DAA-5A0B-98452CA61B16}"/>
              </a:ext>
            </a:extLst>
          </p:cNvPr>
          <p:cNvSpPr txBox="1"/>
          <p:nvPr/>
        </p:nvSpPr>
        <p:spPr>
          <a:xfrm>
            <a:off x="257399" y="3692302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Cyclone - Before </a:t>
            </a:r>
          </a:p>
        </p:txBody>
      </p:sp>
    </p:spTree>
    <p:extLst>
      <p:ext uri="{BB962C8B-B14F-4D97-AF65-F5344CB8AC3E}">
        <p14:creationId xmlns:p14="http://schemas.microsoft.com/office/powerpoint/2010/main" val="395411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457F6-B55E-721B-5539-E3D9368C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DCC9595-4930-2F16-BB6E-9EC2F027F01C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3C67CB4-F166-E161-B962-877D0DD8CE85}"/>
              </a:ext>
            </a:extLst>
          </p:cNvPr>
          <p:cNvSpPr txBox="1"/>
          <p:nvPr/>
        </p:nvSpPr>
        <p:spPr>
          <a:xfrm>
            <a:off x="248855" y="3517731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Cyclone - During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FAD95FA-682D-905B-79FC-0DDC95FFC4B3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6C1DC-5644-B1E6-B7C0-3B5646B0A3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3D94B7-AD5B-F1AC-C9AC-F668DD413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FF53C-60DF-C9D1-157C-DDAEF5382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D383B-D695-324F-59E8-666E8996C5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615F6-1652-36BF-EFB2-C608D7D3B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83F5AE-46A6-0A9C-330F-58B7DB268F75}"/>
              </a:ext>
            </a:extLst>
          </p:cNvPr>
          <p:cNvSpPr/>
          <p:nvPr/>
        </p:nvSpPr>
        <p:spPr>
          <a:xfrm>
            <a:off x="5722023" y="1335639"/>
            <a:ext cx="8219659" cy="6799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Indoor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 off electrical mains and gas connections.</a:t>
            </a: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doors and windows shut.</a:t>
            </a: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 unsafe buildings early and reach a safe shelter.</a:t>
            </a: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yourself with mattresses or under sturdy furniture if the building crumbles.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Outdoors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shelter immediately; avoid trees or electric poles.</a:t>
            </a: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Beware of the calm "eye" of the cyclone; wait for the official "all clear."</a:t>
            </a:r>
          </a:p>
          <a:p>
            <a:pPr rtl="0">
              <a:lnSpc>
                <a:spcPct val="150000"/>
              </a:lnSpc>
              <a:buNone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Fishermen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 boats/rafts and avoid venturing into the sea.</a:t>
            </a:r>
          </a:p>
          <a:p>
            <a:pPr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 radio with extra batteries for updates.</a:t>
            </a:r>
          </a:p>
        </p:txBody>
      </p:sp>
    </p:spTree>
    <p:extLst>
      <p:ext uri="{BB962C8B-B14F-4D97-AF65-F5344CB8AC3E}">
        <p14:creationId xmlns:p14="http://schemas.microsoft.com/office/powerpoint/2010/main" val="186101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E2B7-FF16-11D2-A9E1-4125C42D4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47DF542-73F8-4443-2716-B8AC1DCA0C57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21A4E18-9567-E8E9-8C75-AEDA47422564}"/>
              </a:ext>
            </a:extLst>
          </p:cNvPr>
          <p:cNvSpPr txBox="1"/>
          <p:nvPr/>
        </p:nvSpPr>
        <p:spPr>
          <a:xfrm>
            <a:off x="248855" y="3517731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Cyclone -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C76489A-D989-879D-BE58-28817DB744F1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9E4DD-78B5-DC29-65AA-A05B91017E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84E34-30F6-E777-60EC-BFAE8A3F49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BDAE9-1D17-A14E-214D-269AE7C9A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2DE28-F6BD-B4DA-DB6B-830EE1EF6B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1D808-5E04-0B57-3664-7C2262FDA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BE37C8-4AC1-7BEB-AA2A-8531BED9D238}"/>
              </a:ext>
            </a:extLst>
          </p:cNvPr>
          <p:cNvSpPr/>
          <p:nvPr/>
        </p:nvSpPr>
        <p:spPr>
          <a:xfrm>
            <a:off x="5722023" y="1596733"/>
            <a:ext cx="8219659" cy="51350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 boiled/chlorinated water.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Wait for official clearance before returning home.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damaged buildings, broken electric poles, and sharp objects.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damaged electrical equipment checked before use.</a:t>
            </a:r>
          </a:p>
        </p:txBody>
      </p:sp>
    </p:spTree>
    <p:extLst>
      <p:ext uri="{BB962C8B-B14F-4D97-AF65-F5344CB8AC3E}">
        <p14:creationId xmlns:p14="http://schemas.microsoft.com/office/powerpoint/2010/main" val="117756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D64AF-8FDF-65CF-0879-EB85FAFB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33DEA8C-8E2C-F360-F36A-D0305EC14E86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F67F587-210C-11C3-A554-A6EB1C62B746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Drought - Dos &amp; Don'ts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CFFEABB-242B-7482-7945-8D5A65E2FBD2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301C4-F621-E1EE-DA0B-FA4A214C90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FE696E-C18F-95A3-76FE-C2A66579E3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38E55-E1A3-0E89-31CA-C13FABEDB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A7C206-711D-F42F-4F8E-D0ABD663AB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16571-6682-59AA-06D6-D28A91D4F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EC31F8-ACD1-D3C1-03C5-39676C1EBE78}"/>
              </a:ext>
            </a:extLst>
          </p:cNvPr>
          <p:cNvSpPr/>
          <p:nvPr/>
        </p:nvSpPr>
        <p:spPr>
          <a:xfrm>
            <a:off x="5562531" y="1376737"/>
            <a:ext cx="8729630" cy="6641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warnings via radio, TV, or newspapers.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rainwater harvesting and rejuvenate water bodies.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drought-resistant crops and plants.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 sprinkler or drip irrigation; irrigate in the evening.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Reuse domestic water for plants and use buckets for bathing.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 low-water-flush toilets and check for leaks.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waste water or rainwater.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cutting trees or forests.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use high-water-intensity crops or irrigate in the morning.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using flowing water for brushing, washing, or cleaning.</a:t>
            </a:r>
          </a:p>
        </p:txBody>
      </p:sp>
    </p:spTree>
    <p:extLst>
      <p:ext uri="{BB962C8B-B14F-4D97-AF65-F5344CB8AC3E}">
        <p14:creationId xmlns:p14="http://schemas.microsoft.com/office/powerpoint/2010/main" val="397976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5C7A-7C1C-CBBA-0768-3105138A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0E9ACC6-D1EA-593A-3C21-7E37DC790027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3DFAADC-23B8-49FA-D810-422F4EE08CF3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- Before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78F166A-CD28-75F9-4FA1-DABCB6B9EEAA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7D304F-D2D2-1389-1C62-B910672853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E5295-7BFE-97F6-5C41-6262E90A24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FDA51-7C93-B21F-426B-A868F9A4E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4FBBF2-1833-6A60-1225-A8142315F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20220-392A-BF3B-396E-21897A8F2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59D4E5-2D38-BE89-DBA1-F6DA42970EB3}"/>
              </a:ext>
            </a:extLst>
          </p:cNvPr>
          <p:cNvSpPr/>
          <p:nvPr/>
        </p:nvSpPr>
        <p:spPr>
          <a:xfrm>
            <a:off x="5651915" y="1662120"/>
            <a:ext cx="8729630" cy="53954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 a structural engineer to make your house earthquake-resilient.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Repair deep plaster cracks and fasten shelves securely.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heavy objects on lower shelves and support power/gas appliances.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an emergency kit and communication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"Drop, Cover, Hold" technique.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 family about earthquake risks.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building on floodplains or filled-up areas.</a:t>
            </a:r>
          </a:p>
        </p:txBody>
      </p:sp>
    </p:spTree>
    <p:extLst>
      <p:ext uri="{BB962C8B-B14F-4D97-AF65-F5344CB8AC3E}">
        <p14:creationId xmlns:p14="http://schemas.microsoft.com/office/powerpoint/2010/main" val="170446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BD55-4415-B9D9-39F3-3BD4BE9D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9F28CEB-3288-B2AF-5CCD-06B57AC9FFD8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563F071-C506-F038-B951-0B66515BABB6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- During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03C4D6B-07D9-728C-CF04-40411E852151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007D6-6935-ACD3-884D-F46C2F4A40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27408-A60C-E658-6B48-7DB4D3395C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FDBA2-B344-39FA-13F5-8363C0D03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F1485-F071-FEF4-4475-1D9B03338C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5F409-7DB7-8C6D-2733-42180B7EC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092610-7A30-451B-3525-DC17A473DE9B}"/>
              </a:ext>
            </a:extLst>
          </p:cNvPr>
          <p:cNvSpPr/>
          <p:nvPr/>
        </p:nvSpPr>
        <p:spPr>
          <a:xfrm>
            <a:off x="5651915" y="1448656"/>
            <a:ext cx="8729630" cy="5608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calm; remain indoors if inside, or outdoors if outside.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under a table, cover your head, and hold on until tremors stop.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away from mirrors, windows, and unstable objects.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 to open areas after tremors stop; avoid lifts.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in a vehicle, pull over in an open area and stay inside.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0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B14D-97B0-80E1-E8AC-93C6A6138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FB7B92E-68F4-97BC-BAAF-F4865A4112B1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55A658F-4880-4A59-B9DF-6EB23E6E2B4E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Earthquake -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F1563B5-5DBD-543C-AA3E-360D5DEDA1B6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4F04A-F17A-A1F5-7860-0513B8B1A2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B4C89-F064-904C-E8C8-F83D32D9D4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E27EC-693B-B398-B5CF-A42EA6F69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6C6833-91CE-5D52-7E4A-BB3966151E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5B7F7-4C98-4F1E-C5FF-2D7AD19C9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6A651D-C268-0CD7-901A-A58EA07EFAEE}"/>
              </a:ext>
            </a:extLst>
          </p:cNvPr>
          <p:cNvSpPr/>
          <p:nvPr/>
        </p:nvSpPr>
        <p:spPr>
          <a:xfrm>
            <a:off x="5651915" y="1448657"/>
            <a:ext cx="8729630" cy="5219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enter damaged buildings.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trapped, cover your mouth, tap on pipes, or use a whistle to signal for help.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stairs, not lifts, and check for hazards.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Anticipate aftershocks and stay away from beaches to avoid tsunamis.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spreading rumors and leave a message if evacuating.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9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12383" y="1234387"/>
            <a:ext cx="5347850" cy="103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47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7068390" y="1499234"/>
            <a:ext cx="7149629" cy="65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t" anchorCtr="0">
            <a:noAutofit/>
          </a:bodyPr>
          <a:lstStyle/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precautionary measures to take before various disasters.</a:t>
            </a:r>
          </a:p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precautionary measures to take during various disasters.</a:t>
            </a:r>
          </a:p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precautionary measures to take after various disasters.</a:t>
            </a:r>
            <a:endParaRPr sz="28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03983" y="2305489"/>
            <a:ext cx="4629316" cy="166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t" anchorCtr="0">
            <a:spAutoFit/>
          </a:bodyPr>
          <a:lstStyle/>
          <a:p>
            <a:pPr algn="just" defTabSz="1096951">
              <a:buClr>
                <a:srgbClr val="000000"/>
              </a:buClr>
              <a:buSzPts val="3200"/>
              <a:defRPr/>
            </a:pPr>
            <a:r>
              <a:rPr lang="en-US" sz="335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Upon completion of this lesson, you will be able to :-</a:t>
            </a:r>
            <a:endParaRPr sz="144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5818527" y="1844487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9" y="321892"/>
            <a:ext cx="1585193" cy="11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621" y="289973"/>
            <a:ext cx="1583398" cy="10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5818527" y="3172165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5816128" y="4501562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3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91349-DDD1-BD9E-414C-10B24944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9C2FD39-26B2-3A51-090E-F08412BC489F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7953D7C-9F75-18D4-769E-E6CC613A294C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- Preparedness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C398826-BB62-DD91-7B33-832982741C88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D40DF9-AD55-08C3-A5DB-37DF60D858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1BD93-1E87-FBED-AA13-F4C3CD8CE9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BC6C1-8DC3-3E8E-3AFF-52732E606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9DD6C-86C5-6819-6B87-56C90D3BAC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95048-E317-0786-680A-DF5ED8BCF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13626-FCAB-9A32-22A8-A6825522B47B}"/>
              </a:ext>
            </a:extLst>
          </p:cNvPr>
          <p:cNvSpPr/>
          <p:nvPr/>
        </p:nvSpPr>
        <p:spPr>
          <a:xfrm>
            <a:off x="5651915" y="1448657"/>
            <a:ext cx="8729630" cy="6621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and practice a fire response plan for homes and offices.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fire rescue drills (e.g., stop, drop, and roll).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smoke alarms are functional.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 exit routes and keep them clear.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first aid kits in all areas.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open fires unattended.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accumulating combustible materials (e.g., newspapers).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store flammable liquids or keep matches/lighters accessible to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placing flammable items near heaters or open flames.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3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F40F3-5259-0966-4EDA-43EB5683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B67C7A8-3A42-4B32-7EDC-171A8D953996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6B488FC-640B-3F13-7B8E-61BD38E43199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 - In Case of Fire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F226D42-4EF7-4A2D-4939-F04567E25E25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6CF9-D444-EF09-0169-C9F4B935F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58529-F80F-6E6A-781E-91AE60BA8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9F2B2-2303-E83B-F8C1-20359FF81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343804-EBEB-E4CF-4686-30863E8D27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DDD1B-970F-173A-80C4-FD423DB78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CF87FB-FD2F-8F63-2775-B7EE15A6BBB2}"/>
              </a:ext>
            </a:extLst>
          </p:cNvPr>
          <p:cNvSpPr/>
          <p:nvPr/>
        </p:nvSpPr>
        <p:spPr>
          <a:xfrm>
            <a:off x="5651915" y="1448657"/>
            <a:ext cx="8729630" cy="5784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an alarm and inform the fire brigade.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Unplug electrical appliances and try to extinguish small fires.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doors and place wet cloths to block smoke.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Exit immediately if the fire is uncontrollable.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trapped, stay low, test doors for heat, and signal for help.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clothes catch fire, stop, drop, and roll to extinguish flames.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3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F148-00D8-42B9-221F-600B6A8A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77EC31B-30D3-5AAF-A9F4-BF86D0C769C8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4A1ACF5-F220-8EE4-F8D6-94659F2DFC3A}"/>
              </a:ext>
            </a:extLst>
          </p:cNvPr>
          <p:cNvSpPr txBox="1"/>
          <p:nvPr/>
        </p:nvSpPr>
        <p:spPr>
          <a:xfrm>
            <a:off x="248855" y="3517731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- Before &amp; During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AF04755-C1A8-2C24-3579-87902996910E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99AFB-D6BB-54FA-E7BA-A135A1CC53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397D38-7BDD-EFFC-54BE-213DBB62F7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07E62-8FD1-FC56-AEAF-3D7E73C6A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BE968-9CAB-3BB1-7D76-6E97AA4D2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9A166-C55A-5885-9C8F-341477F35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55903F-4848-414C-5DCC-43F2761FFCF0}"/>
              </a:ext>
            </a:extLst>
          </p:cNvPr>
          <p:cNvSpPr/>
          <p:nvPr/>
        </p:nvSpPr>
        <p:spPr>
          <a:xfrm>
            <a:off x="5651915" y="1448657"/>
            <a:ext cx="8729630" cy="6569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calm, monitor weather updates, and prepare an emergency kit.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documents in waterproof bags and untie cattle.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Evacuate to safe places when directed.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floodwaters, sewerage lines, and fallen power lines.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walk or drive through floodwaters.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 fresh or covered food and drink boiled/chlorinated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2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74B0-2CB3-7C0C-0E2B-585558AE2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FF6415C-28C0-827B-1075-883770C483F4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C053F95-F92F-2E4F-B632-4485829A8268}"/>
              </a:ext>
            </a:extLst>
          </p:cNvPr>
          <p:cNvSpPr txBox="1"/>
          <p:nvPr/>
        </p:nvSpPr>
        <p:spPr>
          <a:xfrm>
            <a:off x="248855" y="3517731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-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311C814-B218-5751-1F0A-2132862436A7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2BCB8-B853-CB0D-90A9-788694D9F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6BE34D-C89A-A234-86F5-EC812EBDA3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21E97-48E0-62D7-CA55-5A17CAFD9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F4AC3-2135-D15A-AE5A-4DBA1CFC88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CDB66-7E8F-0837-2624-3E187920F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9F5A8A-F025-09CE-79B8-9AA609AF5F56}"/>
              </a:ext>
            </a:extLst>
          </p:cNvPr>
          <p:cNvSpPr/>
          <p:nvPr/>
        </p:nvSpPr>
        <p:spPr>
          <a:xfrm>
            <a:off x="5709411" y="2037214"/>
            <a:ext cx="8729630" cy="4628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children from playing in floodwaters.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using damaged electrical goods or tap water if lines are damaged.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for snakes and sharp objects.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mosquito nets to prevent malaria.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 and disinfect wet items.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0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CF0D4-8A3A-97E4-D013-D275228E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6A03556-669B-1931-1B58-B805815AABEB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025D48C-F89E-1627-389A-936E50457FAD}"/>
              </a:ext>
            </a:extLst>
          </p:cNvPr>
          <p:cNvSpPr txBox="1"/>
          <p:nvPr/>
        </p:nvSpPr>
        <p:spPr>
          <a:xfrm>
            <a:off x="248855" y="2986095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 Fire - Prevention &amp; Evacuation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CB0C687-D2AE-B591-9532-15362A031FF4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2D870-DE15-411C-7F99-0CFDE38D4A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2A005-0BA2-1D97-5E7E-BE75574CD0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EAFFC-FF09-B11D-D053-888A367CC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F1EE6-F9E6-076A-77E4-4347C76E40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8E893-951A-FE5E-E6CB-2E7C3C158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37B05E-78DD-BF27-01BF-14B4471FDCAF}"/>
              </a:ext>
            </a:extLst>
          </p:cNvPr>
          <p:cNvSpPr/>
          <p:nvPr/>
        </p:nvSpPr>
        <p:spPr>
          <a:xfrm>
            <a:off x="5709411" y="1586460"/>
            <a:ext cx="8729630" cy="62834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Prevention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emergency contact numbers handy and report unattended fires.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Extinguish campfires completely with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discarding cigarettes or burning waste near forests.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evacuation routes and practice drills.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Evacuate immediately on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combustibles, close vents, and dampen roofs/walls.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caught in a fire, seek a water body or cleared area and cover with wet clothes.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5F6F2-30AD-E149-86B0-8F305D8C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A87DA6A-1ADD-D399-C841-FE36EFBFBD44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F16940F-A940-049B-4E42-E8AA001A9CC1}"/>
              </a:ext>
            </a:extLst>
          </p:cNvPr>
          <p:cNvSpPr txBox="1"/>
          <p:nvPr/>
        </p:nvSpPr>
        <p:spPr>
          <a:xfrm>
            <a:off x="248855" y="3402843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 Wave - Dos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E735BEB-C82F-1976-78FF-521D206EEEFA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24452-4578-E755-2BBE-AD40F0E0CA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73CCC-7B91-22C9-BBF7-1577123746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B4904-9075-FCC8-2CCD-3A4A11120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C8D27-9096-8C83-67B0-E34180AF2C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93BDA-89ED-26C6-945E-D74C67F2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82B63-EEE2-B234-96B3-419DAACAFD4F}"/>
              </a:ext>
            </a:extLst>
          </p:cNvPr>
          <p:cNvSpPr/>
          <p:nvPr/>
        </p:nvSpPr>
        <p:spPr>
          <a:xfrm>
            <a:off x="5709411" y="1586460"/>
            <a:ext cx="8729630" cy="62834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weather updates and drink sufficient water.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ORS, homemade drinks (lassi, lemon water), and wear light cotton clothes.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 head with a cloth/hat and use sunglasses/sunscreen.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indoors, care for vulnerable groups, and grow trees.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energy-efficient appliances and cool roof technology.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9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75AE-50BC-9DAC-EF16-4C6DDBF6E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339C445-C98B-2092-DDD2-2BE8A45FD5CC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F78C60B-6339-3CC8-28BA-0D22083C6355}"/>
              </a:ext>
            </a:extLst>
          </p:cNvPr>
          <p:cNvSpPr txBox="1"/>
          <p:nvPr/>
        </p:nvSpPr>
        <p:spPr>
          <a:xfrm>
            <a:off x="248855" y="2963674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 Wave - Don'ts &amp; Treatment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F20B7EB-A1B1-0034-EA8D-F5E84AAF085C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0362D-A9EB-2E36-53A5-E5A46ECAA1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0626E-A7F7-E663-BBAB-3D1018B958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1BD2F-60EB-DB4C-140C-2FB0F528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F7C3B-276F-0B50-0949-0F803E906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75513-43E8-4011-8BFB-2F1AADAAB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E39237-D8F0-9513-E7F4-28625D2EFAAF}"/>
              </a:ext>
            </a:extLst>
          </p:cNvPr>
          <p:cNvSpPr/>
          <p:nvPr/>
        </p:nvSpPr>
        <p:spPr>
          <a:xfrm>
            <a:off x="5820459" y="1376737"/>
            <a:ext cx="8729630" cy="6658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going out between 12:00 PM and 3:00 PM.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perform strenuous activities in the afternoon.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alcohol, caffeine, and high-protein foods.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children/pets in parked vehicles.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 for Sunstroke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water or use a wet cloth on the victim’s head.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ORS or lemon water to rehydrate.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immediate medical attention for severe symptoms.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92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B7A14-20A3-CF2A-BEE1-B0E972AE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D75093F-192D-4461-451E-45192705D4EA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B1E51B5-F10C-EB7D-22DD-798854FE9090}"/>
              </a:ext>
            </a:extLst>
          </p:cNvPr>
          <p:cNvSpPr txBox="1"/>
          <p:nvPr/>
        </p:nvSpPr>
        <p:spPr>
          <a:xfrm>
            <a:off x="248855" y="2963674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Industrial Accident - Dos &amp; Don'ts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D302A0D-EBC0-264B-7309-EE2050A8EF25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2AFBA-C0DD-31B9-439A-09AA1DD892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0D0248-AC67-391E-2FFF-1BFB1E7F9E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D3E5A-9769-07AA-1E25-73DF1F7CC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248C93-34F9-37F0-243A-8C4BFAC6D1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D5EFE-A312-F20F-C683-915E57909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C24C8F-9124-CDEB-956B-AF5483441F12}"/>
              </a:ext>
            </a:extLst>
          </p:cNvPr>
          <p:cNvSpPr/>
          <p:nvPr/>
        </p:nvSpPr>
        <p:spPr>
          <a:xfrm>
            <a:off x="5820459" y="1407560"/>
            <a:ext cx="8729630" cy="6628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Prioritize safety and address immediate hazards.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first aid and report incidents to authorities.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emergency response plans and document the scene.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clearly and seek professional help.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touch chemicals with bare hands or move injured persons unnecessarily.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blocking emergency exits or spreading rumors.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use damaged equipment or ignore safety protocols.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7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F173-0AB3-8F05-234A-7ABA22E7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2A5C2E1-EEBB-4CEE-7116-5B579069919A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933436E3-8199-1FF3-8A52-403124C8B163}"/>
              </a:ext>
            </a:extLst>
          </p:cNvPr>
          <p:cNvSpPr txBox="1"/>
          <p:nvPr/>
        </p:nvSpPr>
        <p:spPr>
          <a:xfrm>
            <a:off x="248855" y="2963674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Landslides - Before &amp; During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BCE1E74-9DAA-C271-D024-B10C64989935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05159-3EF6-6798-DE09-2E4B15B18B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D97E2F-B625-345B-652C-D73166A78A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6B1F2-AF01-A124-143B-D458F97A1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E9A7B-9082-3431-D78D-C15C0F1345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28676-870D-CE01-D486-2FA2021E9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B7CE35-1E08-1249-D59E-0CE7E774889D}"/>
              </a:ext>
            </a:extLst>
          </p:cNvPr>
          <p:cNvSpPr/>
          <p:nvPr/>
        </p:nvSpPr>
        <p:spPr>
          <a:xfrm>
            <a:off x="5820459" y="1407560"/>
            <a:ext cx="8729630" cy="66281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 trees to stabilize soil and keep drains clean.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for warning signs (e.g., cracks, muddy water).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constructing near steep slopes or drainage paths.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emergency supplies and prepare a disaster kit.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calm, avoid low-lying areas, and move away from landslide paths.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authorities if warning signs are observed.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92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DB882-F458-3511-7047-DB3B5C91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7E7E273-F5F6-76DD-8330-486DA926968D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B1838B8-8D06-98D0-EE75-DBF3C9D9DAC9}"/>
              </a:ext>
            </a:extLst>
          </p:cNvPr>
          <p:cNvSpPr txBox="1"/>
          <p:nvPr/>
        </p:nvSpPr>
        <p:spPr>
          <a:xfrm>
            <a:off x="248855" y="2963674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Landslides -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CA3B704D-D322-1617-3861-AE4F8AD22F83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2D45D-5352-3F9F-C8D9-F014D47F34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AEDCF-2DE3-DE7C-2067-C0A0430110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60FF4-BF63-B3E2-94E7-5796D0F29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DAF21-7CCC-E6E3-4DCA-9109A2A484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88FDF-2115-24CC-B353-22FD7817A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37DC27-DDF8-0F18-11F4-9EFA9EBBB3B4}"/>
              </a:ext>
            </a:extLst>
          </p:cNvPr>
          <p:cNvSpPr/>
          <p:nvPr/>
        </p:nvSpPr>
        <p:spPr>
          <a:xfrm>
            <a:off x="5841085" y="1837824"/>
            <a:ext cx="8729630" cy="45424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walking over loose material or electrical wires.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for injured persons and provide first aid.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drink contaminated water from rivers or wells.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away from slide areas until deemed safe by experts.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Replant damaged ground to prevent erosion.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7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E3A88-8E16-9711-FEC2-84C5422D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E746576-CE09-F3B2-288F-05D4FCE73DDA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9D8F3CBF-251C-2997-1FFC-C6B40818B8FA}"/>
              </a:ext>
            </a:extLst>
          </p:cNvPr>
          <p:cNvSpPr txBox="1"/>
          <p:nvPr/>
        </p:nvSpPr>
        <p:spPr>
          <a:xfrm>
            <a:off x="115291" y="3021400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Avalanches - Warning Signs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777BBFF-D206-4185-56E3-ED1E8A837F45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C9C3F-B7BD-0EFF-4FEA-223EAFFE64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1C4C7-10B6-66AC-3973-76F68224A5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4F2F6-2E4D-2DF2-593A-85037B9FC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580" y="-68577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4BED03-9005-D3F9-4677-3922625CD9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DF79F-C25F-87DA-D446-B8ED55D35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5E6A51-5273-7E20-204E-968B1666409E}"/>
              </a:ext>
            </a:extLst>
          </p:cNvPr>
          <p:cNvSpPr/>
          <p:nvPr/>
        </p:nvSpPr>
        <p:spPr>
          <a:xfrm>
            <a:off x="5707762" y="780836"/>
            <a:ext cx="8051041" cy="72896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Steep slopes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25–45 degrees are most prone.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Convex slopes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Spoon-shaped slopes are highly dangerous, especially late December to January.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North-facing slopes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Likely in mid-winter; south-facing in warmer spring days.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Smooth, grassy slopes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More dangerous than rocky or forested areas.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snow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Particularly hazardous due to instability.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snow settlement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Loose, dry snow slides more easily.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temperatures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Prolong snow instability; sudden temperature increases may cause wet snow slides.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C97DC-AE73-9095-FF97-D237EB2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D0097D9-A562-ACC3-B329-4ED2481CB048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DB0137B-B3ED-2B5C-FB31-D71F34F42AEF}"/>
              </a:ext>
            </a:extLst>
          </p:cNvPr>
          <p:cNvSpPr txBox="1"/>
          <p:nvPr/>
        </p:nvSpPr>
        <p:spPr>
          <a:xfrm>
            <a:off x="248855" y="3467108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Lightning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D13248B-81CE-A92C-8A62-7583AD7593D9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C6D84-6235-FDAF-4373-2E7A93E64F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7F404-2AB4-7809-BC79-08C7B42F92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89426-D3A4-278D-49A6-DD2DBABD8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0E0BA-A924-357F-15C7-5E0F16E093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3A462-629F-7D2B-0FA6-B62AA40B9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4F6D75-B77C-8BB8-D085-1385E606C458}"/>
              </a:ext>
            </a:extLst>
          </p:cNvPr>
          <p:cNvSpPr/>
          <p:nvPr/>
        </p:nvSpPr>
        <p:spPr>
          <a:xfrm>
            <a:off x="5841085" y="1335640"/>
            <a:ext cx="8729630" cy="6799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&amp; During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the 30-30 rule: Go indoors if thunder is heard before counting to 30.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 trees that may fall and ensure proper earthing for electrical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surge protectors or lightning rods.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Unplug electrical equipment and avoid corded phones.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away from windows, metal pipes, and tin-roofed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outdoors, crouch, avoid trees, water bodies, or metallic objects.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fallen power lines or trees immediately.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Administer CPR if needed and seek medical attention.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8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864E5-E2FA-A2FF-7438-D48EC871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6B5A9E1E-0636-042E-B57C-DC8B4051F0EB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51D5261-BDD8-4879-CFA2-A9235C749177}"/>
              </a:ext>
            </a:extLst>
          </p:cNvPr>
          <p:cNvSpPr txBox="1"/>
          <p:nvPr/>
        </p:nvSpPr>
        <p:spPr>
          <a:xfrm>
            <a:off x="248855" y="3467108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Nuclear/Radiological Emergencies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FB65B4B-D009-FA31-0B49-52CD3EB2D783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9D585-9831-DFF7-0284-D6ED21D759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AE194-B1CA-6F8A-51A6-B525805118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DB82F-3443-313A-9C49-759C3D763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80265-A5C4-FE23-E889-281AE8D8EE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E8963-958D-B6A0-CCCB-56D9F7FDA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FD2458-32F7-D0D6-4540-C6941ED9E9A9}"/>
              </a:ext>
            </a:extLst>
          </p:cNvPr>
          <p:cNvSpPr/>
          <p:nvPr/>
        </p:nvSpPr>
        <p:spPr>
          <a:xfrm>
            <a:off x="5841085" y="1551265"/>
            <a:ext cx="8540460" cy="6583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about radiation hazards and discuss safety with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emergency contact numbers handy.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indoors, close doors/windows, and cover food/water.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outdoors, cover face/body with a wet cloth, return home, and change clothes.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official instructions and feed livestock contamination-free fodder.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panic, spread rumors, or use exposed water/food.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staying outside unless necessary.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8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D002F-A727-06D2-0DC9-3AD4E2AC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AAA7A3B-D857-037C-61DD-ADDE04CA94C9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FAC6E91-F4D9-9DFC-5CA4-41D7A0BEBB0D}"/>
              </a:ext>
            </a:extLst>
          </p:cNvPr>
          <p:cNvSpPr txBox="1"/>
          <p:nvPr/>
        </p:nvSpPr>
        <p:spPr>
          <a:xfrm>
            <a:off x="248855" y="3467108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Smog/Air Pollution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997EC42-F1D7-5D89-A907-0B7B63C8BE49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C0E724-C262-6792-310F-283677160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52841-CC97-D721-EC0B-3FE559969B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ED70E2-083F-59D9-A21C-B024D6996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1041B-D6DC-0745-61B3-B78521BE98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786F74-C429-E1A6-CD3B-DCF101105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09A2FF-2EDD-F3C6-C720-81E320406502}"/>
              </a:ext>
            </a:extLst>
          </p:cNvPr>
          <p:cNvSpPr/>
          <p:nvPr/>
        </p:nvSpPr>
        <p:spPr>
          <a:xfrm>
            <a:off x="5803996" y="1702798"/>
            <a:ext cx="8540460" cy="58337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indoors, especially those with heart/lung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N95/99 masks and air purifiers.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 foods rich in vitamin C, magnesium, and omega fatty acids.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 more water to flush toxins.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public transport or carpool to reduce pollution.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 air-purifying plants (e.g., Tulsi, Aloe Vera).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outdoor activities during high pollution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burn garbage or smoke.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main roads with heavy pollution.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04EF-EF66-A1BB-750A-2458582F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A4C61BD-CE83-A617-DAF2-2F753C0AA765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8517676-50C3-BC66-1B79-B8C0980AD066}"/>
              </a:ext>
            </a:extLst>
          </p:cNvPr>
          <p:cNvSpPr txBox="1"/>
          <p:nvPr/>
        </p:nvSpPr>
        <p:spPr>
          <a:xfrm>
            <a:off x="248855" y="3467108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Thunderstorms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DA74480-FFBA-5856-B56C-47AE796A0B5F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435C3-D810-08E1-67AB-9AAC43F880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C40EC-4642-3A58-336F-AD9A00BC0F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5C439-9785-5B6A-8575-66AAE5775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762F3-4509-B469-09E6-0AE28178A4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9E6CD-511D-AF8D-53FC-DDB7A7AE0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A754B3-33A8-7001-2AA5-3330958548CB}"/>
              </a:ext>
            </a:extLst>
          </p:cNvPr>
          <p:cNvSpPr/>
          <p:nvPr/>
        </p:nvSpPr>
        <p:spPr>
          <a:xfrm>
            <a:off x="5803996" y="1345915"/>
            <a:ext cx="8540460" cy="678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an emergency kit and secure loose objects.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rotting trees/branches and monitor weather updates.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indoors, unplug equipment, and avoid metal pipes.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outdoors, seek shelter in a car or building, avoid trees and water bodies.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petroleum jelly to nostrils to prevent drying.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storm-damaged areas and fallen power lines/trees.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vulnerable groups (children, elderly, differently-abled).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animals away from open water or metal equipment.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0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0FE5D-390C-5046-15EC-DBD802B0B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5627688-F513-E340-FD1D-6E2BCE2EC8E9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EC0FF33-12A5-8357-42E6-6C37EFEC9653}"/>
              </a:ext>
            </a:extLst>
          </p:cNvPr>
          <p:cNvSpPr txBox="1"/>
          <p:nvPr/>
        </p:nvSpPr>
        <p:spPr>
          <a:xfrm>
            <a:off x="248855" y="3467108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Tsunami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4F9CAE0-F7F2-5ED6-A8F3-0BEE7DFE1C53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EDBBD-B868-68A1-0A8F-A4ACDF7E55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2A7C66-8731-D7AB-51D8-94C9A0DA43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31FFC-FFD2-8156-134C-C755BEDBF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C25A7-0084-7213-53C2-2F05F5B28B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9BCA2-83B9-0F29-9A56-AE2F35DBB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F0922-C2B5-3E79-DBE8-F9B15BA90DEC}"/>
              </a:ext>
            </a:extLst>
          </p:cNvPr>
          <p:cNvSpPr/>
          <p:nvPr/>
        </p:nvSpPr>
        <p:spPr>
          <a:xfrm>
            <a:off x="5803996" y="1345915"/>
            <a:ext cx="8540460" cy="678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per Bureau of Indian Standards (BIS) codes.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tsunami risks and evacuation routes.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an emergency kit and family communication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drains clean and avoid littering.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Evacuate to higher ground immediately.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away from beaches and assist those needing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in water, grab floating objects; if in a boat, head to sea.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 only when officials declare it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debris in water and damaged buildings.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Wear protective clothing during cleanup.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 boiled/chlorinated water and avoid rumors.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4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D2A94-2AD0-9245-A98F-665CF362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4EE9F80-9692-9C36-930A-5BF788FF8077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150FBF6-E5EE-B4CB-DD7E-B84977A6085E}"/>
              </a:ext>
            </a:extLst>
          </p:cNvPr>
          <p:cNvSpPr txBox="1"/>
          <p:nvPr/>
        </p:nvSpPr>
        <p:spPr>
          <a:xfrm>
            <a:off x="248855" y="3467108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Flood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DA9388B-0A85-BEB9-E14F-F8C1A64726B7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9101C-53D9-9ED5-AA10-D7EB4C05A0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26603-2CC1-29EF-F902-1AA1A158BE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ED7B9-EC91-CB69-28AD-4059CCBE0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A169B-1ADC-5168-7FA7-D719855C5C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A1E54-93AC-DFD1-D96B-F2B541BB1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66B90A-34BA-4C4C-ECF8-E677EDCD39B4}"/>
              </a:ext>
            </a:extLst>
          </p:cNvPr>
          <p:cNvSpPr/>
          <p:nvPr/>
        </p:nvSpPr>
        <p:spPr>
          <a:xfrm>
            <a:off x="5803996" y="1243173"/>
            <a:ext cx="8540460" cy="69582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/>
              <a:t>Before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Keep drains clean and stay indoors during high tides/heavy rains.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Prepare an emergency kit and keep documents in waterproof bags.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 weather updates and avoid spreading rumors.</a:t>
            </a:r>
          </a:p>
          <a:p>
            <a:r>
              <a:rPr lang="en-US" sz="2400" b="1" dirty="0"/>
              <a:t>During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Turn off power/gas connections and evacuate to higher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sewerage lines, fallen power lines, and floodwaters.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Drink boiled/chlorinated water and avoid damaged electrical goods.</a:t>
            </a:r>
          </a:p>
          <a:p>
            <a:r>
              <a:rPr lang="en-US" sz="2400" b="1" dirty="0"/>
              <a:t>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allow children to play in floodwaters.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using damaged electrical goods or tap water if lines are damaged.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Watch for snakes, sharp objects, and debris.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and disinfect wet items.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0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81AD-ADDB-F08B-6ECE-D8EBB078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65594E4A-64C2-4CAD-0C05-38BB910D6896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877952F-0DE7-679B-4DF0-83B7E1CACF23}"/>
              </a:ext>
            </a:extLst>
          </p:cNvPr>
          <p:cNvSpPr txBox="1"/>
          <p:nvPr/>
        </p:nvSpPr>
        <p:spPr>
          <a:xfrm>
            <a:off x="248855" y="3467108"/>
            <a:ext cx="5069604" cy="83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DF5DCF0F-B84E-41B4-E4FA-995D9A7E8B30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DFAC4-FF84-8C23-003C-FB925F994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B67356-67DE-BAE9-5530-491AF79DE8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A9490-EF96-423A-6D22-EAED45A89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095F3-7828-552C-24AA-0A00692066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45C07-69DB-34A5-3F0F-C3DD6BCBC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13326F-AC7A-5FC7-850D-682E7B1EEF13}"/>
              </a:ext>
            </a:extLst>
          </p:cNvPr>
          <p:cNvSpPr/>
          <p:nvPr/>
        </p:nvSpPr>
        <p:spPr>
          <a:xfrm>
            <a:off x="5803996" y="1243173"/>
            <a:ext cx="8540460" cy="6143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Prepared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Know the risks and prepare emergency kits.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Informed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Monitor official updates and warnings.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Quickly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Follow evacuation orders and safety protocols.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Calm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Avoid panic and rumors to ensure effective response.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Action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Work together to build resilience and support recovery.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5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7CE7E8A-3D67-DDAF-7E41-F482456E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74D94BC0-B297-90E8-4557-EF045D696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383" y="1234387"/>
            <a:ext cx="5347850" cy="103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47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Review</a:t>
            </a:r>
            <a:endParaRPr lang="en-US" dirty="0">
              <a:latin typeface="Open Sans"/>
            </a:endParaRP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C326ECE6-AE63-3A03-0E4C-7B7380B7F6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68390" y="1499234"/>
            <a:ext cx="7149629" cy="65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t" anchorCtr="0">
            <a:noAutofit/>
          </a:bodyPr>
          <a:lstStyle/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precautionary measures to take before various disasters.</a:t>
            </a:r>
          </a:p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precautionary measures to take during various disasters.</a:t>
            </a:r>
          </a:p>
          <a:p>
            <a:pPr marL="137119" indent="0" algn="just">
              <a:lnSpc>
                <a:spcPct val="150000"/>
              </a:lnSpc>
              <a:buNone/>
              <a:defRPr/>
            </a:pPr>
            <a:r>
              <a:rPr lang="en-US" sz="288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precautionary measures to take after various disasters.</a:t>
            </a:r>
            <a:endParaRPr sz="288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CFF4138B-54EF-5968-CC02-E20A8B97F1D3}"/>
              </a:ext>
            </a:extLst>
          </p:cNvPr>
          <p:cNvSpPr txBox="1"/>
          <p:nvPr/>
        </p:nvSpPr>
        <p:spPr>
          <a:xfrm>
            <a:off x="703983" y="2305489"/>
            <a:ext cx="4629316" cy="62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81" tIns="54826" rIns="109681" bIns="54826" anchor="t" anchorCtr="0">
            <a:spAutoFit/>
          </a:bodyPr>
          <a:lstStyle/>
          <a:p>
            <a:pPr algn="just" defTabSz="1096951">
              <a:buClr>
                <a:srgbClr val="000000"/>
              </a:buClr>
              <a:buSzPts val="3200"/>
              <a:defRPr/>
            </a:pPr>
            <a:r>
              <a:rPr lang="en-US" sz="335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are able to:-</a:t>
            </a:r>
            <a:endParaRPr sz="144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66B6EEF6-8FA9-5D21-4F66-235F7F722A3B}"/>
              </a:ext>
            </a:extLst>
          </p:cNvPr>
          <p:cNvSpPr/>
          <p:nvPr/>
        </p:nvSpPr>
        <p:spPr>
          <a:xfrm>
            <a:off x="5818527" y="1844487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81CA4-B9DE-CE10-5EC4-02C14C62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9" y="321892"/>
            <a:ext cx="1585193" cy="11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87E1F8F-7A6A-0159-F3E6-EBE88A9C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621" y="289973"/>
            <a:ext cx="1583398" cy="10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1F197E-81A7-7DE8-BFD1-49023E873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091B4F8D-8937-47C7-853F-DD6D7A7E0EF7}"/>
              </a:ext>
            </a:extLst>
          </p:cNvPr>
          <p:cNvSpPr/>
          <p:nvPr/>
        </p:nvSpPr>
        <p:spPr>
          <a:xfrm>
            <a:off x="5818527" y="3172165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6310D341-89A7-BA39-AB0E-402C2BECE8C4}"/>
              </a:ext>
            </a:extLst>
          </p:cNvPr>
          <p:cNvSpPr/>
          <p:nvPr/>
        </p:nvSpPr>
        <p:spPr>
          <a:xfrm>
            <a:off x="5816128" y="4501562"/>
            <a:ext cx="627331" cy="58471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681" tIns="54826" rIns="109681" bIns="54826" anchor="ctr" anchorCtr="0">
            <a:noAutofit/>
          </a:bodyPr>
          <a:lstStyle/>
          <a:p>
            <a:pPr algn="ctr" defTabSz="1096951">
              <a:buClr>
                <a:srgbClr val="000000"/>
              </a:buClr>
              <a:defRPr/>
            </a:pPr>
            <a:r>
              <a:rPr lang="en-US" sz="47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3</a:t>
            </a:r>
            <a:endParaRPr sz="47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65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93322" y="92488"/>
            <a:ext cx="14443758" cy="8044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5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369" y="3931969"/>
            <a:ext cx="365665" cy="3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699" tIns="54850" rIns="109699" bIns="54850" numCol="1" anchor="t" anchorCtr="0" compatLnSpc="1">
            <a:prstTxWarp prst="textNoShape">
              <a:avLst/>
            </a:prstTxWarp>
          </a:bodyPr>
          <a:lstStyle/>
          <a:p>
            <a:endParaRPr lang="en-IN" sz="215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38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5061425" y="175830"/>
            <a:ext cx="8164241" cy="751227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endParaRPr sz="287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409280" y="3876318"/>
            <a:ext cx="4468319" cy="833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 algn="ctr"/>
            <a:r>
              <a:rPr lang="en-US" sz="4799" b="1" dirty="0">
                <a:latin typeface="Open sans"/>
              </a:rPr>
              <a:t>THANK YOU </a:t>
            </a:r>
            <a:r>
              <a:rPr lang="en-US" sz="47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06" y="620364"/>
            <a:ext cx="5850636" cy="6640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83" y="245297"/>
            <a:ext cx="2520282" cy="15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439" y="193268"/>
            <a:ext cx="1475604" cy="130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68DB-D751-98BF-B94B-8AFD27A1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89D36CE-AEE1-A148-0480-1B1D1D57372F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16B3433-624F-ADC9-D8D5-EB47DF683870}"/>
              </a:ext>
            </a:extLst>
          </p:cNvPr>
          <p:cNvSpPr txBox="1"/>
          <p:nvPr/>
        </p:nvSpPr>
        <p:spPr>
          <a:xfrm>
            <a:off x="115291" y="3021400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Avalanches  Before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46F37789-A9CE-D6F8-CDBD-69834354D23E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4EDAA-79B7-0E13-E5E6-43FF2B64D3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57B0E-FA0D-1D5B-1AC8-CB7FEC7847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E33DB-918B-5D18-2EB9-36EAA3E74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41" y="136274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662EE-7B3C-3F1A-4673-4DEC75FF3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796D3-DF09-21A2-9DDC-34D8782B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09C45-55D2-C65A-D119-C2A5916BF6F9}"/>
              </a:ext>
            </a:extLst>
          </p:cNvPr>
          <p:cNvSpPr/>
          <p:nvPr/>
        </p:nvSpPr>
        <p:spPr>
          <a:xfrm>
            <a:off x="5707762" y="1469203"/>
            <a:ext cx="8051041" cy="61028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weather forecasts before heading to snow-capped mountains.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safe shelters (e.g., rocks or trees).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an emergency kit with essential items.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ignoring weather warnings.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travel to avalanche-prone areas without preparation.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5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CC2B-B891-A2FE-55F9-5BD85C928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9058844-6552-6862-2C86-DB039FDAB9C1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2A59ECA-E927-93DE-6E48-B42C90BC30BA}"/>
              </a:ext>
            </a:extLst>
          </p:cNvPr>
          <p:cNvSpPr txBox="1"/>
          <p:nvPr/>
        </p:nvSpPr>
        <p:spPr>
          <a:xfrm>
            <a:off x="115291" y="3021400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Avalanches  During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1CBADB5-32CF-EB1E-8CD2-E85F46E6D842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6B2AB-86DC-FB84-A6FC-6FA69FE60E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C01E9-BA23-C47B-37D9-27585D355A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03D3C-841B-75F2-DDF1-EE6B9AE1D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41" y="136274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A7138-71FC-18C2-BA94-42DD707498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A4369-5250-5AAF-0294-D677A668F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B66CA-CD6C-F687-102B-04154EED2D98}"/>
              </a:ext>
            </a:extLst>
          </p:cNvPr>
          <p:cNvSpPr/>
          <p:nvPr/>
        </p:nvSpPr>
        <p:spPr>
          <a:xfrm>
            <a:off x="5707762" y="1469203"/>
            <a:ext cx="8051041" cy="61028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 off snowmobile engines to reduce risk.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on the surface using a swimming motion to avoid being buried.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 nose and mouth with a cloth to prevent suffocation.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heavy objects away to avoid injury.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Crouch and hold tight if near a protector (e.g., rocks or trees).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 hands over face to create an air pocket.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smoke or use lighters/matches, as they consume oxygen.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staying in the avalanche’ path.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7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0BC5-DCD6-9CEF-4E65-B2171ECA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F85D199-3033-D22E-5FA3-511AFA9D048F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118E03F-140B-C578-7EE7-441FC39149D4}"/>
              </a:ext>
            </a:extLst>
          </p:cNvPr>
          <p:cNvSpPr txBox="1"/>
          <p:nvPr/>
        </p:nvSpPr>
        <p:spPr>
          <a:xfrm>
            <a:off x="115291" y="3021400"/>
            <a:ext cx="5069604" cy="157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Avalanches 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2E71B43-B3A7-C3EE-0E26-51F5D526B29E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1941B-1D76-D100-89E9-BD90F68929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43517-D4EA-0431-3F28-BD9FB1E447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45954-3DAB-B215-23DF-BEDE2372E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41" y="136274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8ED44-459D-90B6-BCFB-843F4CE3D6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14334-0C23-BC8D-F48D-57FD8C3F8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72CFB1-D623-7B9E-4782-B6295FE8E18C}"/>
              </a:ext>
            </a:extLst>
          </p:cNvPr>
          <p:cNvSpPr/>
          <p:nvPr/>
        </p:nvSpPr>
        <p:spPr>
          <a:xfrm>
            <a:off x="5707762" y="1232899"/>
            <a:ext cx="8051041" cy="678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digging out immediately to prevent snow from settling.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 the last known location of team members with a cloth or pole.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the head of affected persons first, clear snow/water from their mouth and nose.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wet clothes, dry the body, and wrap in dry blankets.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Administer CPR if needed and seek immediate medical attention.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delay digging, as settled snow is harder to remove.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moving injured persons without first aid unless in immediate danger.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9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E0EA6-3F80-CFBA-94A5-4C482D1D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CC4F9BC-48D3-4AF6-803B-B090F95A343E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54736AE-7340-DDCA-D928-A59D659FAF70}"/>
              </a:ext>
            </a:extLst>
          </p:cNvPr>
          <p:cNvSpPr txBox="1"/>
          <p:nvPr/>
        </p:nvSpPr>
        <p:spPr>
          <a:xfrm>
            <a:off x="115291" y="3021400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Emergencies - Before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4CBE1749-9628-21F3-7C2D-80AAFA3326DB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CAFBE-A52F-7490-E8C1-7022521488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53F86-9906-C9A6-3A96-377AEC0DED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F46BF-6D7C-9C38-B698-AD56E6588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4EC9C3-68DB-01C9-64C4-AE70F747CE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8B5DD-D948-BDFE-A88F-87080B0C3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3E6623-2D0D-73B0-B5BC-3289F589D481}"/>
              </a:ext>
            </a:extLst>
          </p:cNvPr>
          <p:cNvSpPr/>
          <p:nvPr/>
        </p:nvSpPr>
        <p:spPr>
          <a:xfrm>
            <a:off x="5707762" y="1099336"/>
            <a:ext cx="8051041" cy="66942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official news for outbreak updates (TV, radio, internet).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good hygiene and keep premises clean.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mosquito nets/repellents at 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Boil or chlorinate drinking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 vegetables/fruits thoroughly before consumption.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insecticides to control vectors.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unusual symptoms to health authorities immediately.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 stock of prescribed medicines.</a:t>
            </a:r>
          </a:p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consume stale or contaminated 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neglecting symptoms or delaying medical attention.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61DD-8358-69A8-6826-68D0726C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6742287-7E35-5467-25BA-656D565FFA7C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53CF305-5023-FEBA-2D63-A76F96D85B38}"/>
              </a:ext>
            </a:extLst>
          </p:cNvPr>
          <p:cNvSpPr txBox="1"/>
          <p:nvPr/>
        </p:nvSpPr>
        <p:spPr>
          <a:xfrm>
            <a:off x="115291" y="3021400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Emergencies - During &amp; After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DF24724-255C-6CCC-9B18-CF1003CC5910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18434-FD2E-24E4-0D5A-ADA6CB7DC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6363D-40E2-A62C-5F80-1D43FEAF8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B17FC-08E9-15C0-1E3B-5EC8C8D52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D4A26-91B2-1ED9-DACE-BFF83577AD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D82E9-4410-2DC3-6C5F-2A100E5E4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688DEA-0832-364D-C19A-136894A2CFAA}"/>
              </a:ext>
            </a:extLst>
          </p:cNvPr>
          <p:cNvSpPr/>
          <p:nvPr/>
        </p:nvSpPr>
        <p:spPr>
          <a:xfrm>
            <a:off x="5707762" y="1284270"/>
            <a:ext cx="8051041" cy="61028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distance from affected persons and avoid direct contact.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crowded areas.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 respiratory mask for protection.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official instructions for disposing of contaminated items (e.g., food, poultry, crops).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all required immunizations are completed.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6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2387-F583-61D8-8B38-A4E6E650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027D874-8A7C-BB25-B4A0-64553E9BA399}"/>
              </a:ext>
            </a:extLst>
          </p:cNvPr>
          <p:cNvSpPr/>
          <p:nvPr/>
        </p:nvSpPr>
        <p:spPr>
          <a:xfrm>
            <a:off x="5458676" y="-16370"/>
            <a:ext cx="9231101" cy="825084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6958" tIns="46958" rIns="46958" bIns="46958"/>
          <a:lstStyle/>
          <a:p>
            <a:pPr defTabSz="548640">
              <a:defRPr/>
            </a:pPr>
            <a:endParaRPr lang="en-IN" sz="2879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1E24842-D1B2-2EE0-EB94-EA92E5BA31DA}"/>
              </a:ext>
            </a:extLst>
          </p:cNvPr>
          <p:cNvSpPr txBox="1"/>
          <p:nvPr/>
        </p:nvSpPr>
        <p:spPr>
          <a:xfrm>
            <a:off x="115291" y="3021400"/>
            <a:ext cx="5069604" cy="231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958" tIns="46958" rIns="46958" bIns="46958">
            <a:spAutoFit/>
          </a:bodyPr>
          <a:lstStyle/>
          <a:p>
            <a:pPr algn="ctr" defTabSz="548640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Chemical Emergencies - Before 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BCBC3BDA-7CBD-D2CD-9B99-DF8A0266419B}"/>
              </a:ext>
            </a:extLst>
          </p:cNvPr>
          <p:cNvSpPr txBox="1"/>
          <p:nvPr/>
        </p:nvSpPr>
        <p:spPr>
          <a:xfrm>
            <a:off x="6137912" y="996682"/>
            <a:ext cx="8135976" cy="589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58" tIns="46958" rIns="46958" bIns="46958">
            <a:sp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C62A7-2FE9-6CE6-E30E-3B68F43F1C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18" y="7687073"/>
            <a:ext cx="769764" cy="33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95747-9D00-2211-0613-CE9612EF2C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7101" y="7652841"/>
            <a:ext cx="2100101" cy="41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676D2-FA07-03BF-0835-F9E5FC16B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64" y="94485"/>
            <a:ext cx="1338336" cy="145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83D82-E794-683B-2B52-CB4C7A3A45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98" y="7869953"/>
            <a:ext cx="769764" cy="331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0CAC7-1C06-BBBB-C20A-943246CCE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" y="6488431"/>
            <a:ext cx="3606706" cy="1741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3F90C3-63B7-B1F3-4616-5CF7ED9A8416}"/>
              </a:ext>
            </a:extLst>
          </p:cNvPr>
          <p:cNvSpPr/>
          <p:nvPr/>
        </p:nvSpPr>
        <p:spPr>
          <a:xfrm>
            <a:off x="5722023" y="1174445"/>
            <a:ext cx="8051041" cy="6820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chemicals in their original, tightly closed containers.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Dispose of unused chemicals properly to avoid water contamination.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emergency contact numbers handy, including nearby hazardous industries.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 in capacity-building programs by government or voluntary organizations.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safe shelters and access routes.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a family disaster management plan and emergency kit.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mix chemicals, even household products (e.g., ammonia and bleach).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smoking or lighting fires in hazardous areas.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stay near hazardous chemical industries if avoidable.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2765</Words>
  <Application>Microsoft Office PowerPoint</Application>
  <PresentationFormat>Custom</PresentationFormat>
  <Paragraphs>379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NDRF ACADEMY</cp:lastModifiedBy>
  <cp:revision>39</cp:revision>
  <dcterms:created xsi:type="dcterms:W3CDTF">2025-08-12T07:53:50Z</dcterms:created>
  <dcterms:modified xsi:type="dcterms:W3CDTF">2025-12-31T06:58:08Z</dcterms:modified>
</cp:coreProperties>
</file>