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72" r:id="rId3"/>
    <p:sldId id="258" r:id="rId4"/>
    <p:sldId id="265" r:id="rId5"/>
    <p:sldId id="264" r:id="rId6"/>
    <p:sldId id="263" r:id="rId7"/>
    <p:sldId id="266" r:id="rId8"/>
    <p:sldId id="274" r:id="rId9"/>
    <p:sldId id="267" r:id="rId10"/>
    <p:sldId id="268" r:id="rId11"/>
    <p:sldId id="269" r:id="rId12"/>
    <p:sldId id="270" r:id="rId13"/>
    <p:sldId id="275" r:id="rId14"/>
    <p:sldId id="276" r:id="rId15"/>
    <p:sldId id="277" r:id="rId16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660066"/>
    <a:srgbClr val="CC3300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0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C31F56B9-A908-CC84-DAA2-193D0BC5E9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E1E7E212-EEF7-A02A-CB40-2F3DC16EBAE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19ECD145-4AE4-6CFC-AE4B-32E797B85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5FC638CD-9D85-9D09-E782-BC723AF7649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E4E64C41-806C-4017-B015-D6F81E1229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88DE0E-59C7-74F4-42AE-190AC3CE27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E6FD87-F92A-451E-36F5-9DC40F536C4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49A21E3-DA65-42A6-8E6A-FF07C63747C7}" type="datetimeFigureOut">
              <a:rPr lang="en-IN"/>
              <a:pPr>
                <a:defRPr/>
              </a:pPr>
              <a:t>02-02-2026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D6B4C80-243C-8939-7427-232BE74D24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626F159-3114-3272-84A9-253FB1EBA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39142-D32C-9188-4D38-A2CFDFA52DD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CBA39-26A6-8F6E-0C14-A82D4BC83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BF3897-27E4-4D83-BE74-32876DA09BA0}" type="slidenum">
              <a:rPr lang="en-IN" altLang="en-US"/>
              <a:pPr/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20457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276600"/>
            <a:ext cx="94488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138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57360" y="213360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494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2626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44237" indent="0" algn="ctr">
              <a:buNone/>
              <a:defRPr/>
            </a:lvl2pPr>
            <a:lvl3pPr marL="1088473" indent="0" algn="ctr">
              <a:buNone/>
              <a:defRPr/>
            </a:lvl3pPr>
            <a:lvl4pPr marL="1632711" indent="0" algn="ctr">
              <a:buNone/>
              <a:defRPr/>
            </a:lvl4pPr>
            <a:lvl5pPr marL="2176947" indent="0" algn="ctr">
              <a:buNone/>
              <a:defRPr/>
            </a:lvl5pPr>
            <a:lvl6pPr marL="2721184" indent="0" algn="ctr">
              <a:buNone/>
              <a:defRPr/>
            </a:lvl6pPr>
            <a:lvl7pPr marL="3265420" indent="0" algn="ctr">
              <a:buNone/>
              <a:defRPr/>
            </a:lvl7pPr>
            <a:lvl8pPr marL="3809657" indent="0" algn="ctr">
              <a:buNone/>
              <a:defRPr/>
            </a:lvl8pPr>
            <a:lvl9pPr marL="435389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82C9CD-02DA-BCE4-46DF-B8DCDF391B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728E991-603F-4832-A613-278EAC53FB5A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EC97CA-BC3B-00C0-1BD1-BEDEFEB94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6667FD-C33F-6A68-3C5F-D7DBB7328B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7BD563CC-423F-42F6-82F1-F57A546DD86A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615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66FFAA-C294-A1DC-4C11-93AE90EE3B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59CA79-6E64-4838-A9E3-74E5760AB9DD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AEE632-3DAF-B16D-D332-7DDD90FEDF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8A65E6-A783-8E8D-7ED3-FE5B9EF7FA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29797446-B6FB-432D-BFE6-6EE11034D0DC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819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75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17"/>
            </a:lvl1pPr>
            <a:lvl2pPr marL="544237" indent="0">
              <a:buNone/>
              <a:defRPr sz="2167"/>
            </a:lvl2pPr>
            <a:lvl3pPr marL="1088473" indent="0">
              <a:buNone/>
              <a:defRPr sz="1917"/>
            </a:lvl3pPr>
            <a:lvl4pPr marL="1632711" indent="0">
              <a:buNone/>
              <a:defRPr sz="1667"/>
            </a:lvl4pPr>
            <a:lvl5pPr marL="2176947" indent="0">
              <a:buNone/>
              <a:defRPr sz="1667"/>
            </a:lvl5pPr>
            <a:lvl6pPr marL="2721184" indent="0">
              <a:buNone/>
              <a:defRPr sz="1667"/>
            </a:lvl6pPr>
            <a:lvl7pPr marL="3265420" indent="0">
              <a:buNone/>
              <a:defRPr sz="1667"/>
            </a:lvl7pPr>
            <a:lvl8pPr marL="3809657" indent="0">
              <a:buNone/>
              <a:defRPr sz="1667"/>
            </a:lvl8pPr>
            <a:lvl9pPr marL="4353894" indent="0">
              <a:buNone/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8B0DC5-A6E5-ACD5-11BA-EB6D511904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39F21C-9EED-4A7E-8F32-AC7F67261FD6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34E477-AB61-14F8-D69A-864B172993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068D71-01E9-28BC-9131-5C0C321F8C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95FCC040-4903-49CB-9D8F-C5FE0D240B49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722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CB19CC67-76AD-E017-BF2B-506FFD3261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658A26-0C9E-43FC-B3E3-2B2611DAD530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EE29A253-BD98-C13C-A6BD-668894C628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5F51C1-3768-0123-F602-7EF9340DA9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8FC145AD-63F8-4B0D-9AE3-98AEECAA663A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579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8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8B78F1E-E9CB-8141-024B-9F393324A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34BAA1-9F27-47CF-BEDB-596AC92B7680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5209232-5361-B13F-8A62-A501493AF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983F51C-9C0A-6538-0C77-606D1E1430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1E28FA1-DE9F-422E-AE83-D5BC1C1C6025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842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101EE6-6C4A-6D8D-77F3-18FCF003DD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B8232B-E0C5-4FD6-A48F-F4BB4AA7A606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29C1A1-E2F8-9D32-F86F-6ABDE7CF94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4C5B57-729B-EC42-827A-27AC89A0D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9AADE72-47C1-4A1C-9689-BF4DA82927C7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4547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3521A9C-0618-1906-BFDF-3460715E8F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A7EEA1-B798-4A57-B985-6BE9A3E4C915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4DBF2D7-3BB1-5D50-C222-2E1BA5FEDA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26EDC96-822B-219A-B800-AA63547930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0F9B82B9-8F4C-4F3D-9A4B-CE36998316B3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948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33"/>
            </a:lvl1pPr>
            <a:lvl2pPr>
              <a:defRPr sz="3333"/>
            </a:lvl2pPr>
            <a:lvl3pPr>
              <a:defRPr sz="2833"/>
            </a:lvl3pPr>
            <a:lvl4pPr>
              <a:defRPr sz="2417"/>
            </a:lvl4pPr>
            <a:lvl5pPr>
              <a:defRPr sz="2417"/>
            </a:lvl5pPr>
            <a:lvl6pPr>
              <a:defRPr sz="2417"/>
            </a:lvl6pPr>
            <a:lvl7pPr>
              <a:defRPr sz="2417"/>
            </a:lvl7pPr>
            <a:lvl8pPr>
              <a:defRPr sz="2417"/>
            </a:lvl8pPr>
            <a:lvl9pPr>
              <a:defRPr sz="2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3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3F080CA7-1848-C93B-6833-849619B7D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AE0A5E-1E59-44D4-927E-EDF54FDCE5FB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F68FA892-4D03-CBE9-85B3-24EC75AE2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425666-5FAF-B4DA-18FB-9F9B9F012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07A00DED-B827-4CBE-B441-C50198C07C3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81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8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33"/>
            </a:lvl1pPr>
            <a:lvl2pPr marL="544237" indent="0">
              <a:buNone/>
              <a:defRPr sz="3333"/>
            </a:lvl2pPr>
            <a:lvl3pPr marL="1088473" indent="0">
              <a:buNone/>
              <a:defRPr sz="2833"/>
            </a:lvl3pPr>
            <a:lvl4pPr marL="1632711" indent="0">
              <a:buNone/>
              <a:defRPr sz="2417"/>
            </a:lvl4pPr>
            <a:lvl5pPr marL="2176947" indent="0">
              <a:buNone/>
              <a:defRPr sz="2417"/>
            </a:lvl5pPr>
            <a:lvl6pPr marL="2721184" indent="0">
              <a:buNone/>
              <a:defRPr sz="2417"/>
            </a:lvl6pPr>
            <a:lvl7pPr marL="3265420" indent="0">
              <a:buNone/>
              <a:defRPr sz="2417"/>
            </a:lvl7pPr>
            <a:lvl8pPr marL="3809657" indent="0">
              <a:buNone/>
              <a:defRPr sz="2417"/>
            </a:lvl8pPr>
            <a:lvl9pPr marL="4353894" indent="0">
              <a:buNone/>
              <a:defRPr sz="2417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184899DE-7254-E9E4-A929-FA4E845E01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3BD368-EDF9-43CC-88D4-6BDB6936118C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6521CEEA-8FE9-FA3E-F313-E04B59239C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6CFB6D-179B-5929-BA6A-504819774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1CA6C9C-599A-48F4-9A3D-353855611664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617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9382FF-3C91-A76B-A643-2D448992F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39F8DF-1F3A-4FB9-A958-FA0B9A96156C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EE7201-13E3-D004-2F35-AD226749A6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82065F-5E2C-DD6F-3B5C-41A14738C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185B6AED-EB2C-47C9-A9F6-343775AA8B73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1864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7BA256-4F54-8858-7605-80543B123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674490-AF08-455A-B49C-AB4DF0EF43C6}" type="datetime1">
              <a:rPr lang="en-US" altLang="en-US"/>
              <a:pPr>
                <a:defRPr/>
              </a:pPr>
              <a:t>2/2/2026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AE8C9F-CAFB-4F34-4D81-460968290E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45AC7C-9948-644D-F15E-7C48E44882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DE97FF06-DF01-4813-85A3-95CC5E23141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4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048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272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040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6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82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027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026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FD7585-7508-D06C-7415-417913214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965200"/>
            <a:ext cx="9550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0201B1E-2001-6B4D-0039-D7D88EAD6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2133600"/>
            <a:ext cx="95504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AC0FCDB5-54EF-9224-3D4D-9FE3F53524B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90615437-E2C5-36FD-DD30-01219AF1EF3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F1B7B351-E2DB-F325-5C27-8117BE94FAF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28995EE-D90C-F2B3-B112-0B2B675F8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049463"/>
            <a:ext cx="3241675" cy="19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7FE358-76DE-97FD-4BD7-F10E34BF0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95700" y="855663"/>
            <a:ext cx="8496300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2" name="Picture 2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E8AA9B3D-56F4-88CE-0872-3E195AF8DF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963" y="128588"/>
            <a:ext cx="8397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98BBEB93-1C30-0677-9C52-8FEB18DF25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28588"/>
            <a:ext cx="1042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54423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1088473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632711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217694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406400" indent="-40640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2650" indent="-339725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  <a:cs typeface="+mn-cs"/>
        </a:defRPr>
      </a:lvl2pPr>
      <a:lvl3pPr marL="1358900" indent="-269875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903413" indent="-26987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47925" indent="-269875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99330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6pPr>
      <a:lvl7pPr marL="3537538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7pPr>
      <a:lvl8pPr marL="4081776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8pPr>
      <a:lvl9pPr marL="462601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54423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473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632711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17694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118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6542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80965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35389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FB8FFC2-FC5D-A5D1-1E45-83FD2337A7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946275"/>
            <a:ext cx="7772400" cy="831850"/>
          </a:xfrm>
        </p:spPr>
        <p:txBody>
          <a:bodyPr/>
          <a:lstStyle/>
          <a:p>
            <a:r>
              <a:rPr>
                <a:solidFill>
                  <a:schemeClr val="tx1"/>
                </a:solidFill>
                <a:latin typeface="Open sans" panose="020B0606030504020204" pitchFamily="34" charset="0"/>
              </a:rPr>
              <a:t>Unit 11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2C5F343-EA34-65C4-03EB-ADD1DD6EFF0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229600" cy="830263"/>
          </a:xfrm>
        </p:spPr>
        <p:txBody>
          <a:bodyPr/>
          <a:lstStyle/>
          <a:p>
            <a:pPr indent="349250">
              <a:defRPr/>
            </a:pPr>
            <a:r>
              <a:rPr>
                <a:latin typeface="Open sans"/>
              </a:rPr>
              <a:t>Testing and Evaluation</a:t>
            </a:r>
          </a:p>
        </p:txBody>
      </p:sp>
      <p:pic>
        <p:nvPicPr>
          <p:cNvPr id="16388" name="Picture 19">
            <a:extLst>
              <a:ext uri="{FF2B5EF4-FFF2-40B4-BE49-F238E27FC236}">
                <a16:creationId xmlns:a16="http://schemas.microsoft.com/office/drawing/2014/main" id="{05F8427B-3DA1-629C-7E37-EF70734FA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>
            <a:extLst>
              <a:ext uri="{FF2B5EF4-FFF2-40B4-BE49-F238E27FC236}">
                <a16:creationId xmlns:a16="http://schemas.microsoft.com/office/drawing/2014/main" id="{19880EDD-45C6-538B-AA5E-8665E751B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DD577A1-8DA3-E69C-4B67-FD9CE7D0B4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5">
            <a:extLst>
              <a:ext uri="{FF2B5EF4-FFF2-40B4-BE49-F238E27FC236}">
                <a16:creationId xmlns:a16="http://schemas.microsoft.com/office/drawing/2014/main" id="{8BF3EC24-D142-3358-E062-35FDCB4F3A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7">
            <a:extLst>
              <a:ext uri="{FF2B5EF4-FFF2-40B4-BE49-F238E27FC236}">
                <a16:creationId xmlns:a16="http://schemas.microsoft.com/office/drawing/2014/main" id="{2E7C07C8-585E-0E7B-E890-3377FD169A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14800"/>
            <a:ext cx="968057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5">
            <a:extLst>
              <a:ext uri="{FF2B5EF4-FFF2-40B4-BE49-F238E27FC236}">
                <a16:creationId xmlns:a16="http://schemas.microsoft.com/office/drawing/2014/main" id="{43D08776-3F50-22B3-B29C-02276124D20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267200" y="1562100"/>
            <a:ext cx="4037013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36115F24-CA9C-F7CF-FCFA-7D150BD7D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533775"/>
            <a:ext cx="1601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Open sans" panose="020B0606030504020204" pitchFamily="34" charset="0"/>
              </a:rPr>
              <a:t>Objective</a:t>
            </a:r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E2E173B7-BD5D-FF51-0D00-B5F0E104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025" y="4856163"/>
            <a:ext cx="36861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Open sans" panose="020B0606030504020204" pitchFamily="34" charset="0"/>
              </a:rPr>
              <a:t>Valid and Reliable</a:t>
            </a: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25605" name="Oval 11">
            <a:extLst>
              <a:ext uri="{FF2B5EF4-FFF2-40B4-BE49-F238E27FC236}">
                <a16:creationId xmlns:a16="http://schemas.microsoft.com/office/drawing/2014/main" id="{9CAAE855-EB86-575D-8EDA-82B9E2826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7163" y="1639888"/>
            <a:ext cx="1600200" cy="1660525"/>
          </a:xfrm>
          <a:prstGeom prst="ellipse">
            <a:avLst/>
          </a:prstGeom>
          <a:solidFill>
            <a:srgbClr val="FFFFFF"/>
          </a:solidFill>
          <a:ln w="63500">
            <a:solidFill>
              <a:srgbClr val="004EFF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06" name="Oval 12">
            <a:extLst>
              <a:ext uri="{FF2B5EF4-FFF2-40B4-BE49-F238E27FC236}">
                <a16:creationId xmlns:a16="http://schemas.microsoft.com/office/drawing/2014/main" id="{21C973E4-8BFD-692E-FB01-58B30F56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5463" y="2513013"/>
            <a:ext cx="180975" cy="1841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07" name="Oval 13">
            <a:extLst>
              <a:ext uri="{FF2B5EF4-FFF2-40B4-BE49-F238E27FC236}">
                <a16:creationId xmlns:a16="http://schemas.microsoft.com/office/drawing/2014/main" id="{B89B6094-7342-5866-84F3-18956C7BF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7713" y="2300288"/>
            <a:ext cx="195262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08" name="Oval 14">
            <a:extLst>
              <a:ext uri="{FF2B5EF4-FFF2-40B4-BE49-F238E27FC236}">
                <a16:creationId xmlns:a16="http://schemas.microsoft.com/office/drawing/2014/main" id="{D8960A12-FE92-1D49-E019-A9E1EAA7B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2555875"/>
            <a:ext cx="209550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09" name="Oval 15">
            <a:extLst>
              <a:ext uri="{FF2B5EF4-FFF2-40B4-BE49-F238E27FC236}">
                <a16:creationId xmlns:a16="http://schemas.microsoft.com/office/drawing/2014/main" id="{B2BE5FFC-F5B0-2766-362A-09F73D6B4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2541588"/>
            <a:ext cx="209550" cy="198437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0" name="Oval 16">
            <a:extLst>
              <a:ext uri="{FF2B5EF4-FFF2-40B4-BE49-F238E27FC236}">
                <a16:creationId xmlns:a16="http://schemas.microsoft.com/office/drawing/2014/main" id="{1950E29E-7E4C-C134-7158-76FD92013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0" y="2286000"/>
            <a:ext cx="180975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1" name="Oval 17">
            <a:extLst>
              <a:ext uri="{FF2B5EF4-FFF2-40B4-BE49-F238E27FC236}">
                <a16:creationId xmlns:a16="http://schemas.microsoft.com/office/drawing/2014/main" id="{04A3B4A3-712F-5973-8F46-AC320F812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025" y="2144713"/>
            <a:ext cx="195263" cy="1841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2" name="Oval 18">
            <a:extLst>
              <a:ext uri="{FF2B5EF4-FFF2-40B4-BE49-F238E27FC236}">
                <a16:creationId xmlns:a16="http://schemas.microsoft.com/office/drawing/2014/main" id="{0134660B-7809-C641-183D-7A891509E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286000"/>
            <a:ext cx="207963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3" name="Oval 19">
            <a:extLst>
              <a:ext uri="{FF2B5EF4-FFF2-40B4-BE49-F238E27FC236}">
                <a16:creationId xmlns:a16="http://schemas.microsoft.com/office/drawing/2014/main" id="{8E8BC2C7-1710-999E-F0B4-50DFF46FF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25" y="2044700"/>
            <a:ext cx="195263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4" name="Oval 20">
            <a:extLst>
              <a:ext uri="{FF2B5EF4-FFF2-40B4-BE49-F238E27FC236}">
                <a16:creationId xmlns:a16="http://schemas.microsoft.com/office/drawing/2014/main" id="{113B489E-D515-3A4D-11B2-35A5D2AB0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3800" y="2144713"/>
            <a:ext cx="180975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5" name="Oval 21">
            <a:extLst>
              <a:ext uri="{FF2B5EF4-FFF2-40B4-BE49-F238E27FC236}">
                <a16:creationId xmlns:a16="http://schemas.microsoft.com/office/drawing/2014/main" id="{4F47549B-C1B7-B4EA-9E4F-A6C2DDD45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9213" y="2413000"/>
            <a:ext cx="180975" cy="2000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6" name="Oval 22">
            <a:extLst>
              <a:ext uri="{FF2B5EF4-FFF2-40B4-BE49-F238E27FC236}">
                <a16:creationId xmlns:a16="http://schemas.microsoft.com/office/drawing/2014/main" id="{62DE0D4A-4272-ABF8-D4E1-87BF93581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2825750"/>
            <a:ext cx="195262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5617" name="Text Box 4">
            <a:extLst>
              <a:ext uri="{FF2B5EF4-FFF2-40B4-BE49-F238E27FC236}">
                <a16:creationId xmlns:a16="http://schemas.microsoft.com/office/drawing/2014/main" id="{B25EEB99-0EC8-043D-1007-8F2430E52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PPT11-9</a:t>
            </a:r>
          </a:p>
        </p:txBody>
      </p:sp>
      <p:pic>
        <p:nvPicPr>
          <p:cNvPr id="2561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88E2869-73F9-CA3C-31F3-2B13BBF5A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9" name="Picture 5">
            <a:extLst>
              <a:ext uri="{FF2B5EF4-FFF2-40B4-BE49-F238E27FC236}">
                <a16:creationId xmlns:a16="http://schemas.microsoft.com/office/drawing/2014/main" id="{60F3778E-9965-8AD9-1338-3FC9693416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>
            <a:extLst>
              <a:ext uri="{FF2B5EF4-FFF2-40B4-BE49-F238E27FC236}">
                <a16:creationId xmlns:a16="http://schemas.microsoft.com/office/drawing/2014/main" id="{6DA62F8D-35DA-6135-6795-13674122078E}"/>
              </a:ext>
            </a:extLst>
          </p:cNvPr>
          <p:cNvGrpSpPr>
            <a:grpSpLocks/>
          </p:cNvGrpSpPr>
          <p:nvPr/>
        </p:nvGrpSpPr>
        <p:grpSpPr bwMode="auto">
          <a:xfrm>
            <a:off x="5408613" y="3897313"/>
            <a:ext cx="2079625" cy="876300"/>
            <a:chOff x="3885395" y="3898106"/>
            <a:chExt cx="2078342" cy="876300"/>
          </a:xfrm>
        </p:grpSpPr>
        <p:sp>
          <p:nvSpPr>
            <p:cNvPr id="26650" name="Freeform 66">
              <a:extLst>
                <a:ext uri="{FF2B5EF4-FFF2-40B4-BE49-F238E27FC236}">
                  <a16:creationId xmlns:a16="http://schemas.microsoft.com/office/drawing/2014/main" id="{21AA2539-93ED-5D7E-E045-6468503A6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567" y="3898106"/>
              <a:ext cx="0" cy="876300"/>
            </a:xfrm>
            <a:custGeom>
              <a:avLst/>
              <a:gdLst>
                <a:gd name="T0" fmla="*/ 0 w 1"/>
                <a:gd name="T1" fmla="*/ 2147483646 h 750"/>
                <a:gd name="T2" fmla="*/ 0 w 1"/>
                <a:gd name="T3" fmla="*/ 0 h 750"/>
                <a:gd name="T4" fmla="*/ 0 60000 65536"/>
                <a:gd name="T5" fmla="*/ 0 60000 65536"/>
                <a:gd name="T6" fmla="*/ 0 w 1"/>
                <a:gd name="T7" fmla="*/ 0 h 750"/>
                <a:gd name="T8" fmla="*/ 0 w 1"/>
                <a:gd name="T9" fmla="*/ 750 h 7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50">
                  <a:moveTo>
                    <a:pt x="0" y="750"/>
                  </a:move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Freeform 65">
              <a:extLst>
                <a:ext uri="{FF2B5EF4-FFF2-40B4-BE49-F238E27FC236}">
                  <a16:creationId xmlns:a16="http://schemas.microsoft.com/office/drawing/2014/main" id="{61B7D725-AC46-125F-C196-46999AFFD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567" y="4757738"/>
              <a:ext cx="1625170" cy="4763"/>
            </a:xfrm>
            <a:custGeom>
              <a:avLst/>
              <a:gdLst>
                <a:gd name="T0" fmla="*/ 0 w 832"/>
                <a:gd name="T1" fmla="*/ 0 h 2"/>
                <a:gd name="T2" fmla="*/ 2147483646 w 832"/>
                <a:gd name="T3" fmla="*/ 2147483646 h 2"/>
                <a:gd name="T4" fmla="*/ 0 60000 65536"/>
                <a:gd name="T5" fmla="*/ 0 60000 65536"/>
                <a:gd name="T6" fmla="*/ 0 w 832"/>
                <a:gd name="T7" fmla="*/ 0 h 2"/>
                <a:gd name="T8" fmla="*/ 832 w 832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32" h="2">
                  <a:moveTo>
                    <a:pt x="0" y="0"/>
                  </a:moveTo>
                  <a:lnTo>
                    <a:pt x="832" y="2"/>
                  </a:lnTo>
                </a:path>
              </a:pathLst>
            </a:custGeom>
            <a:solidFill>
              <a:srgbClr val="FFFFFF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Text Box 64">
              <a:extLst>
                <a:ext uri="{FF2B5EF4-FFF2-40B4-BE49-F238E27FC236}">
                  <a16:creationId xmlns:a16="http://schemas.microsoft.com/office/drawing/2014/main" id="{D636F52F-F793-F6A0-EC11-1297BB685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5395" y="4326731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4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0ECAF1F6-094C-CDB9-0025-F039390810EB}"/>
              </a:ext>
            </a:extLst>
          </p:cNvPr>
          <p:cNvGrpSpPr>
            <a:grpSpLocks/>
          </p:cNvGrpSpPr>
          <p:nvPr/>
        </p:nvGrpSpPr>
        <p:grpSpPr bwMode="auto">
          <a:xfrm>
            <a:off x="4929188" y="3238500"/>
            <a:ext cx="3714750" cy="630238"/>
            <a:chOff x="3404875" y="3238500"/>
            <a:chExt cx="3715233" cy="631031"/>
          </a:xfrm>
        </p:grpSpPr>
        <p:sp>
          <p:nvSpPr>
            <p:cNvPr id="26648" name="Text Box 69">
              <a:extLst>
                <a:ext uri="{FF2B5EF4-FFF2-40B4-BE49-F238E27FC236}">
                  <a16:creationId xmlns:a16="http://schemas.microsoft.com/office/drawing/2014/main" id="{ADE08DAD-30B7-CBED-1ED9-B4B63713D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4875" y="3238500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Performance Test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649" name="Line 60">
              <a:extLst>
                <a:ext uri="{FF2B5EF4-FFF2-40B4-BE49-F238E27FC236}">
                  <a16:creationId xmlns:a16="http://schemas.microsoft.com/office/drawing/2014/main" id="{9754B02B-3315-7218-CAAC-BE9B6A3E2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9951" y="3555206"/>
              <a:ext cx="150015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1">
            <a:extLst>
              <a:ext uri="{FF2B5EF4-FFF2-40B4-BE49-F238E27FC236}">
                <a16:creationId xmlns:a16="http://schemas.microsoft.com/office/drawing/2014/main" id="{3C3620AF-58CF-0B74-40F7-AF3DF7577FF4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943100"/>
            <a:ext cx="2532063" cy="3067050"/>
            <a:chOff x="838200" y="1943100"/>
            <a:chExt cx="2531515" cy="3067050"/>
          </a:xfrm>
        </p:grpSpPr>
        <p:sp>
          <p:nvSpPr>
            <p:cNvPr id="26643" name="Text Box 71">
              <a:extLst>
                <a:ext uri="{FF2B5EF4-FFF2-40B4-BE49-F238E27FC236}">
                  <a16:creationId xmlns:a16="http://schemas.microsoft.com/office/drawing/2014/main" id="{B4C3579D-A952-0696-DED4-1802AE6ED2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9306" y="1943100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EMPLOYEE</a:t>
              </a:r>
              <a:endParaRPr lang="en-US" altLang="en-US" sz="44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644" name="Text Box 70">
              <a:extLst>
                <a:ext uri="{FF2B5EF4-FFF2-40B4-BE49-F238E27FC236}">
                  <a16:creationId xmlns:a16="http://schemas.microsoft.com/office/drawing/2014/main" id="{7DB4F9A3-2226-10D4-E9B2-AABC1C30D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379119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Job Requirements</a:t>
              </a:r>
              <a:endParaRPr lang="en-US" altLang="en-US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645" name="Line 63">
              <a:extLst>
                <a:ext uri="{FF2B5EF4-FFF2-40B4-BE49-F238E27FC236}">
                  <a16:creationId xmlns:a16="http://schemas.microsoft.com/office/drawing/2014/main" id="{7242A869-8CAC-105D-C926-CC9039840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025" y="2628900"/>
              <a:ext cx="0" cy="169783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62">
              <a:extLst>
                <a:ext uri="{FF2B5EF4-FFF2-40B4-BE49-F238E27FC236}">
                  <a16:creationId xmlns:a16="http://schemas.microsoft.com/office/drawing/2014/main" id="{D0380FDE-D990-CD0A-C9DF-F95D2C5F0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9558" y="3543300"/>
              <a:ext cx="150015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Text Box 59">
              <a:extLst>
                <a:ext uri="{FF2B5EF4-FFF2-40B4-BE49-F238E27FC236}">
                  <a16:creationId xmlns:a16="http://schemas.microsoft.com/office/drawing/2014/main" id="{A279DB75-6CBD-506D-EB61-A38917EB9C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4597" y="2974181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11F81E00-11C2-17CE-2139-2D0C6F6F1702}"/>
              </a:ext>
            </a:extLst>
          </p:cNvPr>
          <p:cNvGrpSpPr>
            <a:grpSpLocks/>
          </p:cNvGrpSpPr>
          <p:nvPr/>
        </p:nvGrpSpPr>
        <p:grpSpPr bwMode="auto">
          <a:xfrm>
            <a:off x="7597775" y="1828800"/>
            <a:ext cx="2155825" cy="2533650"/>
            <a:chOff x="6073124" y="1828800"/>
            <a:chExt cx="2156476" cy="2533650"/>
          </a:xfrm>
        </p:grpSpPr>
        <p:sp>
          <p:nvSpPr>
            <p:cNvPr id="26641" name="Line 61">
              <a:extLst>
                <a:ext uri="{FF2B5EF4-FFF2-40B4-BE49-F238E27FC236}">
                  <a16:creationId xmlns:a16="http://schemas.microsoft.com/office/drawing/2014/main" id="{86C0D375-105D-61E7-1F1A-5C0CBCA8C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0109" y="2533650"/>
              <a:ext cx="0" cy="182880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Text Box 68">
              <a:extLst>
                <a:ext uri="{FF2B5EF4-FFF2-40B4-BE49-F238E27FC236}">
                  <a16:creationId xmlns:a16="http://schemas.microsoft.com/office/drawing/2014/main" id="{78A3CDF3-17C5-3C65-E4F2-087F1B91B4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3124" y="1828800"/>
              <a:ext cx="2156476" cy="7048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 the Job</a:t>
              </a:r>
            </a:p>
          </p:txBody>
        </p:sp>
      </p:grpSp>
      <p:grpSp>
        <p:nvGrpSpPr>
          <p:cNvPr id="6" name="Group 27">
            <a:extLst>
              <a:ext uri="{FF2B5EF4-FFF2-40B4-BE49-F238E27FC236}">
                <a16:creationId xmlns:a16="http://schemas.microsoft.com/office/drawing/2014/main" id="{16AB9885-452D-5955-C7E6-B64E7933FAD8}"/>
              </a:ext>
            </a:extLst>
          </p:cNvPr>
          <p:cNvGrpSpPr>
            <a:grpSpLocks/>
          </p:cNvGrpSpPr>
          <p:nvPr/>
        </p:nvGrpSpPr>
        <p:grpSpPr bwMode="auto">
          <a:xfrm>
            <a:off x="8081963" y="2924175"/>
            <a:ext cx="1546225" cy="420688"/>
            <a:chOff x="6557550" y="2924175"/>
            <a:chExt cx="1547036" cy="421481"/>
          </a:xfrm>
        </p:grpSpPr>
        <p:sp>
          <p:nvSpPr>
            <p:cNvPr id="26639" name="Text Box 58">
              <a:extLst>
                <a:ext uri="{FF2B5EF4-FFF2-40B4-BE49-F238E27FC236}">
                  <a16:creationId xmlns:a16="http://schemas.microsoft.com/office/drawing/2014/main" id="{4B20133D-F88B-F87F-CBA6-4D9C87E1E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7550" y="2924175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640" name="Text Box 56">
              <a:extLst>
                <a:ext uri="{FF2B5EF4-FFF2-40B4-BE49-F238E27FC236}">
                  <a16:creationId xmlns:a16="http://schemas.microsoft.com/office/drawing/2014/main" id="{746D0592-52D8-190F-9D83-F93269F2B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0748" y="2924175"/>
              <a:ext cx="843838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b="1" i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Pass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2298" name="Text Box 67">
            <a:extLst>
              <a:ext uri="{FF2B5EF4-FFF2-40B4-BE49-F238E27FC236}">
                <a16:creationId xmlns:a16="http://schemas.microsoft.com/office/drawing/2014/main" id="{14A0658F-9328-6B66-6097-A268524D4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8238" y="4398963"/>
            <a:ext cx="2155825" cy="630237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to the training</a:t>
            </a:r>
            <a:endParaRPr lang="en-US" altLang="en-US">
              <a:latin typeface="Open sans" panose="020B0606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7" name="Group 29">
            <a:extLst>
              <a:ext uri="{FF2B5EF4-FFF2-40B4-BE49-F238E27FC236}">
                <a16:creationId xmlns:a16="http://schemas.microsoft.com/office/drawing/2014/main" id="{7FCD0DA7-1C72-C247-9189-D61851424B30}"/>
              </a:ext>
            </a:extLst>
          </p:cNvPr>
          <p:cNvGrpSpPr>
            <a:grpSpLocks/>
          </p:cNvGrpSpPr>
          <p:nvPr/>
        </p:nvGrpSpPr>
        <p:grpSpPr bwMode="auto">
          <a:xfrm>
            <a:off x="8151813" y="3767138"/>
            <a:ext cx="1449387" cy="422275"/>
            <a:chOff x="6627870" y="3767138"/>
            <a:chExt cx="1449370" cy="421481"/>
          </a:xfrm>
        </p:grpSpPr>
        <p:sp>
          <p:nvSpPr>
            <p:cNvPr id="26637" name="Text Box 57">
              <a:extLst>
                <a:ext uri="{FF2B5EF4-FFF2-40B4-BE49-F238E27FC236}">
                  <a16:creationId xmlns:a16="http://schemas.microsoft.com/office/drawing/2014/main" id="{A38EDDF8-2557-95E6-4C2E-F2BBF77FC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7870" y="3767138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638" name="Text Box 55">
              <a:extLst>
                <a:ext uri="{FF2B5EF4-FFF2-40B4-BE49-F238E27FC236}">
                  <a16:creationId xmlns:a16="http://schemas.microsoft.com/office/drawing/2014/main" id="{73C7DD54-9D87-3078-6688-75B2497B3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3402" y="3767138"/>
              <a:ext cx="843838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00"/>
                </a:buClr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b="1" i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Fail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6633" name="Rectangle 72">
            <a:extLst>
              <a:ext uri="{FF2B5EF4-FFF2-40B4-BE49-F238E27FC236}">
                <a16:creationId xmlns:a16="http://schemas.microsoft.com/office/drawing/2014/main" id="{35BE3BCD-7590-B365-43D4-6B79DBC9C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1827213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6634" name="Text Box 4">
            <a:extLst>
              <a:ext uri="{FF2B5EF4-FFF2-40B4-BE49-F238E27FC236}">
                <a16:creationId xmlns:a16="http://schemas.microsoft.com/office/drawing/2014/main" id="{028CC408-DB49-B381-C1CE-3F4198881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PPT11-10</a:t>
            </a:r>
          </a:p>
        </p:txBody>
      </p:sp>
      <p:pic>
        <p:nvPicPr>
          <p:cNvPr id="2663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84D003C-DEE0-7C74-CCCB-A259FDD73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5">
            <a:extLst>
              <a:ext uri="{FF2B5EF4-FFF2-40B4-BE49-F238E27FC236}">
                <a16:creationId xmlns:a16="http://schemas.microsoft.com/office/drawing/2014/main" id="{C50F2834-C2C4-468E-F0E7-00EC96768A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1112A23-4EFE-DE04-0552-04A3A6C3D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584200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11 Objectives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BA9C23A-53B0-CF17-C6EC-A9ABEAF23B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0200" y="1447800"/>
            <a:ext cx="9220200" cy="4192588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Explain the difference between knowledge testing and performance testing.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Describe how, what, why and when we test.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3A627BC4-5BF3-4FC0-9FC3-51615049D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PPT11-11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8EDC452-EAF8-3131-D4FA-808E466D9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765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F950E39-A620-0B0E-D22D-DEDDEF78E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>
            <a:extLst>
              <a:ext uri="{FF2B5EF4-FFF2-40B4-BE49-F238E27FC236}">
                <a16:creationId xmlns:a16="http://schemas.microsoft.com/office/drawing/2014/main" id="{992E43F3-4FD3-EA9D-D7D3-318F5C3B1F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84E9959-BF05-8031-B815-3879AAE58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609600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11 Objectives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904A3EE-7929-C2AE-AE18-F626FDE3B3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979613"/>
            <a:ext cx="9220200" cy="2973387"/>
          </a:xfrm>
        </p:spPr>
        <p:txBody>
          <a:bodyPr/>
          <a:lstStyle/>
          <a:p>
            <a:pPr marL="974725" indent="-742950" algn="just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Define validity and reliability as they pertain to testing.</a:t>
            </a:r>
          </a:p>
          <a:p>
            <a:pPr marL="974725" indent="-742950" algn="just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List five different types of test items that may be used in the construction of a knowledge test.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8F6A34A-D59D-F094-22C1-C4CED0698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37DA816D-8294-56B1-1B56-18F5B9222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PPT11-12</a:t>
            </a:r>
          </a:p>
        </p:txBody>
      </p:sp>
      <p:pic>
        <p:nvPicPr>
          <p:cNvPr id="2867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BD94373-C5A6-3CDF-DAEB-A15DBAB5E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>
            <a:extLst>
              <a:ext uri="{FF2B5EF4-FFF2-40B4-BE49-F238E27FC236}">
                <a16:creationId xmlns:a16="http://schemas.microsoft.com/office/drawing/2014/main" id="{2477CAAA-7F81-A1E4-8BD0-DAA69D8FF6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B3683B2-D14F-F498-0FE6-6B0E69D22BBE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9" name="AutoShape 4">
            <a:extLst>
              <a:ext uri="{FF2B5EF4-FFF2-40B4-BE49-F238E27FC236}">
                <a16:creationId xmlns:a16="http://schemas.microsoft.com/office/drawing/2014/main" id="{95FF2F03-DBCF-0AFC-BDE1-29E756ABD4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IN" altLang="en-US" sz="15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Slide Number Placeholder 1">
            <a:extLst>
              <a:ext uri="{FF2B5EF4-FFF2-40B4-BE49-F238E27FC236}">
                <a16:creationId xmlns:a16="http://schemas.microsoft.com/office/drawing/2014/main" id="{6F1F2E66-26BA-8EBC-18A9-A2FD13457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E206960-3B39-4A24-918D-D601A93A61FC}" type="slidenum">
              <a:rPr lang="en-IN" altLang="en-US">
                <a:solidFill>
                  <a:srgbClr val="000000"/>
                </a:solidFill>
              </a:rPr>
              <a:pPr/>
              <a:t>14</a:t>
            </a:fld>
            <a:endParaRPr lang="en-IN" altLang="en-US">
              <a:solidFill>
                <a:srgbClr val="000000"/>
              </a:solidFill>
            </a:endParaRPr>
          </a:p>
        </p:txBody>
      </p:sp>
      <p:sp>
        <p:nvSpPr>
          <p:cNvPr id="29701" name="Rounded Rectangle">
            <a:extLst>
              <a:ext uri="{FF2B5EF4-FFF2-40B4-BE49-F238E27FC236}">
                <a16:creationId xmlns:a16="http://schemas.microsoft.com/office/drawing/2014/main" id="{F47F9EE6-0C22-8996-3AFF-2B7F2F4D9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29702" name="Duties of…">
            <a:extLst>
              <a:ext uri="{FF2B5EF4-FFF2-40B4-BE49-F238E27FC236}">
                <a16:creationId xmlns:a16="http://schemas.microsoft.com/office/drawing/2014/main" id="{188326F6-0297-12DF-D9EE-DFEBD2091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29703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84651459-6DC8-4744-68BC-E02FF1CC4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EF04BB-9A83-060C-F20B-496AFC465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584200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11 Objectives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54219C7-7694-57A3-D621-E719156ED4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447800"/>
            <a:ext cx="9296400" cy="4192588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Explain the difference between knowledge testing and performance testing.</a:t>
            </a:r>
          </a:p>
          <a:p>
            <a:pPr marL="1135063" lvl="1" indent="-742950" algn="just" defTabSz="855663">
              <a:buClrTx/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Describe how, what, why and when we test.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54A098BD-CE75-5972-273B-8E703118A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2C82A49-6068-D99F-28E7-7DBD7A88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741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66263D6-6C0B-E6C6-6E1B-9F5315E83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">
            <a:extLst>
              <a:ext uri="{FF2B5EF4-FFF2-40B4-BE49-F238E27FC236}">
                <a16:creationId xmlns:a16="http://schemas.microsoft.com/office/drawing/2014/main" id="{3B3E2EB9-F251-1AB3-2FC9-DC0390FA0C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31F345C-0663-8C68-798B-E0E0E1569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609600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11 Objectives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2BE7B38-7519-9B33-4023-69EF6E6883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2055813"/>
            <a:ext cx="9220200" cy="2973387"/>
          </a:xfrm>
        </p:spPr>
        <p:txBody>
          <a:bodyPr/>
          <a:lstStyle/>
          <a:p>
            <a:pPr marL="974725" indent="-742950" algn="just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Define validity and reliability as they pertain to testing.</a:t>
            </a:r>
          </a:p>
          <a:p>
            <a:pPr marL="974725" indent="-742950" algn="just">
              <a:buClrTx/>
              <a:buFontTx/>
              <a:buAutoNum type="arabicPeriod" startAt="3"/>
            </a:pPr>
            <a:r>
              <a:rPr>
                <a:latin typeface="Open sans" panose="020B0606030504020204" pitchFamily="34" charset="0"/>
              </a:rPr>
              <a:t>List five different types of test items that may be used in the construction of a knowledge test.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0545BEE-407F-DAAB-C659-7F36A6887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8D5AEA3C-4889-2C4D-A429-05F590DA7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PPT11-2</a:t>
            </a:r>
          </a:p>
        </p:txBody>
      </p:sp>
      <p:pic>
        <p:nvPicPr>
          <p:cNvPr id="1843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E2F45AF8-4238-2DBA-D6E0-8AABA08D7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5">
            <a:extLst>
              <a:ext uri="{FF2B5EF4-FFF2-40B4-BE49-F238E27FC236}">
                <a16:creationId xmlns:a16="http://schemas.microsoft.com/office/drawing/2014/main" id="{EBAE35E9-0385-0859-EF4B-9919E2764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0C48E8EF-5DB1-0D8E-5E9B-BC9474446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95600" y="1295400"/>
            <a:ext cx="6477000" cy="441325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>
                <a:latin typeface="Open sans" panose="020B0606030504020204" pitchFamily="34" charset="0"/>
              </a:rPr>
              <a:t>Whatever exists at all, exists in some amount.</a:t>
            </a:r>
          </a:p>
          <a:p>
            <a:pPr marL="0" indent="7938">
              <a:buFontTx/>
              <a:buNone/>
            </a:pPr>
            <a:endParaRPr>
              <a:latin typeface="Open sans" panose="020B0606030504020204" pitchFamily="34" charset="0"/>
            </a:endParaRPr>
          </a:p>
          <a:p>
            <a:pPr marL="0" indent="7938">
              <a:buFontTx/>
              <a:buNone/>
            </a:pPr>
            <a:r>
              <a:rPr>
                <a:latin typeface="Open sans" panose="020B0606030504020204" pitchFamily="34" charset="0"/>
              </a:rPr>
              <a:t>Anything that exists in amount can be measured.</a:t>
            </a:r>
          </a:p>
          <a:p>
            <a:pPr lvl="1" algn="r">
              <a:buFontTx/>
              <a:buNone/>
            </a:pPr>
            <a:endParaRPr i="1">
              <a:solidFill>
                <a:schemeClr val="accent2"/>
              </a:solidFill>
              <a:latin typeface="Open sans" panose="020B0606030504020204" pitchFamily="34" charset="0"/>
            </a:endParaRPr>
          </a:p>
          <a:p>
            <a:pPr lvl="1" algn="r">
              <a:buFontTx/>
              <a:buNone/>
            </a:pPr>
            <a:r>
              <a:rPr i="1">
                <a:solidFill>
                  <a:schemeClr val="accent2"/>
                </a:solidFill>
                <a:latin typeface="Open sans" panose="020B0606030504020204" pitchFamily="34" charset="0"/>
              </a:rPr>
              <a:t>E. L. Thorndike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070AAE11-5E8B-2C35-7997-5B2373AF7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PPT11-3</a:t>
            </a:r>
          </a:p>
        </p:txBody>
      </p:sp>
      <p:pic>
        <p:nvPicPr>
          <p:cNvPr id="1946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2C2790F-099C-6F96-230B-DC5F27CD5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>
            <a:extLst>
              <a:ext uri="{FF2B5EF4-FFF2-40B4-BE49-F238E27FC236}">
                <a16:creationId xmlns:a16="http://schemas.microsoft.com/office/drawing/2014/main" id="{96092AD8-A557-841A-FCD0-03CA3AC1E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3DA37F70-4CEE-97AD-F5DD-9FB1EA32D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4200" y="2057400"/>
            <a:ext cx="6019800" cy="21653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sz="4000" b="1">
                <a:solidFill>
                  <a:schemeClr val="accent2">
                    <a:lumMod val="75000"/>
                  </a:schemeClr>
                </a:solidFill>
                <a:latin typeface="Open sans"/>
              </a:rPr>
              <a:t>Where am I going?</a:t>
            </a:r>
          </a:p>
          <a:p>
            <a:pPr>
              <a:buFontTx/>
              <a:buNone/>
              <a:defRPr/>
            </a:pPr>
            <a:r>
              <a:rPr sz="4000" b="1">
                <a:latin typeface="Open sans"/>
              </a:rPr>
              <a:t>How will I travel?</a:t>
            </a:r>
          </a:p>
          <a:p>
            <a:pPr>
              <a:buFontTx/>
              <a:buNone/>
              <a:defRPr/>
            </a:pPr>
            <a:r>
              <a:rPr sz="4000" b="1">
                <a:solidFill>
                  <a:schemeClr val="accent2">
                    <a:lumMod val="75000"/>
                  </a:schemeClr>
                </a:solidFill>
                <a:latin typeface="Open sans"/>
              </a:rPr>
              <a:t>When have I arrived?</a:t>
            </a:r>
            <a:endParaRPr b="1">
              <a:solidFill>
                <a:schemeClr val="accent2">
                  <a:lumMod val="75000"/>
                </a:schemeClr>
              </a:solidFill>
              <a:latin typeface="Open sans"/>
            </a:endParaRPr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6D967F18-89A8-39CB-65A7-41436B61A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PPT11-4</a:t>
            </a:r>
          </a:p>
        </p:txBody>
      </p:sp>
      <p:pic>
        <p:nvPicPr>
          <p:cNvPr id="2048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30A57DE-CF55-6F4E-4AD1-921835937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>
            <a:extLst>
              <a:ext uri="{FF2B5EF4-FFF2-40B4-BE49-F238E27FC236}">
                <a16:creationId xmlns:a16="http://schemas.microsoft.com/office/drawing/2014/main" id="{4DEDF404-0AA5-2D13-787B-5324C0A990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>
            <a:extLst>
              <a:ext uri="{FF2B5EF4-FFF2-40B4-BE49-F238E27FC236}">
                <a16:creationId xmlns:a16="http://schemas.microsoft.com/office/drawing/2014/main" id="{6E0A1F38-9733-4415-3522-F6FB61E8D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984250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Test Validity</a:t>
            </a:r>
            <a:r>
              <a:rPr>
                <a:latin typeface="Open sans" panose="020B0606030504020204" pitchFamily="34" charset="0"/>
              </a:rPr>
              <a:t>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F8DB561-D575-56BE-8BF9-4A469C63DB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847850"/>
            <a:ext cx="7162800" cy="2419350"/>
          </a:xfrm>
        </p:spPr>
        <p:txBody>
          <a:bodyPr/>
          <a:lstStyle/>
          <a:p>
            <a:pPr marL="344488" indent="4763">
              <a:buFontTx/>
              <a:buNone/>
            </a:pPr>
            <a:endParaRPr>
              <a:latin typeface="Open sans" panose="020B0606030504020204" pitchFamily="34" charset="0"/>
            </a:endParaRPr>
          </a:p>
          <a:p>
            <a:pPr marL="344488" indent="4763">
              <a:buFontTx/>
              <a:buNone/>
            </a:pPr>
            <a:r>
              <a:rPr>
                <a:latin typeface="Open sans" panose="020B0606030504020204" pitchFamily="34" charset="0"/>
              </a:rPr>
              <a:t>is defined as how well a test measures what it is supposed to measure.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445D030B-2CF6-C540-3AE3-85F3BA009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PPT11-5</a:t>
            </a: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33263F1-9544-EE13-84D2-284301591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6ED8B090-8E39-3182-3CBA-43BA91F18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>
            <a:extLst>
              <a:ext uri="{FF2B5EF4-FFF2-40B4-BE49-F238E27FC236}">
                <a16:creationId xmlns:a16="http://schemas.microsoft.com/office/drawing/2014/main" id="{BF64333F-0747-F32A-DC91-BAA0CAB6D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1039813"/>
            <a:ext cx="7162800" cy="708025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Test Reliability 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29BB12F-EE85-053C-F3FF-21BACBA13D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2208213"/>
            <a:ext cx="7162800" cy="1754187"/>
          </a:xfrm>
        </p:spPr>
        <p:txBody>
          <a:bodyPr/>
          <a:lstStyle/>
          <a:p>
            <a:pPr marL="344488" indent="4763">
              <a:buFontTx/>
              <a:buNone/>
            </a:pPr>
            <a:r>
              <a:rPr>
                <a:latin typeface="Open sans" panose="020B0606030504020204" pitchFamily="34" charset="0"/>
              </a:rPr>
              <a:t>the degree to which a test repeatedly measures the same thing.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5162E2EF-F226-D2B5-4872-A678C198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PPT11-6</a:t>
            </a:r>
          </a:p>
        </p:txBody>
      </p:sp>
      <p:pic>
        <p:nvPicPr>
          <p:cNvPr id="2253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2EC9CA0-868E-1880-0DA0-0C655FCDA3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>
            <a:extLst>
              <a:ext uri="{FF2B5EF4-FFF2-40B4-BE49-F238E27FC236}">
                <a16:creationId xmlns:a16="http://schemas.microsoft.com/office/drawing/2014/main" id="{5C41DBD9-9071-60CC-2AE0-C900574E25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6">
            <a:extLst>
              <a:ext uri="{FF2B5EF4-FFF2-40B4-BE49-F238E27FC236}">
                <a16:creationId xmlns:a16="http://schemas.microsoft.com/office/drawing/2014/main" id="{D0E00482-56B0-4A37-504E-026CAA0B7CA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581400" y="1219200"/>
            <a:ext cx="5489575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" name="Rectangle 8">
            <a:extLst>
              <a:ext uri="{FF2B5EF4-FFF2-40B4-BE49-F238E27FC236}">
                <a16:creationId xmlns:a16="http://schemas.microsoft.com/office/drawing/2014/main" id="{21DCF503-FC8F-42B5-CE83-65F958473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3652838"/>
            <a:ext cx="1647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Open sans" panose="020B0606030504020204" pitchFamily="34" charset="0"/>
              </a:rPr>
              <a:t>Objective</a:t>
            </a:r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9223" name="Rectangle 10">
            <a:extLst>
              <a:ext uri="{FF2B5EF4-FFF2-40B4-BE49-F238E27FC236}">
                <a16:creationId xmlns:a16="http://schemas.microsoft.com/office/drawing/2014/main" id="{AD4DC015-DA48-FDD8-E3C6-0E953D94B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5105400"/>
            <a:ext cx="49498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Open sans" panose="020B0606030504020204" pitchFamily="34" charset="0"/>
              </a:rPr>
              <a:t>No validity/No Reliability</a:t>
            </a: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5" name="Oval 12">
            <a:extLst>
              <a:ext uri="{FF2B5EF4-FFF2-40B4-BE49-F238E27FC236}">
                <a16:creationId xmlns:a16="http://schemas.microsoft.com/office/drawing/2014/main" id="{A82BE62C-7E59-718D-4C0B-162E49C87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2171700"/>
            <a:ext cx="1436687" cy="1400175"/>
          </a:xfrm>
          <a:prstGeom prst="ellipse">
            <a:avLst/>
          </a:prstGeom>
          <a:solidFill>
            <a:srgbClr val="FFFFFF"/>
          </a:solidFill>
          <a:ln w="50800">
            <a:solidFill>
              <a:srgbClr val="004E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rgbClr val="000066"/>
                </a:solidFill>
              </a:ln>
              <a:latin typeface="Open sans"/>
            </a:endParaRPr>
          </a:p>
        </p:txBody>
      </p:sp>
      <p:sp>
        <p:nvSpPr>
          <p:cNvPr id="23558" name="Oval 13">
            <a:extLst>
              <a:ext uri="{FF2B5EF4-FFF2-40B4-BE49-F238E27FC236}">
                <a16:creationId xmlns:a16="http://schemas.microsoft.com/office/drawing/2014/main" id="{624163DA-2203-71E8-6823-E172A40CE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0138" y="3489325"/>
            <a:ext cx="1444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59" name="Oval 14">
            <a:extLst>
              <a:ext uri="{FF2B5EF4-FFF2-40B4-BE49-F238E27FC236}">
                <a16:creationId xmlns:a16="http://schemas.microsoft.com/office/drawing/2014/main" id="{57E34FE3-50AA-3B56-EE3A-C9ABFDE47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1638" y="24828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0" name="Oval 15">
            <a:extLst>
              <a:ext uri="{FF2B5EF4-FFF2-40B4-BE49-F238E27FC236}">
                <a16:creationId xmlns:a16="http://schemas.microsoft.com/office/drawing/2014/main" id="{7A10F60F-A54C-ADF1-41CA-2F784BD84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0" y="4035425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1" name="Oval 16">
            <a:extLst>
              <a:ext uri="{FF2B5EF4-FFF2-40B4-BE49-F238E27FC236}">
                <a16:creationId xmlns:a16="http://schemas.microsoft.com/office/drawing/2014/main" id="{FAA778AE-38C3-CC4C-3D6F-9F39AB659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28384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2" name="Oval 17">
            <a:extLst>
              <a:ext uri="{FF2B5EF4-FFF2-40B4-BE49-F238E27FC236}">
                <a16:creationId xmlns:a16="http://schemas.microsoft.com/office/drawing/2014/main" id="{968A163B-B2EA-723F-6BA0-F5581DAA8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1289050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3" name="Oval 18">
            <a:extLst>
              <a:ext uri="{FF2B5EF4-FFF2-40B4-BE49-F238E27FC236}">
                <a16:creationId xmlns:a16="http://schemas.microsoft.com/office/drawing/2014/main" id="{CF0D6484-1FF3-6F4E-0D99-B7BE08025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088" y="12763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4" name="Oval 19">
            <a:extLst>
              <a:ext uri="{FF2B5EF4-FFF2-40B4-BE49-F238E27FC236}">
                <a16:creationId xmlns:a16="http://schemas.microsoft.com/office/drawing/2014/main" id="{C9DCDA69-8951-DCCA-795C-40F029B8A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2139950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5" name="Oval 20">
            <a:extLst>
              <a:ext uri="{FF2B5EF4-FFF2-40B4-BE49-F238E27FC236}">
                <a16:creationId xmlns:a16="http://schemas.microsoft.com/office/drawing/2014/main" id="{F37BB192-4DBC-1A5E-5B41-965F34F77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1606550"/>
            <a:ext cx="1444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6" name="Oval 21">
            <a:extLst>
              <a:ext uri="{FF2B5EF4-FFF2-40B4-BE49-F238E27FC236}">
                <a16:creationId xmlns:a16="http://schemas.microsoft.com/office/drawing/2014/main" id="{7C2FF858-2A5D-B026-65A2-6C50F6920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0" y="2647950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7" name="Oval 22">
            <a:extLst>
              <a:ext uri="{FF2B5EF4-FFF2-40B4-BE49-F238E27FC236}">
                <a16:creationId xmlns:a16="http://schemas.microsoft.com/office/drawing/2014/main" id="{4404FFA5-1B9D-B023-128C-45D24B72E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4403725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8" name="Oval 23">
            <a:extLst>
              <a:ext uri="{FF2B5EF4-FFF2-40B4-BE49-F238E27FC236}">
                <a16:creationId xmlns:a16="http://schemas.microsoft.com/office/drawing/2014/main" id="{53E9EF6D-2592-C466-2144-655179874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038" y="3819525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69" name="Oval 24">
            <a:extLst>
              <a:ext uri="{FF2B5EF4-FFF2-40B4-BE49-F238E27FC236}">
                <a16:creationId xmlns:a16="http://schemas.microsoft.com/office/drawing/2014/main" id="{DB523BB7-D7CB-C3AA-A62C-25F19A512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724150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70" name="Oval 25">
            <a:extLst>
              <a:ext uri="{FF2B5EF4-FFF2-40B4-BE49-F238E27FC236}">
                <a16:creationId xmlns:a16="http://schemas.microsoft.com/office/drawing/2014/main" id="{33E1C817-7E0D-08D3-264C-081CDD7D8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9488" y="2889250"/>
            <a:ext cx="1571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3571" name="Text Box 4">
            <a:extLst>
              <a:ext uri="{FF2B5EF4-FFF2-40B4-BE49-F238E27FC236}">
                <a16:creationId xmlns:a16="http://schemas.microsoft.com/office/drawing/2014/main" id="{78ABD8FF-BBE8-16C7-0CDA-B290F2115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PPT11-7</a:t>
            </a:r>
          </a:p>
        </p:txBody>
      </p:sp>
      <p:pic>
        <p:nvPicPr>
          <p:cNvPr id="2357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90346AD-AFDE-9AAE-6DEF-88945B9630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3" name="Picture 5">
            <a:extLst>
              <a:ext uri="{FF2B5EF4-FFF2-40B4-BE49-F238E27FC236}">
                <a16:creationId xmlns:a16="http://schemas.microsoft.com/office/drawing/2014/main" id="{F1F4B038-74A2-B8EA-D659-97123229A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5">
            <a:extLst>
              <a:ext uri="{FF2B5EF4-FFF2-40B4-BE49-F238E27FC236}">
                <a16:creationId xmlns:a16="http://schemas.microsoft.com/office/drawing/2014/main" id="{3F24DFC2-715C-A45C-23A0-E336F35BB44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810000" y="1447800"/>
            <a:ext cx="502761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5B365044-9838-1703-CE25-9A47CF2F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538" y="3419475"/>
            <a:ext cx="1601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Open sans" panose="020B0606030504020204" pitchFamily="34" charset="0"/>
              </a:rPr>
              <a:t>Objective</a:t>
            </a:r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C4CE46BF-4C67-8560-63F8-FDFC007CA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9863" y="4689475"/>
            <a:ext cx="46164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Open sans" panose="020B0606030504020204" pitchFamily="34" charset="0"/>
              </a:rPr>
              <a:t>Reliable but no validity</a:t>
            </a:r>
            <a:endParaRPr lang="en-US" altLang="en-US" sz="3200">
              <a:latin typeface="Open sans" panose="020B0606030504020204" pitchFamily="34" charset="0"/>
            </a:endParaRPr>
          </a:p>
        </p:txBody>
      </p:sp>
      <p:sp>
        <p:nvSpPr>
          <p:cNvPr id="24581" name="Oval 11">
            <a:extLst>
              <a:ext uri="{FF2B5EF4-FFF2-40B4-BE49-F238E27FC236}">
                <a16:creationId xmlns:a16="http://schemas.microsoft.com/office/drawing/2014/main" id="{AC743644-6672-EBC2-18E6-C7ADE5A8B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531938"/>
            <a:ext cx="1714500" cy="1714500"/>
          </a:xfrm>
          <a:prstGeom prst="ellipse">
            <a:avLst/>
          </a:prstGeom>
          <a:solidFill>
            <a:srgbClr val="FFFFFF"/>
          </a:solidFill>
          <a:ln w="63500">
            <a:solidFill>
              <a:srgbClr val="004EFF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2" name="Oval 12">
            <a:extLst>
              <a:ext uri="{FF2B5EF4-FFF2-40B4-BE49-F238E27FC236}">
                <a16:creationId xmlns:a16="http://schemas.microsoft.com/office/drawing/2014/main" id="{4F956DC3-0991-E279-FCF6-7641C8EA4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288" y="2312988"/>
            <a:ext cx="166687" cy="166687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3" name="Oval 13">
            <a:extLst>
              <a:ext uri="{FF2B5EF4-FFF2-40B4-BE49-F238E27FC236}">
                <a16:creationId xmlns:a16="http://schemas.microsoft.com/office/drawing/2014/main" id="{1862E70A-67B7-C200-D154-5B30A2F85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2085975"/>
            <a:ext cx="152400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4" name="Oval 14">
            <a:extLst>
              <a:ext uri="{FF2B5EF4-FFF2-40B4-BE49-F238E27FC236}">
                <a16:creationId xmlns:a16="http://schemas.microsoft.com/office/drawing/2014/main" id="{948B2397-F979-7F08-44CD-DA6F56F8A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5525" y="2373313"/>
            <a:ext cx="168275" cy="182562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5" name="Oval 15">
            <a:extLst>
              <a:ext uri="{FF2B5EF4-FFF2-40B4-BE49-F238E27FC236}">
                <a16:creationId xmlns:a16="http://schemas.microsoft.com/office/drawing/2014/main" id="{54EE5C1D-3336-4A69-18B6-86796A53D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213" y="2359025"/>
            <a:ext cx="179387" cy="16668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6" name="Oval 16">
            <a:extLst>
              <a:ext uri="{FF2B5EF4-FFF2-40B4-BE49-F238E27FC236}">
                <a16:creationId xmlns:a16="http://schemas.microsoft.com/office/drawing/2014/main" id="{BF662B8B-F9AE-0EEC-015C-AA04CD7DB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2070100"/>
            <a:ext cx="166688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7" name="Oval 17">
            <a:extLst>
              <a:ext uri="{FF2B5EF4-FFF2-40B4-BE49-F238E27FC236}">
                <a16:creationId xmlns:a16="http://schemas.microsoft.com/office/drawing/2014/main" id="{BA42A3C1-6574-0FEF-BA0C-942DCE1E0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1917700"/>
            <a:ext cx="180975" cy="16827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8" name="Oval 18">
            <a:extLst>
              <a:ext uri="{FF2B5EF4-FFF2-40B4-BE49-F238E27FC236}">
                <a16:creationId xmlns:a16="http://schemas.microsoft.com/office/drawing/2014/main" id="{A0755841-6F78-4D29-8963-A12128CC1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070100"/>
            <a:ext cx="180975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89" name="Oval 19">
            <a:extLst>
              <a:ext uri="{FF2B5EF4-FFF2-40B4-BE49-F238E27FC236}">
                <a16:creationId xmlns:a16="http://schemas.microsoft.com/office/drawing/2014/main" id="{9AE545CD-8DF6-14C5-31E0-21308C6D6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3950" y="1812925"/>
            <a:ext cx="180975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90" name="Oval 20">
            <a:extLst>
              <a:ext uri="{FF2B5EF4-FFF2-40B4-BE49-F238E27FC236}">
                <a16:creationId xmlns:a16="http://schemas.microsoft.com/office/drawing/2014/main" id="{5BDDF0FA-1AF0-2101-45D3-543F52518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7325" y="1933575"/>
            <a:ext cx="166688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91" name="Oval 21">
            <a:extLst>
              <a:ext uri="{FF2B5EF4-FFF2-40B4-BE49-F238E27FC236}">
                <a16:creationId xmlns:a16="http://schemas.microsoft.com/office/drawing/2014/main" id="{18D24133-D699-0959-C360-0CEFD1D8D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38" y="2206625"/>
            <a:ext cx="166687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92" name="Oval 22">
            <a:extLst>
              <a:ext uri="{FF2B5EF4-FFF2-40B4-BE49-F238E27FC236}">
                <a16:creationId xmlns:a16="http://schemas.microsoft.com/office/drawing/2014/main" id="{92A8A0D3-517F-E4E8-64B1-157775D2C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2646363"/>
            <a:ext cx="180975" cy="182562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Open sans" panose="020B0606030504020204" pitchFamily="34" charset="0"/>
            </a:endParaRPr>
          </a:p>
        </p:txBody>
      </p:sp>
      <p:sp>
        <p:nvSpPr>
          <p:cNvPr id="24593" name="Text Box 4">
            <a:extLst>
              <a:ext uri="{FF2B5EF4-FFF2-40B4-BE49-F238E27FC236}">
                <a16:creationId xmlns:a16="http://schemas.microsoft.com/office/drawing/2014/main" id="{69DFEF11-BE8E-A290-99D6-E4E1E9001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PPT11-8</a:t>
            </a:r>
          </a:p>
        </p:txBody>
      </p:sp>
      <p:pic>
        <p:nvPicPr>
          <p:cNvPr id="2459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D1CECCE-36A6-7829-7700-0AFE42C5A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5" name="Picture 5">
            <a:extLst>
              <a:ext uri="{FF2B5EF4-FFF2-40B4-BE49-F238E27FC236}">
                <a16:creationId xmlns:a16="http://schemas.microsoft.com/office/drawing/2014/main" id="{0E99EBF5-494F-16BE-6BCA-9394E295D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273</Words>
  <Application>Microsoft Office PowerPoint</Application>
  <PresentationFormat>Widescreen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Times</vt:lpstr>
      <vt:lpstr>Arial</vt:lpstr>
      <vt:lpstr>Arial Black</vt:lpstr>
      <vt:lpstr>Calibri</vt:lpstr>
      <vt:lpstr>SimSun</vt:lpstr>
      <vt:lpstr>Open sans</vt:lpstr>
      <vt:lpstr>Times New Roman</vt:lpstr>
      <vt:lpstr>TRMaster</vt:lpstr>
      <vt:lpstr>Default Design</vt:lpstr>
      <vt:lpstr>Unit 11</vt:lpstr>
      <vt:lpstr>Unit 11 Objectives</vt:lpstr>
      <vt:lpstr>Unit 11 Objectives</vt:lpstr>
      <vt:lpstr>PowerPoint Presentation</vt:lpstr>
      <vt:lpstr>PowerPoint Presentation</vt:lpstr>
      <vt:lpstr>Test Validity </vt:lpstr>
      <vt:lpstr>Test Reliability </vt:lpstr>
      <vt:lpstr>PowerPoint Presentation</vt:lpstr>
      <vt:lpstr>PowerPoint Presentation</vt:lpstr>
      <vt:lpstr>PowerPoint Presentation</vt:lpstr>
      <vt:lpstr>PowerPoint Presentation</vt:lpstr>
      <vt:lpstr>Unit 11 Objectives</vt:lpstr>
      <vt:lpstr>Unit 11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Jerry and Dee Williams</dc:creator>
  <cp:lastModifiedBy>NDRF NDRF</cp:lastModifiedBy>
  <cp:revision>46</cp:revision>
  <cp:lastPrinted>1999-09-06T15:02:48Z</cp:lastPrinted>
  <dcterms:created xsi:type="dcterms:W3CDTF">1999-09-06T14:36:01Z</dcterms:created>
  <dcterms:modified xsi:type="dcterms:W3CDTF">2026-02-02T06:12:33Z</dcterms:modified>
</cp:coreProperties>
</file>