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1189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3DBBB-03B8-4EB8-8A75-70FB6005BDDE}" v="2" dt="2026-01-07T12:23:14.96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RF ACADEMY" userId="4cebfd5606abfb1b" providerId="LiveId" clId="{0E945188-966B-4235-8D1D-55F65228EBDE}"/>
    <pc:docChg chg="addSld delSld modSld modMainMaster">
      <pc:chgData name="NDRF ACADEMY" userId="4cebfd5606abfb1b" providerId="LiveId" clId="{0E945188-966B-4235-8D1D-55F65228EBDE}" dt="2026-01-07T12:23:14.963" v="2"/>
      <pc:docMkLst>
        <pc:docMk/>
      </pc:docMkLst>
      <pc:sldChg chg="del">
        <pc:chgData name="NDRF ACADEMY" userId="4cebfd5606abfb1b" providerId="LiveId" clId="{0E945188-966B-4235-8D1D-55F65228EBDE}" dt="2026-01-07T12:23:08.825" v="1" actId="47"/>
        <pc:sldMkLst>
          <pc:docMk/>
          <pc:sldMk cId="1708063356" sldId="1188"/>
        </pc:sldMkLst>
      </pc:sldChg>
      <pc:sldChg chg="add">
        <pc:chgData name="NDRF ACADEMY" userId="4cebfd5606abfb1b" providerId="LiveId" clId="{0E945188-966B-4235-8D1D-55F65228EBDE}" dt="2026-01-07T12:23:05.076" v="0"/>
        <pc:sldMkLst>
          <pc:docMk/>
          <pc:sldMk cId="700006782" sldId="1189"/>
        </pc:sldMkLst>
      </pc:sldChg>
      <pc:sldMasterChg chg="modSldLayout">
        <pc:chgData name="NDRF ACADEMY" userId="4cebfd5606abfb1b" providerId="LiveId" clId="{0E945188-966B-4235-8D1D-55F65228EBDE}" dt="2026-01-07T12:23:14.963" v="2"/>
        <pc:sldMasterMkLst>
          <pc:docMk/>
          <pc:sldMasterMk cId="0" sldId="2147483648"/>
        </pc:sldMasterMkLst>
        <pc:sldLayoutChg chg="setBg">
          <pc:chgData name="NDRF ACADEMY" userId="4cebfd5606abfb1b" providerId="LiveId" clId="{0E945188-966B-4235-8D1D-55F65228EBDE}" dt="2026-01-07T12:23:14.963" v="2"/>
          <pc:sldLayoutMkLst>
            <pc:docMk/>
            <pc:sldMasterMk cId="0" sldId="2147483648"/>
            <pc:sldLayoutMk cId="2222875554" sldId="214748365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1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1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519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ERT, Kalpakkam DAE Centre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75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SSR Brochure Pics-04.jpg" descr="CSSR Brochure Pics-04.jpg"/>
          <p:cNvPicPr>
            <a:picLocks noChangeAspect="1"/>
          </p:cNvPicPr>
          <p:nvPr/>
        </p:nvPicPr>
        <p:blipFill>
          <a:blip r:embed="rId2"/>
          <a:srcRect t="12344" b="2475"/>
          <a:stretch>
            <a:fillRect/>
          </a:stretch>
        </p:blipFill>
        <p:spPr>
          <a:xfrm>
            <a:off x="-25202" y="-83464"/>
            <a:ext cx="24434209" cy="13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Rectangle"/>
          <p:cNvSpPr/>
          <p:nvPr/>
        </p:nvSpPr>
        <p:spPr>
          <a:xfrm>
            <a:off x="-25401" y="-63500"/>
            <a:ext cx="24434801" cy="137668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834204" y="3461930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1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1…"/>
          <p:cNvSpPr txBox="1"/>
          <p:nvPr/>
        </p:nvSpPr>
        <p:spPr>
          <a:xfrm>
            <a:off x="1081559" y="3829124"/>
            <a:ext cx="10586351" cy="227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11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Pre-hospital Treatment</a:t>
            </a:r>
          </a:p>
        </p:txBody>
      </p:sp>
      <p:grpSp>
        <p:nvGrpSpPr>
          <p:cNvPr id="101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1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11 - 1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4" name="Group"/>
          <p:cNvGrpSpPr/>
          <p:nvPr/>
        </p:nvGrpSpPr>
        <p:grpSpPr>
          <a:xfrm>
            <a:off x="10804095" y="11401302"/>
            <a:ext cx="4693358" cy="2183455"/>
            <a:chOff x="0" y="0"/>
            <a:chExt cx="4693356" cy="2183453"/>
          </a:xfrm>
        </p:grpSpPr>
        <p:pic>
          <p:nvPicPr>
            <p:cNvPr id="102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-17422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260"/>
            <a:ext cx="1833282" cy="1301615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8115A111-35F4-0841-6E20-5F90E7B1A1B9}"/>
              </a:ext>
            </a:extLst>
          </p:cNvPr>
          <p:cNvSpPr txBox="1"/>
          <p:nvPr/>
        </p:nvSpPr>
        <p:spPr>
          <a:xfrm>
            <a:off x="14860160" y="11549434"/>
            <a:ext cx="9712472" cy="83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4" tIns="78284" rIns="78284" bIns="78284">
            <a:spAutoFit/>
          </a:bodyPr>
          <a:lstStyle/>
          <a:p>
            <a:pPr algn="ctr"/>
            <a:r>
              <a:rPr lang="en-US" sz="4400" b="1" dirty="0">
                <a:latin typeface="Open sans"/>
              </a:rPr>
              <a:t>Presented By:- Sohel Lakhani. DC</a:t>
            </a:r>
            <a:endParaRPr lang="en-US" sz="4400" dirty="0">
              <a:latin typeface="Open sans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10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2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3" name="OBJECTIVES"/>
          <p:cNvSpPr txBox="1"/>
          <p:nvPr/>
        </p:nvSpPr>
        <p:spPr>
          <a:xfrm>
            <a:off x="1077422" y="1252895"/>
            <a:ext cx="6005850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116" name="Group"/>
          <p:cNvGrpSpPr/>
          <p:nvPr/>
        </p:nvGrpSpPr>
        <p:grpSpPr>
          <a:xfrm>
            <a:off x="9759073" y="5910223"/>
            <a:ext cx="1219201" cy="1681958"/>
            <a:chOff x="0" y="115975"/>
            <a:chExt cx="1219200" cy="1681957"/>
          </a:xfrm>
        </p:grpSpPr>
        <p:sp>
          <p:nvSpPr>
            <p:cNvPr id="11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9" name="Group"/>
          <p:cNvGrpSpPr/>
          <p:nvPr/>
        </p:nvGrpSpPr>
        <p:grpSpPr>
          <a:xfrm>
            <a:off x="9759073" y="8350042"/>
            <a:ext cx="1219201" cy="1681958"/>
            <a:chOff x="0" y="115975"/>
            <a:chExt cx="1219200" cy="1681957"/>
          </a:xfrm>
        </p:grpSpPr>
        <p:sp>
          <p:nvSpPr>
            <p:cNvPr id="11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8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20" name="Identify the possible mechanisms of injury in a structural collapse.…"/>
          <p:cNvSpPr txBox="1"/>
          <p:nvPr/>
        </p:nvSpPr>
        <p:spPr>
          <a:xfrm>
            <a:off x="11581645" y="5993726"/>
            <a:ext cx="11558768" cy="400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Identify the possible mechanisms of injury in a structural collapse.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>
              <a:latin typeface="Open Sans"/>
            </a:endParaRP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List the potential injuries that could be expected in a structural collapse.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4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7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8" name="OBJECTIVES"/>
          <p:cNvSpPr txBox="1"/>
          <p:nvPr/>
        </p:nvSpPr>
        <p:spPr>
          <a:xfrm>
            <a:off x="1077422" y="1217721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29" name="Describe the conditions in a patient that might indicate the presence of crush syndrome or compartment syndrome."/>
          <p:cNvSpPr txBox="1"/>
          <p:nvPr/>
        </p:nvSpPr>
        <p:spPr>
          <a:xfrm>
            <a:off x="11606613" y="6449386"/>
            <a:ext cx="11888485" cy="361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Describe the conditions in a patient that might indicate the presence of crush syndrome or compartment syndrome.</a:t>
            </a:r>
          </a:p>
        </p:txBody>
      </p:sp>
      <p:grpSp>
        <p:nvGrpSpPr>
          <p:cNvPr id="132" name="Group"/>
          <p:cNvGrpSpPr/>
          <p:nvPr/>
        </p:nvGrpSpPr>
        <p:grpSpPr>
          <a:xfrm>
            <a:off x="9759073" y="6226289"/>
            <a:ext cx="1219201" cy="1681958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3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6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37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9" name="Mechanisms of Injury"/>
          <p:cNvSpPr txBox="1"/>
          <p:nvPr/>
        </p:nvSpPr>
        <p:spPr>
          <a:xfrm>
            <a:off x="1077422" y="1200139"/>
            <a:ext cx="959657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Mechanisms of Injury</a:t>
            </a:r>
          </a:p>
        </p:txBody>
      </p:sp>
      <p:grpSp>
        <p:nvGrpSpPr>
          <p:cNvPr id="155" name="Group"/>
          <p:cNvGrpSpPr/>
          <p:nvPr/>
        </p:nvGrpSpPr>
        <p:grpSpPr>
          <a:xfrm>
            <a:off x="2732904" y="3526371"/>
            <a:ext cx="19737732" cy="8810416"/>
            <a:chOff x="0" y="0"/>
            <a:chExt cx="19737730" cy="8810414"/>
          </a:xfrm>
        </p:grpSpPr>
        <p:sp>
          <p:nvSpPr>
            <p:cNvPr id="140" name="Line"/>
            <p:cNvSpPr/>
            <p:nvPr/>
          </p:nvSpPr>
          <p:spPr>
            <a:xfrm flipH="1" flipV="1">
              <a:off x="7194130" y="1137252"/>
              <a:ext cx="1278787" cy="1278786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1" name="Line"/>
            <p:cNvSpPr/>
            <p:nvPr/>
          </p:nvSpPr>
          <p:spPr>
            <a:xfrm flipV="1">
              <a:off x="9985238" y="1137252"/>
              <a:ext cx="1278786" cy="1278786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2" name="Line"/>
            <p:cNvSpPr/>
            <p:nvPr/>
          </p:nvSpPr>
          <p:spPr>
            <a:xfrm>
              <a:off x="9275178" y="6727116"/>
              <a:ext cx="1" cy="1249044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3" name="Crushing or compression"/>
            <p:cNvSpPr txBox="1"/>
            <p:nvPr/>
          </p:nvSpPr>
          <p:spPr>
            <a:xfrm>
              <a:off x="11760488" y="0"/>
              <a:ext cx="4152263" cy="1266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Crushing or compression</a:t>
              </a:r>
            </a:p>
          </p:txBody>
        </p:sp>
        <p:sp>
          <p:nvSpPr>
            <p:cNvPr id="144" name="Low temperatures"/>
            <p:cNvSpPr txBox="1"/>
            <p:nvPr/>
          </p:nvSpPr>
          <p:spPr>
            <a:xfrm>
              <a:off x="14398997" y="5368114"/>
              <a:ext cx="4507107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Low temperatures</a:t>
              </a:r>
            </a:p>
          </p:txBody>
        </p:sp>
        <p:sp>
          <p:nvSpPr>
            <p:cNvPr id="145" name="Contaminated air"/>
            <p:cNvSpPr txBox="1"/>
            <p:nvPr/>
          </p:nvSpPr>
          <p:spPr>
            <a:xfrm>
              <a:off x="0" y="5368114"/>
              <a:ext cx="4152263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algn="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Contaminated air</a:t>
              </a:r>
            </a:p>
          </p:txBody>
        </p:sp>
        <p:sp>
          <p:nvSpPr>
            <p:cNvPr id="146" name="Prolonged isolation and desperation"/>
            <p:cNvSpPr txBox="1"/>
            <p:nvPr/>
          </p:nvSpPr>
          <p:spPr>
            <a:xfrm>
              <a:off x="2939873" y="0"/>
              <a:ext cx="4770707" cy="1266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Prolonged isolation and desperation</a:t>
              </a:r>
            </a:p>
          </p:txBody>
        </p:sp>
        <p:sp>
          <p:nvSpPr>
            <p:cNvPr id="147" name="Blunt trauma"/>
            <p:cNvSpPr txBox="1"/>
            <p:nvPr/>
          </p:nvSpPr>
          <p:spPr>
            <a:xfrm>
              <a:off x="7656773" y="8098321"/>
              <a:ext cx="3236811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Blunt trauma</a:t>
              </a:r>
            </a:p>
          </p:txBody>
        </p:sp>
        <p:sp>
          <p:nvSpPr>
            <p:cNvPr id="148" name="Falls"/>
            <p:cNvSpPr txBox="1"/>
            <p:nvPr/>
          </p:nvSpPr>
          <p:spPr>
            <a:xfrm>
              <a:off x="2924998" y="2758044"/>
              <a:ext cx="1227265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algn="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Falls</a:t>
              </a:r>
            </a:p>
          </p:txBody>
        </p:sp>
        <p:sp>
          <p:nvSpPr>
            <p:cNvPr id="149" name="Lack of food and water"/>
            <p:cNvSpPr txBox="1"/>
            <p:nvPr/>
          </p:nvSpPr>
          <p:spPr>
            <a:xfrm>
              <a:off x="14359994" y="2758044"/>
              <a:ext cx="5377736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>
                  <a:latin typeface="Open Sans"/>
                </a:rPr>
                <a:t>Lack of food and water</a:t>
              </a:r>
            </a:p>
          </p:txBody>
        </p:sp>
        <p:sp>
          <p:nvSpPr>
            <p:cNvPr id="150" name="Line"/>
            <p:cNvSpPr/>
            <p:nvPr/>
          </p:nvSpPr>
          <p:spPr>
            <a:xfrm>
              <a:off x="11657625" y="3152241"/>
              <a:ext cx="2510107" cy="121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1" name="Line"/>
            <p:cNvSpPr/>
            <p:nvPr/>
          </p:nvSpPr>
          <p:spPr>
            <a:xfrm rot="10800000" flipH="1">
              <a:off x="11657625" y="4569700"/>
              <a:ext cx="2510107" cy="1217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2" name="Line"/>
            <p:cNvSpPr/>
            <p:nvPr/>
          </p:nvSpPr>
          <p:spPr>
            <a:xfrm flipH="1">
              <a:off x="4425831" y="3152241"/>
              <a:ext cx="2510108" cy="121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Line"/>
            <p:cNvSpPr/>
            <p:nvPr/>
          </p:nvSpPr>
          <p:spPr>
            <a:xfrm rot="10800000">
              <a:off x="4425831" y="4569700"/>
              <a:ext cx="2510108" cy="1217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pic>
          <p:nvPicPr>
            <p:cNvPr id="154" name="old lady" descr="old lady"/>
            <p:cNvPicPr>
              <a:picLocks noChangeAspect="1"/>
            </p:cNvPicPr>
            <p:nvPr/>
          </p:nvPicPr>
          <p:blipFill>
            <a:blip r:embed="rId2"/>
            <a:srcRect l="2545" t="1426" r="47597" b="1429"/>
            <a:stretch>
              <a:fillRect/>
            </a:stretch>
          </p:blipFill>
          <p:spPr>
            <a:xfrm>
              <a:off x="6735370" y="1935887"/>
              <a:ext cx="5079617" cy="507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8"/>
                  </a:cubicBezTo>
                  <a:cubicBezTo>
                    <a:pt x="6725" y="21600"/>
                    <a:pt x="12953" y="21600"/>
                    <a:pt x="16796" y="17578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5" name="Picture 2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ed Rectangle"/>
          <p:cNvSpPr/>
          <p:nvPr/>
        </p:nvSpPr>
        <p:spPr>
          <a:xfrm>
            <a:off x="1164050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8" name="Compressed for an extended period of time"/>
          <p:cNvSpPr txBox="1"/>
          <p:nvPr/>
        </p:nvSpPr>
        <p:spPr>
          <a:xfrm>
            <a:off x="1512585" y="6046063"/>
            <a:ext cx="6082462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Compressed for an extended period of time</a:t>
            </a:r>
          </a:p>
        </p:txBody>
      </p:sp>
      <p:sp>
        <p:nvSpPr>
          <p:cNvPr id="159" name="Rounded Rectangle"/>
          <p:cNvSpPr/>
          <p:nvPr/>
        </p:nvSpPr>
        <p:spPr>
          <a:xfrm>
            <a:off x="8890000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0" name="Blood toxicity"/>
          <p:cNvSpPr txBox="1"/>
          <p:nvPr/>
        </p:nvSpPr>
        <p:spPr>
          <a:xfrm>
            <a:off x="9443758" y="6046064"/>
            <a:ext cx="57504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Blood toxicity</a:t>
            </a:r>
          </a:p>
        </p:txBody>
      </p:sp>
      <p:sp>
        <p:nvSpPr>
          <p:cNvPr id="161" name="Crush Syndrome"/>
          <p:cNvSpPr txBox="1"/>
          <p:nvPr/>
        </p:nvSpPr>
        <p:spPr>
          <a:xfrm>
            <a:off x="1077422" y="1798012"/>
            <a:ext cx="1164699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Crush Syndrome</a:t>
            </a:r>
          </a:p>
        </p:txBody>
      </p:sp>
      <p:sp>
        <p:nvSpPr>
          <p:cNvPr id="16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6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4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6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67" name="Rounded Rectangle"/>
          <p:cNvSpPr/>
          <p:nvPr/>
        </p:nvSpPr>
        <p:spPr>
          <a:xfrm>
            <a:off x="16610728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8" name="Fatal results"/>
          <p:cNvSpPr txBox="1"/>
          <p:nvPr/>
        </p:nvSpPr>
        <p:spPr>
          <a:xfrm>
            <a:off x="17042953" y="6046063"/>
            <a:ext cx="509496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Fatal results</a:t>
            </a:r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7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2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73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75" name="Rounded Rectangle"/>
          <p:cNvSpPr/>
          <p:nvPr/>
        </p:nvSpPr>
        <p:spPr>
          <a:xfrm>
            <a:off x="1922518" y="5358155"/>
            <a:ext cx="10160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6" name="Sustained compression in the closed space of the muscle"/>
          <p:cNvSpPr txBox="1"/>
          <p:nvPr/>
        </p:nvSpPr>
        <p:spPr>
          <a:xfrm>
            <a:off x="2271052" y="6046063"/>
            <a:ext cx="8975488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Sustained compression in the closed space of the muscle</a:t>
            </a:r>
          </a:p>
        </p:txBody>
      </p:sp>
      <p:sp>
        <p:nvSpPr>
          <p:cNvPr id="177" name="Rounded Rectangle"/>
          <p:cNvSpPr/>
          <p:nvPr/>
        </p:nvSpPr>
        <p:spPr>
          <a:xfrm>
            <a:off x="12787075" y="5358155"/>
            <a:ext cx="10160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8" name="Destruction of muscle fibres and nerves"/>
          <p:cNvSpPr txBox="1"/>
          <p:nvPr/>
        </p:nvSpPr>
        <p:spPr>
          <a:xfrm>
            <a:off x="13467833" y="6046064"/>
            <a:ext cx="905248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Destruction of muscle fibres and nerves</a:t>
            </a:r>
          </a:p>
        </p:txBody>
      </p:sp>
      <p:sp>
        <p:nvSpPr>
          <p:cNvPr id="179" name="Compartment Syndrome"/>
          <p:cNvSpPr txBox="1"/>
          <p:nvPr/>
        </p:nvSpPr>
        <p:spPr>
          <a:xfrm>
            <a:off x="1077422" y="1323229"/>
            <a:ext cx="11646992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Compartment Syndrome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first-aid-victim-emergency-situations-transportation-wounded.jpg" descr="first-aid-victim-emergency-situations-transportation-wounded.jpg"/>
          <p:cNvPicPr>
            <a:picLocks noChangeAspect="1"/>
          </p:cNvPicPr>
          <p:nvPr/>
        </p:nvPicPr>
        <p:blipFill>
          <a:blip r:embed="rId2">
            <a:alphaModFix amt="15000"/>
          </a:blip>
          <a:srcRect t="16268" r="4428" b="3063"/>
          <a:stretch>
            <a:fillRect/>
          </a:stretch>
        </p:blipFill>
        <p:spPr>
          <a:xfrm>
            <a:off x="-37671" y="-21989"/>
            <a:ext cx="24459341" cy="1375997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8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4" name="PPT 11 -"/>
          <p:cNvSpPr txBox="1"/>
          <p:nvPr/>
        </p:nvSpPr>
        <p:spPr>
          <a:xfrm>
            <a:off x="212002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8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7982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189" name="Group"/>
          <p:cNvGrpSpPr/>
          <p:nvPr/>
        </p:nvGrpSpPr>
        <p:grpSpPr>
          <a:xfrm>
            <a:off x="1149834" y="5730038"/>
            <a:ext cx="9956289" cy="2255925"/>
            <a:chOff x="0" y="0"/>
            <a:chExt cx="9956288" cy="2255924"/>
          </a:xfrm>
        </p:grpSpPr>
        <p:pic>
          <p:nvPicPr>
            <p:cNvPr id="187" name="image.pdf" descr="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4989" y="0"/>
              <a:ext cx="3331299" cy="2255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Save Lives!"/>
            <p:cNvSpPr/>
            <p:nvPr/>
          </p:nvSpPr>
          <p:spPr>
            <a:xfrm>
              <a:off x="0" y="332127"/>
              <a:ext cx="7442696" cy="169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defRPr sz="10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Save Lives!</a:t>
              </a:r>
            </a:p>
          </p:txBody>
        </p:sp>
      </p:grpSp>
      <p:sp>
        <p:nvSpPr>
          <p:cNvPr id="190" name="The primary objective of a CSSR Operation is to…"/>
          <p:cNvSpPr txBox="1"/>
          <p:nvPr/>
        </p:nvSpPr>
        <p:spPr>
          <a:xfrm>
            <a:off x="1077422" y="1622166"/>
            <a:ext cx="9800785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defRPr sz="72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The primary objective of a CSSR Operation is to…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37402" y="12737075"/>
            <a:ext cx="701472" cy="738662"/>
          </a:xfrm>
        </p:spPr>
        <p:txBody>
          <a:bodyPr/>
          <a:lstStyle/>
          <a:p>
            <a:fld id="{2BB1E14F-796C-409E-9B94-89634ADD74DA}" type="slidenum">
              <a:rPr lang="en-IN" smtClean="0"/>
              <a:t>8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9" y="6460433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" y="0"/>
            <a:ext cx="4880698" cy="29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236" y="13243"/>
            <a:ext cx="2774164" cy="24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986" y="1266064"/>
            <a:ext cx="11478776" cy="1069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00678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223</Words>
  <Application>Microsoft Office PowerPoint</Application>
  <PresentationFormat>Custom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HelveticaNeueLT Std Lt</vt:lpstr>
      <vt:lpstr>Open Sans</vt:lpstr>
      <vt:lpstr>Open Sans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2</cp:revision>
  <dcterms:modified xsi:type="dcterms:W3CDTF">2026-01-30T11:52:08Z</dcterms:modified>
</cp:coreProperties>
</file>