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6" r:id="rId2"/>
    <p:sldId id="477" r:id="rId3"/>
    <p:sldId id="396" r:id="rId4"/>
    <p:sldId id="475" r:id="rId5"/>
    <p:sldId id="354" r:id="rId6"/>
    <p:sldId id="269" r:id="rId7"/>
    <p:sldId id="386" r:id="rId8"/>
    <p:sldId id="476" r:id="rId9"/>
    <p:sldId id="366" r:id="rId10"/>
    <p:sldId id="456" r:id="rId11"/>
    <p:sldId id="458" r:id="rId12"/>
    <p:sldId id="459" r:id="rId13"/>
    <p:sldId id="460" r:id="rId14"/>
    <p:sldId id="343" r:id="rId15"/>
    <p:sldId id="344" r:id="rId16"/>
    <p:sldId id="461" r:id="rId17"/>
    <p:sldId id="463" r:id="rId18"/>
    <p:sldId id="464" r:id="rId19"/>
    <p:sldId id="467" r:id="rId20"/>
    <p:sldId id="470" r:id="rId21"/>
    <p:sldId id="465" r:id="rId22"/>
    <p:sldId id="387" r:id="rId23"/>
    <p:sldId id="271" r:id="rId24"/>
    <p:sldId id="384" r:id="rId25"/>
    <p:sldId id="349" r:id="rId26"/>
    <p:sldId id="346" r:id="rId27"/>
    <p:sldId id="347" r:id="rId28"/>
    <p:sldId id="348" r:id="rId29"/>
    <p:sldId id="273" r:id="rId30"/>
    <p:sldId id="389" r:id="rId31"/>
    <p:sldId id="390" r:id="rId32"/>
    <p:sldId id="391" r:id="rId33"/>
    <p:sldId id="392" r:id="rId34"/>
    <p:sldId id="421" r:id="rId35"/>
    <p:sldId id="426" r:id="rId36"/>
    <p:sldId id="422" r:id="rId37"/>
    <p:sldId id="395" r:id="rId38"/>
    <p:sldId id="425" r:id="rId39"/>
    <p:sldId id="399" r:id="rId40"/>
    <p:sldId id="472" r:id="rId41"/>
    <p:sldId id="400" r:id="rId42"/>
    <p:sldId id="401" r:id="rId43"/>
    <p:sldId id="402" r:id="rId44"/>
    <p:sldId id="404" r:id="rId45"/>
    <p:sldId id="405" r:id="rId46"/>
    <p:sldId id="414" r:id="rId47"/>
    <p:sldId id="285" r:id="rId48"/>
    <p:sldId id="383" r:id="rId49"/>
    <p:sldId id="289" r:id="rId50"/>
    <p:sldId id="345" r:id="rId51"/>
    <p:sldId id="382" r:id="rId52"/>
    <p:sldId id="262" r:id="rId53"/>
    <p:sldId id="479" r:id="rId54"/>
    <p:sldId id="478" r:id="rId55"/>
    <p:sldId id="118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C09B1-E636-4D92-B761-BF99BF29B83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4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7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7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"/>
          <p:cNvSpPr/>
          <p:nvPr userDrawn="1"/>
        </p:nvSpPr>
        <p:spPr>
          <a:xfrm>
            <a:off x="10016836" y="6628210"/>
            <a:ext cx="922713" cy="10509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337"/>
            <a:ext cx="435535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505" y="1681163"/>
            <a:ext cx="28371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3659" y="2505075"/>
            <a:ext cx="399495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58610" y="1681163"/>
            <a:ext cx="29967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2765" y="2505075"/>
            <a:ext cx="3719743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1200" dirty="0"/>
              <a:t>DM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758297" y="6587004"/>
            <a:ext cx="1017235" cy="45719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PT 2 -"/>
          <p:cNvSpPr txBox="1"/>
          <p:nvPr userDrawn="1"/>
        </p:nvSpPr>
        <p:spPr>
          <a:xfrm>
            <a:off x="10213109" y="6348343"/>
            <a:ext cx="551280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200" b="0" dirty="0"/>
              <a:t>PPT </a:t>
            </a:r>
            <a:r>
              <a:rPr sz="1200" b="0" spc="-59" dirty="0"/>
              <a:t> </a:t>
            </a:r>
            <a:r>
              <a:rPr sz="1200" b="0" dirty="0"/>
              <a:t>-</a:t>
            </a:r>
          </a:p>
        </p:txBody>
      </p:sp>
      <p:sp>
        <p:nvSpPr>
          <p:cNvPr id="12" name="Rectangle"/>
          <p:cNvSpPr/>
          <p:nvPr userDrawn="1"/>
        </p:nvSpPr>
        <p:spPr>
          <a:xfrm>
            <a:off x="10262586" y="6628210"/>
            <a:ext cx="676963" cy="932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D7D87-A38B-D4F6-0514-312F00761C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47BA9-BE5C-5EEB-9BCC-0F5DCE9C5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156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frontiersin.org/articles/10.3389/frcmn.2020.610879/f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emf"/><Relationship Id="rId9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55A40FA-11C5-455E-DAD8-B44A2EC3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656" y="1638721"/>
            <a:ext cx="12153439" cy="440838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209800" y="6529069"/>
            <a:ext cx="3505200" cy="327660"/>
          </a:xfrm>
          <a:custGeom>
            <a:avLst/>
            <a:gdLst/>
            <a:ahLst/>
            <a:cxnLst/>
            <a:rect l="l" t="t" r="r" b="b"/>
            <a:pathLst>
              <a:path w="3505200" h="327659">
                <a:moveTo>
                  <a:pt x="3505200" y="0"/>
                </a:moveTo>
                <a:lnTo>
                  <a:pt x="0" y="0"/>
                </a:lnTo>
                <a:lnTo>
                  <a:pt x="0" y="327659"/>
                </a:lnTo>
                <a:lnTo>
                  <a:pt x="3505200" y="327659"/>
                </a:lnTo>
                <a:lnTo>
                  <a:pt x="350520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5381" y="116840"/>
            <a:ext cx="66039" cy="67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5381" y="347979"/>
            <a:ext cx="6603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5381" y="574040"/>
            <a:ext cx="66039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5381" y="1033780"/>
            <a:ext cx="6603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5381" y="1259839"/>
            <a:ext cx="66039" cy="67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5381" y="1490980"/>
            <a:ext cx="6603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5381" y="1717039"/>
            <a:ext cx="66039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5380" y="1948179"/>
            <a:ext cx="66040" cy="63500"/>
          </a:xfrm>
          <a:custGeom>
            <a:avLst/>
            <a:gdLst/>
            <a:ahLst/>
            <a:cxnLst/>
            <a:rect l="l" t="t" r="r" b="b"/>
            <a:pathLst>
              <a:path w="66040" h="63500">
                <a:moveTo>
                  <a:pt x="33019" y="0"/>
                </a:moveTo>
                <a:lnTo>
                  <a:pt x="19823" y="2460"/>
                </a:lnTo>
                <a:lnTo>
                  <a:pt x="9366" y="9207"/>
                </a:lnTo>
                <a:lnTo>
                  <a:pt x="2480" y="19288"/>
                </a:lnTo>
                <a:lnTo>
                  <a:pt x="0" y="31750"/>
                </a:lnTo>
                <a:lnTo>
                  <a:pt x="2480" y="44211"/>
                </a:lnTo>
                <a:lnTo>
                  <a:pt x="9366" y="54292"/>
                </a:lnTo>
                <a:lnTo>
                  <a:pt x="19823" y="61039"/>
                </a:lnTo>
                <a:lnTo>
                  <a:pt x="33019" y="63500"/>
                </a:lnTo>
                <a:lnTo>
                  <a:pt x="46216" y="61039"/>
                </a:lnTo>
                <a:lnTo>
                  <a:pt x="56673" y="54292"/>
                </a:lnTo>
                <a:lnTo>
                  <a:pt x="63559" y="44211"/>
                </a:lnTo>
                <a:lnTo>
                  <a:pt x="66039" y="31750"/>
                </a:lnTo>
                <a:lnTo>
                  <a:pt x="63559" y="19288"/>
                </a:lnTo>
                <a:lnTo>
                  <a:pt x="56673" y="9207"/>
                </a:lnTo>
                <a:lnTo>
                  <a:pt x="46216" y="2460"/>
                </a:lnTo>
                <a:lnTo>
                  <a:pt x="33019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5381" y="2176779"/>
            <a:ext cx="6603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2979" y="6671310"/>
            <a:ext cx="66040" cy="64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2579" y="6671310"/>
            <a:ext cx="66040" cy="64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0910" y="6671310"/>
            <a:ext cx="64769" cy="64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0510" y="6671310"/>
            <a:ext cx="64769" cy="64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01380" y="6671310"/>
            <a:ext cx="66040" cy="64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9709" y="6671310"/>
            <a:ext cx="67310" cy="647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0580" y="6671310"/>
            <a:ext cx="66040" cy="64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30180" y="6671310"/>
            <a:ext cx="64770" cy="647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5380" y="805180"/>
            <a:ext cx="66040" cy="63500"/>
          </a:xfrm>
          <a:custGeom>
            <a:avLst/>
            <a:gdLst/>
            <a:ahLst/>
            <a:cxnLst/>
            <a:rect l="l" t="t" r="r" b="b"/>
            <a:pathLst>
              <a:path w="66040" h="63500">
                <a:moveTo>
                  <a:pt x="33019" y="0"/>
                </a:moveTo>
                <a:lnTo>
                  <a:pt x="19823" y="2460"/>
                </a:lnTo>
                <a:lnTo>
                  <a:pt x="9366" y="9207"/>
                </a:lnTo>
                <a:lnTo>
                  <a:pt x="2480" y="19288"/>
                </a:lnTo>
                <a:lnTo>
                  <a:pt x="0" y="31750"/>
                </a:lnTo>
                <a:lnTo>
                  <a:pt x="2480" y="44211"/>
                </a:lnTo>
                <a:lnTo>
                  <a:pt x="9366" y="54292"/>
                </a:lnTo>
                <a:lnTo>
                  <a:pt x="19823" y="61039"/>
                </a:lnTo>
                <a:lnTo>
                  <a:pt x="33019" y="63500"/>
                </a:lnTo>
                <a:lnTo>
                  <a:pt x="46216" y="61039"/>
                </a:lnTo>
                <a:lnTo>
                  <a:pt x="56673" y="54292"/>
                </a:lnTo>
                <a:lnTo>
                  <a:pt x="63559" y="44211"/>
                </a:lnTo>
                <a:lnTo>
                  <a:pt x="66039" y="31750"/>
                </a:lnTo>
                <a:lnTo>
                  <a:pt x="63559" y="19288"/>
                </a:lnTo>
                <a:lnTo>
                  <a:pt x="56673" y="9207"/>
                </a:lnTo>
                <a:lnTo>
                  <a:pt x="46216" y="2460"/>
                </a:lnTo>
                <a:lnTo>
                  <a:pt x="33019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4740" y="4498340"/>
            <a:ext cx="99059" cy="1155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12"/>
          </p:nvPr>
        </p:nvSpPr>
        <p:spPr>
          <a:xfrm>
            <a:off x="10651490" y="6426477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dirty="0"/>
              <a:pPr marL="122555">
                <a:lnSpc>
                  <a:spcPts val="1645"/>
                </a:lnSpc>
              </a:pPr>
              <a:t>1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710689" y="75980"/>
            <a:ext cx="9271001" cy="1391811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12700" rIns="0" bIns="0" rtlCol="0">
            <a:spAutoFit/>
          </a:bodyPr>
          <a:lstStyle/>
          <a:p>
            <a:pPr marL="1671320" marR="5080" indent="-1658620" algn="ctr">
              <a:spcBef>
                <a:spcPts val="100"/>
              </a:spcBef>
            </a:pPr>
            <a:r>
              <a:rPr lang="en-US" sz="4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INCIDENT RESPONSE    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9DE0D-2161-2FFD-1188-A30AC187CF47}"/>
              </a:ext>
            </a:extLst>
          </p:cNvPr>
          <p:cNvSpPr txBox="1"/>
          <p:nvPr/>
        </p:nvSpPr>
        <p:spPr>
          <a:xfrm>
            <a:off x="7345679" y="6006112"/>
            <a:ext cx="457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</a:t>
            </a:r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Dileep Kumar</a:t>
            </a:r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2IC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0EB6B-63E0-8D32-416F-E717DD45EC79}"/>
              </a:ext>
            </a:extLst>
          </p:cNvPr>
          <p:cNvSpPr txBox="1"/>
          <p:nvPr/>
        </p:nvSpPr>
        <p:spPr>
          <a:xfrm>
            <a:off x="3941064" y="1063284"/>
            <a:ext cx="7974710" cy="501925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IRS envisages and lays down various tasks that may need to be performed by the existing administrative machinery at various levels.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also recommends prior identification of officers for the performance of different tasks and getting them trained in their respective roles, and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Provides a structure under which all departments will function in tandem with the District and State administration.</a:t>
            </a: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9A5F-B7F4-DDB1-EFDC-63B5A1C6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10</a:t>
            </a:fld>
            <a:endParaRPr lang="en-IN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A4AEE3BA-F8C9-C136-CC61-9FCBE62C9987}"/>
              </a:ext>
            </a:extLst>
          </p:cNvPr>
          <p:cNvSpPr txBox="1">
            <a:spLocks/>
          </p:cNvSpPr>
          <p:nvPr/>
        </p:nvSpPr>
        <p:spPr>
          <a:xfrm>
            <a:off x="210311" y="2868590"/>
            <a:ext cx="3504437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 dirty="0">
                <a:solidFill>
                  <a:srgbClr val="C00000"/>
                </a:solidFill>
              </a:rPr>
              <a:t>BASIC IRS CONCEPTS</a:t>
            </a:r>
            <a:endParaRPr lang="en-US" sz="4000" b="1" spc="-1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4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7B4F9-90BC-D283-CE8E-997B5F54E420}"/>
              </a:ext>
            </a:extLst>
          </p:cNvPr>
          <p:cNvSpPr txBox="1"/>
          <p:nvPr/>
        </p:nvSpPr>
        <p:spPr>
          <a:xfrm>
            <a:off x="4133088" y="1181100"/>
            <a:ext cx="7573137" cy="48936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400" dirty="0"/>
              <a:t> In the IRS, a need was felt to clearly identify a designated authority responsible and accountable by law to respond to disasters and therefore a position of Responsible Officer (RO) has been introduced.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Incident response management may however not always require the direct intervention of the RO.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On the ground, the management will be done by the IC to whom powers will have to be delegated by the RO.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The CSs and the District Magistrates/DCs will perform the role of ROs</a:t>
            </a: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B8E8C-E936-B57E-5CA6-047D096A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71AB79A2-E38E-F8A1-2D6F-9665E6E9531E}"/>
              </a:ext>
            </a:extLst>
          </p:cNvPr>
          <p:cNvSpPr txBox="1">
            <a:spLocks/>
          </p:cNvSpPr>
          <p:nvPr/>
        </p:nvSpPr>
        <p:spPr>
          <a:xfrm>
            <a:off x="108965" y="2682153"/>
            <a:ext cx="4183382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 dirty="0">
                <a:solidFill>
                  <a:srgbClr val="C00000"/>
                </a:solidFill>
              </a:rPr>
              <a:t>BASIC IRS CONCEPTS</a:t>
            </a:r>
            <a:endParaRPr lang="en-US" sz="4000" b="1" spc="-1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0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AD7E1-1016-3279-4798-368759E086FA}"/>
              </a:ext>
            </a:extLst>
          </p:cNvPr>
          <p:cNvSpPr txBox="1"/>
          <p:nvPr/>
        </p:nvSpPr>
        <p:spPr>
          <a:xfrm>
            <a:off x="4695825" y="1351508"/>
            <a:ext cx="6896100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 The chairperson of the NCMC / NEC will function as Chief Coordinator for the management of disasters at the National level.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The chairperson may designate a Nodal Officer (NO) for this purpose.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Various Ministries/Departments of Government may also nominate NOs to perform the task of Emergency Support Functionaries (ESFs) which may be required in a particular incident.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53AE7-A4E8-A47E-87E9-8F1592E1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12</a:t>
            </a:fld>
            <a:endParaRPr lang="en-IN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7E993FA-DB1E-F65F-C6FD-3CE19A84A69B}"/>
              </a:ext>
            </a:extLst>
          </p:cNvPr>
          <p:cNvSpPr txBox="1">
            <a:spLocks/>
          </p:cNvSpPr>
          <p:nvPr/>
        </p:nvSpPr>
        <p:spPr>
          <a:xfrm>
            <a:off x="127253" y="2718729"/>
            <a:ext cx="4183382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b="1" dirty="0">
                <a:solidFill>
                  <a:srgbClr val="C00000"/>
                </a:solidFill>
              </a:rPr>
              <a:t>BASIC IRS CONCEPTS</a:t>
            </a:r>
            <a:endParaRPr lang="en-US" sz="4000" b="1" spc="-1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6629401"/>
            <a:ext cx="3505200" cy="227329"/>
          </a:xfrm>
          <a:custGeom>
            <a:avLst/>
            <a:gdLst/>
            <a:ahLst/>
            <a:cxnLst/>
            <a:rect l="l" t="t" r="r" b="b"/>
            <a:pathLst>
              <a:path w="3505200" h="227329">
                <a:moveTo>
                  <a:pt x="3505200" y="0"/>
                </a:moveTo>
                <a:lnTo>
                  <a:pt x="0" y="0"/>
                </a:lnTo>
                <a:lnTo>
                  <a:pt x="0" y="227329"/>
                </a:lnTo>
                <a:lnTo>
                  <a:pt x="3505200" y="227329"/>
                </a:lnTo>
                <a:lnTo>
                  <a:pt x="350520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762000"/>
            <a:ext cx="8380730" cy="762000"/>
          </a:xfrm>
          <a:custGeom>
            <a:avLst/>
            <a:gdLst/>
            <a:ahLst/>
            <a:cxnLst/>
            <a:rect l="l" t="t" r="r" b="b"/>
            <a:pathLst>
              <a:path w="8380730" h="762000">
                <a:moveTo>
                  <a:pt x="8380730" y="0"/>
                </a:moveTo>
                <a:lnTo>
                  <a:pt x="0" y="0"/>
                </a:lnTo>
                <a:lnTo>
                  <a:pt x="0" y="762000"/>
                </a:lnTo>
                <a:lnTo>
                  <a:pt x="8380730" y="762000"/>
                </a:lnTo>
                <a:lnTo>
                  <a:pt x="8380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00800" y="4800601"/>
            <a:ext cx="1828800" cy="646331"/>
          </a:xfrm>
          <a:prstGeom prst="rect">
            <a:avLst/>
          </a:prstGeom>
          <a:solidFill>
            <a:srgbClr val="7E7E7E"/>
          </a:solidFill>
          <a:ln w="1257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0020"/>
            <a:r>
              <a:rPr spc="-10" dirty="0">
                <a:solidFill>
                  <a:srgbClr val="330099"/>
                </a:solidFill>
                <a:latin typeface="Arial Black"/>
                <a:cs typeface="Arial Black"/>
              </a:rPr>
              <a:t>LOGISTICS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9600" y="2057401"/>
            <a:ext cx="2971800" cy="786497"/>
          </a:xfrm>
          <a:prstGeom prst="rect">
            <a:avLst/>
          </a:prstGeom>
          <a:solidFill>
            <a:srgbClr val="009999"/>
          </a:solidFill>
          <a:ln w="12579">
            <a:solidFill>
              <a:srgbClr val="FFFFFF"/>
            </a:solidFill>
          </a:ln>
        </p:spPr>
        <p:txBody>
          <a:bodyPr vert="horz" wrap="square" lIns="0" tIns="162560" rIns="0" bIns="0" rtlCol="0">
            <a:spAutoFit/>
          </a:bodyPr>
          <a:lstStyle/>
          <a:p>
            <a:pPr marL="544195" marR="539750" indent="298450">
              <a:lnSpc>
                <a:spcPct val="103299"/>
              </a:lnSpc>
              <a:spcBef>
                <a:spcPts val="1280"/>
              </a:spcBef>
            </a:pPr>
            <a:r>
              <a:rPr sz="2000" spc="-5" dirty="0">
                <a:latin typeface="Arial Black"/>
                <a:cs typeface="Arial Black"/>
              </a:rPr>
              <a:t>INCIDENT  </a:t>
            </a:r>
            <a:r>
              <a:rPr sz="2000" dirty="0">
                <a:latin typeface="Arial Black"/>
                <a:cs typeface="Arial Black"/>
              </a:rPr>
              <a:t>COM</a:t>
            </a:r>
            <a:r>
              <a:rPr sz="2000" spc="10" dirty="0">
                <a:latin typeface="Arial Black"/>
                <a:cs typeface="Arial Black"/>
              </a:rPr>
              <a:t>M</a:t>
            </a:r>
            <a:r>
              <a:rPr sz="2000" dirty="0">
                <a:latin typeface="Arial Black"/>
                <a:cs typeface="Arial Black"/>
              </a:rPr>
              <a:t>ANDER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67400" y="2971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3352800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352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09800" y="3810000"/>
            <a:ext cx="1905000" cy="515526"/>
          </a:xfrm>
          <a:prstGeom prst="rect">
            <a:avLst/>
          </a:prstGeom>
          <a:solidFill>
            <a:srgbClr val="FF0000"/>
          </a:solidFill>
          <a:ln w="12579">
            <a:solidFill>
              <a:srgbClr val="FFFFFF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127635">
              <a:spcBef>
                <a:spcPts val="1860"/>
              </a:spcBef>
            </a:pPr>
            <a:r>
              <a:rPr spc="-5" dirty="0">
                <a:latin typeface="Arial Black"/>
                <a:cs typeface="Arial Black"/>
              </a:rPr>
              <a:t>OPERATIONS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9600" y="33528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52800" y="4800601"/>
            <a:ext cx="2133600" cy="787267"/>
          </a:xfrm>
          <a:prstGeom prst="rect">
            <a:avLst/>
          </a:prstGeom>
          <a:solidFill>
            <a:srgbClr val="FFFF00"/>
          </a:solidFill>
          <a:ln w="12579">
            <a:solidFill>
              <a:srgbClr val="FFFFFF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45085" marR="38100" indent="234950">
              <a:lnSpc>
                <a:spcPct val="105600"/>
              </a:lnSpc>
              <a:spcBef>
                <a:spcPts val="1560"/>
              </a:spcBef>
            </a:pPr>
            <a:r>
              <a:rPr spc="-5" dirty="0">
                <a:solidFill>
                  <a:srgbClr val="330099"/>
                </a:solidFill>
                <a:latin typeface="Arial Black"/>
                <a:cs typeface="Arial Black"/>
              </a:rPr>
              <a:t>PLANNING </a:t>
            </a:r>
            <a:r>
              <a:rPr dirty="0">
                <a:latin typeface="Arial Black"/>
                <a:cs typeface="Arial Black"/>
              </a:rPr>
              <a:t>&amp;  </a:t>
            </a:r>
            <a:r>
              <a:rPr spc="-5" dirty="0">
                <a:latin typeface="Arial Black"/>
                <a:cs typeface="Arial Black"/>
              </a:rPr>
              <a:t>IN</a:t>
            </a:r>
            <a:r>
              <a:rPr spc="-10" dirty="0">
                <a:latin typeface="Arial Black"/>
                <a:cs typeface="Arial Black"/>
              </a:rPr>
              <a:t>T</a:t>
            </a:r>
            <a:r>
              <a:rPr spc="-5" dirty="0">
                <a:latin typeface="Arial Black"/>
                <a:cs typeface="Arial Black"/>
              </a:rPr>
              <a:t>ELL</a:t>
            </a:r>
            <a:r>
              <a:rPr spc="-15" dirty="0">
                <a:latin typeface="Arial Black"/>
                <a:cs typeface="Arial Black"/>
              </a:rPr>
              <a:t>I</a:t>
            </a:r>
            <a:r>
              <a:rPr dirty="0">
                <a:latin typeface="Arial Black"/>
                <a:cs typeface="Arial Black"/>
              </a:rPr>
              <a:t>GENCE</a:t>
            </a:r>
          </a:p>
        </p:txBody>
      </p:sp>
      <p:sp>
        <p:nvSpPr>
          <p:cNvPr id="23" name="object 23"/>
          <p:cNvSpPr/>
          <p:nvPr/>
        </p:nvSpPr>
        <p:spPr>
          <a:xfrm>
            <a:off x="7162800" y="33528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1600" y="33528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0" y="3810000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2209800" y="0"/>
                </a:moveTo>
                <a:lnTo>
                  <a:pt x="0" y="0"/>
                </a:lnTo>
                <a:lnTo>
                  <a:pt x="0" y="762000"/>
                </a:lnTo>
                <a:lnTo>
                  <a:pt x="2209800" y="762000"/>
                </a:lnTo>
                <a:lnTo>
                  <a:pt x="220980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0" y="3810000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209800" h="762000">
                <a:moveTo>
                  <a:pt x="11049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2209800" y="0"/>
                </a:lnTo>
                <a:lnTo>
                  <a:pt x="2209800" y="762000"/>
                </a:lnTo>
                <a:lnTo>
                  <a:pt x="1104900" y="76200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04200" y="3934459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330099"/>
                </a:solidFill>
                <a:latin typeface="Arial Black"/>
                <a:cs typeface="Arial Black"/>
              </a:rPr>
              <a:t>FINANCE</a:t>
            </a:r>
            <a:r>
              <a:rPr spc="-70" dirty="0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4301" y="4224020"/>
            <a:ext cx="228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 Black"/>
                <a:cs typeface="Arial Black"/>
              </a:rPr>
              <a:t>ADMINISTRATION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67400" y="31242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01000" y="2743200"/>
            <a:ext cx="2438400" cy="400110"/>
          </a:xfrm>
          <a:prstGeom prst="rect">
            <a:avLst/>
          </a:prstGeom>
          <a:solidFill>
            <a:srgbClr val="009999"/>
          </a:solidFill>
          <a:ln w="12579">
            <a:solidFill>
              <a:srgbClr val="FFFFFF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74295">
              <a:spcBef>
                <a:spcPts val="960"/>
              </a:spcBef>
            </a:pPr>
            <a:r>
              <a:rPr dirty="0">
                <a:latin typeface="Arial Black"/>
                <a:cs typeface="Arial Black"/>
              </a:rPr>
              <a:t>COMMAND</a:t>
            </a:r>
            <a:r>
              <a:rPr spc="-40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STAF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587488" y="853165"/>
            <a:ext cx="775143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</a:rPr>
              <a:t>I</a:t>
            </a:r>
            <a:r>
              <a:rPr lang="en-US" sz="3600" b="1" spc="-5" dirty="0">
                <a:solidFill>
                  <a:srgbClr val="C00000"/>
                </a:solidFill>
              </a:rPr>
              <a:t>NCIDENT COMMAND </a:t>
            </a:r>
            <a:r>
              <a:rPr sz="3600" b="1" spc="-5" dirty="0">
                <a:solidFill>
                  <a:srgbClr val="C00000"/>
                </a:solidFill>
              </a:rPr>
              <a:t>S</a:t>
            </a:r>
            <a:r>
              <a:rPr lang="en-US" sz="3600" b="1" spc="-95" dirty="0">
                <a:solidFill>
                  <a:srgbClr val="C00000"/>
                </a:solidFill>
              </a:rPr>
              <a:t>YSTEM</a:t>
            </a:r>
            <a:endParaRPr sz="3600" b="1" spc="-10" dirty="0">
              <a:solidFill>
                <a:srgbClr val="C00000"/>
              </a:solidFill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dirty="0"/>
              <a:pPr marL="122555">
                <a:lnSpc>
                  <a:spcPts val="1645"/>
                </a:lnSpc>
              </a:pPr>
              <a:t>13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0146656" y="285242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 Black"/>
                <a:cs typeface="Arial Black"/>
              </a:rPr>
              <a:t>F</a:t>
            </a:r>
            <a:endParaRPr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ndma.gov.in/images/command_sta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9906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bject 16"/>
          <p:cNvSpPr txBox="1">
            <a:spLocks/>
          </p:cNvSpPr>
          <p:nvPr/>
        </p:nvSpPr>
        <p:spPr>
          <a:xfrm>
            <a:off x="2286001" y="838200"/>
            <a:ext cx="8000999" cy="5668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609340" algn="l"/>
              </a:tabLst>
              <a:defRPr/>
            </a:pPr>
            <a:r>
              <a:rPr lang="en-US" sz="3600" b="1" kern="0" spc="-5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INCIDENT RESPONSE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37395-E8AF-93AF-BC91-A99F4FBC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/>
          <p:nvPr/>
        </p:nvSpPr>
        <p:spPr>
          <a:xfrm>
            <a:off x="2724912" y="1225296"/>
            <a:ext cx="9025128" cy="510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E53B2-F48D-E7FA-F23B-9D1BF2458B5B}"/>
              </a:ext>
            </a:extLst>
          </p:cNvPr>
          <p:cNvSpPr txBox="1"/>
          <p:nvPr/>
        </p:nvSpPr>
        <p:spPr>
          <a:xfrm>
            <a:off x="441960" y="2581364"/>
            <a:ext cx="1432560" cy="169527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LEVEL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IRT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32241-604E-A1B6-55BD-9FDE20D2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89E2B-437E-E3DB-058B-6BC2A1675824}"/>
              </a:ext>
            </a:extLst>
          </p:cNvPr>
          <p:cNvSpPr txBox="1"/>
          <p:nvPr/>
        </p:nvSpPr>
        <p:spPr>
          <a:xfrm>
            <a:off x="4095749" y="942477"/>
            <a:ext cx="7600951" cy="557325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organizational structure of IRS at the State level shown in Fig. is not necessarily to be activated in the management of all types and scales of disasters.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For monitoring and support of the incident response, the RO will involve all required Emergency Support Functionaries(ESF) and headquarters IRT to support the on-scene IC.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IC will work in close coordination with EOC and report to RO. </a:t>
            </a: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324B-1972-F079-A62A-A0D6BBDD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16</a:t>
            </a:fld>
            <a:endParaRPr lang="en-IN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5DFB229F-8FD2-A2A1-F64F-E13F83B2DBF3}"/>
              </a:ext>
            </a:extLst>
          </p:cNvPr>
          <p:cNvSpPr txBox="1">
            <a:spLocks/>
          </p:cNvSpPr>
          <p:nvPr/>
        </p:nvSpPr>
        <p:spPr>
          <a:xfrm>
            <a:off x="1" y="2591591"/>
            <a:ext cx="3803904" cy="1674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609340" algn="l"/>
              </a:tabLst>
              <a:defRPr/>
            </a:pPr>
            <a:r>
              <a:rPr lang="en-US" sz="3600" b="1" kern="0" spc="-5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INCIDENT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358887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FCA8C-1B5B-CB06-2917-5019196E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85863"/>
            <a:ext cx="10363200" cy="5214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2CF1B-FC68-6CF7-590F-6C8ADECD2C72}"/>
              </a:ext>
            </a:extLst>
          </p:cNvPr>
          <p:cNvSpPr txBox="1"/>
          <p:nvPr/>
        </p:nvSpPr>
        <p:spPr>
          <a:xfrm>
            <a:off x="3286125" y="142875"/>
            <a:ext cx="6038677" cy="91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LEVEL IRT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8C667-3472-1540-3F7C-F64B7345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83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E2853D-194A-6137-11C5-EE19D690DD21}"/>
              </a:ext>
            </a:extLst>
          </p:cNvPr>
          <p:cNvSpPr txBox="1"/>
          <p:nvPr/>
        </p:nvSpPr>
        <p:spPr>
          <a:xfrm>
            <a:off x="3602736" y="1291392"/>
            <a:ext cx="8398764" cy="446526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complete IRS organizational structure at District level is depicted in Fig. The structure depicted above may be activated as and when required.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For monitoring and support of the incident response, the RO will involve all required ESF and headquarter IRT to support the on-scene IC.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In case when central teams (NDRF, Armed Forces) are deployed, the RO will ensure resolution of all conflicts.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1A67E-F7D6-DEEE-60D8-A330AD4D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18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852DF-BBB0-EDE3-5377-7ABFD2D429D4}"/>
              </a:ext>
            </a:extLst>
          </p:cNvPr>
          <p:cNvSpPr txBox="1"/>
          <p:nvPr/>
        </p:nvSpPr>
        <p:spPr>
          <a:xfrm>
            <a:off x="190500" y="2508716"/>
            <a:ext cx="3037332" cy="1840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LEVEL IRT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14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99DD09-6D1C-DA48-DC5F-B501AACA4A02}"/>
              </a:ext>
            </a:extLst>
          </p:cNvPr>
          <p:cNvSpPr txBox="1"/>
          <p:nvPr/>
        </p:nvSpPr>
        <p:spPr>
          <a:xfrm>
            <a:off x="4333702" y="1210056"/>
            <a:ext cx="7562642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IRS functions through incident response teams in the field.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An IRT is a team comprising all positions of IRS organization headed by Incident Commander (IC).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On receipt of early warning, RO shall activate the Incident Response Teams.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 case of a disaster without any warning, local IRT will respond and contact RO for further support, if required.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IRTs pre-designated shall function actively at all levels (i.e. District, Sub-Division and Tehsil/Block).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FB9B0-720A-F151-FAA0-0478C1DE251A}"/>
              </a:ext>
            </a:extLst>
          </p:cNvPr>
          <p:cNvSpPr txBox="1"/>
          <p:nvPr/>
        </p:nvSpPr>
        <p:spPr>
          <a:xfrm>
            <a:off x="103632" y="2459504"/>
            <a:ext cx="3990975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INCIDENT RESPONSE TEAM (IRT)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2BE82-0E38-1469-3717-A11CAB71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58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234A-31A6-F0E4-E5DE-D13BC209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11834"/>
            <a:ext cx="34747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OBJECTIVES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08E2E-08CB-BAA3-C899-04E7B970B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Upon completion of this lesson, you will be able to 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Describe the need for IRS.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Explain the origin of IRS.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Describe the basic IRS concept.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Describe all role and responsibilities of officers.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IN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724DD-F146-76E6-FED2-6BAD765F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19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3B704-D929-989B-FE7D-375A5C45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96A535-7205-3642-816C-FFC32B47329F}"/>
              </a:ext>
            </a:extLst>
          </p:cNvPr>
          <p:cNvSpPr txBox="1"/>
          <p:nvPr/>
        </p:nvSpPr>
        <p:spPr>
          <a:xfrm>
            <a:off x="4480560" y="1166842"/>
            <a:ext cx="7178039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Incident Response Teams at the lowest administrative unit (Sub-Division /Tehsil/Block) shall be the first responder.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If the incident becomes complex and beyond the control of local IRTs, higher level IRTs will be informed to take over the response management.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 such cases, the lower level IRT will merge with higher level IRTs.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When lower level IRT merge with higher level IRT, IC of lower level may play the role of Dy 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150BB-CAC9-D4F6-21A5-76BC143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20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A9724-A3BD-B906-1727-4106D33F958B}"/>
              </a:ext>
            </a:extLst>
          </p:cNvPr>
          <p:cNvSpPr txBox="1"/>
          <p:nvPr/>
        </p:nvSpPr>
        <p:spPr>
          <a:xfrm>
            <a:off x="268224" y="2320290"/>
            <a:ext cx="3990975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INCIDENT RESPONSE TEAM (IRT) </a:t>
            </a:r>
          </a:p>
        </p:txBody>
      </p:sp>
    </p:spTree>
    <p:extLst>
      <p:ext uri="{BB962C8B-B14F-4D97-AF65-F5344CB8AC3E}">
        <p14:creationId xmlns:p14="http://schemas.microsoft.com/office/powerpoint/2010/main" val="129309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C821C-3C73-4071-2FDA-2A5CB0046D7E}"/>
              </a:ext>
            </a:extLst>
          </p:cNvPr>
          <p:cNvSpPr txBox="1"/>
          <p:nvPr/>
        </p:nvSpPr>
        <p:spPr>
          <a:xfrm>
            <a:off x="4473513" y="1351508"/>
            <a:ext cx="7303959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/>
              <a:t>The grouping of governmental and certain private sector capabilities into an organizational structure to provide support, resources, program implementation, and services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/>
              <a:t>that are most likely needed to save lives, protect property and the environment, restore essential services and critical infrastructure, and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/>
              <a:t>help victims and communities return to normal following domestic incidents.</a:t>
            </a:r>
            <a:endParaRPr lang="en-IN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CA728-4AC7-388D-4612-B2970B1F4EAC}"/>
              </a:ext>
            </a:extLst>
          </p:cNvPr>
          <p:cNvSpPr txBox="1"/>
          <p:nvPr/>
        </p:nvSpPr>
        <p:spPr>
          <a:xfrm>
            <a:off x="103251" y="2307556"/>
            <a:ext cx="4257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EMERGENCY SUPPORT FUNCTIONS (ESFS)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B1FDB-6267-398F-A0B0-5E7403CE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74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682" y="2420179"/>
            <a:ext cx="289810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000" b="1" spc="-5" dirty="0">
                <a:solidFill>
                  <a:srgbClr val="C00000"/>
                </a:solidFill>
              </a:rPr>
              <a:t>I</a:t>
            </a:r>
            <a:r>
              <a:rPr lang="en-US" sz="4000" b="1" spc="-5" dirty="0">
                <a:solidFill>
                  <a:srgbClr val="C00000"/>
                </a:solidFill>
              </a:rPr>
              <a:t>C &amp; COMMAND STAFF</a:t>
            </a:r>
            <a:endParaRPr sz="4000" b="1" spc="-10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pPr marL="25400">
                <a:lnSpc>
                  <a:spcPts val="1645"/>
                </a:lnSpc>
              </a:pPr>
              <a:t>22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7526" y="1735459"/>
            <a:ext cx="7010400" cy="443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9476" y="4627249"/>
            <a:ext cx="7023100" cy="1539240"/>
          </a:xfrm>
          <a:custGeom>
            <a:avLst/>
            <a:gdLst/>
            <a:ahLst/>
            <a:cxnLst/>
            <a:rect l="l" t="t" r="r" b="b"/>
            <a:pathLst>
              <a:path w="7023100" h="1539239">
                <a:moveTo>
                  <a:pt x="7023100" y="0"/>
                </a:moveTo>
                <a:lnTo>
                  <a:pt x="0" y="0"/>
                </a:lnTo>
                <a:lnTo>
                  <a:pt x="0" y="1539240"/>
                </a:lnTo>
                <a:lnTo>
                  <a:pt x="7023100" y="1539240"/>
                </a:lnTo>
                <a:lnTo>
                  <a:pt x="7023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1208" y="2931897"/>
            <a:ext cx="348386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000" b="1" spc="-5" dirty="0">
                <a:solidFill>
                  <a:srgbClr val="C00000"/>
                </a:solidFill>
              </a:rPr>
              <a:t>INCIDENT</a:t>
            </a:r>
            <a:r>
              <a:rPr sz="4000" b="1" spc="-95" dirty="0">
                <a:solidFill>
                  <a:srgbClr val="C00000"/>
                </a:solidFill>
              </a:rPr>
              <a:t> </a:t>
            </a:r>
            <a:r>
              <a:rPr sz="4000" b="1" spc="-10" dirty="0">
                <a:solidFill>
                  <a:srgbClr val="C00000"/>
                </a:solidFill>
              </a:rPr>
              <a:t>COMMANDER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88541" y="18453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1669" y="1153707"/>
            <a:ext cx="6290310" cy="3821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cs typeface="Arial"/>
              </a:rPr>
              <a:t>O</a:t>
            </a:r>
            <a:r>
              <a:rPr sz="2400" spc="-10" dirty="0">
                <a:cs typeface="Arial"/>
              </a:rPr>
              <a:t>verall </a:t>
            </a:r>
            <a:r>
              <a:rPr sz="2400" spc="5" dirty="0">
                <a:cs typeface="Arial"/>
              </a:rPr>
              <a:t>command </a:t>
            </a:r>
            <a:r>
              <a:rPr sz="2400" spc="-5" dirty="0">
                <a:cs typeface="Arial"/>
              </a:rPr>
              <a:t>of the</a:t>
            </a:r>
            <a:r>
              <a:rPr sz="2400" spc="-60" dirty="0">
                <a:cs typeface="Arial"/>
              </a:rPr>
              <a:t> </a:t>
            </a:r>
            <a:r>
              <a:rPr sz="2400" spc="-5" dirty="0">
                <a:cs typeface="Arial"/>
              </a:rPr>
              <a:t>incident</a:t>
            </a:r>
            <a:r>
              <a:rPr lang="en-US" sz="2400" spc="-5" dirty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9287" y="2040889"/>
            <a:ext cx="6322692" cy="3821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spc="-5" dirty="0">
                <a:cs typeface="Arial"/>
              </a:rPr>
              <a:t>Must be fully </a:t>
            </a:r>
            <a:r>
              <a:rPr sz="2400" spc="-10" dirty="0">
                <a:cs typeface="Arial"/>
              </a:rPr>
              <a:t>qualified </a:t>
            </a:r>
            <a:r>
              <a:rPr sz="2400" dirty="0">
                <a:cs typeface="Arial"/>
              </a:rPr>
              <a:t>to </a:t>
            </a:r>
            <a:r>
              <a:rPr sz="2400" spc="-5" dirty="0">
                <a:cs typeface="Arial"/>
              </a:rPr>
              <a:t>manage incident</a:t>
            </a:r>
            <a:endParaRPr sz="2400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2334" y="2830719"/>
            <a:ext cx="6319645" cy="75148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spc="-5" dirty="0">
                <a:cs typeface="Arial"/>
              </a:rPr>
              <a:t>May be </a:t>
            </a:r>
            <a:r>
              <a:rPr sz="2400" spc="-10" dirty="0">
                <a:cs typeface="Arial"/>
              </a:rPr>
              <a:t>assigned </a:t>
            </a:r>
            <a:r>
              <a:rPr sz="2400" spc="-5" dirty="0">
                <a:cs typeface="Arial"/>
              </a:rPr>
              <a:t>by responsible jurisdiction or</a:t>
            </a:r>
            <a:r>
              <a:rPr sz="2400" spc="20" dirty="0">
                <a:cs typeface="Arial"/>
              </a:rPr>
              <a:t> </a:t>
            </a:r>
            <a:r>
              <a:rPr sz="2400" spc="-5" dirty="0">
                <a:cs typeface="Arial"/>
              </a:rPr>
              <a:t>agency.</a:t>
            </a:r>
            <a:endParaRPr sz="24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541" y="46469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59287" y="3921738"/>
            <a:ext cx="6319645" cy="112082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750570" algn="l"/>
                <a:tab pos="1570990" algn="l"/>
                <a:tab pos="2239010" algn="l"/>
                <a:tab pos="2671445" algn="l"/>
                <a:tab pos="3530600" algn="l"/>
                <a:tab pos="4926965" algn="l"/>
                <a:tab pos="5647055" algn="l"/>
                <a:tab pos="6473190" algn="l"/>
                <a:tab pos="6972934" algn="l"/>
              </a:tabLst>
            </a:pPr>
            <a:r>
              <a:rPr sz="2400" spc="5" dirty="0">
                <a:cs typeface="Arial"/>
              </a:rPr>
              <a:t>M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y	</a:t>
            </a:r>
            <a:r>
              <a:rPr sz="2400" spc="-10" dirty="0">
                <a:cs typeface="Arial"/>
              </a:rPr>
              <a:t>hav</a:t>
            </a:r>
            <a:r>
              <a:rPr sz="2400" dirty="0">
                <a:cs typeface="Arial"/>
              </a:rPr>
              <a:t>e	</a:t>
            </a:r>
            <a:r>
              <a:rPr sz="2400" spc="-10" dirty="0">
                <a:cs typeface="Arial"/>
              </a:rPr>
              <a:t>on</a:t>
            </a:r>
            <a:r>
              <a:rPr sz="2400" dirty="0">
                <a:cs typeface="Arial"/>
              </a:rPr>
              <a:t>e	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r	</a:t>
            </a:r>
            <a:r>
              <a:rPr sz="2400" spc="25" dirty="0">
                <a:cs typeface="Arial"/>
              </a:rPr>
              <a:t>m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re	d</a:t>
            </a:r>
            <a:r>
              <a:rPr sz="2400" spc="-10" dirty="0">
                <a:cs typeface="Arial"/>
              </a:rPr>
              <a:t>epu</a:t>
            </a:r>
            <a:r>
              <a:rPr sz="2400" dirty="0">
                <a:cs typeface="Arial"/>
              </a:rPr>
              <a:t>t</a:t>
            </a:r>
            <a:r>
              <a:rPr sz="2400" spc="-5" dirty="0">
                <a:cs typeface="Arial"/>
              </a:rPr>
              <a:t>i</a:t>
            </a:r>
            <a:r>
              <a:rPr sz="2400" spc="-10" dirty="0">
                <a:cs typeface="Arial"/>
              </a:rPr>
              <a:t>e</a:t>
            </a:r>
            <a:r>
              <a:rPr sz="2400" spc="5" dirty="0">
                <a:cs typeface="Arial"/>
              </a:rPr>
              <a:t>s</a:t>
            </a:r>
            <a:r>
              <a:rPr sz="2400" dirty="0">
                <a:cs typeface="Arial"/>
              </a:rPr>
              <a:t>,	w</a:t>
            </a:r>
            <a:r>
              <a:rPr sz="2400" spc="-10" dirty="0">
                <a:cs typeface="Arial"/>
              </a:rPr>
              <a:t>h</a:t>
            </a:r>
            <a:r>
              <a:rPr sz="2400" dirty="0">
                <a:cs typeface="Arial"/>
              </a:rPr>
              <a:t>o	</a:t>
            </a:r>
            <a:r>
              <a:rPr sz="2400" spc="25" dirty="0">
                <a:cs typeface="Arial"/>
              </a:rPr>
              <a:t>m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st	</a:t>
            </a:r>
            <a:r>
              <a:rPr sz="2400" spc="-10" dirty="0">
                <a:cs typeface="Arial"/>
              </a:rPr>
              <a:t>b</a:t>
            </a:r>
            <a:r>
              <a:rPr sz="2400" dirty="0">
                <a:cs typeface="Arial"/>
              </a:rPr>
              <a:t>e	</a:t>
            </a:r>
            <a:r>
              <a:rPr sz="2400" spc="-10" dirty="0">
                <a:cs typeface="Arial"/>
              </a:rPr>
              <a:t>eq</a:t>
            </a:r>
            <a:r>
              <a:rPr sz="2400" dirty="0">
                <a:cs typeface="Arial"/>
              </a:rPr>
              <a:t>u</a:t>
            </a:r>
            <a:r>
              <a:rPr sz="2400" spc="-10" dirty="0">
                <a:cs typeface="Arial"/>
              </a:rPr>
              <a:t>a</a:t>
            </a:r>
            <a:r>
              <a:rPr sz="2400" spc="-5" dirty="0">
                <a:cs typeface="Arial"/>
              </a:rPr>
              <a:t>l</a:t>
            </a:r>
            <a:r>
              <a:rPr sz="2400" spc="-15" dirty="0">
                <a:cs typeface="Arial"/>
              </a:rPr>
              <a:t>l</a:t>
            </a:r>
            <a:r>
              <a:rPr sz="2400" dirty="0">
                <a:cs typeface="Arial"/>
              </a:rPr>
              <a:t>y  </a:t>
            </a:r>
            <a:r>
              <a:rPr sz="2400" spc="-10" dirty="0">
                <a:cs typeface="Arial"/>
              </a:rPr>
              <a:t>qualified</a:t>
            </a:r>
            <a:r>
              <a:rPr lang="en-US" sz="2400" spc="-10" dirty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91669" y="5126574"/>
            <a:ext cx="6426267" cy="75148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spc="-5" dirty="0">
                <a:cs typeface="Arial"/>
              </a:rPr>
              <a:t>May assign personnel for both </a:t>
            </a:r>
            <a:r>
              <a:rPr sz="2400" spc="5" dirty="0">
                <a:cs typeface="Arial"/>
              </a:rPr>
              <a:t>command </a:t>
            </a:r>
            <a:r>
              <a:rPr sz="2400" dirty="0">
                <a:cs typeface="Arial"/>
              </a:rPr>
              <a:t>staff </a:t>
            </a:r>
            <a:r>
              <a:rPr sz="2400" spc="-5" dirty="0">
                <a:cs typeface="Arial"/>
              </a:rPr>
              <a:t>and</a:t>
            </a:r>
            <a:r>
              <a:rPr sz="2400" spc="430" dirty="0">
                <a:cs typeface="Arial"/>
              </a:rPr>
              <a:t> </a:t>
            </a:r>
            <a:r>
              <a:rPr sz="2400" spc="-5" dirty="0">
                <a:cs typeface="Arial"/>
              </a:rPr>
              <a:t>general</a:t>
            </a:r>
            <a:r>
              <a:rPr lang="en-US" sz="2400" spc="-5" dirty="0">
                <a:cs typeface="Arial"/>
              </a:rPr>
              <a:t> staff.</a:t>
            </a:r>
            <a:endParaRPr sz="2400" dirty="0"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F6B3DE-67BF-B6E7-9914-1ED5683A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spect="1" noChangeArrowheads="1"/>
          </p:cNvSpPr>
          <p:nvPr>
            <p:ph type="title"/>
          </p:nvPr>
        </p:nvSpPr>
        <p:spPr>
          <a:xfrm>
            <a:off x="104775" y="1524000"/>
            <a:ext cx="4114800" cy="20955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DEPUTY INCIDENT COMMANDER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14825" y="1338740"/>
            <a:ext cx="7772400" cy="4719159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A Deputy Incident Commander may be designated to: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0" dirty="0"/>
              <a:t>Perform specific tasks as requested by the Incident Commander.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0" dirty="0"/>
              <a:t>Perform the incident command function in a relief capacity.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b="0" dirty="0"/>
              <a:t>Represent an assisting agency that shares jurisdiction.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5E5F-B04D-BBA3-3B23-2D3A2A59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24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7"/>
          <p:cNvSpPr>
            <a:spLocks noGrp="1" noChangeAspect="1" noChangeArrowheads="1"/>
          </p:cNvSpPr>
          <p:nvPr>
            <p:ph type="title"/>
          </p:nvPr>
        </p:nvSpPr>
        <p:spPr>
          <a:xfrm>
            <a:off x="104776" y="2931002"/>
            <a:ext cx="4049326" cy="13007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INFORMATION &amp; MEDIA OFFICER (IMO)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4263991" y="1485901"/>
            <a:ext cx="7823233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Advises Incident Commander on information dissemination and media relations. Incident Commander approves information that the IMO releases.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4263991" y="3581400"/>
            <a:ext cx="782323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Obtains information from and provides information to Planning Section.</a:t>
            </a:r>
            <a:endParaRPr lang="en-US" sz="2000" dirty="0"/>
          </a:p>
        </p:txBody>
      </p:sp>
      <p:sp>
        <p:nvSpPr>
          <p:cNvPr id="46092" name="Text Box 20"/>
          <p:cNvSpPr txBox="1">
            <a:spLocks noChangeArrowheads="1"/>
          </p:cNvSpPr>
          <p:nvPr/>
        </p:nvSpPr>
        <p:spPr bwMode="auto">
          <a:xfrm>
            <a:off x="4263991" y="5105401"/>
            <a:ext cx="782323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Obtains information from and provides information to community and media.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D2531-E72E-6A56-6592-4FC553F0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25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6" grpId="0" animBg="1"/>
      <p:bldP spid="460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spect="1" noChangeArrowheads="1"/>
          </p:cNvSpPr>
          <p:nvPr>
            <p:ph type="title"/>
          </p:nvPr>
        </p:nvSpPr>
        <p:spPr>
          <a:xfrm>
            <a:off x="160904" y="2656839"/>
            <a:ext cx="4089132" cy="17394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SAFETY OFFICER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629751" y="1504951"/>
            <a:ext cx="726707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Advises Incident Commander on issues regarding incident safety.</a:t>
            </a:r>
            <a:endParaRPr lang="en-US" sz="2000" dirty="0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4629751" y="3317876"/>
            <a:ext cx="6497053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Works with Operations to ensure safety of field personnel.  </a:t>
            </a:r>
          </a:p>
        </p:txBody>
      </p:sp>
      <p:sp>
        <p:nvSpPr>
          <p:cNvPr id="47115" name="Text Box 16"/>
          <p:cNvSpPr txBox="1">
            <a:spLocks noChangeArrowheads="1"/>
          </p:cNvSpPr>
          <p:nvPr/>
        </p:nvSpPr>
        <p:spPr bwMode="auto">
          <a:xfrm>
            <a:off x="4629751" y="4953000"/>
            <a:ext cx="632379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Ensures safety of all incident personnel.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47C2F-C5B1-1AA6-8750-A31EA214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26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1" grpId="0" animBg="1"/>
      <p:bldP spid="471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"/>
          <p:cNvSpPr>
            <a:spLocks noGrp="1" noChangeAspect="1" noChangeArrowheads="1"/>
          </p:cNvSpPr>
          <p:nvPr>
            <p:ph type="title"/>
          </p:nvPr>
        </p:nvSpPr>
        <p:spPr>
          <a:xfrm>
            <a:off x="214886" y="2546986"/>
            <a:ext cx="3429000" cy="14458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LIAISON OFFICER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848099" y="1626073"/>
            <a:ext cx="7915275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Assists Incident Commander by serving as point of contact for agency representatives who are helping to support the operation.</a:t>
            </a:r>
            <a:endParaRPr lang="en-US" sz="2000" dirty="0"/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3994403" y="4117849"/>
            <a:ext cx="7915275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Provides briefings to and answers questions from supporting agencies. 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CE90E-8698-945C-205A-F41A1AAE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27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3"/>
          <p:cNvSpPr>
            <a:spLocks noGrp="1" noChangeAspect="1" noChangeArrowheads="1"/>
          </p:cNvSpPr>
          <p:nvPr>
            <p:ph type="title"/>
          </p:nvPr>
        </p:nvSpPr>
        <p:spPr>
          <a:xfrm>
            <a:off x="230982" y="1389379"/>
            <a:ext cx="3205162" cy="14982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GENERAL STAFF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6253163" y="37338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Safety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Officer</a:t>
            </a:r>
            <a:endParaRPr lang="en-US" sz="1600" b="1">
              <a:latin typeface="Arial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253163" y="3157538"/>
            <a:ext cx="1676400" cy="533400"/>
          </a:xfrm>
          <a:prstGeom prst="cube">
            <a:avLst>
              <a:gd name="adj" fmla="val 11014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Liaison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Officer</a:t>
            </a:r>
            <a:endParaRPr lang="en-US" sz="1600" b="1">
              <a:latin typeface="Arial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253163" y="2590800"/>
            <a:ext cx="1676400" cy="5334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Information &amp;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rgbClr val="1D3B59"/>
                </a:solidFill>
                <a:latin typeface="Arial" charset="0"/>
              </a:rPr>
              <a:t>Media Officer</a:t>
            </a:r>
          </a:p>
        </p:txBody>
      </p:sp>
      <p:cxnSp>
        <p:nvCxnSpPr>
          <p:cNvPr id="49159" name="AutoShape 7"/>
          <p:cNvCxnSpPr>
            <a:cxnSpLocks noChangeShapeType="1"/>
          </p:cNvCxnSpPr>
          <p:nvPr/>
        </p:nvCxnSpPr>
        <p:spPr bwMode="auto">
          <a:xfrm rot="-5400000">
            <a:off x="4791076" y="2095500"/>
            <a:ext cx="44450" cy="5302250"/>
          </a:xfrm>
          <a:prstGeom prst="bentConnector3">
            <a:avLst>
              <a:gd name="adj1" fmla="val 614287"/>
            </a:avLst>
          </a:prstGeom>
          <a:noFill/>
          <a:ln w="22225">
            <a:solidFill>
              <a:srgbClr val="000066"/>
            </a:solidFill>
            <a:miter lim="800000"/>
            <a:headEnd/>
            <a:tailEnd/>
          </a:ln>
        </p:spPr>
      </p:cxn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5262563" y="2362200"/>
            <a:ext cx="0" cy="21336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262563" y="2362200"/>
            <a:ext cx="0" cy="2133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cxnSp>
        <p:nvCxnSpPr>
          <p:cNvPr id="49162" name="AutoShape 10"/>
          <p:cNvCxnSpPr>
            <a:cxnSpLocks noChangeShapeType="1"/>
            <a:stCxn id="49156" idx="2"/>
            <a:endCxn id="49158" idx="2"/>
          </p:cNvCxnSpPr>
          <p:nvPr/>
        </p:nvCxnSpPr>
        <p:spPr bwMode="auto">
          <a:xfrm rot="10800000" flipH="1">
            <a:off x="6253164" y="2887663"/>
            <a:ext cx="1587" cy="1135062"/>
          </a:xfrm>
          <a:prstGeom prst="bentConnector3">
            <a:avLst>
              <a:gd name="adj1" fmla="val -14400005"/>
            </a:avLst>
          </a:prstGeom>
          <a:noFill/>
          <a:ln w="22225">
            <a:solidFill>
              <a:srgbClr val="000066"/>
            </a:solidFill>
            <a:miter lim="800000"/>
            <a:headEnd/>
            <a:tailEnd/>
          </a:ln>
        </p:spPr>
      </p:cxn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5262563" y="3429000"/>
            <a:ext cx="7620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4424363" y="4495800"/>
            <a:ext cx="0" cy="2286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6176963" y="4495800"/>
            <a:ext cx="0" cy="2286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6" name="AutoShape 14"/>
          <p:cNvSpPr>
            <a:spLocks/>
          </p:cNvSpPr>
          <p:nvPr/>
        </p:nvSpPr>
        <p:spPr bwMode="auto">
          <a:xfrm>
            <a:off x="7971595" y="4610100"/>
            <a:ext cx="257175" cy="533400"/>
          </a:xfrm>
          <a:prstGeom prst="rightBrace">
            <a:avLst>
              <a:gd name="adj1" fmla="val 17284"/>
              <a:gd name="adj2" fmla="val 50000"/>
            </a:avLst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7" name="AutoShape 15"/>
          <p:cNvSpPr>
            <a:spLocks/>
          </p:cNvSpPr>
          <p:nvPr/>
        </p:nvSpPr>
        <p:spPr bwMode="auto">
          <a:xfrm>
            <a:off x="8005764" y="2667000"/>
            <a:ext cx="333375" cy="1524000"/>
          </a:xfrm>
          <a:prstGeom prst="rightBrace">
            <a:avLst>
              <a:gd name="adj1" fmla="val 38095"/>
              <a:gd name="adj2" fmla="val 53241"/>
            </a:avLst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153400" y="30480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Command Staff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4424363" y="2133600"/>
            <a:ext cx="1676400" cy="533400"/>
          </a:xfrm>
          <a:prstGeom prst="cube">
            <a:avLst>
              <a:gd name="adj" fmla="val 833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1D3B59"/>
                </a:solidFill>
                <a:latin typeface="Arial" charset="0"/>
              </a:rPr>
              <a:t>Incident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rgbClr val="1D3B59"/>
                </a:solidFill>
                <a:latin typeface="Arial" charset="0"/>
              </a:rPr>
              <a:t>Commander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gray">
          <a:xfrm>
            <a:off x="1833563" y="4648200"/>
            <a:ext cx="1676400" cy="533400"/>
          </a:xfrm>
          <a:prstGeom prst="cube">
            <a:avLst>
              <a:gd name="adj" fmla="val 8333"/>
            </a:avLst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Operations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Section</a:t>
            </a:r>
            <a:endParaRPr lang="en-US" sz="1600" b="1">
              <a:latin typeface="Arial" charset="0"/>
            </a:endParaRPr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gray">
          <a:xfrm>
            <a:off x="3586163" y="4648200"/>
            <a:ext cx="1676400" cy="533400"/>
          </a:xfrm>
          <a:prstGeom prst="cube">
            <a:avLst>
              <a:gd name="adj" fmla="val 8333"/>
            </a:avLst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Planning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Section</a:t>
            </a:r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gray">
          <a:xfrm>
            <a:off x="5338763" y="4648200"/>
            <a:ext cx="1676400" cy="533400"/>
          </a:xfrm>
          <a:prstGeom prst="cube">
            <a:avLst>
              <a:gd name="adj" fmla="val 8333"/>
            </a:avLst>
          </a:prstGeom>
          <a:solidFill>
            <a:srgbClr val="003366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Logistics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Section</a:t>
            </a:r>
            <a:endParaRPr lang="en-US" sz="1600" b="1">
              <a:latin typeface="Arial" charset="0"/>
            </a:endParaRP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8172451" y="44958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General </a:t>
            </a:r>
            <a:br>
              <a:rPr lang="en-US" sz="2400" b="1" dirty="0"/>
            </a:br>
            <a:r>
              <a:rPr lang="en-US" sz="2400" b="1" dirty="0"/>
              <a:t>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8D32E-D708-2C0A-07FA-8B41FB37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10727690" y="6424217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29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32610" y="2000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74241" y="2014220"/>
            <a:ext cx="4404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Staff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called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Chiefs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2610" y="27368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4241" y="2750821"/>
            <a:ext cx="48190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cs typeface="Arial"/>
              </a:rPr>
              <a:t>These </a:t>
            </a:r>
            <a:r>
              <a:rPr sz="2400" spc="-5" dirty="0">
                <a:cs typeface="Arial"/>
              </a:rPr>
              <a:t>are </a:t>
            </a:r>
            <a:r>
              <a:rPr sz="2400" dirty="0">
                <a:cs typeface="Arial"/>
              </a:rPr>
              <a:t>Operations, </a:t>
            </a:r>
            <a:r>
              <a:rPr sz="2400" spc="-5" dirty="0">
                <a:cs typeface="Arial"/>
              </a:rPr>
              <a:t>Planning, Logistics,  </a:t>
            </a:r>
            <a:endParaRPr sz="2400" dirty="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2610" y="3778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4240" y="3792221"/>
            <a:ext cx="480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dirty="0">
                <a:cs typeface="Arial"/>
              </a:rPr>
              <a:t>Each Section Chief </a:t>
            </a:r>
            <a:r>
              <a:rPr sz="2400" spc="-5" dirty="0">
                <a:cs typeface="Arial"/>
              </a:rPr>
              <a:t>may </a:t>
            </a:r>
            <a:r>
              <a:rPr sz="2400" dirty="0">
                <a:cs typeface="Arial"/>
              </a:rPr>
              <a:t>have one or</a:t>
            </a:r>
            <a:r>
              <a:rPr sz="2400" spc="-114" dirty="0">
                <a:cs typeface="Arial"/>
              </a:rPr>
              <a:t> </a:t>
            </a:r>
            <a:r>
              <a:rPr sz="2400" dirty="0">
                <a:cs typeface="Arial"/>
              </a:rPr>
              <a:t>more  deputies</a:t>
            </a:r>
            <a:r>
              <a:rPr lang="en-US" sz="2400" dirty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2610" y="54927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4241" y="5506720"/>
            <a:ext cx="461835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400" dirty="0">
                <a:cs typeface="Arial"/>
              </a:rPr>
              <a:t>Deputies must be </a:t>
            </a:r>
            <a:r>
              <a:rPr sz="2400" spc="-5" dirty="0">
                <a:cs typeface="Arial"/>
              </a:rPr>
              <a:t>as qualified </a:t>
            </a:r>
            <a:r>
              <a:rPr sz="2400" dirty="0">
                <a:cs typeface="Arial"/>
              </a:rPr>
              <a:t>as </a:t>
            </a:r>
            <a:r>
              <a:rPr sz="2400" spc="-5" dirty="0">
                <a:cs typeface="Arial"/>
              </a:rPr>
              <a:t>Section  </a:t>
            </a:r>
            <a:r>
              <a:rPr sz="2400" dirty="0">
                <a:cs typeface="Arial"/>
              </a:rPr>
              <a:t>Chief</a:t>
            </a:r>
          </a:p>
        </p:txBody>
      </p:sp>
      <p:sp>
        <p:nvSpPr>
          <p:cNvPr id="25" name="object 25"/>
          <p:cNvSpPr/>
          <p:nvPr/>
        </p:nvSpPr>
        <p:spPr>
          <a:xfrm>
            <a:off x="7584122" y="1972946"/>
            <a:ext cx="4404995" cy="3638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5AF382D-E8AC-2AD1-4CD6-398192AB770A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230982" y="1389379"/>
            <a:ext cx="3205162" cy="14982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C00000"/>
                </a:solidFill>
              </a:rPr>
              <a:t>GENERAL STAFF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2516220"/>
            <a:ext cx="4333875" cy="912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NEED FOR IRS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07992" y="1114425"/>
            <a:ext cx="7360920" cy="429577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Multi-jurisdictional incidents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400" dirty="0"/>
              <a:t> Shortages of resources requiring greater use of mutual aid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400" dirty="0"/>
              <a:t> Accountability requiring standard incident </a:t>
            </a:r>
            <a:r>
              <a:rPr lang="en-US" sz="2400" dirty="0" err="1"/>
              <a:t>mngt</a:t>
            </a:r>
            <a:r>
              <a:rPr lang="en-US" sz="2400" dirty="0"/>
              <a:t>.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en-US" sz="2400" dirty="0"/>
              <a:t> Greater life and property loss risk reduction from 	natural and 	man-made disasters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A4673-5206-479E-2125-9C5D11CA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393193" y="2599630"/>
            <a:ext cx="3922776" cy="14840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OPERATIONS SECTION CHIEF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idx="1"/>
          </p:nvPr>
        </p:nvSpPr>
        <p:spPr>
          <a:xfrm>
            <a:off x="4784217" y="1379434"/>
            <a:ext cx="6790181" cy="432947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The Operations Section Chief: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 marL="971550" lvl="1" indent="-514350" algn="just"/>
            <a:r>
              <a:rPr dirty="0"/>
              <a:t>Develops and implements strategy and tactics to carry out the incident objectives.</a:t>
            </a:r>
          </a:p>
          <a:p>
            <a:pPr marL="971550" lvl="1" indent="-514350" algn="just"/>
            <a:r>
              <a:rPr dirty="0"/>
              <a:t>Organizes, assigns, and supervises the tactical field resources.</a:t>
            </a:r>
          </a:p>
          <a:p>
            <a:pPr marL="971550" lvl="1" indent="-514350" algn="just"/>
            <a:r>
              <a:rPr dirty="0"/>
              <a:t>Supervises air operations and those resources in a Staging Area.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59365-5486-5977-13EE-E542F940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spect="1" noChangeArrowheads="1"/>
          </p:cNvSpPr>
          <p:nvPr>
            <p:ph type="title"/>
          </p:nvPr>
        </p:nvSpPr>
        <p:spPr>
          <a:xfrm>
            <a:off x="86868" y="2484008"/>
            <a:ext cx="3744468" cy="147988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OPERATION SECTION</a:t>
            </a:r>
          </a:p>
        </p:txBody>
      </p:sp>
      <p:sp>
        <p:nvSpPr>
          <p:cNvPr id="51203" name="Rectangle 13"/>
          <p:cNvSpPr>
            <a:spLocks noGrp="1" noChangeArrowheads="1"/>
          </p:cNvSpPr>
          <p:nvPr>
            <p:ph idx="1"/>
          </p:nvPr>
        </p:nvSpPr>
        <p:spPr>
          <a:xfrm>
            <a:off x="3917061" y="1124713"/>
            <a:ext cx="5107876" cy="5206698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sz="2800" b="1" dirty="0"/>
              <a:t>The Operations Section: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Directs and coordinates all incident tactical operations.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Is typically one of the first organizations to be assigned to the incident.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Has the most incident resources.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 </a:t>
            </a:r>
            <a:r>
              <a:rPr lang="en-US" sz="2800" dirty="0"/>
              <a:t>H</a:t>
            </a:r>
            <a:r>
              <a:rPr sz="2800" dirty="0"/>
              <a:t>ave Staging Areas 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67800" y="1908496"/>
            <a:ext cx="3133725" cy="3124200"/>
            <a:chOff x="5715000" y="1295400"/>
            <a:chExt cx="3133725" cy="2895600"/>
          </a:xfrm>
        </p:grpSpPr>
        <p:cxnSp>
          <p:nvCxnSpPr>
            <p:cNvPr id="51204" name="AutoShape 4"/>
            <p:cNvCxnSpPr>
              <a:cxnSpLocks noChangeShapeType="1"/>
              <a:stCxn id="51205" idx="1"/>
            </p:cNvCxnSpPr>
            <p:nvPr/>
          </p:nvCxnSpPr>
          <p:spPr bwMode="auto">
            <a:xfrm rot="5400000" flipV="1">
              <a:off x="7440613" y="3009900"/>
              <a:ext cx="63500" cy="1479550"/>
            </a:xfrm>
            <a:prstGeom prst="bentConnector4">
              <a:avLst>
                <a:gd name="adj1" fmla="val -455000"/>
                <a:gd name="adj2" fmla="val 79824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6096000" y="3657600"/>
              <a:ext cx="1333500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Rescue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Group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7515225" y="3657600"/>
              <a:ext cx="1333500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Investigation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Group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flipV="1">
              <a:off x="7315200" y="1524000"/>
              <a:ext cx="0" cy="19050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gray">
            <a:xfrm>
              <a:off x="6515100" y="20574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Operations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Section</a:t>
              </a:r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6781800" y="2895600"/>
              <a:ext cx="533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>
              <a:off x="5715000" y="2667000"/>
              <a:ext cx="12525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Staging </a:t>
              </a:r>
              <a:br>
                <a:rPr lang="en-US" sz="1200" b="1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200" b="1">
                  <a:solidFill>
                    <a:srgbClr val="1D3B59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>
              <a:off x="6553200" y="12954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Incident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b="1" dirty="0">
                  <a:solidFill>
                    <a:srgbClr val="1D3B59"/>
                  </a:solidFill>
                  <a:latin typeface="Arial" charset="0"/>
                </a:rPr>
                <a:t>Commander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04077-90CD-CC1A-3379-B26725EC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31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spect="1" noChangeArrowheads="1"/>
          </p:cNvSpPr>
          <p:nvPr>
            <p:ph type="title"/>
          </p:nvPr>
        </p:nvSpPr>
        <p:spPr>
          <a:xfrm>
            <a:off x="293388" y="1704975"/>
            <a:ext cx="4267200" cy="16694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OPERATION SECTION: DIVISIONS</a:t>
            </a:r>
          </a:p>
        </p:txBody>
      </p:sp>
      <p:sp>
        <p:nvSpPr>
          <p:cNvPr id="52227" name="Rectangle 12"/>
          <p:cNvSpPr>
            <a:spLocks noGrp="1" noChangeArrowheads="1"/>
          </p:cNvSpPr>
          <p:nvPr>
            <p:ph idx="1"/>
          </p:nvPr>
        </p:nvSpPr>
        <p:spPr>
          <a:xfrm>
            <a:off x="4225850" y="3802497"/>
            <a:ext cx="6280052" cy="21526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971550" lvl="1" indent="-514350" algn="just"/>
            <a:r>
              <a:rPr dirty="0"/>
              <a:t>Divided geographically based on the needs of the incident. </a:t>
            </a:r>
          </a:p>
          <a:p>
            <a:pPr marL="971550" lvl="1" indent="-514350" algn="just"/>
            <a:r>
              <a:rPr dirty="0"/>
              <a:t>Labeled using alphabet characters (A, B, C, etc.). </a:t>
            </a:r>
          </a:p>
          <a:p>
            <a:pPr marL="971550" lvl="1" indent="-514350" algn="just"/>
            <a:r>
              <a:rPr dirty="0"/>
              <a:t>Managed by a Supervisor.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79950" y="561975"/>
            <a:ext cx="3886200" cy="2867025"/>
            <a:chOff x="1736" y="1890"/>
            <a:chExt cx="2448" cy="1806"/>
          </a:xfrm>
        </p:grpSpPr>
        <p:pic>
          <p:nvPicPr>
            <p:cNvPr id="522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8627" b="5104"/>
            <a:stretch>
              <a:fillRect/>
            </a:stretch>
          </p:blipFill>
          <p:spPr bwMode="auto">
            <a:xfrm>
              <a:off x="1976" y="2496"/>
              <a:ext cx="2016" cy="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</p:pic>
        <p:sp>
          <p:nvSpPr>
            <p:cNvPr id="168965" name="AutoShape 5"/>
            <p:cNvSpPr>
              <a:spLocks noChangeArrowheads="1"/>
            </p:cNvSpPr>
            <p:nvPr/>
          </p:nvSpPr>
          <p:spPr bwMode="auto">
            <a:xfrm>
              <a:off x="2264" y="1890"/>
              <a:ext cx="1440" cy="384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rgbClr val="1D3B59"/>
                  </a:solidFill>
                  <a:latin typeface="Arial" charset="0"/>
                </a:rPr>
                <a:t>Planning Section</a:t>
              </a:r>
            </a:p>
          </p:txBody>
        </p:sp>
        <p:sp>
          <p:nvSpPr>
            <p:cNvPr id="52231" name="Line 6"/>
            <p:cNvSpPr>
              <a:spLocks noChangeShapeType="1"/>
            </p:cNvSpPr>
            <p:nvPr/>
          </p:nvSpPr>
          <p:spPr bwMode="auto">
            <a:xfrm>
              <a:off x="2984" y="2274"/>
              <a:ext cx="0" cy="336"/>
            </a:xfrm>
            <a:prstGeom prst="line">
              <a:avLst/>
            </a:prstGeom>
            <a:noFill/>
            <a:ln w="28575">
              <a:solidFill>
                <a:srgbClr val="1D3B5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32" name="Line 7"/>
            <p:cNvSpPr>
              <a:spLocks noChangeShapeType="1"/>
            </p:cNvSpPr>
            <p:nvPr/>
          </p:nvSpPr>
          <p:spPr bwMode="auto">
            <a:xfrm>
              <a:off x="2600" y="2610"/>
              <a:ext cx="720" cy="0"/>
            </a:xfrm>
            <a:prstGeom prst="line">
              <a:avLst/>
            </a:prstGeom>
            <a:noFill/>
            <a:ln w="28575">
              <a:solidFill>
                <a:srgbClr val="1D3B5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33" name="AutoShape 8"/>
            <p:cNvSpPr>
              <a:spLocks noChangeArrowheads="1"/>
            </p:cNvSpPr>
            <p:nvPr/>
          </p:nvSpPr>
          <p:spPr bwMode="auto">
            <a:xfrm>
              <a:off x="1736" y="2442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>
                  <a:solidFill>
                    <a:srgbClr val="1D3B59"/>
                  </a:solidFill>
                  <a:latin typeface="Arial" charset="0"/>
                </a:rPr>
                <a:t>Division A</a:t>
              </a:r>
            </a:p>
          </p:txBody>
        </p:sp>
        <p:sp>
          <p:nvSpPr>
            <p:cNvPr id="52234" name="AutoShape 9"/>
            <p:cNvSpPr>
              <a:spLocks noChangeArrowheads="1"/>
            </p:cNvSpPr>
            <p:nvPr/>
          </p:nvSpPr>
          <p:spPr bwMode="auto">
            <a:xfrm>
              <a:off x="3203" y="2442"/>
              <a:ext cx="981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>
                  <a:solidFill>
                    <a:srgbClr val="1D3B59"/>
                  </a:solidFill>
                  <a:latin typeface="Arial" charset="0"/>
                </a:rPr>
                <a:t>Division B</a:t>
              </a:r>
            </a:p>
          </p:txBody>
        </p:sp>
        <p:sp>
          <p:nvSpPr>
            <p:cNvPr id="52235" name="AutoShape 10"/>
            <p:cNvSpPr>
              <a:spLocks noChangeArrowheads="1"/>
            </p:cNvSpPr>
            <p:nvPr/>
          </p:nvSpPr>
          <p:spPr bwMode="gray">
            <a:xfrm>
              <a:off x="2120" y="1890"/>
              <a:ext cx="1728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Operations Section</a:t>
              </a:r>
              <a:endParaRPr lang="en-US" sz="2000" b="1">
                <a:solidFill>
                  <a:srgbClr val="1D3B59"/>
                </a:solidFill>
                <a:latin typeface="Arial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4D5DB-9EC1-FCDD-AB1E-CE99AE5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32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spect="1" noChangeArrowheads="1"/>
          </p:cNvSpPr>
          <p:nvPr>
            <p:ph type="title"/>
          </p:nvPr>
        </p:nvSpPr>
        <p:spPr>
          <a:xfrm>
            <a:off x="342901" y="1828799"/>
            <a:ext cx="3724274" cy="21621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OPERATION SECTION:  GROUPS</a:t>
            </a:r>
          </a:p>
        </p:txBody>
      </p:sp>
      <p:sp>
        <p:nvSpPr>
          <p:cNvPr id="53251" name="Rectangle 11"/>
          <p:cNvSpPr>
            <a:spLocks noGrp="1" noChangeArrowheads="1"/>
          </p:cNvSpPr>
          <p:nvPr>
            <p:ph idx="1"/>
          </p:nvPr>
        </p:nvSpPr>
        <p:spPr>
          <a:xfrm>
            <a:off x="4324350" y="1371600"/>
            <a:ext cx="7029450" cy="303580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971550" lvl="1" indent="-514350" algn="just"/>
            <a:r>
              <a:rPr dirty="0"/>
              <a:t>Established based on the needs of an incident. </a:t>
            </a:r>
          </a:p>
          <a:p>
            <a:pPr marL="971550" lvl="1" indent="-514350" algn="just"/>
            <a:r>
              <a:rPr dirty="0"/>
              <a:t>Labeled according to the job that they are assigned.</a:t>
            </a:r>
          </a:p>
          <a:p>
            <a:pPr marL="971550" lvl="1" indent="-514350" algn="just"/>
            <a:r>
              <a:rPr dirty="0"/>
              <a:t>Managed by a Supervisor.</a:t>
            </a:r>
          </a:p>
          <a:p>
            <a:pPr marL="971550" lvl="1" indent="-514350" algn="just"/>
            <a:r>
              <a:rPr dirty="0"/>
              <a:t>Work wherever their assigned task is needed and are not limited geographically.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17138" y="4794250"/>
            <a:ext cx="5416550" cy="1384300"/>
            <a:chOff x="1148" y="2488"/>
            <a:chExt cx="3412" cy="872"/>
          </a:xfrm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>
              <a:off x="2547" y="3168"/>
              <a:ext cx="144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>
              <a:off x="2880" y="2856"/>
              <a:ext cx="0" cy="336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255" name="Line 6"/>
            <p:cNvSpPr>
              <a:spLocks noChangeShapeType="1"/>
            </p:cNvSpPr>
            <p:nvPr/>
          </p:nvSpPr>
          <p:spPr bwMode="auto">
            <a:xfrm>
              <a:off x="2736" y="3192"/>
              <a:ext cx="52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256" name="AutoShape 7"/>
            <p:cNvSpPr>
              <a:spLocks noChangeArrowheads="1"/>
            </p:cNvSpPr>
            <p:nvPr/>
          </p:nvSpPr>
          <p:spPr bwMode="auto">
            <a:xfrm>
              <a:off x="1148" y="2976"/>
              <a:ext cx="1588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Health &amp; Safety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Group</a:t>
              </a:r>
            </a:p>
          </p:txBody>
        </p:sp>
        <p:sp>
          <p:nvSpPr>
            <p:cNvPr id="53257" name="AutoShape 8"/>
            <p:cNvSpPr>
              <a:spLocks noChangeArrowheads="1"/>
            </p:cNvSpPr>
            <p:nvPr/>
          </p:nvSpPr>
          <p:spPr bwMode="auto">
            <a:xfrm>
              <a:off x="3003" y="2976"/>
              <a:ext cx="1557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Public Works</a:t>
              </a:r>
              <a:br>
                <a:rPr lang="en-US" sz="1700" b="1">
                  <a:solidFill>
                    <a:srgbClr val="1D3B59"/>
                  </a:solidFill>
                  <a:latin typeface="Arial" charset="0"/>
                </a:rPr>
              </a:br>
              <a:r>
                <a:rPr lang="en-US" sz="1700" b="1">
                  <a:solidFill>
                    <a:srgbClr val="1D3B59"/>
                  </a:solidFill>
                  <a:latin typeface="Arial" charset="0"/>
                </a:rPr>
                <a:t>Group</a:t>
              </a:r>
            </a:p>
          </p:txBody>
        </p:sp>
        <p:sp>
          <p:nvSpPr>
            <p:cNvPr id="53258" name="AutoShape 9"/>
            <p:cNvSpPr>
              <a:spLocks noChangeArrowheads="1"/>
            </p:cNvSpPr>
            <p:nvPr/>
          </p:nvSpPr>
          <p:spPr bwMode="gray">
            <a:xfrm>
              <a:off x="1995" y="2488"/>
              <a:ext cx="1776" cy="384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Operations Section</a:t>
              </a:r>
              <a:endParaRPr lang="en-US" sz="2000" b="1">
                <a:solidFill>
                  <a:srgbClr val="1D3B59"/>
                </a:solidFill>
                <a:latin typeface="Arial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086DC-63CE-0534-08F1-F97F925B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33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002535"/>
            <a:ext cx="5010150" cy="17979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OPERATIONS SECTION:  SINGLE RESOURCES</a:t>
            </a:r>
          </a:p>
        </p:txBody>
      </p:sp>
      <p:sp>
        <p:nvSpPr>
          <p:cNvPr id="58371" name="Rectangle 15"/>
          <p:cNvSpPr>
            <a:spLocks noGrp="1" noChangeArrowheads="1"/>
          </p:cNvSpPr>
          <p:nvPr>
            <p:ph idx="1"/>
          </p:nvPr>
        </p:nvSpPr>
        <p:spPr>
          <a:xfrm>
            <a:off x="5181600" y="1478438"/>
            <a:ext cx="6362699" cy="2328387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Single Resources may be:</a:t>
            </a:r>
          </a:p>
          <a:p>
            <a:pPr marL="971550" lvl="1" indent="-514350"/>
            <a:r>
              <a:rPr dirty="0"/>
              <a:t>Individuals.</a:t>
            </a:r>
          </a:p>
          <a:p>
            <a:pPr marL="971550" lvl="1" indent="-514350"/>
            <a:r>
              <a:rPr dirty="0"/>
              <a:t>A piece of equipment and its personnel complement.</a:t>
            </a:r>
          </a:p>
          <a:p>
            <a:pPr marL="971550" lvl="1" indent="-514350"/>
            <a:r>
              <a:rPr dirty="0"/>
              <a:t>A crew or team of individuals with an identified supervisor.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6467475" y="4019550"/>
            <a:ext cx="2833687" cy="2424112"/>
            <a:chOff x="153988" y="2427288"/>
            <a:chExt cx="2833687" cy="2424112"/>
          </a:xfrm>
        </p:grpSpPr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 flipH="1">
              <a:off x="828675" y="3294063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AutoShape 6"/>
            <p:cNvSpPr>
              <a:spLocks noChangeArrowheads="1"/>
            </p:cNvSpPr>
            <p:nvPr/>
          </p:nvSpPr>
          <p:spPr bwMode="gray">
            <a:xfrm>
              <a:off x="1216025" y="3073400"/>
              <a:ext cx="1771650" cy="384175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rgbClr val="1D3B59"/>
                  </a:solidFill>
                  <a:latin typeface="Arial" charset="0"/>
                </a:rPr>
                <a:t>Task Force</a:t>
              </a:r>
            </a:p>
          </p:txBody>
        </p:sp>
        <p:sp>
          <p:nvSpPr>
            <p:cNvPr id="58374" name="AutoShape 7"/>
            <p:cNvSpPr>
              <a:spLocks noChangeArrowheads="1"/>
            </p:cNvSpPr>
            <p:nvPr/>
          </p:nvSpPr>
          <p:spPr bwMode="gray">
            <a:xfrm>
              <a:off x="1216025" y="3810000"/>
              <a:ext cx="1771650" cy="433388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58375" name="AutoShape 8"/>
            <p:cNvSpPr>
              <a:spLocks noChangeArrowheads="1"/>
            </p:cNvSpPr>
            <p:nvPr/>
          </p:nvSpPr>
          <p:spPr bwMode="gray">
            <a:xfrm>
              <a:off x="1216025" y="4435475"/>
              <a:ext cx="1771650" cy="415925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Single Resource</a:t>
              </a:r>
              <a:endParaRPr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58376" name="Line 9"/>
            <p:cNvSpPr>
              <a:spLocks noChangeShapeType="1"/>
            </p:cNvSpPr>
            <p:nvPr/>
          </p:nvSpPr>
          <p:spPr bwMode="auto">
            <a:xfrm flipH="1">
              <a:off x="828675" y="2924175"/>
              <a:ext cx="0" cy="1719263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Line 11"/>
            <p:cNvSpPr>
              <a:spLocks noChangeShapeType="1"/>
            </p:cNvSpPr>
            <p:nvPr/>
          </p:nvSpPr>
          <p:spPr bwMode="auto">
            <a:xfrm>
              <a:off x="828675" y="2924175"/>
              <a:ext cx="0" cy="304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AutoShape 12"/>
            <p:cNvSpPr>
              <a:spLocks noChangeArrowheads="1"/>
            </p:cNvSpPr>
            <p:nvPr/>
          </p:nvSpPr>
          <p:spPr bwMode="gray">
            <a:xfrm>
              <a:off x="153988" y="2427288"/>
              <a:ext cx="2124075" cy="433387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Operations Section</a:t>
              </a:r>
            </a:p>
          </p:txBody>
        </p:sp>
        <p:sp>
          <p:nvSpPr>
            <p:cNvPr id="58379" name="Line 4"/>
            <p:cNvSpPr>
              <a:spLocks noChangeShapeType="1"/>
            </p:cNvSpPr>
            <p:nvPr/>
          </p:nvSpPr>
          <p:spPr bwMode="auto">
            <a:xfrm flipH="1">
              <a:off x="828675" y="402748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Line 4"/>
            <p:cNvSpPr>
              <a:spLocks noChangeShapeType="1"/>
            </p:cNvSpPr>
            <p:nvPr/>
          </p:nvSpPr>
          <p:spPr bwMode="auto">
            <a:xfrm flipH="1">
              <a:off x="835025" y="4643438"/>
              <a:ext cx="38735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D895D-315B-7C77-F449-6A2BAF87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34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676400"/>
            <a:ext cx="8077200" cy="454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9991" y="872490"/>
            <a:ext cx="296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2520736" y="6553101"/>
            <a:ext cx="1596292" cy="2051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95450" y="991689"/>
            <a:ext cx="9144000" cy="4783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 marR="97790">
              <a:spcBef>
                <a:spcPts val="37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S,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“resources” refers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to personnel,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supplies,  and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equipment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4775" y="1828799"/>
            <a:ext cx="4010024" cy="2077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OPERATION SECTION:  STRIKE TEAMS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H="1">
            <a:off x="8521853" y="2496299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8604403" y="1972424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8588528" y="3039224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9375928" y="1315199"/>
            <a:ext cx="0" cy="3048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AC16E9-A772-C6B6-F0AA-99F387EB6535}"/>
              </a:ext>
            </a:extLst>
          </p:cNvPr>
          <p:cNvGrpSpPr/>
          <p:nvPr/>
        </p:nvGrpSpPr>
        <p:grpSpPr>
          <a:xfrm>
            <a:off x="8461529" y="1058024"/>
            <a:ext cx="2124075" cy="2209800"/>
            <a:chOff x="2219326" y="1447800"/>
            <a:chExt cx="2124075" cy="2209800"/>
          </a:xfrm>
        </p:grpSpPr>
        <p:sp>
          <p:nvSpPr>
            <p:cNvPr id="57350" name="AutoShape 6"/>
            <p:cNvSpPr>
              <a:spLocks noChangeArrowheads="1"/>
            </p:cNvSpPr>
            <p:nvPr/>
          </p:nvSpPr>
          <p:spPr bwMode="gray">
            <a:xfrm>
              <a:off x="2428875" y="21336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rgbClr val="1D3B59"/>
                  </a:solidFill>
                  <a:latin typeface="Arial" charset="0"/>
                </a:rPr>
                <a:t>Task Force</a:t>
              </a:r>
            </a:p>
          </p:txBody>
        </p:sp>
        <p:sp>
          <p:nvSpPr>
            <p:cNvPr id="57351" name="AutoShape 7"/>
            <p:cNvSpPr>
              <a:spLocks noChangeArrowheads="1"/>
            </p:cNvSpPr>
            <p:nvPr/>
          </p:nvSpPr>
          <p:spPr bwMode="gray">
            <a:xfrm>
              <a:off x="2428875" y="26670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2428875" y="32004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latin typeface="Arial" charset="0"/>
                </a:rPr>
                <a:t>Single Resource</a:t>
              </a: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2352675" y="2009775"/>
              <a:ext cx="0" cy="1447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2346325" y="2009775"/>
              <a:ext cx="787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2219326" y="1447800"/>
              <a:ext cx="2124075" cy="4572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Operations Section</a:t>
              </a:r>
            </a:p>
          </p:txBody>
        </p:sp>
      </p:grp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575300" y="3420223"/>
            <a:ext cx="7003806" cy="2246769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25387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Strike Teams </a:t>
            </a:r>
            <a:r>
              <a:rPr lang="en-US" sz="2800" dirty="0"/>
              <a:t>are a set number of resources of the same kind and type with common communications operating under the direct supervision of a Strike Team Leader.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B7B53-ABA4-8786-00A1-44AC9341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36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Grp="1" noChangeAspect="1" noChangeArrowheads="1"/>
          </p:cNvSpPr>
          <p:nvPr>
            <p:ph type="title"/>
          </p:nvPr>
        </p:nvSpPr>
        <p:spPr>
          <a:xfrm>
            <a:off x="509842" y="2103437"/>
            <a:ext cx="4094161" cy="16386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OPERATION SECTION:  TASK FORCES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 flipH="1">
            <a:off x="8021890" y="2885281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H="1">
            <a:off x="7952040" y="2447925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7952040" y="3418681"/>
            <a:ext cx="152400" cy="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842629" y="1713706"/>
            <a:ext cx="0" cy="304800"/>
          </a:xfrm>
          <a:prstGeom prst="line">
            <a:avLst/>
          </a:prstGeom>
          <a:noFill/>
          <a:ln w="222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0D877-17D8-4D8E-63F3-19742DC33883}"/>
              </a:ext>
            </a:extLst>
          </p:cNvPr>
          <p:cNvGrpSpPr/>
          <p:nvPr/>
        </p:nvGrpSpPr>
        <p:grpSpPr>
          <a:xfrm>
            <a:off x="7894891" y="1408906"/>
            <a:ext cx="2124075" cy="2209800"/>
            <a:chOff x="2209801" y="1447800"/>
            <a:chExt cx="2124075" cy="2209800"/>
          </a:xfrm>
        </p:grpSpPr>
        <p:sp>
          <p:nvSpPr>
            <p:cNvPr id="56326" name="AutoShape 6"/>
            <p:cNvSpPr>
              <a:spLocks noChangeArrowheads="1"/>
            </p:cNvSpPr>
            <p:nvPr/>
          </p:nvSpPr>
          <p:spPr bwMode="gray">
            <a:xfrm>
              <a:off x="2419350" y="21336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Task Force</a:t>
              </a:r>
              <a:endParaRPr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2419350" y="26670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rgbClr val="1D3B59"/>
                  </a:solidFill>
                  <a:latin typeface="Arial" charset="0"/>
                </a:rPr>
                <a:t>Strike Team</a:t>
              </a:r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2419350" y="3200400"/>
              <a:ext cx="1771650" cy="4572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rgbClr val="1D3B59"/>
                  </a:solidFill>
                  <a:latin typeface="Arial" charset="0"/>
                </a:rPr>
                <a:t>Single Resource</a:t>
              </a: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2343150" y="2009775"/>
              <a:ext cx="0" cy="14478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>
              <a:off x="2336800" y="2009775"/>
              <a:ext cx="7874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2" name="AutoShape 12"/>
            <p:cNvSpPr>
              <a:spLocks noChangeArrowheads="1"/>
            </p:cNvSpPr>
            <p:nvPr/>
          </p:nvSpPr>
          <p:spPr bwMode="gray">
            <a:xfrm>
              <a:off x="2209801" y="1447800"/>
              <a:ext cx="2124075" cy="4572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Operations Section</a:t>
              </a:r>
            </a:p>
          </p:txBody>
        </p:sp>
      </p:grp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994528" y="3875881"/>
            <a:ext cx="6687312" cy="2246769"/>
          </a:xfrm>
          <a:prstGeom prst="rect">
            <a:avLst/>
          </a:prstGeom>
          <a:solidFill>
            <a:schemeClr val="bg2"/>
          </a:solidFill>
          <a:ln w="9525">
            <a:solidFill>
              <a:srgbClr val="25387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Task Forces </a:t>
            </a:r>
            <a:r>
              <a:rPr lang="en-US" sz="2800" dirty="0"/>
              <a:t>are a combination of mixed resources with common communications operating under the direct supervision of a Task Force Leader.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58461-9B37-38A6-EC56-F5303C46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6533" y="6331411"/>
            <a:ext cx="453698" cy="368646"/>
          </a:xfrm>
        </p:spPr>
        <p:txBody>
          <a:bodyPr/>
          <a:lstStyle/>
          <a:p>
            <a:fld id="{68AED0BF-B613-4EA2-A21D-6A60A5241C27}" type="slidenum">
              <a:rPr lang="en-IN" smtClean="0"/>
              <a:t>37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3891" y="1410969"/>
            <a:ext cx="3928109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83451" y="1019809"/>
            <a:ext cx="2084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STRIKE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1481" y="1144271"/>
            <a:ext cx="4042410" cy="4991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242" y="1718745"/>
            <a:ext cx="344233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C00000"/>
                </a:solidFill>
              </a:rPr>
              <a:t>TASK</a:t>
            </a:r>
            <a:r>
              <a:rPr sz="4000" b="1" spc="-75" dirty="0">
                <a:solidFill>
                  <a:srgbClr val="C00000"/>
                </a:solidFill>
              </a:rPr>
              <a:t> </a:t>
            </a:r>
            <a:r>
              <a:rPr sz="4000" b="1" spc="-5" dirty="0">
                <a:solidFill>
                  <a:srgbClr val="C00000"/>
                </a:solidFill>
              </a:rPr>
              <a:t>FORCE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0585604" y="6413142"/>
            <a:ext cx="45369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>
                <a:solidFill>
                  <a:schemeClr val="tx1"/>
                </a:solidFill>
              </a:rPr>
              <a:pPr marL="122555">
                <a:lnSpc>
                  <a:spcPts val="1645"/>
                </a:lnSpc>
              </a:pPr>
              <a:t>38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spect="1" noChangeArrowheads="1"/>
          </p:cNvSpPr>
          <p:nvPr>
            <p:ph type="title"/>
          </p:nvPr>
        </p:nvSpPr>
        <p:spPr>
          <a:xfrm>
            <a:off x="132906" y="2505075"/>
            <a:ext cx="4370855" cy="14726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PLANNING SECTION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idx="1"/>
          </p:nvPr>
        </p:nvSpPr>
        <p:spPr>
          <a:xfrm>
            <a:off x="4503761" y="1757742"/>
            <a:ext cx="6781800" cy="354041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dirty="0"/>
              <a:t>Maintains resource status.</a:t>
            </a:r>
          </a:p>
          <a:p>
            <a:pPr marL="971550" lvl="1" indent="-514350">
              <a:lnSpc>
                <a:spcPct val="150000"/>
              </a:lnSpc>
            </a:pPr>
            <a:r>
              <a:rPr dirty="0"/>
              <a:t>Maintains and displays situation status.</a:t>
            </a:r>
          </a:p>
          <a:p>
            <a:pPr marL="971550" lvl="1" indent="-514350">
              <a:lnSpc>
                <a:spcPct val="150000"/>
              </a:lnSpc>
            </a:pPr>
            <a:r>
              <a:rPr dirty="0"/>
              <a:t>Prepares the Incident Action Plan.</a:t>
            </a:r>
          </a:p>
          <a:p>
            <a:pPr marL="971550" lvl="1" indent="-514350">
              <a:lnSpc>
                <a:spcPct val="150000"/>
              </a:lnSpc>
            </a:pPr>
            <a:r>
              <a:rPr dirty="0"/>
              <a:t>Provides documentation services.</a:t>
            </a:r>
          </a:p>
          <a:p>
            <a:pPr marL="971550" lvl="1" indent="-514350">
              <a:lnSpc>
                <a:spcPct val="150000"/>
              </a:lnSpc>
            </a:pPr>
            <a:r>
              <a:rPr dirty="0"/>
              <a:t>Prepares the Demobilization Plan.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4C735-ABC5-3636-4AA7-61DD8418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6829D-10A4-E6F5-D46D-F33651E1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DE312-1E91-4FCB-9212-5F386CFF5604}"/>
              </a:ext>
            </a:extLst>
          </p:cNvPr>
          <p:cNvSpPr txBox="1"/>
          <p:nvPr/>
        </p:nvSpPr>
        <p:spPr>
          <a:xfrm>
            <a:off x="4696206" y="1338887"/>
            <a:ext cx="6924675" cy="36804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  <a:tabLst>
                <a:tab pos="361950" algn="l"/>
              </a:tabLst>
            </a:pPr>
            <a:r>
              <a:rPr lang="en-US" sz="2400" dirty="0"/>
              <a:t>Sophisticated media coverage demanding immediate answers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  <a:tabLst>
                <a:tab pos="361950" algn="l"/>
              </a:tabLst>
            </a:pPr>
            <a:r>
              <a:rPr lang="en-US" sz="2400" dirty="0"/>
              <a:t>A well managed response process by providing answers to vital questions such as </a:t>
            </a:r>
            <a:r>
              <a:rPr lang="en-US" sz="2400" b="1" dirty="0"/>
              <a:t>“who’s in charge?” &amp; “what’s my job?”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5918C-2AED-680E-EE1B-9BBB141CB20C}"/>
              </a:ext>
            </a:extLst>
          </p:cNvPr>
          <p:cNvSpPr txBox="1">
            <a:spLocks noChangeArrowheads="1"/>
          </p:cNvSpPr>
          <p:nvPr/>
        </p:nvSpPr>
        <p:spPr>
          <a:xfrm>
            <a:off x="-64008" y="2908301"/>
            <a:ext cx="4333875" cy="1041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NEED FOR IRS</a:t>
            </a:r>
          </a:p>
        </p:txBody>
      </p:sp>
    </p:spTree>
    <p:extLst>
      <p:ext uri="{BB962C8B-B14F-4D97-AF65-F5344CB8AC3E}">
        <p14:creationId xmlns:p14="http://schemas.microsoft.com/office/powerpoint/2010/main" val="3711600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304800" y="2333896"/>
            <a:ext cx="4023359" cy="13432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PLANNING SECTION CHIEF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1"/>
          </p:nvPr>
        </p:nvSpPr>
        <p:spPr>
          <a:xfrm>
            <a:off x="4965699" y="1257300"/>
            <a:ext cx="6921501" cy="337870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The Planning Section Chief: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Gathers, analyzes, and disseminates information and intelligence.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Manages the planning process.</a:t>
            </a:r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Compiles the </a:t>
            </a:r>
            <a:r>
              <a:rPr lang="en-US" sz="2800" dirty="0"/>
              <a:t>IAP</a:t>
            </a:r>
            <a:endParaRPr sz="2800" dirty="0"/>
          </a:p>
          <a:p>
            <a:pPr marL="971550" lvl="1" indent="-514350" algn="just">
              <a:lnSpc>
                <a:spcPct val="90000"/>
              </a:lnSpc>
            </a:pPr>
            <a:r>
              <a:rPr sz="2800" dirty="0"/>
              <a:t>Manages</a:t>
            </a:r>
            <a:r>
              <a:rPr lang="en-US" sz="2800" dirty="0"/>
              <a:t> </a:t>
            </a:r>
            <a:r>
              <a:rPr sz="2800" dirty="0"/>
              <a:t>Tech Specialists.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89AD7-CBBB-0548-829D-DEFAAE82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40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spect="1" noChangeArrowheads="1"/>
          </p:cNvSpPr>
          <p:nvPr>
            <p:ph type="title"/>
          </p:nvPr>
        </p:nvSpPr>
        <p:spPr>
          <a:xfrm>
            <a:off x="82369" y="2238819"/>
            <a:ext cx="5214257" cy="19497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PLANNING SECTION:  RESOURCES UNIT</a:t>
            </a:r>
          </a:p>
        </p:txBody>
      </p:sp>
      <p:sp>
        <p:nvSpPr>
          <p:cNvPr id="61443" name="Rectangle 24"/>
          <p:cNvSpPr>
            <a:spLocks noGrp="1" noChangeArrowheads="1"/>
          </p:cNvSpPr>
          <p:nvPr>
            <p:ph idx="1"/>
          </p:nvPr>
        </p:nvSpPr>
        <p:spPr>
          <a:xfrm>
            <a:off x="5059681" y="4402726"/>
            <a:ext cx="6752536" cy="17145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971550" lvl="1" indent="-514350" algn="just"/>
            <a:r>
              <a:rPr dirty="0"/>
              <a:t>Conducts all check-in activities and maintains the status of all incident resources. </a:t>
            </a:r>
          </a:p>
          <a:p>
            <a:pPr marL="971550" lvl="1" indent="-514350" algn="just"/>
            <a:r>
              <a:rPr dirty="0"/>
              <a:t>Plays a significant role in preparing the written Incident Action Plan.</a:t>
            </a:r>
          </a:p>
          <a:p>
            <a:pPr marL="742950" indent="-742950" algn="just">
              <a:buFont typeface="+mj-lt"/>
              <a:buAutoNum type="arabicPeriod"/>
            </a:pP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44902" y="168365"/>
            <a:ext cx="3657600" cy="4111625"/>
            <a:chOff x="558800" y="1908175"/>
            <a:chExt cx="3657600" cy="4111625"/>
          </a:xfrm>
        </p:grpSpPr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2133600" y="3886200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8800" y="1908175"/>
              <a:ext cx="3657600" cy="4111625"/>
              <a:chOff x="431800" y="1295400"/>
              <a:chExt cx="3352800" cy="4111625"/>
            </a:xfrm>
          </p:grpSpPr>
          <p:sp>
            <p:nvSpPr>
              <p:cNvPr id="61446" name="AutoShape 6"/>
              <p:cNvSpPr>
                <a:spLocks noChangeArrowheads="1"/>
              </p:cNvSpPr>
              <p:nvPr/>
            </p:nvSpPr>
            <p:spPr bwMode="gray">
              <a:xfrm>
                <a:off x="965200" y="1295400"/>
                <a:ext cx="2286000" cy="6096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Planning Section</a:t>
                </a:r>
                <a:endParaRPr lang="en-US" sz="1600" b="1" dirty="0">
                  <a:solidFill>
                    <a:srgbClr val="1D3B59"/>
                  </a:solidFill>
                  <a:latin typeface="Arial" charset="0"/>
                </a:endParaRPr>
              </a:p>
            </p:txBody>
          </p:sp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>
                <a:off x="2108200" y="1905000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>
                <a:off x="1879600" y="2438400"/>
                <a:ext cx="457200" cy="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449" name="AutoShape 9"/>
              <p:cNvSpPr>
                <a:spLocks noChangeArrowheads="1"/>
              </p:cNvSpPr>
              <p:nvPr/>
            </p:nvSpPr>
            <p:spPr bwMode="gray">
              <a:xfrm>
                <a:off x="431800" y="21717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Resources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Unit</a:t>
                </a:r>
                <a:endParaRPr lang="en-US" sz="1400" b="1">
                  <a:solidFill>
                    <a:srgbClr val="1D3B59"/>
                  </a:solidFill>
                  <a:latin typeface="Arial" charset="0"/>
                </a:endParaRPr>
              </a:p>
            </p:txBody>
          </p:sp>
          <p:sp>
            <p:nvSpPr>
              <p:cNvPr id="61450" name="AutoShape 10"/>
              <p:cNvSpPr>
                <a:spLocks noChangeArrowheads="1"/>
              </p:cNvSpPr>
              <p:nvPr/>
            </p:nvSpPr>
            <p:spPr bwMode="auto">
              <a:xfrm>
                <a:off x="2227263" y="21717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Demobilization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1452" name="AutoShape 12"/>
              <p:cNvSpPr>
                <a:spLocks noChangeArrowheads="1"/>
              </p:cNvSpPr>
              <p:nvPr/>
            </p:nvSpPr>
            <p:spPr bwMode="auto">
              <a:xfrm>
                <a:off x="431800" y="29718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Situation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1453" name="AutoShape 13"/>
              <p:cNvSpPr>
                <a:spLocks noChangeArrowheads="1"/>
              </p:cNvSpPr>
              <p:nvPr/>
            </p:nvSpPr>
            <p:spPr bwMode="auto">
              <a:xfrm>
                <a:off x="2227263" y="29718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Documentation</a:t>
                </a:r>
                <a:br>
                  <a:rPr lang="en-US" sz="1400" b="1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pic>
            <p:nvPicPr>
              <p:cNvPr id="61454" name="Picture 15" descr="GS_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9000" y="3692525"/>
                <a:ext cx="2190750" cy="1714500"/>
              </a:xfrm>
              <a:prstGeom prst="rect">
                <a:avLst/>
              </a:prstGeom>
              <a:noFill/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F78C3-E20A-FEF8-CCBD-E478DB81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41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252745" y="2278932"/>
            <a:ext cx="4874623" cy="1744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PLANNING SECTION:  SITUATION UNIT</a:t>
            </a:r>
          </a:p>
        </p:txBody>
      </p:sp>
      <p:sp>
        <p:nvSpPr>
          <p:cNvPr id="62467" name="Rectangle 18"/>
          <p:cNvSpPr>
            <a:spLocks noGrp="1" noChangeArrowheads="1"/>
          </p:cNvSpPr>
          <p:nvPr>
            <p:ph idx="1"/>
          </p:nvPr>
        </p:nvSpPr>
        <p:spPr>
          <a:xfrm>
            <a:off x="5024845" y="4446961"/>
            <a:ext cx="6836229" cy="188444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971550" lvl="1" indent="-514350" algn="just"/>
            <a:r>
              <a:rPr dirty="0"/>
              <a:t>Collects and analyzes information on the current </a:t>
            </a:r>
            <a:r>
              <a:rPr sz="2800" dirty="0"/>
              <a:t>situation</a:t>
            </a:r>
            <a:r>
              <a:rPr dirty="0"/>
              <a:t>.</a:t>
            </a:r>
          </a:p>
          <a:p>
            <a:pPr marL="971550" lvl="1" indent="-514350" algn="just"/>
            <a:r>
              <a:rPr dirty="0"/>
              <a:t>Prepares situation displays and situation summaries.</a:t>
            </a:r>
          </a:p>
          <a:p>
            <a:pPr marL="971550" lvl="1" indent="-514350"/>
            <a:r>
              <a:rPr dirty="0"/>
              <a:t>Develops</a:t>
            </a:r>
            <a:r>
              <a:rPr lang="en-US" dirty="0"/>
              <a:t> </a:t>
            </a:r>
            <a:r>
              <a:rPr dirty="0"/>
              <a:t>maps and projections.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159930" y="972820"/>
            <a:ext cx="3492139" cy="3198586"/>
            <a:chOff x="304800" y="1295400"/>
            <a:chExt cx="3352800" cy="4275138"/>
          </a:xfrm>
        </p:grpSpPr>
        <p:sp>
          <p:nvSpPr>
            <p:cNvPr id="62475" name="Line 10"/>
            <p:cNvSpPr>
              <a:spLocks noChangeShapeType="1"/>
            </p:cNvSpPr>
            <p:nvPr/>
          </p:nvSpPr>
          <p:spPr bwMode="auto">
            <a:xfrm>
              <a:off x="1752600" y="3276600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04800" y="1295400"/>
              <a:ext cx="3352800" cy="4275138"/>
              <a:chOff x="304800" y="1295400"/>
              <a:chExt cx="3352800" cy="4275138"/>
            </a:xfrm>
          </p:grpSpPr>
          <p:sp>
            <p:nvSpPr>
              <p:cNvPr id="62471" name="Line 6"/>
              <p:cNvSpPr>
                <a:spLocks noChangeShapeType="1"/>
              </p:cNvSpPr>
              <p:nvPr/>
            </p:nvSpPr>
            <p:spPr bwMode="auto">
              <a:xfrm>
                <a:off x="1981200" y="1905000"/>
                <a:ext cx="0" cy="137160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72" name="Line 7"/>
              <p:cNvSpPr>
                <a:spLocks noChangeShapeType="1"/>
              </p:cNvSpPr>
              <p:nvPr/>
            </p:nvSpPr>
            <p:spPr bwMode="auto">
              <a:xfrm>
                <a:off x="1752600" y="2438400"/>
                <a:ext cx="457200" cy="0"/>
              </a:xfrm>
              <a:prstGeom prst="line">
                <a:avLst/>
              </a:prstGeom>
              <a:noFill/>
              <a:ln w="222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73" name="AutoShape 8"/>
              <p:cNvSpPr>
                <a:spLocks noChangeArrowheads="1"/>
              </p:cNvSpPr>
              <p:nvPr/>
            </p:nvSpPr>
            <p:spPr bwMode="auto">
              <a:xfrm>
                <a:off x="304800" y="21717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Resources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4" name="AutoShape 9"/>
              <p:cNvSpPr>
                <a:spLocks noChangeArrowheads="1"/>
              </p:cNvSpPr>
              <p:nvPr/>
            </p:nvSpPr>
            <p:spPr bwMode="auto">
              <a:xfrm>
                <a:off x="2100263" y="21717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Demobilization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6" name="AutoShape 11"/>
              <p:cNvSpPr>
                <a:spLocks noChangeArrowheads="1"/>
              </p:cNvSpPr>
              <p:nvPr/>
            </p:nvSpPr>
            <p:spPr bwMode="gray">
              <a:xfrm>
                <a:off x="304800" y="2971800"/>
                <a:ext cx="1557338" cy="5334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Situation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Unit</a:t>
                </a:r>
                <a:endParaRPr lang="en-US" sz="1400" b="1">
                  <a:solidFill>
                    <a:srgbClr val="1D3B59"/>
                  </a:solidFill>
                  <a:latin typeface="Arial" charset="0"/>
                </a:endParaRPr>
              </a:p>
            </p:txBody>
          </p:sp>
          <p:sp>
            <p:nvSpPr>
              <p:cNvPr id="62477" name="AutoShape 12"/>
              <p:cNvSpPr>
                <a:spLocks noChangeArrowheads="1"/>
              </p:cNvSpPr>
              <p:nvPr/>
            </p:nvSpPr>
            <p:spPr bwMode="auto">
              <a:xfrm>
                <a:off x="2100263" y="2971800"/>
                <a:ext cx="1557337" cy="533400"/>
              </a:xfrm>
              <a:prstGeom prst="cube">
                <a:avLst>
                  <a:gd name="adj" fmla="val 11310"/>
                </a:avLst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Documentation</a:t>
                </a:r>
                <a:b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</a:br>
                <a:r>
                  <a:rPr lang="en-US" sz="1400" b="1" dirty="0">
                    <a:solidFill>
                      <a:srgbClr val="1D3B59"/>
                    </a:solidFill>
                    <a:latin typeface="Arial" charset="0"/>
                  </a:rPr>
                  <a:t>Unit</a:t>
                </a:r>
              </a:p>
            </p:txBody>
          </p:sp>
          <p:sp>
            <p:nvSpPr>
              <p:cNvPr id="62478" name="AutoShape 13"/>
              <p:cNvSpPr>
                <a:spLocks noChangeArrowheads="1"/>
              </p:cNvSpPr>
              <p:nvPr/>
            </p:nvSpPr>
            <p:spPr bwMode="gray">
              <a:xfrm>
                <a:off x="838200" y="1295400"/>
                <a:ext cx="2286000" cy="609600"/>
              </a:xfrm>
              <a:prstGeom prst="cube">
                <a:avLst>
                  <a:gd name="adj" fmla="val 11310"/>
                </a:avLst>
              </a:prstGeom>
              <a:solidFill>
                <a:srgbClr val="1D3B59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18314A">
                    <a:alpha val="50000"/>
                  </a:srgbClr>
                </a:outerShdw>
              </a:effectLst>
            </p:spPr>
            <p:txBody>
              <a:bodyPr wrap="none" bIns="1828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Planning Section</a:t>
                </a:r>
                <a:endParaRPr lang="en-US" sz="1600" b="1" dirty="0">
                  <a:solidFill>
                    <a:srgbClr val="1D3B59"/>
                  </a:solidFill>
                  <a:latin typeface="Arial" charset="0"/>
                </a:endParaRPr>
              </a:p>
            </p:txBody>
          </p:sp>
          <p:pic>
            <p:nvPicPr>
              <p:cNvPr id="624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/>
              <a:stretch>
                <a:fillRect/>
              </a:stretch>
            </p:blipFill>
            <p:spPr bwMode="auto">
              <a:xfrm>
                <a:off x="723900" y="3644900"/>
                <a:ext cx="2493963" cy="1925638"/>
              </a:xfrm>
              <a:prstGeom prst="rect">
                <a:avLst/>
              </a:prstGeom>
              <a:noFill/>
              <a:ln w="9525">
                <a:solidFill>
                  <a:srgbClr val="25387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C175B-4A6E-0DAB-8630-B2BE9CB5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42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/>
          <p:cNvSpPr>
            <a:spLocks noGrp="1" noChangeAspect="1" noChangeArrowheads="1"/>
          </p:cNvSpPr>
          <p:nvPr>
            <p:ph type="title"/>
          </p:nvPr>
        </p:nvSpPr>
        <p:spPr>
          <a:xfrm>
            <a:off x="115094" y="2232442"/>
            <a:ext cx="5114131" cy="2012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PLANNING SECTION:  DOCUMENTATION UNIT</a:t>
            </a:r>
          </a:p>
        </p:txBody>
      </p:sp>
      <p:sp>
        <p:nvSpPr>
          <p:cNvPr id="63491" name="Rectangle 18"/>
          <p:cNvSpPr>
            <a:spLocks noGrp="1" noChangeArrowheads="1"/>
          </p:cNvSpPr>
          <p:nvPr>
            <p:ph idx="1"/>
          </p:nvPr>
        </p:nvSpPr>
        <p:spPr>
          <a:xfrm>
            <a:off x="5422394" y="3849188"/>
            <a:ext cx="6708646" cy="2238103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971550" lvl="1" indent="-514350" algn="just">
              <a:lnSpc>
                <a:spcPct val="150000"/>
              </a:lnSpc>
            </a:pPr>
            <a:r>
              <a:rPr sz="2800" dirty="0"/>
              <a:t>Provides duplication services, including the written Incident Action Plan. </a:t>
            </a:r>
          </a:p>
          <a:p>
            <a:pPr marL="971550" lvl="1" indent="-514350" algn="just">
              <a:lnSpc>
                <a:spcPct val="150000"/>
              </a:lnSpc>
            </a:pPr>
            <a:r>
              <a:rPr sz="2800" dirty="0"/>
              <a:t>Maintains and archives all incident-related documentation</a:t>
            </a:r>
            <a:endParaRPr lang="en-US" sz="2400" dirty="0"/>
          </a:p>
        </p:txBody>
      </p:sp>
      <p:sp>
        <p:nvSpPr>
          <p:cNvPr id="63501" name="Rectangle 14"/>
          <p:cNvSpPr>
            <a:spLocks noChangeArrowheads="1"/>
          </p:cNvSpPr>
          <p:nvPr/>
        </p:nvSpPr>
        <p:spPr bwMode="auto">
          <a:xfrm>
            <a:off x="5241925" y="12954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7375" lvl="1" indent="-349250" eaLnBrk="0" hangingPunct="0">
              <a:spcBef>
                <a:spcPct val="30000"/>
              </a:spcBef>
              <a:buFont typeface="Wingdings" pitchFamily="2" charset="2"/>
              <a:buChar char="§"/>
            </a:pPr>
            <a:endParaRPr lang="en-US" sz="2400" b="1">
              <a:solidFill>
                <a:srgbClr val="25387D"/>
              </a:solidFill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29400" y="1562100"/>
            <a:ext cx="3352800" cy="2209800"/>
            <a:chOff x="304800" y="2794000"/>
            <a:chExt cx="3352800" cy="2209800"/>
          </a:xfrm>
        </p:grpSpPr>
        <p:sp>
          <p:nvSpPr>
            <p:cNvPr id="63493" name="Line 6"/>
            <p:cNvSpPr>
              <a:spLocks noChangeShapeType="1"/>
            </p:cNvSpPr>
            <p:nvPr/>
          </p:nvSpPr>
          <p:spPr bwMode="auto">
            <a:xfrm>
              <a:off x="1981200" y="3403600"/>
              <a:ext cx="0" cy="137160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494" name="Line 7"/>
            <p:cNvSpPr>
              <a:spLocks noChangeShapeType="1"/>
            </p:cNvSpPr>
            <p:nvPr/>
          </p:nvSpPr>
          <p:spPr bwMode="auto">
            <a:xfrm>
              <a:off x="1752600" y="4737100"/>
              <a:ext cx="4572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495" name="AutoShape 8"/>
            <p:cNvSpPr>
              <a:spLocks noChangeArrowheads="1"/>
            </p:cNvSpPr>
            <p:nvPr/>
          </p:nvSpPr>
          <p:spPr bwMode="auto">
            <a:xfrm>
              <a:off x="304800" y="36703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Resources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6" name="AutoShape 9"/>
            <p:cNvSpPr>
              <a:spLocks noChangeArrowheads="1"/>
            </p:cNvSpPr>
            <p:nvPr/>
          </p:nvSpPr>
          <p:spPr bwMode="auto">
            <a:xfrm>
              <a:off x="2100263" y="3670300"/>
              <a:ext cx="1557337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Demobilization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8" name="AutoShape 11"/>
            <p:cNvSpPr>
              <a:spLocks noChangeArrowheads="1"/>
            </p:cNvSpPr>
            <p:nvPr/>
          </p:nvSpPr>
          <p:spPr bwMode="auto">
            <a:xfrm>
              <a:off x="304800" y="4470400"/>
              <a:ext cx="1557338" cy="533400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Situation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3499" name="AutoShape 12"/>
            <p:cNvSpPr>
              <a:spLocks noChangeArrowheads="1"/>
            </p:cNvSpPr>
            <p:nvPr/>
          </p:nvSpPr>
          <p:spPr bwMode="gray">
            <a:xfrm>
              <a:off x="2100263" y="4470400"/>
              <a:ext cx="1557337" cy="5334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Documentation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Unit</a:t>
              </a: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63500" name="AutoShape 13"/>
            <p:cNvSpPr>
              <a:spLocks noChangeArrowheads="1"/>
            </p:cNvSpPr>
            <p:nvPr/>
          </p:nvSpPr>
          <p:spPr bwMode="gray">
            <a:xfrm>
              <a:off x="838200" y="2794000"/>
              <a:ext cx="2286000" cy="609600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Planning Section</a:t>
              </a:r>
              <a:endParaRPr lang="en-US" sz="16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63503" name="Line 4"/>
            <p:cNvSpPr>
              <a:spLocks noChangeShapeType="1"/>
            </p:cNvSpPr>
            <p:nvPr/>
          </p:nvSpPr>
          <p:spPr bwMode="auto">
            <a:xfrm>
              <a:off x="1846263" y="4013200"/>
              <a:ext cx="22860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44D59-C95F-F002-1B65-00E98E9F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43</a:t>
            </a:fld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5"/>
          <p:cNvSpPr>
            <a:spLocks noGrp="1" noChangeAspect="1" noChangeArrowheads="1"/>
          </p:cNvSpPr>
          <p:nvPr>
            <p:ph type="title"/>
          </p:nvPr>
        </p:nvSpPr>
        <p:spPr>
          <a:xfrm>
            <a:off x="121093" y="2367743"/>
            <a:ext cx="3102815" cy="130703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LOGISTICS SECTION</a:t>
            </a:r>
          </a:p>
        </p:txBody>
      </p:sp>
      <p:sp>
        <p:nvSpPr>
          <p:cNvPr id="65539" name="Rectangle 26"/>
          <p:cNvSpPr>
            <a:spLocks noGrp="1" noChangeArrowheads="1"/>
          </p:cNvSpPr>
          <p:nvPr>
            <p:ph idx="1"/>
          </p:nvPr>
        </p:nvSpPr>
        <p:spPr>
          <a:xfrm>
            <a:off x="3371725" y="1189058"/>
            <a:ext cx="4911151" cy="4567169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/>
              <a:t>Responsible for:</a:t>
            </a:r>
          </a:p>
          <a:p>
            <a:pPr marL="971550" lvl="1" indent="-514350" algn="just"/>
            <a:r>
              <a:rPr dirty="0"/>
              <a:t>Communications.</a:t>
            </a:r>
          </a:p>
          <a:p>
            <a:pPr marL="971550" lvl="1" indent="-514350" algn="just"/>
            <a:r>
              <a:rPr dirty="0"/>
              <a:t>Medical support to incident personnel.</a:t>
            </a:r>
          </a:p>
          <a:p>
            <a:pPr marL="971550" lvl="1" indent="-514350" algn="just"/>
            <a:r>
              <a:rPr dirty="0"/>
              <a:t>Food for incident personnel.</a:t>
            </a:r>
          </a:p>
          <a:p>
            <a:pPr marL="971550" lvl="1" indent="-514350" algn="just"/>
            <a:r>
              <a:rPr dirty="0"/>
              <a:t>Supplies.</a:t>
            </a:r>
          </a:p>
          <a:p>
            <a:pPr marL="971550" lvl="1" indent="-514350" algn="just"/>
            <a:r>
              <a:rPr dirty="0"/>
              <a:t>Facilities.</a:t>
            </a:r>
          </a:p>
          <a:p>
            <a:pPr marL="971550" lvl="1" indent="-514350" algn="just"/>
            <a:r>
              <a:rPr dirty="0"/>
              <a:t>Ground support.</a:t>
            </a:r>
          </a:p>
          <a:p>
            <a:pPr marL="971550" lvl="1" indent="-514350" algn="just"/>
            <a:r>
              <a:rPr dirty="0"/>
              <a:t>Finance Branch (3</a:t>
            </a:r>
            <a:r>
              <a:rPr baseline="30000" dirty="0"/>
              <a:t>rd</a:t>
            </a:r>
            <a:r>
              <a:rPr dirty="0"/>
              <a:t> Branch): [Time, Compensation, Procurement, &amp; Cost Units]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93263" y="1511255"/>
            <a:ext cx="2924175" cy="3429000"/>
            <a:chOff x="3654" y="960"/>
            <a:chExt cx="1842" cy="2160"/>
          </a:xfrm>
        </p:grpSpPr>
        <p:sp>
          <p:nvSpPr>
            <p:cNvPr id="65541" name="Line 4"/>
            <p:cNvSpPr>
              <a:spLocks noChangeShapeType="1"/>
            </p:cNvSpPr>
            <p:nvPr/>
          </p:nvSpPr>
          <p:spPr bwMode="auto">
            <a:xfrm flipH="1">
              <a:off x="3654" y="2544"/>
              <a:ext cx="10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 flipH="1">
              <a:off x="5388" y="2544"/>
              <a:ext cx="10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543" name="AutoShape 6"/>
            <p:cNvCxnSpPr>
              <a:cxnSpLocks noChangeShapeType="1"/>
            </p:cNvCxnSpPr>
            <p:nvPr/>
          </p:nvCxnSpPr>
          <p:spPr bwMode="auto">
            <a:xfrm rot="10800000" flipH="1">
              <a:off x="3797" y="2107"/>
              <a:ext cx="1" cy="864"/>
            </a:xfrm>
            <a:prstGeom prst="bentConnector3">
              <a:avLst>
                <a:gd name="adj1" fmla="val -14400005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cxnSp>
          <p:nvCxnSpPr>
            <p:cNvPr id="65544" name="AutoShape 7"/>
            <p:cNvCxnSpPr>
              <a:cxnSpLocks noChangeShapeType="1"/>
            </p:cNvCxnSpPr>
            <p:nvPr/>
          </p:nvCxnSpPr>
          <p:spPr bwMode="auto">
            <a:xfrm>
              <a:off x="5310" y="2107"/>
              <a:ext cx="1" cy="864"/>
            </a:xfrm>
            <a:prstGeom prst="bentConnector3">
              <a:avLst>
                <a:gd name="adj1" fmla="val 18200009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cxn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>
              <a:off x="4080" y="1728"/>
              <a:ext cx="0" cy="9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 flipH="1">
              <a:off x="3656" y="1824"/>
              <a:ext cx="432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V="1">
              <a:off x="3656" y="1824"/>
              <a:ext cx="0" cy="33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Line 11"/>
            <p:cNvSpPr>
              <a:spLocks noChangeShapeType="1"/>
            </p:cNvSpPr>
            <p:nvPr/>
          </p:nvSpPr>
          <p:spPr bwMode="auto">
            <a:xfrm>
              <a:off x="5012" y="1736"/>
              <a:ext cx="0" cy="9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Line 12"/>
            <p:cNvSpPr>
              <a:spLocks noChangeShapeType="1"/>
            </p:cNvSpPr>
            <p:nvPr/>
          </p:nvSpPr>
          <p:spPr bwMode="auto">
            <a:xfrm flipH="1">
              <a:off x="5012" y="1824"/>
              <a:ext cx="480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H="1" flipV="1">
              <a:off x="5484" y="1824"/>
              <a:ext cx="6" cy="33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Line 14"/>
            <p:cNvSpPr>
              <a:spLocks noChangeShapeType="1"/>
            </p:cNvSpPr>
            <p:nvPr/>
          </p:nvSpPr>
          <p:spPr bwMode="auto">
            <a:xfrm>
              <a:off x="4428" y="1584"/>
              <a:ext cx="288" cy="0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Line 15"/>
            <p:cNvSpPr>
              <a:spLocks noChangeShapeType="1"/>
            </p:cNvSpPr>
            <p:nvPr/>
          </p:nvSpPr>
          <p:spPr bwMode="auto">
            <a:xfrm flipV="1">
              <a:off x="4572" y="1200"/>
              <a:ext cx="0" cy="384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AutoShape 16"/>
            <p:cNvSpPr>
              <a:spLocks noChangeArrowheads="1"/>
            </p:cNvSpPr>
            <p:nvPr/>
          </p:nvSpPr>
          <p:spPr bwMode="auto">
            <a:xfrm>
              <a:off x="4620" y="2784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Ground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4" name="AutoShape 17"/>
            <p:cNvSpPr>
              <a:spLocks noChangeArrowheads="1"/>
            </p:cNvSpPr>
            <p:nvPr/>
          </p:nvSpPr>
          <p:spPr bwMode="auto">
            <a:xfrm>
              <a:off x="3708" y="2784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Food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5" name="AutoShape 18"/>
            <p:cNvSpPr>
              <a:spLocks noChangeArrowheads="1"/>
            </p:cNvSpPr>
            <p:nvPr/>
          </p:nvSpPr>
          <p:spPr bwMode="auto">
            <a:xfrm>
              <a:off x="4620" y="2352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Facilities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6" name="AutoShape 19"/>
            <p:cNvSpPr>
              <a:spLocks noChangeArrowheads="1"/>
            </p:cNvSpPr>
            <p:nvPr/>
          </p:nvSpPr>
          <p:spPr bwMode="auto">
            <a:xfrm>
              <a:off x="3708" y="2352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Medical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7" name="AutoShape 20"/>
            <p:cNvSpPr>
              <a:spLocks noChangeArrowheads="1"/>
            </p:cNvSpPr>
            <p:nvPr/>
          </p:nvSpPr>
          <p:spPr bwMode="auto">
            <a:xfrm>
              <a:off x="4620" y="1920"/>
              <a:ext cx="816" cy="384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Resource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Provisioning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8" name="AutoShape 21"/>
            <p:cNvSpPr>
              <a:spLocks noChangeArrowheads="1"/>
            </p:cNvSpPr>
            <p:nvPr/>
          </p:nvSpPr>
          <p:spPr bwMode="auto">
            <a:xfrm>
              <a:off x="3708" y="1920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Commun.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Unit</a:t>
              </a:r>
            </a:p>
          </p:txBody>
        </p:sp>
        <p:sp>
          <p:nvSpPr>
            <p:cNvPr id="65559" name="AutoShape 22"/>
            <p:cNvSpPr>
              <a:spLocks noChangeArrowheads="1"/>
            </p:cNvSpPr>
            <p:nvPr/>
          </p:nvSpPr>
          <p:spPr bwMode="auto">
            <a:xfrm>
              <a:off x="4620" y="1392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Support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Branch</a:t>
              </a:r>
            </a:p>
          </p:txBody>
        </p:sp>
        <p:sp>
          <p:nvSpPr>
            <p:cNvPr id="65560" name="AutoShape 23"/>
            <p:cNvSpPr>
              <a:spLocks noChangeArrowheads="1"/>
            </p:cNvSpPr>
            <p:nvPr/>
          </p:nvSpPr>
          <p:spPr bwMode="auto">
            <a:xfrm>
              <a:off x="3708" y="1392"/>
              <a:ext cx="816" cy="33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Service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b="1">
                  <a:solidFill>
                    <a:srgbClr val="1D3B59"/>
                  </a:solidFill>
                  <a:latin typeface="Arial" charset="0"/>
                </a:rPr>
                <a:t>Branch</a:t>
              </a:r>
            </a:p>
          </p:txBody>
        </p:sp>
        <p:sp>
          <p:nvSpPr>
            <p:cNvPr id="65561" name="AutoShape 24"/>
            <p:cNvSpPr>
              <a:spLocks noChangeArrowheads="1"/>
            </p:cNvSpPr>
            <p:nvPr/>
          </p:nvSpPr>
          <p:spPr bwMode="gray">
            <a:xfrm>
              <a:off x="3708" y="960"/>
              <a:ext cx="1728" cy="336"/>
            </a:xfrm>
            <a:prstGeom prst="cube">
              <a:avLst>
                <a:gd name="adj" fmla="val 11310"/>
              </a:avLst>
            </a:prstGeom>
            <a:solidFill>
              <a:srgbClr val="1D3B59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Logistics Section</a:t>
              </a:r>
              <a:endParaRPr lang="en-US" sz="1600" b="1">
                <a:solidFill>
                  <a:srgbClr val="1D3B59"/>
                </a:solidFill>
                <a:latin typeface="Arial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8BBC2-6F0E-4AC3-CE40-9A5C91D3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44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265176" y="2589276"/>
            <a:ext cx="4563291" cy="16794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LOGISTICS SECTION CHIEF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idx="1"/>
          </p:nvPr>
        </p:nvSpPr>
        <p:spPr>
          <a:xfrm>
            <a:off x="5102352" y="1602462"/>
            <a:ext cx="6403847" cy="449353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/>
              <a:t>The Logistics Section Chief:</a:t>
            </a:r>
          </a:p>
          <a:p>
            <a:pPr marL="971550" lvl="1" indent="-514350" algn="just"/>
            <a:r>
              <a:rPr dirty="0"/>
              <a:t>Provides resources and services required to support incident activities.</a:t>
            </a:r>
          </a:p>
          <a:p>
            <a:pPr marL="971550" lvl="1" indent="-514350" algn="just"/>
            <a:r>
              <a:rPr dirty="0"/>
              <a:t>Provides Finance &amp; Administration functions</a:t>
            </a:r>
          </a:p>
          <a:p>
            <a:pPr marL="971550" lvl="1" indent="-514350" algn="just"/>
            <a:r>
              <a:rPr dirty="0"/>
              <a:t>Develops portions of Incident Action Plan and forwards them to Planning Section.</a:t>
            </a:r>
          </a:p>
          <a:p>
            <a:pPr marL="971550" lvl="1" indent="-514350" algn="just"/>
            <a:r>
              <a:rPr dirty="0"/>
              <a:t>Contracts for and purchases goods and services needed at the incident.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BE03B-4391-01FB-064F-F73A7096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45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itle 1"/>
          <p:cNvSpPr>
            <a:spLocks noGrp="1"/>
          </p:cNvSpPr>
          <p:nvPr>
            <p:ph type="title"/>
          </p:nvPr>
        </p:nvSpPr>
        <p:spPr>
          <a:xfrm>
            <a:off x="113212" y="2148331"/>
            <a:ext cx="4119154" cy="22203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FINANCE BRANCH DIRECTOR</a:t>
            </a:r>
          </a:p>
        </p:txBody>
      </p:sp>
      <p:sp>
        <p:nvSpPr>
          <p:cNvPr id="75778" name="Rectangle 7"/>
          <p:cNvSpPr>
            <a:spLocks noGrp="1" noChangeArrowheads="1"/>
          </p:cNvSpPr>
          <p:nvPr>
            <p:ph idx="1"/>
          </p:nvPr>
        </p:nvSpPr>
        <p:spPr>
          <a:xfrm>
            <a:off x="4876799" y="1389888"/>
            <a:ext cx="7201989" cy="407909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sz="2400" b="1" dirty="0"/>
          </a:p>
          <a:p>
            <a:pPr>
              <a:buFont typeface="Wingdings" pitchFamily="2" charset="2"/>
              <a:buNone/>
            </a:pPr>
            <a:r>
              <a:rPr lang="en-US" sz="2400" b="1" dirty="0"/>
              <a:t>The Finance Branch Director: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dirty="0"/>
              <a:t>Is responsible for financial and cost analysis.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dirty="0"/>
              <a:t>Oversees contract negotiations.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dirty="0"/>
              <a:t>Tracks personnel and equipment time.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dirty="0"/>
              <a:t>Processes claims for accidents and injuries.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dirty="0"/>
              <a:t>Works with other Logistics Branches to ensure resources are procured.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61FF0-A968-7C3F-A24F-81FEE8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46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6629401"/>
            <a:ext cx="3505200" cy="227329"/>
          </a:xfrm>
          <a:custGeom>
            <a:avLst/>
            <a:gdLst/>
            <a:ahLst/>
            <a:cxnLst/>
            <a:rect l="l" t="t" r="r" b="b"/>
            <a:pathLst>
              <a:path w="3505200" h="227329">
                <a:moveTo>
                  <a:pt x="3505200" y="0"/>
                </a:moveTo>
                <a:lnTo>
                  <a:pt x="0" y="0"/>
                </a:lnTo>
                <a:lnTo>
                  <a:pt x="0" y="227329"/>
                </a:lnTo>
                <a:lnTo>
                  <a:pt x="3505200" y="227329"/>
                </a:lnTo>
                <a:lnTo>
                  <a:pt x="350520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0041" y="2846365"/>
            <a:ext cx="411951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spc="-5" dirty="0">
                <a:solidFill>
                  <a:srgbClr val="C00000"/>
                </a:solidFill>
              </a:rPr>
              <a:t>INCIDENT</a:t>
            </a:r>
            <a:r>
              <a:rPr lang="en-US" sz="4000" b="1" spc="-105" dirty="0">
                <a:solidFill>
                  <a:srgbClr val="C00000"/>
                </a:solidFill>
              </a:rPr>
              <a:t> </a:t>
            </a:r>
            <a:r>
              <a:rPr lang="en-US" sz="4000" b="1" spc="-10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3909040" y="6299533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47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863617" y="1612669"/>
            <a:ext cx="6710417" cy="368562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01600" rIns="0" bIns="0" rtlCol="0">
            <a:spAutoFit/>
          </a:bodyPr>
          <a:lstStyle/>
          <a:p>
            <a:pPr marL="927100" lvl="1" indent="-457200">
              <a:spcBef>
                <a:spcPts val="8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Incident </a:t>
            </a:r>
            <a:r>
              <a:rPr sz="2400" dirty="0">
                <a:cs typeface="Arial"/>
              </a:rPr>
              <a:t>Command </a:t>
            </a:r>
            <a:r>
              <a:rPr sz="2400" spc="-5" dirty="0">
                <a:cs typeface="Arial"/>
              </a:rPr>
              <a:t>Post</a:t>
            </a:r>
            <a:r>
              <a:rPr sz="2400" spc="-15" dirty="0">
                <a:cs typeface="Arial"/>
              </a:rPr>
              <a:t> </a:t>
            </a:r>
            <a:r>
              <a:rPr sz="2400" spc="-5" dirty="0">
                <a:cs typeface="Arial"/>
              </a:rPr>
              <a:t>(ICP)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Emergency Operation Center</a:t>
            </a:r>
            <a:r>
              <a:rPr sz="2400" spc="-45" dirty="0">
                <a:cs typeface="Arial"/>
              </a:rPr>
              <a:t> </a:t>
            </a:r>
            <a:r>
              <a:rPr sz="2400" spc="-5" dirty="0">
                <a:cs typeface="Arial"/>
              </a:rPr>
              <a:t>(EOC)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Incident Base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Camps</a:t>
            </a:r>
            <a:endParaRPr lang="en-US" sz="2400" spc="-5" dirty="0"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lang="en-US" sz="2400" spc="-5" dirty="0">
                <a:cs typeface="Arial"/>
              </a:rPr>
              <a:t>Relief Camp (RC)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Staging</a:t>
            </a:r>
            <a:r>
              <a:rPr sz="2400" spc="-10" dirty="0">
                <a:cs typeface="Arial"/>
              </a:rPr>
              <a:t> </a:t>
            </a:r>
            <a:r>
              <a:rPr sz="2400" spc="-5" dirty="0">
                <a:cs typeface="Arial"/>
              </a:rPr>
              <a:t>Areas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69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Helibase</a:t>
            </a:r>
            <a:endParaRPr sz="2400" dirty="0">
              <a:cs typeface="Arial"/>
            </a:endParaRPr>
          </a:p>
          <a:p>
            <a:pPr marL="927100" lvl="1" indent="-457200">
              <a:spcBef>
                <a:spcPts val="700"/>
              </a:spcBef>
              <a:buFont typeface="Wingdings" panose="05000000000000000000" pitchFamily="2" charset="2"/>
              <a:buChar char="q"/>
              <a:tabLst>
                <a:tab pos="353695" algn="l"/>
                <a:tab pos="354330" algn="l"/>
              </a:tabLst>
            </a:pPr>
            <a:r>
              <a:rPr sz="2400" spc="-5" dirty="0">
                <a:cs typeface="Arial"/>
              </a:rPr>
              <a:t>Helispots</a:t>
            </a:r>
            <a:endParaRPr sz="2400" dirty="0"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3349" y="2392577"/>
            <a:ext cx="4312921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C00000"/>
                </a:solidFill>
              </a:rPr>
              <a:t>INCIDENT </a:t>
            </a:r>
            <a:r>
              <a:rPr sz="4000" b="1" spc="-10" dirty="0">
                <a:solidFill>
                  <a:srgbClr val="C00000"/>
                </a:solidFill>
              </a:rPr>
              <a:t>COMMAND </a:t>
            </a:r>
            <a:r>
              <a:rPr sz="4000" b="1" spc="-5" dirty="0">
                <a:solidFill>
                  <a:srgbClr val="C00000"/>
                </a:solidFill>
              </a:rPr>
              <a:t>POST</a:t>
            </a:r>
            <a:r>
              <a:rPr sz="4000" b="1" spc="-114" dirty="0">
                <a:solidFill>
                  <a:srgbClr val="C00000"/>
                </a:solidFill>
              </a:rPr>
              <a:t> </a:t>
            </a:r>
            <a:r>
              <a:rPr sz="4000" b="1" spc="-5" dirty="0">
                <a:solidFill>
                  <a:srgbClr val="C00000"/>
                </a:solidFill>
              </a:rPr>
              <a:t>(ICP)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xfrm>
            <a:off x="10585604" y="6413142"/>
            <a:ext cx="45369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555">
              <a:lnSpc>
                <a:spcPts val="1645"/>
              </a:lnSpc>
            </a:pPr>
            <a:fld id="{81D60167-4931-47E6-BA6A-407CBD079E47}" type="slidenum">
              <a:rPr lang="en-IN" smtClean="0">
                <a:solidFill>
                  <a:schemeClr val="tx1"/>
                </a:solidFill>
              </a:rPr>
              <a:pPr marL="122555">
                <a:lnSpc>
                  <a:spcPts val="1645"/>
                </a:lnSpc>
              </a:pPr>
              <a:t>48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5213" y="1787684"/>
            <a:ext cx="6601462" cy="288790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cs typeface="Arial"/>
              </a:rPr>
              <a:t>Location where ICP oversees all</a:t>
            </a:r>
            <a:r>
              <a:rPr sz="2400" spc="-60" dirty="0">
                <a:cs typeface="Arial"/>
              </a:rPr>
              <a:t> </a:t>
            </a:r>
            <a:r>
              <a:rPr sz="2400" spc="-5" dirty="0">
                <a:cs typeface="Arial"/>
              </a:rPr>
              <a:t>operations</a:t>
            </a:r>
            <a:r>
              <a:rPr lang="en-US" sz="2400" spc="-5" dirty="0">
                <a:cs typeface="Arial"/>
              </a:rPr>
              <a:t>.</a:t>
            </a:r>
          </a:p>
          <a:p>
            <a:pPr marL="355600" indent="-342900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There </a:t>
            </a:r>
            <a:r>
              <a:rPr lang="en-US" sz="2400" spc="-5" dirty="0">
                <a:cs typeface="Arial"/>
              </a:rPr>
              <a:t>is </a:t>
            </a:r>
            <a:r>
              <a:rPr lang="en-US" sz="2400" spc="-10" dirty="0">
                <a:cs typeface="Arial"/>
              </a:rPr>
              <a:t>only one </a:t>
            </a:r>
            <a:r>
              <a:rPr lang="en-US" sz="2400" dirty="0">
                <a:cs typeface="Arial"/>
              </a:rPr>
              <a:t>ICP for </a:t>
            </a:r>
            <a:r>
              <a:rPr lang="en-US" sz="2400" spc="-5" dirty="0">
                <a:cs typeface="Arial"/>
              </a:rPr>
              <a:t>each</a:t>
            </a:r>
            <a:r>
              <a:rPr lang="en-US" sz="2400" spc="-20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incident.</a:t>
            </a:r>
          </a:p>
          <a:p>
            <a:pPr marL="355600" indent="-342900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cs typeface="Arial"/>
              </a:rPr>
              <a:t>Should </a:t>
            </a:r>
            <a:r>
              <a:rPr lang="en-US" sz="2400" spc="-5" dirty="0">
                <a:cs typeface="Arial"/>
              </a:rPr>
              <a:t>be located </a:t>
            </a:r>
            <a:r>
              <a:rPr lang="en-US" sz="2400" dirty="0">
                <a:cs typeface="Arial"/>
              </a:rPr>
              <a:t>as </a:t>
            </a:r>
            <a:r>
              <a:rPr lang="en-US" sz="2400" spc="-5" dirty="0">
                <a:cs typeface="Arial"/>
              </a:rPr>
              <a:t>close and as safe</a:t>
            </a:r>
            <a:r>
              <a:rPr lang="en-US" sz="2400" spc="-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as possible to the incident.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89810" y="29311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95842" y="39562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6629401"/>
            <a:ext cx="3505200" cy="227329"/>
          </a:xfrm>
          <a:custGeom>
            <a:avLst/>
            <a:gdLst/>
            <a:ahLst/>
            <a:cxnLst/>
            <a:rect l="l" t="t" r="r" b="b"/>
            <a:pathLst>
              <a:path w="3505200" h="227329">
                <a:moveTo>
                  <a:pt x="3505200" y="0"/>
                </a:moveTo>
                <a:lnTo>
                  <a:pt x="0" y="0"/>
                </a:lnTo>
                <a:lnTo>
                  <a:pt x="0" y="227329"/>
                </a:lnTo>
                <a:lnTo>
                  <a:pt x="3505200" y="227329"/>
                </a:lnTo>
                <a:lnTo>
                  <a:pt x="3505200" y="0"/>
                </a:lnTo>
                <a:close/>
              </a:path>
            </a:pathLst>
          </a:custGeom>
          <a:solidFill>
            <a:srgbClr val="33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29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25850" y="4507129"/>
            <a:ext cx="8380730" cy="185948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5" dirty="0">
                <a:cs typeface="Arial"/>
              </a:rPr>
              <a:t>The Emergency Operations Center is the central direction,  control, </a:t>
            </a:r>
            <a:r>
              <a:rPr sz="2400" spc="-10" dirty="0">
                <a:cs typeface="Arial"/>
              </a:rPr>
              <a:t>and </a:t>
            </a:r>
            <a:r>
              <a:rPr sz="2400" spc="-5" dirty="0">
                <a:cs typeface="Arial"/>
              </a:rPr>
              <a:t>coordination </a:t>
            </a:r>
            <a:r>
              <a:rPr sz="2400" spc="-10" dirty="0">
                <a:cs typeface="Arial"/>
              </a:rPr>
              <a:t>point </a:t>
            </a:r>
            <a:r>
              <a:rPr sz="2400" dirty="0">
                <a:cs typeface="Arial"/>
              </a:rPr>
              <a:t>for </a:t>
            </a:r>
            <a:r>
              <a:rPr sz="2400" spc="-5" dirty="0">
                <a:cs typeface="Arial"/>
              </a:rPr>
              <a:t>emergency operations. </a:t>
            </a:r>
            <a:r>
              <a:rPr sz="2400" dirty="0">
                <a:cs typeface="Arial"/>
              </a:rPr>
              <a:t>It  </a:t>
            </a:r>
            <a:r>
              <a:rPr sz="2400" spc="-10" dirty="0">
                <a:cs typeface="Arial"/>
              </a:rPr>
              <a:t>is </a:t>
            </a:r>
            <a:r>
              <a:rPr sz="2400" spc="-5" dirty="0">
                <a:cs typeface="Arial"/>
              </a:rPr>
              <a:t>the place </a:t>
            </a:r>
            <a:r>
              <a:rPr sz="2400" dirty="0">
                <a:cs typeface="Arial"/>
              </a:rPr>
              <a:t>to </a:t>
            </a:r>
            <a:r>
              <a:rPr sz="2400" spc="-10" dirty="0">
                <a:cs typeface="Arial"/>
              </a:rPr>
              <a:t>decide </a:t>
            </a:r>
            <a:r>
              <a:rPr sz="2400" spc="-5" dirty="0">
                <a:cs typeface="Arial"/>
              </a:rPr>
              <a:t>what specific information should go </a:t>
            </a:r>
            <a:r>
              <a:rPr sz="2400" dirty="0">
                <a:cs typeface="Arial"/>
              </a:rPr>
              <a:t>to  </a:t>
            </a:r>
            <a:r>
              <a:rPr sz="2400" spc="-5" dirty="0">
                <a:cs typeface="Arial"/>
              </a:rPr>
              <a:t>persons carrying out an ‘emergency service’</a:t>
            </a:r>
            <a:r>
              <a:rPr sz="2400" spc="10" dirty="0">
                <a:cs typeface="Arial"/>
              </a:rPr>
              <a:t> </a:t>
            </a:r>
            <a:r>
              <a:rPr sz="2400" spc="-5" dirty="0">
                <a:cs typeface="Arial"/>
              </a:rPr>
              <a:t>operation.</a:t>
            </a:r>
            <a:endParaRPr sz="2400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0325" y="1313549"/>
            <a:ext cx="6254750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4000" b="1" dirty="0">
                <a:solidFill>
                  <a:srgbClr val="C00000"/>
                </a:solidFill>
                <a:cs typeface="Arial"/>
              </a:rPr>
              <a:t>EMERGENCY OPERATION</a:t>
            </a:r>
            <a:r>
              <a:rPr lang="en-IN" sz="4000" b="1" spc="-75" dirty="0">
                <a:solidFill>
                  <a:srgbClr val="C00000"/>
                </a:solidFill>
                <a:cs typeface="Arial"/>
              </a:rPr>
              <a:t> </a:t>
            </a:r>
            <a:r>
              <a:rPr lang="en-IN" sz="4000" b="1" dirty="0">
                <a:solidFill>
                  <a:srgbClr val="C00000"/>
                </a:solidFill>
                <a:cs typeface="Arial"/>
              </a:rPr>
              <a:t>CENTER(EOC)</a:t>
            </a:r>
          </a:p>
        </p:txBody>
      </p:sp>
      <p:sp>
        <p:nvSpPr>
          <p:cNvPr id="17" name="object 17"/>
          <p:cNvSpPr/>
          <p:nvPr/>
        </p:nvSpPr>
        <p:spPr>
          <a:xfrm>
            <a:off x="7159625" y="1496061"/>
            <a:ext cx="4603750" cy="27216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324678B-6357-D4BB-45BA-DB45C4C8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49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6304"/>
            <a:ext cx="4544568" cy="18349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DRAWBACKS EXPERIENCED IN DM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4626864" y="1283929"/>
            <a:ext cx="7280911" cy="4367064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Too many people reporting to one supervisor.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Lack of reliable incident information.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Inadequate &amp; incompatible </a:t>
            </a:r>
            <a:r>
              <a:rPr lang="en-US" sz="2400" dirty="0" err="1">
                <a:latin typeface="Open Sans "/>
              </a:rPr>
              <a:t>comn</a:t>
            </a:r>
            <a:r>
              <a:rPr lang="en-US" sz="2400" dirty="0">
                <a:latin typeface="Open Sans "/>
              </a:rPr>
              <a:t>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No mech for coordinated planning between agencies.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Unclear lines of authority.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Terminology differences between agencies.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Open Sans "/>
              </a:rPr>
              <a:t>Unclear or unspecified incident objectives.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latin typeface="Open Sans 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DAE29-6610-EEA4-FEDE-DAF61EA3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or\My Documents\My Pictures\agartala\agartala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379" y="1293504"/>
            <a:ext cx="6802621" cy="464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2689480"/>
            <a:ext cx="4957792" cy="1041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A20000"/>
                </a:solidFill>
              </a:rPr>
              <a:t>STAGING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9DB03-057B-9488-F0DB-DD1F70D7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50</a:t>
            </a:fld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"/>
          <p:cNvSpPr>
            <a:spLocks noGrp="1" noChangeAspect="1" noChangeArrowheads="1"/>
          </p:cNvSpPr>
          <p:nvPr>
            <p:ph type="title"/>
          </p:nvPr>
        </p:nvSpPr>
        <p:spPr>
          <a:xfrm>
            <a:off x="2258758" y="170187"/>
            <a:ext cx="9034082" cy="13156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INCIDENT LOCATIONS &amp; FACILITIES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60237"/>
              </p:ext>
            </p:extLst>
          </p:nvPr>
        </p:nvGraphicFramePr>
        <p:xfrm>
          <a:off x="1450975" y="1649413"/>
          <a:ext cx="41084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405486" imgH="1816641" progId="Word.Document.8">
                  <p:embed/>
                </p:oleObj>
              </mc:Choice>
              <mc:Fallback>
                <p:oleObj name="Document" r:id="rId3" imgW="2405486" imgH="1816641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649413"/>
                        <a:ext cx="4108450" cy="2349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72722"/>
              </p:ext>
            </p:extLst>
          </p:nvPr>
        </p:nvGraphicFramePr>
        <p:xfrm>
          <a:off x="1516063" y="4162425"/>
          <a:ext cx="40417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392892" imgH="1597807" progId="Word.Document.8">
                  <p:embed/>
                </p:oleObj>
              </mc:Choice>
              <mc:Fallback>
                <p:oleObj name="Document" r:id="rId5" imgW="2392892" imgH="1597807" progId="Word.Document.8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26000" contrast="30000"/>
                      </a:blip>
                      <a:srcRect l="3917" r="5385"/>
                      <a:stretch>
                        <a:fillRect/>
                      </a:stretch>
                    </p:blipFill>
                    <p:spPr bwMode="auto">
                      <a:xfrm>
                        <a:off x="1516063" y="4162425"/>
                        <a:ext cx="4041775" cy="201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773158" y="2300808"/>
            <a:ext cx="962025" cy="5333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/>
              <a:t>ICP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88719" y="4685680"/>
            <a:ext cx="1460500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/>
              <a:t>Staging </a:t>
            </a:r>
            <a:br>
              <a:rPr lang="en-US" sz="2400" b="1" dirty="0"/>
            </a:br>
            <a:r>
              <a:rPr lang="en-US" sz="2400" b="1" dirty="0"/>
              <a:t>Area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35309"/>
              </p:ext>
            </p:extLst>
          </p:nvPr>
        </p:nvGraphicFramePr>
        <p:xfrm>
          <a:off x="5815584" y="4162565"/>
          <a:ext cx="3849624" cy="201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2400300" imgH="1914144" progId="Word.Document.8">
                  <p:embed/>
                </p:oleObj>
              </mc:Choice>
              <mc:Fallback>
                <p:oleObj name="Document" r:id="rId7" imgW="2400300" imgH="1914144" progId="Word.Document.8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618" b="15921"/>
                      <a:stretch>
                        <a:fillRect/>
                      </a:stretch>
                    </p:blipFill>
                    <p:spPr bwMode="auto">
                      <a:xfrm>
                        <a:off x="5815584" y="4162565"/>
                        <a:ext cx="3849624" cy="201865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5387D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B2B2B2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10054567" y="2240221"/>
            <a:ext cx="1132594" cy="757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/>
              <a:t>Base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10054567" y="4554805"/>
            <a:ext cx="1515771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/>
              <a:t>R Camp</a:t>
            </a:r>
          </a:p>
        </p:txBody>
      </p:sp>
      <p:pic>
        <p:nvPicPr>
          <p:cNvPr id="32779" name="Picture 12" descr="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8529" y="1652006"/>
            <a:ext cx="3990687" cy="2364401"/>
          </a:xfrm>
          <a:prstGeom prst="rect">
            <a:avLst/>
          </a:prstGeom>
          <a:noFill/>
          <a:ln w="9525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34757-3CD4-1A67-5915-05100533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51</a:t>
            </a:fld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2B22-10E1-8500-7CA4-EED08742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" y="2694714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REVIEW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52C6-F169-192F-84CF-644FB9C3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52</a:t>
            </a:fld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907B73-5DA3-FB1F-32A4-94F6C1CF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088" y="1100138"/>
            <a:ext cx="6843712" cy="507682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Upon completion of this lesson, you are able to 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Describe the need for IRS.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Explain the origin of IRS.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Describe the basic IRS concept.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IN" sz="2400" dirty="0"/>
              <a:t>Describe all role and responsibilities of officers.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IN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58552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3D0A-2D32-32EF-697A-B9F0BE4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948" y="2249741"/>
            <a:ext cx="72801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ANY QUESTION?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4D726-C8B1-0AB6-B092-D9F4F0F6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471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58B5-35A8-409C-8676-57D4FBDD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2264946"/>
            <a:ext cx="368503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DC88-1150-8794-DA80-7659E56F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356" y="1255279"/>
            <a:ext cx="6843944" cy="3783065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Q. What is the full form of ICP.</a:t>
            </a:r>
          </a:p>
          <a:p>
            <a:pPr marL="514350" indent="-514350">
              <a:buAutoNum type="alphaUcPeriod"/>
            </a:pPr>
            <a:r>
              <a:rPr lang="en-US" dirty="0"/>
              <a:t>Incident Command Post.</a:t>
            </a:r>
          </a:p>
          <a:p>
            <a:pPr marL="0" indent="0">
              <a:buNone/>
            </a:pPr>
            <a:r>
              <a:rPr lang="en-US" b="1" dirty="0"/>
              <a:t>Q. Write the name of General staff.</a:t>
            </a:r>
          </a:p>
          <a:p>
            <a:pPr marL="514350" indent="-514350">
              <a:buAutoNum type="alphaUcPeriod"/>
            </a:pPr>
            <a:r>
              <a:rPr lang="en-US" dirty="0"/>
              <a:t>Operation section, Planning section and Logistic section.</a:t>
            </a:r>
          </a:p>
          <a:p>
            <a:pPr marL="0" indent="0">
              <a:buNone/>
            </a:pPr>
            <a:r>
              <a:rPr lang="en-US" b="1" dirty="0"/>
              <a:t>Q. What is the full form of EOC?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A. Emergency Operation Centre.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CDF72-7D22-CB8B-F7E6-EE7A519B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55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570251"/>
            <a:ext cx="3995928" cy="1096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ORIGIN OF 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575" y="1183562"/>
            <a:ext cx="7058025" cy="4967302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government of India took a decision to adopt world’s best practice for disaster management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As Incident Command System was one of the world’s best practices and adapted by countries like, Australia, Canada, United Kingdom, etc.  The government of India  decided to adopt ICS in 2003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BF374-5E25-8BDB-005C-5D91A9B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0" y="1600200"/>
            <a:ext cx="7372350" cy="4057664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In 2007 the NDMA felt that ICS should be adapted and  authentic guidelines should be released in the country for its successful implementation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NDMA Issued Guideline on “Incident Response System” In July 2010.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FEEEB-93D1-95C0-74FB-BD4D42AA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7</a:t>
            </a:fld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604482-16AF-7E14-6F16-08376252EEFB}"/>
              </a:ext>
            </a:extLst>
          </p:cNvPr>
          <p:cNvSpPr txBox="1">
            <a:spLocks/>
          </p:cNvSpPr>
          <p:nvPr/>
        </p:nvSpPr>
        <p:spPr>
          <a:xfrm>
            <a:off x="0" y="2689266"/>
            <a:ext cx="4133088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</a:rPr>
              <a:t>ORIGIN OF 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1791-C00E-BC62-015B-9C3FA4C5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" y="2630706"/>
            <a:ext cx="45098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IS IRS ?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A77D1-88D8-6CE8-ADDD-83E343EE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8</a:t>
            </a:fld>
            <a:endParaRPr lang="en-IN"/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4510088" y="1100138"/>
            <a:ext cx="6843712" cy="507682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4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Single </a:t>
            </a:r>
            <a:r>
              <a:rPr lang="en-US" sz="2400" b="1" dirty="0"/>
              <a:t>standardized, on-scene, all hazard</a:t>
            </a:r>
            <a:r>
              <a:rPr lang="en-US" sz="2400" dirty="0"/>
              <a:t> incident management system used by all emergency response disciplines.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Provides accurate information, strict </a:t>
            </a:r>
            <a:r>
              <a:rPr lang="en-US" sz="2400" b="1" dirty="0"/>
              <a:t>accountability,</a:t>
            </a:r>
            <a:r>
              <a:rPr lang="en-US" sz="2400" dirty="0"/>
              <a:t> planning, </a:t>
            </a:r>
            <a:r>
              <a:rPr lang="en-US" sz="2400" b="1" dirty="0"/>
              <a:t>cost effective </a:t>
            </a:r>
            <a:r>
              <a:rPr lang="en-US" sz="2400" dirty="0"/>
              <a:t>operations and logistical support for any incident.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47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72579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0910" y="6746240"/>
            <a:ext cx="64769" cy="6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0510" y="6746240"/>
            <a:ext cx="64769" cy="6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1380" y="6746240"/>
            <a:ext cx="66040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9709" y="6746240"/>
            <a:ext cx="67310" cy="64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580" y="6746240"/>
            <a:ext cx="66040" cy="64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180" y="6746240"/>
            <a:ext cx="64770" cy="64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9181" y="116840"/>
            <a:ext cx="66039" cy="67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181" y="347979"/>
            <a:ext cx="66039" cy="647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9181" y="574040"/>
            <a:ext cx="66039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821" y="2709585"/>
            <a:ext cx="4183382" cy="1120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dirty="0">
                <a:solidFill>
                  <a:srgbClr val="C00000"/>
                </a:solidFill>
              </a:rPr>
              <a:t>BASIC IRS CONCEPTS</a:t>
            </a:r>
            <a:endParaRPr lang="en-US" sz="4000" b="1" spc="-10" dirty="0">
              <a:solidFill>
                <a:srgbClr val="C00000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10584815" y="6424217"/>
            <a:ext cx="3302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645"/>
              </a:lnSpc>
            </a:pPr>
            <a:fld id="{81D60167-4931-47E6-BA6A-407CBD079E47}" type="slidenum">
              <a:rPr dirty="0"/>
              <a:pPr marL="122555">
                <a:lnSpc>
                  <a:spcPts val="1645"/>
                </a:lnSpc>
              </a:pPr>
              <a:t>9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407369" y="1609303"/>
            <a:ext cx="7306711" cy="36393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400" spc="-5" dirty="0">
                <a:cs typeface="Arial"/>
              </a:rPr>
              <a:t>C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n</a:t>
            </a:r>
            <a:r>
              <a:rPr lang="en-US" sz="2400" dirty="0">
                <a:cs typeface="Arial"/>
              </a:rPr>
              <a:t> </a:t>
            </a:r>
            <a:r>
              <a:rPr sz="2400" spc="-10" dirty="0">
                <a:cs typeface="Arial"/>
              </a:rPr>
              <a:t>b</a:t>
            </a:r>
            <a:r>
              <a:rPr sz="2400" dirty="0">
                <a:cs typeface="Arial"/>
              </a:rPr>
              <a:t>e</a:t>
            </a:r>
            <a:r>
              <a:rPr lang="en-US" sz="2400" dirty="0">
                <a:cs typeface="Arial"/>
              </a:rPr>
              <a:t> 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s</a:t>
            </a:r>
            <a:r>
              <a:rPr sz="2400" spc="-5" dirty="0">
                <a:cs typeface="Arial"/>
              </a:rPr>
              <a:t>e</a:t>
            </a:r>
            <a:r>
              <a:rPr sz="2400" dirty="0">
                <a:cs typeface="Arial"/>
              </a:rPr>
              <a:t>d</a:t>
            </a:r>
            <a:r>
              <a:rPr lang="en-US" sz="2400" dirty="0">
                <a:cs typeface="Arial"/>
              </a:rPr>
              <a:t> </a:t>
            </a:r>
            <a:r>
              <a:rPr sz="2400" dirty="0">
                <a:cs typeface="Arial"/>
              </a:rPr>
              <a:t>to</a:t>
            </a:r>
            <a:r>
              <a:rPr lang="en-US" sz="2400" dirty="0">
                <a:cs typeface="Arial"/>
              </a:rPr>
              <a:t> </a:t>
            </a:r>
            <a:r>
              <a:rPr sz="2400" spc="25" dirty="0">
                <a:cs typeface="Arial"/>
              </a:rPr>
              <a:t>m</a:t>
            </a:r>
            <a:r>
              <a:rPr sz="2400" spc="-10" dirty="0">
                <a:cs typeface="Arial"/>
              </a:rPr>
              <a:t>an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g</a:t>
            </a:r>
            <a:r>
              <a:rPr sz="2400" dirty="0">
                <a:cs typeface="Arial"/>
              </a:rPr>
              <a:t>e</a:t>
            </a:r>
            <a:r>
              <a:rPr lang="en-US" sz="2400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lang="en-US" sz="2400" dirty="0">
                <a:cs typeface="Arial"/>
              </a:rPr>
              <a:t>ll </a:t>
            </a:r>
            <a:r>
              <a:rPr lang="en-US" sz="2400" spc="-10" dirty="0">
                <a:cs typeface="Arial"/>
              </a:rPr>
              <a:t>Emergency</a:t>
            </a:r>
            <a:r>
              <a:rPr lang="en-US" sz="2400" dirty="0">
                <a:cs typeface="Arial"/>
              </a:rPr>
              <a:t> I</a:t>
            </a:r>
            <a:r>
              <a:rPr lang="en-US" sz="2400" spc="-15" dirty="0">
                <a:cs typeface="Arial"/>
              </a:rPr>
              <a:t>n</a:t>
            </a:r>
            <a:r>
              <a:rPr lang="en-US" sz="2400" spc="5" dirty="0">
                <a:cs typeface="Arial"/>
              </a:rPr>
              <a:t>c</a:t>
            </a:r>
            <a:r>
              <a:rPr lang="en-US" sz="2400" spc="-15" dirty="0">
                <a:cs typeface="Arial"/>
              </a:rPr>
              <a:t>i</a:t>
            </a:r>
            <a:r>
              <a:rPr lang="en-US" sz="2400" dirty="0">
                <a:cs typeface="Arial"/>
              </a:rPr>
              <a:t>d</a:t>
            </a:r>
            <a:r>
              <a:rPr lang="en-US" sz="2400" spc="-10" dirty="0">
                <a:cs typeface="Arial"/>
              </a:rPr>
              <a:t>en</a:t>
            </a:r>
            <a:r>
              <a:rPr lang="en-US" sz="2400" dirty="0">
                <a:cs typeface="Arial"/>
              </a:rPr>
              <a:t>t 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spc="-5" dirty="0">
                <a:cs typeface="Arial"/>
              </a:rPr>
              <a:t>Can </a:t>
            </a:r>
            <a:r>
              <a:rPr lang="en-US" sz="2400" dirty="0">
                <a:cs typeface="Arial"/>
              </a:rPr>
              <a:t>be </a:t>
            </a:r>
            <a:r>
              <a:rPr lang="en-US" sz="2400" spc="-5" dirty="0">
                <a:cs typeface="Arial"/>
              </a:rPr>
              <a:t>used for both </a:t>
            </a:r>
            <a:r>
              <a:rPr lang="en-US" sz="2400" dirty="0">
                <a:cs typeface="Arial"/>
              </a:rPr>
              <a:t>small </a:t>
            </a:r>
            <a:r>
              <a:rPr lang="en-US" sz="2400" spc="-10" dirty="0">
                <a:cs typeface="Arial"/>
              </a:rPr>
              <a:t>and </a:t>
            </a:r>
            <a:r>
              <a:rPr lang="en-US" sz="2400" spc="-5" dirty="0">
                <a:cs typeface="Arial"/>
              </a:rPr>
              <a:t>large </a:t>
            </a:r>
            <a:r>
              <a:rPr lang="en-US" sz="2400" spc="-10" dirty="0">
                <a:cs typeface="Arial"/>
              </a:rPr>
              <a:t>events.</a:t>
            </a:r>
            <a:r>
              <a:rPr lang="en-US" sz="2400" spc="-5" dirty="0">
                <a:cs typeface="Arial"/>
              </a:rPr>
              <a:t> 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spc="-5" dirty="0">
                <a:cs typeface="Arial"/>
              </a:rPr>
              <a:t>System can grow or shrink </a:t>
            </a:r>
            <a:r>
              <a:rPr lang="en-US" sz="2400" spc="5" dirty="0">
                <a:cs typeface="Arial"/>
              </a:rPr>
              <a:t>to </a:t>
            </a:r>
            <a:r>
              <a:rPr lang="en-US" sz="2400" dirty="0">
                <a:cs typeface="Arial"/>
              </a:rPr>
              <a:t>meet </a:t>
            </a:r>
            <a:r>
              <a:rPr lang="en-US" sz="2400" spc="-5" dirty="0">
                <a:cs typeface="Arial"/>
              </a:rPr>
              <a:t>differing</a:t>
            </a:r>
            <a:r>
              <a:rPr lang="en-US" sz="2400" spc="6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needs.</a:t>
            </a:r>
          </a:p>
          <a:p>
            <a:pPr marL="355600" marR="5080" indent="-342900" algn="just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spc="-5" dirty="0">
                <a:cs typeface="Arial"/>
              </a:rPr>
              <a:t>Cost effective </a:t>
            </a:r>
            <a:r>
              <a:rPr lang="en-IN" sz="2400" dirty="0">
                <a:cs typeface="Arial"/>
              </a:rPr>
              <a:t>&amp; </a:t>
            </a:r>
            <a:r>
              <a:rPr lang="en-IN" sz="2400" spc="-5" dirty="0">
                <a:cs typeface="Arial"/>
              </a:rPr>
              <a:t>efficient management</a:t>
            </a:r>
            <a:r>
              <a:rPr lang="en-IN" sz="2400" spc="40" dirty="0">
                <a:cs typeface="Arial"/>
              </a:rPr>
              <a:t> </a:t>
            </a:r>
            <a:r>
              <a:rPr lang="en-IN" sz="2400" spc="-5" dirty="0">
                <a:cs typeface="Arial"/>
              </a:rPr>
              <a:t>system.</a:t>
            </a:r>
            <a:endParaRPr sz="24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"/>
        <a:ea typeface=""/>
        <a:cs typeface="Open Sans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2188</Words>
  <Application>Microsoft Office PowerPoint</Application>
  <PresentationFormat>Widescreen</PresentationFormat>
  <Paragraphs>387</Paragraphs>
  <Slides>55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Calibri</vt:lpstr>
      <vt:lpstr>Open Sans</vt:lpstr>
      <vt:lpstr>Open Sans</vt:lpstr>
      <vt:lpstr>Open Sans </vt:lpstr>
      <vt:lpstr>Open Sans Semibold</vt:lpstr>
      <vt:lpstr>Times New Roman</vt:lpstr>
      <vt:lpstr>Verdana</vt:lpstr>
      <vt:lpstr>Wingdings</vt:lpstr>
      <vt:lpstr>Office Theme</vt:lpstr>
      <vt:lpstr>Document</vt:lpstr>
      <vt:lpstr>   INCIDENT RESPONSE     SYSTEM</vt:lpstr>
      <vt:lpstr>OBJECTIVES</vt:lpstr>
      <vt:lpstr>PowerPoint Presentation</vt:lpstr>
      <vt:lpstr>PowerPoint Presentation</vt:lpstr>
      <vt:lpstr>DRAWBACKS EXPERIENCED IN DM</vt:lpstr>
      <vt:lpstr>ORIGIN OF IRS</vt:lpstr>
      <vt:lpstr>PowerPoint Presentation</vt:lpstr>
      <vt:lpstr>WHAT IS IRS ?</vt:lpstr>
      <vt:lpstr>BASIC IRS CONCEPTS</vt:lpstr>
      <vt:lpstr>PowerPoint Presentation</vt:lpstr>
      <vt:lpstr>PowerPoint Presentation</vt:lpstr>
      <vt:lpstr>PowerPoint Presentation</vt:lpstr>
      <vt:lpstr>INCIDENT COMMAND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 &amp; COMMAND STAFF</vt:lpstr>
      <vt:lpstr>INCIDENT COMMANDER</vt:lpstr>
      <vt:lpstr>DEPUTY INCIDENT COMMANDER</vt:lpstr>
      <vt:lpstr>INFORMATION &amp; MEDIA OFFICER (IMO)</vt:lpstr>
      <vt:lpstr>SAFETY OFFICER</vt:lpstr>
      <vt:lpstr>LIAISON OFFICER</vt:lpstr>
      <vt:lpstr>GENERAL STAFF</vt:lpstr>
      <vt:lpstr>PowerPoint Presentation</vt:lpstr>
      <vt:lpstr>OPERATIONS SECTION CHIEF</vt:lpstr>
      <vt:lpstr>OPERATION SECTION</vt:lpstr>
      <vt:lpstr>OPERATION SECTION: DIVISIONS</vt:lpstr>
      <vt:lpstr>OPERATION SECTION:  GROUPS</vt:lpstr>
      <vt:lpstr>OPERATIONS SECTION:  SINGLE RESOURCES</vt:lpstr>
      <vt:lpstr>PowerPoint Presentation</vt:lpstr>
      <vt:lpstr>OPERATION SECTION:  STRIKE TEAMS</vt:lpstr>
      <vt:lpstr>OPERATION SECTION:  TASK FORCES</vt:lpstr>
      <vt:lpstr>TASK FORCE</vt:lpstr>
      <vt:lpstr>PLANNING SECTION</vt:lpstr>
      <vt:lpstr>PLANNING SECTION CHIEF</vt:lpstr>
      <vt:lpstr>PLANNING SECTION:  RESOURCES UNIT</vt:lpstr>
      <vt:lpstr>PLANNING SECTION:  SITUATION UNIT</vt:lpstr>
      <vt:lpstr>PLANNING SECTION:  DOCUMENTATION UNIT</vt:lpstr>
      <vt:lpstr>LOGISTICS SECTION</vt:lpstr>
      <vt:lpstr>LOGISTICS SECTION CHIEF</vt:lpstr>
      <vt:lpstr>FINANCE BRANCH DIRECTOR</vt:lpstr>
      <vt:lpstr>INCIDENT FACILITIES</vt:lpstr>
      <vt:lpstr>INCIDENT COMMAND POST (ICP)</vt:lpstr>
      <vt:lpstr>EMERGENCY OPERATION CENTER(EOC)</vt:lpstr>
      <vt:lpstr>PowerPoint Presentation</vt:lpstr>
      <vt:lpstr>INCIDENT LOCATIONS &amp; FACILITIES</vt:lpstr>
      <vt:lpstr>REVIEW</vt:lpstr>
      <vt:lpstr>ANY QUESTION?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17</cp:revision>
  <dcterms:created xsi:type="dcterms:W3CDTF">2025-08-21T09:31:06Z</dcterms:created>
  <dcterms:modified xsi:type="dcterms:W3CDTF">2026-01-07T11:44:11Z</dcterms:modified>
</cp:coreProperties>
</file>