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7" r:id="rId2"/>
    <p:sldId id="257" r:id="rId3"/>
    <p:sldId id="275" r:id="rId4"/>
    <p:sldId id="276" r:id="rId5"/>
    <p:sldId id="370" r:id="rId6"/>
    <p:sldId id="371" r:id="rId7"/>
    <p:sldId id="369" r:id="rId8"/>
    <p:sldId id="372" r:id="rId9"/>
    <p:sldId id="338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73" r:id="rId20"/>
    <p:sldId id="374" r:id="rId21"/>
    <p:sldId id="118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8" y="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22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9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291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11 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Musculoskeletal Injuries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CB91A-87DD-46BD-46DF-75287AF67DF0}"/>
              </a:ext>
            </a:extLst>
          </p:cNvPr>
          <p:cNvSpPr txBox="1"/>
          <p:nvPr/>
        </p:nvSpPr>
        <p:spPr>
          <a:xfrm>
            <a:off x="5609969" y="6881599"/>
            <a:ext cx="739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E13C-361F-27BE-3005-06E8219B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CE04295-BFB1-21D3-3D0C-E777D214733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986662E-9C66-047B-FB50-BBDAC882F22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794E196-B00B-2EAE-922E-9ACCA3989D8C}"/>
              </a:ext>
            </a:extLst>
          </p:cNvPr>
          <p:cNvSpPr txBox="1"/>
          <p:nvPr/>
        </p:nvSpPr>
        <p:spPr>
          <a:xfrm>
            <a:off x="8564880" y="4716207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a bone is moved out of its normal position in 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 joint and remains that way.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7C71973-C9E0-B1A2-C558-40BD2AFD893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67093B1-5258-BA09-B440-48F1EFA09DD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AF9CCE-F0ED-5DA0-FA5F-CD859D5933E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799F184-0352-72FF-07C5-10CB0DC39E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EEB00-E840-59D1-5BC3-DD83225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A06970D-9DB1-47B0-ED7A-515C113D5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DD236AF9-B4D3-CC34-71E2-FF477B4C9098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3645385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9D4F-F853-55DF-4BD6-1F68E63D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763E07C-0AB4-B1CC-E2AE-2B0480553A1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FFCF57A-B4F3-8588-D308-27C1B52344F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2D71E46-50D5-2BAE-B937-F93CE9DD0C13}"/>
              </a:ext>
            </a:extLst>
          </p:cNvPr>
          <p:cNvSpPr txBox="1"/>
          <p:nvPr/>
        </p:nvSpPr>
        <p:spPr>
          <a:xfrm>
            <a:off x="8564880" y="4716207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ligaments are stretched or partially torn, commonly associated with joint injuries.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B6E333A-6BF2-806D-6420-A55AC7AE43A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DF3401B-76F1-7289-1616-2A6409BC94A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FDD64E5-AE35-3B7F-0596-94C7934AB8E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64F18B6-8B38-8E01-188D-68B4CA5B26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80F11-065E-B67A-BB10-2A2E52206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F4BC599-1B25-C4FA-4D97-1513E60F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0B0C41F-F219-1E14-5FF6-E3F1C157B562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Sprain</a:t>
            </a:r>
          </a:p>
        </p:txBody>
      </p:sp>
    </p:spTree>
    <p:extLst>
      <p:ext uri="{BB962C8B-B14F-4D97-AF65-F5344CB8AC3E}">
        <p14:creationId xmlns:p14="http://schemas.microsoft.com/office/powerpoint/2010/main" val="31414934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183E-A519-E4BD-B74C-288F5852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8FBB876-4EAF-2FF4-1894-E5A571140EE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D11C7DB-9004-1421-9CB9-B62A99A4762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9615384-120A-3633-66E5-031F3576707A}"/>
              </a:ext>
            </a:extLst>
          </p:cNvPr>
          <p:cNvSpPr txBox="1"/>
          <p:nvPr/>
        </p:nvSpPr>
        <p:spPr>
          <a:xfrm>
            <a:off x="8564880" y="4716207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a muscle, or a muscle and tendon, are over-extended.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FC3DA4C-8B04-FD17-9A13-08DD736CB5A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C6AB43-6DAB-1A42-ECC9-27EFCB2A081C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4ADC080-F41F-52DA-A6F2-0070759DD4D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9E84B56-BBD7-0E38-57C9-EBE87C0D531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57A2F-79CD-07AB-9F0A-2174D6D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AD48574-A944-9D2D-29B3-8BBCDEF0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31F532F-5EA2-DA17-56E3-A93F927BCCAB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Strain</a:t>
            </a:r>
          </a:p>
        </p:txBody>
      </p:sp>
    </p:spTree>
    <p:extLst>
      <p:ext uri="{BB962C8B-B14F-4D97-AF65-F5344CB8AC3E}">
        <p14:creationId xmlns:p14="http://schemas.microsoft.com/office/powerpoint/2010/main" val="19830017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F73F6A61-35D7-D68C-2425-80D0143C3A96}"/>
              </a:ext>
            </a:extLst>
          </p:cNvPr>
          <p:cNvSpPr txBox="1"/>
          <p:nvPr/>
        </p:nvSpPr>
        <p:spPr>
          <a:xfrm>
            <a:off x="1077422" y="2269280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Fractures, Dislocations and Sprains</a:t>
            </a:r>
          </a:p>
        </p:txBody>
      </p:sp>
      <p:sp>
        <p:nvSpPr>
          <p:cNvPr id="3" name="Deformity or angulation…">
            <a:extLst>
              <a:ext uri="{FF2B5EF4-FFF2-40B4-BE49-F238E27FC236}">
                <a16:creationId xmlns:a16="http://schemas.microsoft.com/office/drawing/2014/main" id="{080B510A-CB47-907D-EAB2-560D08862901}"/>
              </a:ext>
            </a:extLst>
          </p:cNvPr>
          <p:cNvSpPr txBox="1"/>
          <p:nvPr/>
        </p:nvSpPr>
        <p:spPr>
          <a:xfrm>
            <a:off x="1179707" y="7589928"/>
            <a:ext cx="13439514" cy="498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Deformity or angulation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Pain and tenderness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Crepitus (grating)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Swelling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41C8CA3E-6FFE-9BF1-7AD6-2341AF5F924F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Signs and Symptoms">
            <a:extLst>
              <a:ext uri="{FF2B5EF4-FFF2-40B4-BE49-F238E27FC236}">
                <a16:creationId xmlns:a16="http://schemas.microsoft.com/office/drawing/2014/main" id="{585CB802-6279-D836-4A4C-CEBB26B38CAF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8690969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BEE1-D8F3-0116-BCC0-789336C0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1933C10B-EC10-DC48-0C57-1D5E4263B197}"/>
              </a:ext>
            </a:extLst>
          </p:cNvPr>
          <p:cNvSpPr txBox="1"/>
          <p:nvPr/>
        </p:nvSpPr>
        <p:spPr>
          <a:xfrm>
            <a:off x="1077422" y="2269280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Fractures, Dislocations and Sprains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79B3B4F-229A-8EB3-AFDE-6EA60784E8B0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Bruising or discoloration…">
            <a:extLst>
              <a:ext uri="{FF2B5EF4-FFF2-40B4-BE49-F238E27FC236}">
                <a16:creationId xmlns:a16="http://schemas.microsoft.com/office/drawing/2014/main" id="{BAA3FCB0-EB9F-DD23-27D5-AD07037EF6B3}"/>
              </a:ext>
            </a:extLst>
          </p:cNvPr>
          <p:cNvSpPr txBox="1"/>
          <p:nvPr/>
        </p:nvSpPr>
        <p:spPr>
          <a:xfrm>
            <a:off x="1179707" y="7643769"/>
            <a:ext cx="19565677" cy="555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Bruising or discoloration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Exposed bone ends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Joint locked in position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Numbness or paralysis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Compromised circulation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636CCBEA-B09C-AF17-6C9D-6F7884D40991}"/>
              </a:ext>
            </a:extLst>
          </p:cNvPr>
          <p:cNvSpPr txBox="1"/>
          <p:nvPr/>
        </p:nvSpPr>
        <p:spPr>
          <a:xfrm>
            <a:off x="21226583" y="4866076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sp>
        <p:nvSpPr>
          <p:cNvPr id="8" name="Signs and Symptoms">
            <a:extLst>
              <a:ext uri="{FF2B5EF4-FFF2-40B4-BE49-F238E27FC236}">
                <a16:creationId xmlns:a16="http://schemas.microsoft.com/office/drawing/2014/main" id="{7BAE3A06-F362-6FB0-31E4-823110214243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5355107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9ED98-49EE-9D9F-D5E0-478E3F81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DCDF240-6CDC-B6B2-ED19-4F5A46DB206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FCFDC58-B4D3-404C-044E-4A225A04FFA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2EE2A52-FC53-DB11-EA77-A15E2A951E87}"/>
              </a:ext>
            </a:extLst>
          </p:cNvPr>
          <p:cNvSpPr txBox="1"/>
          <p:nvPr/>
        </p:nvSpPr>
        <p:spPr>
          <a:xfrm>
            <a:off x="8564880" y="4716207"/>
            <a:ext cx="15076257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Applying a device to stabilize any painful, swollen or deformed body part.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FCBE5BE-569A-F62F-B985-C47C3CB23F6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CBD6E50-56A6-FF35-479A-EA7F6AC0BBE4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C2BA821-B4C0-6469-7628-6DA788BB54D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C474EBD-7023-1623-B661-99C4B318B6F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6EB06-BD2F-57A5-705C-5BBFC83DB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CC17F35-92DB-BCC6-E647-E1D4E3D4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A6D4718-D2BD-FB64-EA89-203FDEB8CE3A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Splinting</a:t>
            </a:r>
          </a:p>
        </p:txBody>
      </p:sp>
    </p:spTree>
    <p:extLst>
      <p:ext uri="{BB962C8B-B14F-4D97-AF65-F5344CB8AC3E}">
        <p14:creationId xmlns:p14="http://schemas.microsoft.com/office/powerpoint/2010/main" val="10355180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D284-4D53-FDFF-C356-7212700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E917165-CBA6-9CD4-568F-F49E883B0C4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BC5C3A2-282C-08F6-8465-45C961601D6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1F4F545-DD2D-C241-C619-FA97D93B5C8A}"/>
              </a:ext>
            </a:extLst>
          </p:cNvPr>
          <p:cNvSpPr txBox="1"/>
          <p:nvPr/>
        </p:nvSpPr>
        <p:spPr>
          <a:xfrm>
            <a:off x="8564880" y="3944036"/>
            <a:ext cx="15076257" cy="814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motion of bone fragments or dislocated joints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pain and suffering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damage to soft tissues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closed fracture from becoming open fracture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blood loss or shock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05F51D4-79E5-8EF0-DD4D-E5EA35BC89C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EE9A32A-C274-FD8B-0C27-0E8FB1089D7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D804E5-BDA0-F638-C90D-63487F14BA5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BD235EC-96C1-1BB2-67D6-10E3FC191C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C3A7-8589-7549-094A-69D080FD5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65FC27C-1335-ACDF-A438-5A68B175B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861F33D-D36D-1192-567C-2FCE3CC5FB9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Reasons for Splinting</a:t>
            </a:r>
          </a:p>
        </p:txBody>
      </p:sp>
    </p:spTree>
    <p:extLst>
      <p:ext uri="{BB962C8B-B14F-4D97-AF65-F5344CB8AC3E}">
        <p14:creationId xmlns:p14="http://schemas.microsoft.com/office/powerpoint/2010/main" val="19300166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4DC54-941B-CCB2-A7F3-2F172554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6740180-F13C-C75C-7A86-0AF8F399764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D9527C9-6301-2685-309A-F8820899B9E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BC5380-4CC8-4E9A-2E7B-6FC1A43EF064}"/>
              </a:ext>
            </a:extLst>
          </p:cNvPr>
          <p:cNvSpPr txBox="1"/>
          <p:nvPr/>
        </p:nvSpPr>
        <p:spPr>
          <a:xfrm>
            <a:off x="8564880" y="3944036"/>
            <a:ext cx="15076257" cy="705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assessment: identify and treat life-threatening problems 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examination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Stabilize injury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Expose injury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open wounds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17E8466-7D00-59AE-2955-2681F7312F4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424148C-04BA-9D0D-4DDB-90612B1B8275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F427E81-60D1-68DE-82AF-E251D952B7A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4CC8CED-0280-E01E-4748-ABEF5DBE39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41059-A262-9FF0-D77E-2EA437FE7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84DABB0-C32E-F8F9-9754-B80FD30CB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166273-1F30-FEF1-A391-6BB4D7E6790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Pre-Hospital Treatment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E5B000A6-FE53-D101-C4B4-EF48AD2D8BC1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for suspected fractures, dislocations and sprains/ strains</a:t>
            </a:r>
          </a:p>
        </p:txBody>
      </p:sp>
    </p:spTree>
    <p:extLst>
      <p:ext uri="{BB962C8B-B14F-4D97-AF65-F5344CB8AC3E}">
        <p14:creationId xmlns:p14="http://schemas.microsoft.com/office/powerpoint/2010/main" val="27304878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68E1-5E50-B3E8-5BC6-F4CBB378D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9F63B2C-70DB-2356-EE3B-3FA60F673A6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7B65675-F8CE-0E21-2EEB-80EDF7B43FA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1EBA3C-2B52-A8EB-DF5A-F07CEE71F899}"/>
              </a:ext>
            </a:extLst>
          </p:cNvPr>
          <p:cNvSpPr txBox="1"/>
          <p:nvPr/>
        </p:nvSpPr>
        <p:spPr>
          <a:xfrm>
            <a:off x="8564880" y="3944036"/>
            <a:ext cx="15076257" cy="667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splinting materials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Splint injuries / immobilize body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Reassess P.M.S.</a:t>
            </a:r>
            <a:endParaRPr lang="en-US" sz="4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cold packs or ice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for shock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B91CFCB-5CF6-816B-7D1A-D5F30F4BEA7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89B8AC7-B05B-3C47-34EB-C57072B56F39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76035D-26C5-92F3-BCD5-FD69A8964D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D2D2968-D7FA-E2A1-59D2-A053F75B87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ACE08-1832-B1AC-2A26-1F3F65E1D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0CA22F0-6267-A1CE-42DB-06E8C0F6B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7BDF9A4-6F5A-5D9F-26AA-3B184F1A20A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Pre-Hospital Treatment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BB9E867C-A0D9-DF2D-DBDD-5F94CDEB775D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for suspected fractures, dislocations and sprains/ strains</a:t>
            </a:r>
          </a:p>
        </p:txBody>
      </p:sp>
      <p:sp>
        <p:nvSpPr>
          <p:cNvPr id="3" name="Cont.">
            <a:extLst>
              <a:ext uri="{FF2B5EF4-FFF2-40B4-BE49-F238E27FC236}">
                <a16:creationId xmlns:a16="http://schemas.microsoft.com/office/drawing/2014/main" id="{FE5A926C-3013-AF3D-EE76-0D55F87C1829}"/>
              </a:ext>
            </a:extLst>
          </p:cNvPr>
          <p:cNvSpPr txBox="1"/>
          <p:nvPr/>
        </p:nvSpPr>
        <p:spPr>
          <a:xfrm>
            <a:off x="200721" y="7793920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7149850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96C90-DE86-C957-DE1D-450A5FE8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EF236A6-09D2-C7BB-3BA8-EF585608EE21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7DBFE1D-2425-D4F4-D95F-FD3EA3111023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EFA3C82-B093-021D-B0D8-130A6E8BC1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97D4A42-290B-F9BA-FC04-560D62386C3B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F0CD1889-AA37-1D99-0848-E410CC34B55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5B84CC28-DEE4-D477-14E7-133E6FBB338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19FB276-740D-2677-E8E9-5F2C1E85DA46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7C92121-66E3-9597-A1C8-1F782B99883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1B7CF5D2-B9C5-DBCE-8872-65B6CE83686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7" name="Define an open fracture and closed fracture, and list four signs and symptoms.…">
            <a:extLst>
              <a:ext uri="{FF2B5EF4-FFF2-40B4-BE49-F238E27FC236}">
                <a16:creationId xmlns:a16="http://schemas.microsoft.com/office/drawing/2014/main" id="{85959FE5-521F-EEEA-EEE0-828CCA308D7C}"/>
              </a:ext>
            </a:extLst>
          </p:cNvPr>
          <p:cNvSpPr txBox="1"/>
          <p:nvPr/>
        </p:nvSpPr>
        <p:spPr>
          <a:xfrm>
            <a:off x="11546216" y="5446144"/>
            <a:ext cx="12382761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an open fracture and closed fracture, and list four signs and symptoms.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 dislocation, a sprain, and a strain and list four signs and symptoms.</a:t>
            </a:r>
          </a:p>
        </p:txBody>
      </p:sp>
    </p:spTree>
    <p:extLst>
      <p:ext uri="{BB962C8B-B14F-4D97-AF65-F5344CB8AC3E}">
        <p14:creationId xmlns:p14="http://schemas.microsoft.com/office/powerpoint/2010/main" val="3141941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7" name="Define an open fracture and closed fracture, and list four signs and symptoms.…">
            <a:extLst>
              <a:ext uri="{FF2B5EF4-FFF2-40B4-BE49-F238E27FC236}">
                <a16:creationId xmlns:a16="http://schemas.microsoft.com/office/drawing/2014/main" id="{9C521EBF-EDFB-CC00-4841-C258CE3AA116}"/>
              </a:ext>
            </a:extLst>
          </p:cNvPr>
          <p:cNvSpPr txBox="1"/>
          <p:nvPr/>
        </p:nvSpPr>
        <p:spPr>
          <a:xfrm>
            <a:off x="11546216" y="5446144"/>
            <a:ext cx="12382761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an open fracture and closed fracture, and list four signs and symptoms.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 dislocation, a sprain, and a strain and list four signs and symptoms.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1D75-85CB-96CE-4E89-C76CEC2F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22999C8-FE77-F2D1-5465-6E1177DC8304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/>
              <a:t>Now you are able to: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FDF62F83-6F2B-7C57-96C2-64EED7E869D5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5D9D237-88FB-B70E-72FD-B8D869EA9F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" name="Give two reasons for immobilizing…">
            <a:extLst>
              <a:ext uri="{FF2B5EF4-FFF2-40B4-BE49-F238E27FC236}">
                <a16:creationId xmlns:a16="http://schemas.microsoft.com/office/drawing/2014/main" id="{B9E795EF-EC32-5089-2DC4-293DB2856CB4}"/>
              </a:ext>
            </a:extLst>
          </p:cNvPr>
          <p:cNvSpPr txBox="1"/>
          <p:nvPr/>
        </p:nvSpPr>
        <p:spPr>
          <a:xfrm>
            <a:off x="11525236" y="5267264"/>
            <a:ext cx="12280872" cy="55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Give two reasons for immobilizing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 fracture, a sprain or a strain on a patient.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44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Demonstrate the pre-hospital treatment of fractures and dislocations of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extremities, hips and shoulder.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13937BA8-BDA6-EE2C-EF5D-635721F640A6}"/>
              </a:ext>
            </a:extLst>
          </p:cNvPr>
          <p:cNvGrpSpPr/>
          <p:nvPr/>
        </p:nvGrpSpPr>
        <p:grpSpPr>
          <a:xfrm>
            <a:off x="9844663" y="8424809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B6C0ED77-4B25-8D7E-BFA4-8E88696C970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AE3218F6-6FE6-EB97-C625-4423786DE7FD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41ADBF13-918C-BD24-82B6-29D1E1770C4F}"/>
              </a:ext>
            </a:extLst>
          </p:cNvPr>
          <p:cNvGrpSpPr/>
          <p:nvPr/>
        </p:nvGrpSpPr>
        <p:grpSpPr>
          <a:xfrm>
            <a:off x="9844663" y="531743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CEA0D677-9877-12C7-9DA5-F4397E9915F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AC80D748-3C11-D7CF-4F89-763C7ABCE56E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658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21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Give two reasons for immobilizing…">
            <a:extLst>
              <a:ext uri="{FF2B5EF4-FFF2-40B4-BE49-F238E27FC236}">
                <a16:creationId xmlns:a16="http://schemas.microsoft.com/office/drawing/2014/main" id="{0CCADB94-4CFD-2BC5-F20A-55F6BA7A1A83}"/>
              </a:ext>
            </a:extLst>
          </p:cNvPr>
          <p:cNvSpPr txBox="1"/>
          <p:nvPr/>
        </p:nvSpPr>
        <p:spPr>
          <a:xfrm>
            <a:off x="11525236" y="5267264"/>
            <a:ext cx="12280872" cy="55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Give two reasons for immobilizing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 fracture, a sprain or a strain on a patient.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44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Demonstrate the pre-hospital treatment of fractures and dislocations of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extremities, hips and shoulder.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7782D1C-59DF-EBDC-B4DA-4DDC711697C8}"/>
              </a:ext>
            </a:extLst>
          </p:cNvPr>
          <p:cNvGrpSpPr/>
          <p:nvPr/>
        </p:nvGrpSpPr>
        <p:grpSpPr>
          <a:xfrm>
            <a:off x="9844663" y="8424809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91157D7-D75C-83E2-F111-8DAF4DCD341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01ED7B49-20AC-663C-9BDC-783412D8F9FF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98402F36-9AF7-7EB1-CEEC-959B9084C07D}"/>
              </a:ext>
            </a:extLst>
          </p:cNvPr>
          <p:cNvGrpSpPr/>
          <p:nvPr/>
        </p:nvGrpSpPr>
        <p:grpSpPr>
          <a:xfrm>
            <a:off x="9844663" y="531743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131B88A-80BB-E15E-0C46-9A08C14B267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09784190-E474-C33D-3E2E-E3AB96C20E37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742142" y="260456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Skeletal System</a:t>
            </a:r>
          </a:p>
        </p:txBody>
      </p:sp>
      <p:pic>
        <p:nvPicPr>
          <p:cNvPr id="2" name="Content Placeholder 6" descr="2bd03ed616e83b5cb8ff8fbfea6d7664.jpg">
            <a:extLst>
              <a:ext uri="{FF2B5EF4-FFF2-40B4-BE49-F238E27FC236}">
                <a16:creationId xmlns:a16="http://schemas.microsoft.com/office/drawing/2014/main" id="{6959C4B5-386C-4EBF-5FC9-D9EEB4A6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313" y="2334207"/>
            <a:ext cx="17188545" cy="106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66621-E330-2E54-4241-9BEC14EE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9E848E53-A4BB-E5D0-6ACC-E5D9F94B17E3}"/>
              </a:ext>
            </a:extLst>
          </p:cNvPr>
          <p:cNvSpPr txBox="1"/>
          <p:nvPr/>
        </p:nvSpPr>
        <p:spPr>
          <a:xfrm>
            <a:off x="742142" y="260456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Skeletal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704AF-7F3B-4AA8-5CFE-232BA0C2D4B5}"/>
              </a:ext>
            </a:extLst>
          </p:cNvPr>
          <p:cNvSpPr txBox="1">
            <a:spLocks/>
          </p:cNvSpPr>
          <p:nvPr/>
        </p:nvSpPr>
        <p:spPr>
          <a:xfrm>
            <a:off x="9731829" y="2514097"/>
            <a:ext cx="12768943" cy="9536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axial skeleton: consists of 80 Bones including	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SKULL-22(HEAD-08,FACE-14)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Thorax-25 (Ribs-12pair,Sternum-1)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Vertebra/spinal column-33(Cervical-7,Thoracic-12,Lumber-5,Sacrum-5,Coccy-4)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3567B-63DF-CB87-1919-F6FE8819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70" y="4552247"/>
            <a:ext cx="6033373" cy="7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0B3E-AD84-7E2C-DE6E-DA5A71FC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73BC7401-80F9-C22F-2916-8D63BC3960AF}"/>
              </a:ext>
            </a:extLst>
          </p:cNvPr>
          <p:cNvSpPr txBox="1"/>
          <p:nvPr/>
        </p:nvSpPr>
        <p:spPr>
          <a:xfrm>
            <a:off x="742142" y="260456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Skeletal System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FA12793-EABD-08B5-5530-9B6CE677E00D}"/>
              </a:ext>
            </a:extLst>
          </p:cNvPr>
          <p:cNvSpPr txBox="1">
            <a:spLocks/>
          </p:cNvSpPr>
          <p:nvPr/>
        </p:nvSpPr>
        <p:spPr>
          <a:xfrm>
            <a:off x="11912280" y="806738"/>
            <a:ext cx="8312289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Appendicular skeleton.</a:t>
            </a:r>
            <a:b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 of </a:t>
            </a:r>
            <a:r>
              <a:rPr lang="en-US" sz="4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126 bones</a:t>
            </a: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3E4C23-65A1-175B-E4BB-C8393E336EE5}"/>
              </a:ext>
            </a:extLst>
          </p:cNvPr>
          <p:cNvSpPr txBox="1">
            <a:spLocks/>
          </p:cNvSpPr>
          <p:nvPr/>
        </p:nvSpPr>
        <p:spPr>
          <a:xfrm>
            <a:off x="10063844" y="2604560"/>
            <a:ext cx="122464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4572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Shoulder -2+2(clavicle -1+1 &amp; scapula-1+1)</a:t>
            </a:r>
          </a:p>
          <a:p>
            <a:pPr marL="4572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Upper extremities-30X2 (Humerus-1, Radius-1,Ulna-1,Carpal-8, Metacarpal-5, Phalanges-14)</a:t>
            </a:r>
          </a:p>
          <a:p>
            <a:pPr marL="4572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Pelvis ( Hips)-2</a:t>
            </a:r>
          </a:p>
          <a:p>
            <a:pPr marL="4572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extremities-30+2 (Femur-1,Patella-1,Tibia-1,Fibula-1,Tarsal-7,Metatarsal-5,Phalanges-14)</a:t>
            </a:r>
          </a:p>
        </p:txBody>
      </p:sp>
      <p:pic>
        <p:nvPicPr>
          <p:cNvPr id="7" name="Content Placeholder 8" descr="Figure_38_01_09.jpg">
            <a:extLst>
              <a:ext uri="{FF2B5EF4-FFF2-40B4-BE49-F238E27FC236}">
                <a16:creationId xmlns:a16="http://schemas.microsoft.com/office/drawing/2014/main" id="{7786ACFC-6E79-45D1-F6BB-233EF68F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" r="3705"/>
          <a:stretch/>
        </p:blipFill>
        <p:spPr>
          <a:xfrm>
            <a:off x="4963886" y="3438725"/>
            <a:ext cx="4391093" cy="86617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78498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57EC4-9C16-D973-616A-82C0AAFD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A92589C-E03E-B0E8-3578-BA305BAA923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DBFEA9D-99C7-3AF3-24A0-049B0643271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69E097A-4105-C161-CD98-2C95F04CDC71}"/>
              </a:ext>
            </a:extLst>
          </p:cNvPr>
          <p:cNvSpPr txBox="1"/>
          <p:nvPr/>
        </p:nvSpPr>
        <p:spPr>
          <a:xfrm>
            <a:off x="8564880" y="3353453"/>
            <a:ext cx="15076257" cy="705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break in Provide framework for the body.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Protects vital organs.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for body movement.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Produces red blood cells.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continuity of a bone.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05017F6-B43A-32CD-5AE8-BA4990E8446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183CE66-FA88-5763-3F7F-6DFDB786A663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B912668-28A9-5125-91F0-1D96DCFB0DC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E0C85D-BD40-525F-6420-7E52E4C465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2266E-3E54-9DDA-F9E6-68E9C3653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6FE7F06-4679-F467-20E8-763F48B27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D84873A-0E9E-6DE7-FDB1-D89BE3777028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FUNCTION OF SKELETAL SYSTEM</a:t>
            </a:r>
          </a:p>
        </p:txBody>
      </p:sp>
    </p:spTree>
    <p:extLst>
      <p:ext uri="{BB962C8B-B14F-4D97-AF65-F5344CB8AC3E}">
        <p14:creationId xmlns:p14="http://schemas.microsoft.com/office/powerpoint/2010/main" val="3344580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B107-F62F-182A-5174-EB683E4F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9D95969-70EE-2FAE-D15B-D8ABC7C4AE8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C801BB8-D746-8C6E-4ECF-C92F589F5EF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C402A6C-6DEF-850E-61BF-BDC0C8EC2F5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FB1AEFE-4E98-4CE0-4BED-136F172EA67B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2BCE688-A7FD-BA38-6CF8-1FC7E6C4108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FAAF123-BFD7-EB7B-9F17-2D68A18D23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750F-9086-EB24-591C-122F43FE1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1C82FA8-796C-1A2D-2039-BC083BE00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6292D6C-331B-BBE5-3CD1-357D60A6EE4C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JOINTS (ARTICULATIONS)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1A5BB-D9FD-6A80-F060-F0A5ECC49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513" y="1096886"/>
            <a:ext cx="14611287" cy="12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74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Any break in the continuity of a bone.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602</Words>
  <Application>Microsoft Office PowerPoint</Application>
  <PresentationFormat>Custom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62</cp:revision>
  <dcterms:modified xsi:type="dcterms:W3CDTF">2026-01-07T08:17:56Z</dcterms:modified>
</cp:coreProperties>
</file>