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1188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2" y="9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6026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10 -"/>
          <p:cNvSpPr txBox="1"/>
          <p:nvPr/>
        </p:nvSpPr>
        <p:spPr>
          <a:xfrm>
            <a:off x="212263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1571" y="12177503"/>
            <a:ext cx="508300" cy="502197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l" defTabSz="1662545"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6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1F31DE-96AD-B96E-F395-531F5810CA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ABC20-505B-4B29-BB89-CA53CAA6FD76}" type="datetime1">
              <a:rPr lang="en-US" altLang="en-US"/>
              <a:pPr>
                <a:defRPr/>
              </a:pPr>
              <a:t>12/31/2025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9C86DB3-97B7-C669-023F-160BA2E8B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2nd BN NDRF KOLKATA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70579A4-F150-694F-B833-E1B98CC0B1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6728844" y="12343369"/>
            <a:ext cx="746356" cy="7386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A29FD-B1B1-4EB9-B234-D3E040FCDA88}" type="slidenum">
              <a:rPr lang="zh-CN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958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LESSON 1…"/>
          <p:cNvSpPr txBox="1"/>
          <p:nvPr/>
        </p:nvSpPr>
        <p:spPr>
          <a:xfrm>
            <a:off x="1200259" y="4083124"/>
            <a:ext cx="9545837" cy="2145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LESSON 1</a:t>
            </a:r>
          </a:p>
          <a:p>
            <a:pPr defTabSz="2438400">
              <a:lnSpc>
                <a:spcPct val="80000"/>
              </a:lnSpc>
              <a:defRPr sz="6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COURSE INTRODUCTION</a:t>
            </a:r>
          </a:p>
        </p:txBody>
      </p:sp>
      <p:pic>
        <p:nvPicPr>
          <p:cNvPr id="169" name="CSSR-logo-white-01.png" descr="CSSR-logo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594" y="9546699"/>
            <a:ext cx="8714406" cy="322678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E3C00D-99B9-6CF6-2301-0BB16E944A71}"/>
              </a:ext>
            </a:extLst>
          </p:cNvPr>
          <p:cNvSpPr txBox="1"/>
          <p:nvPr/>
        </p:nvSpPr>
        <p:spPr>
          <a:xfrm>
            <a:off x="602390" y="4471001"/>
            <a:ext cx="11132820" cy="26500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LESSON 2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Organizing and Starting 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a CSSR Operation</a:t>
            </a:r>
          </a:p>
        </p:txBody>
      </p:sp>
      <p:pic>
        <p:nvPicPr>
          <p:cNvPr id="4" name="Lever 16" descr="Lever 16">
            <a:extLst>
              <a:ext uri="{FF2B5EF4-FFF2-40B4-BE49-F238E27FC236}">
                <a16:creationId xmlns:a16="http://schemas.microsoft.com/office/drawing/2014/main" id="{90CD5F9E-B5D3-C835-8697-7D80E04E23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322" b="7213"/>
          <a:stretch>
            <a:fillRect/>
          </a:stretch>
        </p:blipFill>
        <p:spPr>
          <a:xfrm>
            <a:off x="0" y="0"/>
            <a:ext cx="24367647" cy="1373055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Rectangle"/>
          <p:cNvSpPr/>
          <p:nvPr/>
        </p:nvSpPr>
        <p:spPr>
          <a:xfrm>
            <a:off x="0" y="14555"/>
            <a:ext cx="24384000" cy="13716000"/>
          </a:xfrm>
          <a:prstGeom prst="rect">
            <a:avLst/>
          </a:pr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70" name="Shape"/>
          <p:cNvSpPr/>
          <p:nvPr/>
        </p:nvSpPr>
        <p:spPr>
          <a:xfrm flipH="1">
            <a:off x="0" y="-10161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>
              <a:latin typeface="Arial Black" panose="020B0A040201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8866E3E0-DEED-6FEC-0E68-E49EA1B97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ADA77-5C7C-53F3-FE9A-88C61CAF9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FBA4D5-658C-EC97-0282-E9ECBE9B18A2}"/>
              </a:ext>
            </a:extLst>
          </p:cNvPr>
          <p:cNvSpPr/>
          <p:nvPr/>
        </p:nvSpPr>
        <p:spPr>
          <a:xfrm>
            <a:off x="4170607" y="663389"/>
            <a:ext cx="16609133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COLLAPSED STRUCTURE SEARCH AND RESCUE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pic>
        <p:nvPicPr>
          <p:cNvPr id="8" name="Image" descr="LESSON">
            <a:extLst>
              <a:ext uri="{FF2B5EF4-FFF2-40B4-BE49-F238E27FC236}">
                <a16:creationId xmlns:a16="http://schemas.microsoft.com/office/drawing/2014/main" id="{A18792FC-710C-A71E-000E-2252E3DA8E5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0000"/>
          </a:blip>
          <a:srcRect l="50481"/>
          <a:stretch>
            <a:fillRect/>
          </a:stretch>
        </p:blipFill>
        <p:spPr>
          <a:xfrm>
            <a:off x="-1" y="4720752"/>
            <a:ext cx="18630263" cy="320958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</p:pic>
      <p:sp>
        <p:nvSpPr>
          <p:cNvPr id="164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rgbClr val="FF0000"/>
                </a:solidFill>
              </a:rPr>
              <a:t>NDRF</a:t>
            </a:r>
            <a:r>
              <a:rPr dirty="0">
                <a:solidFill>
                  <a:srgbClr val="FF0000"/>
                </a:solidFill>
              </a:rPr>
              <a:t> | CSSR | INDIA</a:t>
            </a:r>
          </a:p>
        </p:txBody>
      </p:sp>
      <p:sp>
        <p:nvSpPr>
          <p:cNvPr id="16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9" name="PPT 1-2">
            <a:extLst>
              <a:ext uri="{FF2B5EF4-FFF2-40B4-BE49-F238E27FC236}">
                <a16:creationId xmlns:a16="http://schemas.microsoft.com/office/drawing/2014/main" id="{9123D43C-C5A6-CA5D-EE11-670395A17A56}"/>
              </a:ext>
            </a:extLst>
          </p:cNvPr>
          <p:cNvSpPr txBox="1"/>
          <p:nvPr/>
        </p:nvSpPr>
        <p:spPr>
          <a:xfrm>
            <a:off x="21605665" y="12813338"/>
            <a:ext cx="1746671" cy="61976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 numCol="1" anchor="t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hi-IN" dirty="0"/>
              <a:t>10</a:t>
            </a:r>
            <a:r>
              <a:rPr b="1" dirty="0"/>
              <a:t>-</a:t>
            </a:r>
            <a:r>
              <a:rPr lang="en-US" b="1" dirty="0"/>
              <a:t>1</a:t>
            </a:r>
            <a:endParaRPr b="1" dirty="0"/>
          </a:p>
        </p:txBody>
      </p:sp>
      <p:sp>
        <p:nvSpPr>
          <p:cNvPr id="175" name="Rectangle"/>
          <p:cNvSpPr/>
          <p:nvPr/>
        </p:nvSpPr>
        <p:spPr>
          <a:xfrm>
            <a:off x="21584920" y="13512801"/>
            <a:ext cx="1879600" cy="203201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 dirty="0"/>
          </a:p>
        </p:txBody>
      </p:sp>
      <p:sp>
        <p:nvSpPr>
          <p:cNvPr id="6" name="LESSON 10…">
            <a:extLst>
              <a:ext uri="{FF2B5EF4-FFF2-40B4-BE49-F238E27FC236}">
                <a16:creationId xmlns:a16="http://schemas.microsoft.com/office/drawing/2014/main" id="{B6C433BD-D6D3-D98D-FBD3-96E10ED6F134}"/>
              </a:ext>
            </a:extLst>
          </p:cNvPr>
          <p:cNvSpPr txBox="1"/>
          <p:nvPr/>
        </p:nvSpPr>
        <p:spPr>
          <a:xfrm>
            <a:off x="602390" y="4924814"/>
            <a:ext cx="10156475" cy="227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LESSON 10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Lifting and Stabilizing</a:t>
            </a:r>
          </a:p>
        </p:txBody>
      </p:sp>
      <p:pic>
        <p:nvPicPr>
          <p:cNvPr id="11" name="CSSR-logo-white-01.png" descr="CSSR-logo-white-01.png">
            <a:extLst>
              <a:ext uri="{FF2B5EF4-FFF2-40B4-BE49-F238E27FC236}">
                <a16:creationId xmlns:a16="http://schemas.microsoft.com/office/drawing/2014/main" id="{03BEDC83-AD11-C476-33BC-FC2529A45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8371" y="7515862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uties of…">
            <a:extLst>
              <a:ext uri="{FF2B5EF4-FFF2-40B4-BE49-F238E27FC236}">
                <a16:creationId xmlns:a16="http://schemas.microsoft.com/office/drawing/2014/main" id="{4D4E8CA0-7264-8CF7-8E42-432C97ABE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7392" y="7232661"/>
            <a:ext cx="8714406" cy="57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9142" tIns="39142" rIns="39142" bIns="39142">
            <a:spAutoFit/>
          </a:bodyPr>
          <a:lstStyle/>
          <a:p>
            <a:pPr algn="ctr"/>
            <a:r>
              <a:rPr lang="en-US" altLang="en-US" sz="3200" b="1" dirty="0">
                <a:latin typeface="Open Sans" panose="020B0606030504020204" pitchFamily="34" charset="0"/>
              </a:rPr>
              <a:t>Presented By:- Kamlesh Dhoundiyal,2IC</a:t>
            </a:r>
            <a:endParaRPr lang="en-US" altLang="en-US" sz="3200" dirty="0">
              <a:latin typeface="Open Sans" panose="020B0606030504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2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3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24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226" name="Class 2 Lever"/>
          <p:cNvSpPr txBox="1"/>
          <p:nvPr/>
        </p:nvSpPr>
        <p:spPr>
          <a:xfrm>
            <a:off x="5806440" y="1423531"/>
            <a:ext cx="5206406" cy="126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Class 2 Lever</a:t>
            </a:r>
          </a:p>
        </p:txBody>
      </p:sp>
      <p:sp>
        <p:nvSpPr>
          <p:cNvPr id="234" name="Line"/>
          <p:cNvSpPr/>
          <p:nvPr/>
        </p:nvSpPr>
        <p:spPr>
          <a:xfrm>
            <a:off x="1171982" y="2614000"/>
            <a:ext cx="22040036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693B208F-0DE7-6323-BE5B-8677DD440153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0C533-AFDE-7490-B099-EB2032306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0" y="2883624"/>
            <a:ext cx="11338560" cy="8969707"/>
          </a:xfrm>
          <a:prstGeom prst="rect">
            <a:avLst/>
          </a:prstGeom>
        </p:spPr>
      </p:pic>
      <p:sp>
        <p:nvSpPr>
          <p:cNvPr id="5" name="Load">
            <a:extLst>
              <a:ext uri="{FF2B5EF4-FFF2-40B4-BE49-F238E27FC236}">
                <a16:creationId xmlns:a16="http://schemas.microsoft.com/office/drawing/2014/main" id="{92386ADD-192A-8970-C89E-59ED6DB219C6}"/>
              </a:ext>
            </a:extLst>
          </p:cNvPr>
          <p:cNvSpPr txBox="1"/>
          <p:nvPr/>
        </p:nvSpPr>
        <p:spPr>
          <a:xfrm>
            <a:off x="14521868" y="10001702"/>
            <a:ext cx="1521267" cy="1068833"/>
          </a:xfrm>
          <a:prstGeom prst="rect">
            <a:avLst/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 numCol="1" anchor="ctr">
            <a:noAutofit/>
          </a:bodyPr>
          <a:lstStyle>
            <a:lvl1pPr algn="ctr"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Load</a:t>
            </a:r>
          </a:p>
        </p:txBody>
      </p:sp>
      <p:sp>
        <p:nvSpPr>
          <p:cNvPr id="6" name="Triangle">
            <a:extLst>
              <a:ext uri="{FF2B5EF4-FFF2-40B4-BE49-F238E27FC236}">
                <a16:creationId xmlns:a16="http://schemas.microsoft.com/office/drawing/2014/main" id="{1A2A1E00-72B1-BA7E-ECF8-16A949891B92}"/>
              </a:ext>
            </a:extLst>
          </p:cNvPr>
          <p:cNvSpPr/>
          <p:nvPr/>
        </p:nvSpPr>
        <p:spPr>
          <a:xfrm>
            <a:off x="12192000" y="9458027"/>
            <a:ext cx="1229027" cy="1342527"/>
          </a:xfrm>
          <a:prstGeom prst="triangle">
            <a:avLst/>
          </a:prstGeom>
          <a:solidFill>
            <a:srgbClr val="003399"/>
          </a:solidFill>
          <a:ln w="9525" cap="flat">
            <a:solidFill>
              <a:srgbClr val="80808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 defTabSz="914400">
              <a:defRPr sz="2300"/>
            </a:pPr>
            <a:endParaRPr/>
          </a:p>
        </p:txBody>
      </p:sp>
      <p:sp>
        <p:nvSpPr>
          <p:cNvPr id="7" name="Fulcrum">
            <a:extLst>
              <a:ext uri="{FF2B5EF4-FFF2-40B4-BE49-F238E27FC236}">
                <a16:creationId xmlns:a16="http://schemas.microsoft.com/office/drawing/2014/main" id="{8619FDFC-EC14-3C16-4CF0-CF7F068F7B3B}"/>
              </a:ext>
            </a:extLst>
          </p:cNvPr>
          <p:cNvSpPr txBox="1"/>
          <p:nvPr/>
        </p:nvSpPr>
        <p:spPr>
          <a:xfrm>
            <a:off x="11467816" y="10883229"/>
            <a:ext cx="2503632" cy="830637"/>
          </a:xfrm>
          <a:prstGeom prst="rect">
            <a:avLst/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 numCol="1" anchor="ctr">
            <a:noAutofit/>
          </a:bodyPr>
          <a:lstStyle>
            <a:lvl1pPr algn="ctr"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Fulcrum</a:t>
            </a:r>
          </a:p>
        </p:txBody>
      </p:sp>
      <p:sp>
        <p:nvSpPr>
          <p:cNvPr id="8" name="Upward  force">
            <a:extLst>
              <a:ext uri="{FF2B5EF4-FFF2-40B4-BE49-F238E27FC236}">
                <a16:creationId xmlns:a16="http://schemas.microsoft.com/office/drawing/2014/main" id="{3CC47EE9-6203-C1B2-0A1B-FDBFB2C180E2}"/>
              </a:ext>
            </a:extLst>
          </p:cNvPr>
          <p:cNvSpPr txBox="1"/>
          <p:nvPr/>
        </p:nvSpPr>
        <p:spPr>
          <a:xfrm>
            <a:off x="5844860" y="9855274"/>
            <a:ext cx="2258904" cy="1600809"/>
          </a:xfrm>
          <a:prstGeom prst="rect">
            <a:avLst/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 numCol="1" anchor="ctr">
            <a:no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Upward  force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F5A2A682-405B-FDE6-7F53-653843341FD2}"/>
              </a:ext>
            </a:extLst>
          </p:cNvPr>
          <p:cNvSpPr/>
          <p:nvPr/>
        </p:nvSpPr>
        <p:spPr>
          <a:xfrm flipV="1">
            <a:off x="6743699" y="6910752"/>
            <a:ext cx="376091" cy="2547275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defTabSz="914400">
              <a:defRPr sz="2100"/>
            </a:pPr>
            <a:endParaRPr/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7386257F-2F8C-44D3-2B63-E95286F3B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E30CC-DF73-BD74-16ED-59E9F31984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8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39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241" name="Class 3 Lever"/>
          <p:cNvSpPr txBox="1"/>
          <p:nvPr/>
        </p:nvSpPr>
        <p:spPr>
          <a:xfrm>
            <a:off x="5852160" y="1471970"/>
            <a:ext cx="5206406" cy="126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Class 3 Lever</a:t>
            </a:r>
          </a:p>
        </p:txBody>
      </p:sp>
      <p:sp>
        <p:nvSpPr>
          <p:cNvPr id="248" name="Line"/>
          <p:cNvSpPr/>
          <p:nvPr/>
        </p:nvSpPr>
        <p:spPr>
          <a:xfrm>
            <a:off x="1171982" y="2614000"/>
            <a:ext cx="22040036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831CD512-7C76-5199-0AE3-1D34C2380C17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724B87-EDD1-A43F-F303-3FEED9572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3200400"/>
            <a:ext cx="13007340" cy="8348551"/>
          </a:xfrm>
          <a:prstGeom prst="rect">
            <a:avLst/>
          </a:prstGeom>
        </p:spPr>
      </p:pic>
      <p:sp>
        <p:nvSpPr>
          <p:cNvPr id="244" name="Triangle"/>
          <p:cNvSpPr/>
          <p:nvPr/>
        </p:nvSpPr>
        <p:spPr>
          <a:xfrm>
            <a:off x="10340340" y="10515600"/>
            <a:ext cx="723900" cy="909665"/>
          </a:xfrm>
          <a:prstGeom prst="triangle">
            <a:avLst/>
          </a:prstGeom>
          <a:solidFill>
            <a:srgbClr val="004A8F"/>
          </a:solidFill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pPr algn="ctr" defTabSz="914400">
              <a:defRPr sz="2300"/>
            </a:pPr>
            <a:endParaRPr/>
          </a:p>
        </p:txBody>
      </p:sp>
      <p:sp>
        <p:nvSpPr>
          <p:cNvPr id="243" name="Fulcrum"/>
          <p:cNvSpPr txBox="1"/>
          <p:nvPr/>
        </p:nvSpPr>
        <p:spPr>
          <a:xfrm>
            <a:off x="11182240" y="10582570"/>
            <a:ext cx="2529840" cy="842695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 anchor="ctr"/>
          <a:lstStyle>
            <a:lvl1pPr algn="ctr"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Fulcrum</a:t>
            </a:r>
          </a:p>
        </p:txBody>
      </p:sp>
      <p:sp>
        <p:nvSpPr>
          <p:cNvPr id="245" name="Upward force"/>
          <p:cNvSpPr txBox="1"/>
          <p:nvPr/>
        </p:nvSpPr>
        <p:spPr>
          <a:xfrm>
            <a:off x="11064240" y="5395791"/>
            <a:ext cx="2212840" cy="1566419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 anchor="ctr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Upward force</a:t>
            </a:r>
          </a:p>
        </p:txBody>
      </p:sp>
      <p:sp>
        <p:nvSpPr>
          <p:cNvPr id="246" name="Load"/>
          <p:cNvSpPr txBox="1"/>
          <p:nvPr/>
        </p:nvSpPr>
        <p:spPr>
          <a:xfrm>
            <a:off x="15706522" y="8546965"/>
            <a:ext cx="1616258" cy="1080050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 anchor="ctr"/>
          <a:lstStyle>
            <a:lvl1pPr algn="ctr"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Load</a:t>
            </a:r>
          </a:p>
        </p:txBody>
      </p:sp>
      <p:sp>
        <p:nvSpPr>
          <p:cNvPr id="247" name="Line"/>
          <p:cNvSpPr/>
          <p:nvPr/>
        </p:nvSpPr>
        <p:spPr>
          <a:xfrm flipH="1" flipV="1">
            <a:off x="11499241" y="7219648"/>
            <a:ext cx="2212839" cy="1591812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013655EE-3B83-68C0-9070-CA19E49F5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4200D4-975A-6EAB-BE03-FA890575D2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5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2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3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255" name="Lever 5" descr="Lev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693" y="2066290"/>
            <a:ext cx="12777892" cy="958342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Hydraulic Jack"/>
          <p:cNvSpPr txBox="1"/>
          <p:nvPr/>
        </p:nvSpPr>
        <p:spPr>
          <a:xfrm>
            <a:off x="1095769" y="6227266"/>
            <a:ext cx="6274046" cy="126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Hydraulic Jack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81370CF1-3ADE-E696-64B7-58F784F852D8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2FD05124-E85A-18E7-6037-EB3B92F3D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CE1F9-BC23-C2BA-E31C-259682D44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5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0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61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263" name="Lever 8" descr="Lever 8"/>
          <p:cNvPicPr>
            <a:picLocks noChangeAspect="1"/>
          </p:cNvPicPr>
          <p:nvPr/>
        </p:nvPicPr>
        <p:blipFill>
          <a:blip r:embed="rId2"/>
          <a:srcRect l="7695" t="11270" r="14125"/>
          <a:stretch>
            <a:fillRect/>
          </a:stretch>
        </p:blipFill>
        <p:spPr>
          <a:xfrm>
            <a:off x="8622485" y="1964093"/>
            <a:ext cx="11933055" cy="10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Box Cribbing"/>
          <p:cNvSpPr txBox="1"/>
          <p:nvPr/>
        </p:nvSpPr>
        <p:spPr>
          <a:xfrm>
            <a:off x="1095769" y="6227266"/>
            <a:ext cx="6274046" cy="126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Box Cribbing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7E0E7B8E-508C-2529-E3E1-C1C6271B4BB9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75F0AAAB-6997-56DE-6A37-C929E2815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236EE8-2496-43EA-7248-313DF914F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6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8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69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271" name="Lever 7" descr="Lever 7"/>
          <p:cNvPicPr>
            <a:picLocks noChangeAspect="1"/>
          </p:cNvPicPr>
          <p:nvPr/>
        </p:nvPicPr>
        <p:blipFill>
          <a:blip r:embed="rId2"/>
          <a:srcRect l="11317" t="10946" r="16200"/>
          <a:stretch>
            <a:fillRect/>
          </a:stretch>
        </p:blipFill>
        <p:spPr>
          <a:xfrm>
            <a:off x="10219787" y="1777998"/>
            <a:ext cx="11024758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Platform Cribbing"/>
          <p:cNvSpPr txBox="1"/>
          <p:nvPr/>
        </p:nvSpPr>
        <p:spPr>
          <a:xfrm>
            <a:off x="1095769" y="6227265"/>
            <a:ext cx="8507746" cy="126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Platform Cribbing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95D65132-19E3-60E4-DA7D-78602C26526E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65177B87-821F-3EAF-CD98-55A4F4CD0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408AB-B223-1024-5324-E6AC1DC5F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7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6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77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279" name="Lever 6" descr="Lev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931" y="2286000"/>
            <a:ext cx="12863813" cy="9651999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Cribbing Solid Base"/>
          <p:cNvSpPr txBox="1"/>
          <p:nvPr/>
        </p:nvSpPr>
        <p:spPr>
          <a:xfrm>
            <a:off x="1095769" y="6227265"/>
            <a:ext cx="7982162" cy="126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Cribbing Solid Base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44695AA4-CAB5-884C-A549-281B75E066E3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494F45E0-13D0-BF65-0AFA-F4A0EE9659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CE5BC9-E670-3039-CACD-7AD1958C4D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8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4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85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287" name="Lever 10" descr="Lev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584" y="2148840"/>
            <a:ext cx="13014764" cy="97663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Inserting a wedge to initiate cribbing"/>
          <p:cNvSpPr txBox="1"/>
          <p:nvPr/>
        </p:nvSpPr>
        <p:spPr>
          <a:xfrm>
            <a:off x="1095769" y="6227265"/>
            <a:ext cx="7932246" cy="2366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Inserting a wedge to initiate cribbing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EA111F17-BF55-DC69-3C6E-4AF71B997A9A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F45C78DD-302D-8E21-A472-58155F0BA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CB1B2F-AFD3-E23A-05A1-3FCCF5597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9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2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93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295" name="Lever 11" descr="Lever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547" y="1905000"/>
            <a:ext cx="13542906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B122F538-7CCF-4693-5A98-769759ACF645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E503C508-7835-A86D-4CA0-C330C259E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3FCA60-735B-C5A9-82C4-470F0598E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9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9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00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5C4B1351-5CE6-3CFA-5795-58C66ADC85F7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CCB08-C1A3-F1EB-5A49-8C6F045B0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1790890"/>
            <a:ext cx="13373100" cy="10827830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D0FF170B-ABE2-B097-4C14-1C4F01E26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53741-2AD6-C9DC-0FC8-8A3B87C14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0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6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07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2ADB0F45-A2CA-C894-EAA2-4B3223474176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ECD3F-CA62-3ED0-EE6E-33DBD2397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79" y="1755935"/>
            <a:ext cx="13982442" cy="10204129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D31D0179-9C3F-E0E5-5690-9F25AC836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891AD-59DB-9837-FF43-A4060D79F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7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016000" y="4570216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Upon completing this lesson, you will be able to: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1016000" y="3120805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grpSp>
        <p:nvGrpSpPr>
          <p:cNvPr id="114" name="Group"/>
          <p:cNvGrpSpPr/>
          <p:nvPr/>
        </p:nvGrpSpPr>
        <p:grpSpPr>
          <a:xfrm>
            <a:off x="9759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7" name="Group"/>
          <p:cNvGrpSpPr/>
          <p:nvPr/>
        </p:nvGrpSpPr>
        <p:grpSpPr>
          <a:xfrm>
            <a:off x="9759073" y="6926532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20" name="Group"/>
          <p:cNvGrpSpPr/>
          <p:nvPr/>
        </p:nvGrpSpPr>
        <p:grpSpPr>
          <a:xfrm>
            <a:off x="9759073" y="9529132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List three factors that you must determine before lifting a load.…"/>
          <p:cNvSpPr txBox="1"/>
          <p:nvPr/>
        </p:nvSpPr>
        <p:spPr>
          <a:xfrm>
            <a:off x="11581645" y="4570216"/>
            <a:ext cx="11558768" cy="706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three factors that you must determine before lifting a load.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and describe three methods for lifting a load.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Define a lever, its three components and the three classes of a lever.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5610AF6B-8955-D72D-3F17-4475C0E3D1CD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4D8861F3-3513-76D2-3A30-7B932E636A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F99582-18C3-F123-C0E9-E22EF3B04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3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14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D04944BC-5FAD-7E6A-F7BB-F13B335143D4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95DCE-4411-8AE6-1044-2F1E1119E0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89" y="1650194"/>
            <a:ext cx="14508222" cy="10415611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8F6B80B-FD84-215A-47DB-56B8E3CF0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77B08-ACED-DFE7-A1BF-4D3067D7B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1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0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21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324" name="Lifting to insert tubes for rolling"/>
          <p:cNvSpPr txBox="1"/>
          <p:nvPr/>
        </p:nvSpPr>
        <p:spPr>
          <a:xfrm>
            <a:off x="694433" y="5674816"/>
            <a:ext cx="7329427" cy="236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Lifting to insert tubes for rolling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BD6AA9AE-EE9F-2647-D32F-EF7F4F5C917C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9BC43-15E7-0DA4-7EC3-317C20AB3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1774444"/>
            <a:ext cx="13853160" cy="10455656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4257AD6-83D7-D3B2-87FB-512143ED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A72FB2-ECEF-DADE-B8A3-D99C6A7AD7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2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8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29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A2519AA1-5479-073A-C29A-4A03E29286E9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897BE-5923-A4F2-A518-5B043CC5A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85" y="2036798"/>
            <a:ext cx="13957452" cy="10300663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F788063F-0D8A-A715-6F4C-AD5247EE2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6E18F5-FA08-5C6C-8E80-FF2392F130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5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36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DE8555CF-A506-6A8F-A560-58BCF5BC75DC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414C2-3796-C97E-5E37-D069208AC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10" y="1972926"/>
            <a:ext cx="14576802" cy="10485773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E3AC1F86-B44F-3A96-3249-7E8668E01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4349DC-76FA-44CF-74BA-6788A7D76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42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43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346" name="Tubes fanned for turning load"/>
          <p:cNvSpPr txBox="1"/>
          <p:nvPr/>
        </p:nvSpPr>
        <p:spPr>
          <a:xfrm>
            <a:off x="602390" y="5697675"/>
            <a:ext cx="6598435" cy="2366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Tubes fanned for turning load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FEBD97E0-FAB5-8205-B7BA-4B797FC8D93F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01EA9-C51B-2F0A-2AEA-91A1824DC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25" y="1610099"/>
            <a:ext cx="14614187" cy="10503778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B98DE6BF-C89D-0372-37BB-AF6D58265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43E60-182B-B079-DAE0-C20F9E7DC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F28B13-441F-33C2-292A-2878F51B5EA4}"/>
              </a:ext>
            </a:extLst>
          </p:cNvPr>
          <p:cNvSpPr/>
          <p:nvPr/>
        </p:nvSpPr>
        <p:spPr>
          <a:xfrm>
            <a:off x="153459" y="1"/>
            <a:ext cx="24077083" cy="135625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FF41259A-2928-0FF1-C72F-7D952D69E7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731" y="6553731"/>
            <a:ext cx="608542" cy="608542"/>
          </a:xfrm>
          <a:prstGeom prst="rect">
            <a:avLst/>
          </a:prstGeom>
          <a:noFill/>
        </p:spPr>
        <p:txBody>
          <a:bodyPr lIns="182880" tIns="91440" rIns="182880" bIns="91440"/>
          <a:lstStyle/>
          <a:p>
            <a:pPr>
              <a:defRPr/>
            </a:pPr>
            <a:endParaRPr lang="en-IN" sz="2800"/>
          </a:p>
        </p:txBody>
      </p:sp>
      <p:sp>
        <p:nvSpPr>
          <p:cNvPr id="41988" name="Slide Number Placeholder 1">
            <a:extLst>
              <a:ext uri="{FF2B5EF4-FFF2-40B4-BE49-F238E27FC236}">
                <a16:creationId xmlns:a16="http://schemas.microsoft.com/office/drawing/2014/main" id="{2EB5B3EE-81D5-5577-D6C0-BBD34030A3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6773728" y="12343369"/>
            <a:ext cx="701472" cy="738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DC68094-55DD-467D-B369-CAD2E9358855}" type="slidenum">
              <a:rPr lang="en-IN" altLang="en-US"/>
              <a:pPr/>
              <a:t>25</a:t>
            </a:fld>
            <a:endParaRPr lang="en-IN" altLang="en-US"/>
          </a:p>
        </p:txBody>
      </p:sp>
      <p:sp>
        <p:nvSpPr>
          <p:cNvPr id="41989" name="Rounded Rectangle">
            <a:extLst>
              <a:ext uri="{FF2B5EF4-FFF2-40B4-BE49-F238E27FC236}">
                <a16:creationId xmlns:a16="http://schemas.microsoft.com/office/drawing/2014/main" id="{AD713CBE-8AD7-FE3B-6E37-1DC30690E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4917" y="291041"/>
            <a:ext cx="13610167" cy="1279098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78285" tIns="78285" rIns="78285" bIns="78285"/>
          <a:lstStyle/>
          <a:p>
            <a:endParaRPr lang="en-US" altLang="en-US" sz="6000">
              <a:latin typeface="Open Sans" panose="020B0606030504020204" pitchFamily="34" charset="0"/>
            </a:endParaRPr>
          </a:p>
        </p:txBody>
      </p:sp>
      <p:sp>
        <p:nvSpPr>
          <p:cNvPr id="41990" name="Duties of…">
            <a:extLst>
              <a:ext uri="{FF2B5EF4-FFF2-40B4-BE49-F238E27FC236}">
                <a16:creationId xmlns:a16="http://schemas.microsoft.com/office/drawing/2014/main" id="{2FADE5B6-846A-D7BA-CDD1-B5D45D76C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80" y="6461125"/>
            <a:ext cx="7448020" cy="138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78285" tIns="78285" rIns="78285" bIns="78285">
            <a:spAutoFit/>
          </a:bodyPr>
          <a:lstStyle/>
          <a:p>
            <a:pPr algn="ctr"/>
            <a:r>
              <a:rPr lang="en-US" altLang="en-US" sz="8000" b="1">
                <a:latin typeface="Open Sans" panose="020B0606030504020204" pitchFamily="34" charset="0"/>
              </a:rPr>
              <a:t>THANK YOU </a:t>
            </a:r>
            <a:r>
              <a:rPr lang="en-US" altLang="en-US" sz="8000">
                <a:latin typeface="Open Sans" panose="020B0606030504020204" pitchFamily="34" charset="0"/>
              </a:rPr>
              <a:t> </a:t>
            </a:r>
          </a:p>
        </p:txBody>
      </p:sp>
      <p:pic>
        <p:nvPicPr>
          <p:cNvPr id="41991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A0286AB0-808E-AC7F-4451-5CE75BA9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731" y="1031875"/>
            <a:ext cx="9752542" cy="1107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3">
            <a:extLst>
              <a:ext uri="{FF2B5EF4-FFF2-40B4-BE49-F238E27FC236}">
                <a16:creationId xmlns:a16="http://schemas.microsoft.com/office/drawing/2014/main" id="{766AEAC0-28B3-C00F-A551-A64CBB66B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81563" cy="292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6">
            <a:extLst>
              <a:ext uri="{FF2B5EF4-FFF2-40B4-BE49-F238E27FC236}">
                <a16:creationId xmlns:a16="http://schemas.microsoft.com/office/drawing/2014/main" id="{9121B418-99E1-30C4-6520-077EEEF61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4981" y="13230"/>
            <a:ext cx="2775478" cy="245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5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077422" y="464319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Upon completing this lesson, you will be able to: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969270" y="3181737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30" name="List at least three applications of…"/>
          <p:cNvSpPr txBox="1"/>
          <p:nvPr/>
        </p:nvSpPr>
        <p:spPr>
          <a:xfrm>
            <a:off x="11606613" y="4989376"/>
            <a:ext cx="12036054" cy="706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at least three applications of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the hoist.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two types of cribbing used to stabilise a load.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the five steps to build cribbing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for lifting and stabilising a load.</a:t>
            </a:r>
          </a:p>
        </p:txBody>
      </p:sp>
      <p:grpSp>
        <p:nvGrpSpPr>
          <p:cNvPr id="133" name="Group"/>
          <p:cNvGrpSpPr/>
          <p:nvPr/>
        </p:nvGrpSpPr>
        <p:grpSpPr>
          <a:xfrm>
            <a:off x="9759073" y="4766279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36" name="Group"/>
          <p:cNvGrpSpPr/>
          <p:nvPr/>
        </p:nvGrpSpPr>
        <p:grpSpPr>
          <a:xfrm>
            <a:off x="9759073" y="7338182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39" name="Group"/>
          <p:cNvGrpSpPr/>
          <p:nvPr/>
        </p:nvGrpSpPr>
        <p:grpSpPr>
          <a:xfrm>
            <a:off x="9759073" y="9935484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7FA59FCD-7A51-1A57-C84C-11C9BF511EA4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7D5FBF4-8A76-5DE2-5F69-96D803BC4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DC3EDA-5C1E-6D5D-0A4C-5942FFD7D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4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3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4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46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077422" y="490284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Upon completing this lesson, you will be able to:</a:t>
            </a:r>
          </a:p>
        </p:txBody>
      </p:sp>
      <p:sp>
        <p:nvSpPr>
          <p:cNvPr id="147" name="OBJECTIVES"/>
          <p:cNvSpPr txBox="1"/>
          <p:nvPr/>
        </p:nvSpPr>
        <p:spPr>
          <a:xfrm>
            <a:off x="1077422" y="3285413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8" name="List the steps to roll a load using pipes.…"/>
          <p:cNvSpPr txBox="1"/>
          <p:nvPr/>
        </p:nvSpPr>
        <p:spPr>
          <a:xfrm>
            <a:off x="11606613" y="4989376"/>
            <a:ext cx="11857744" cy="4474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the steps to roll a load using pipes.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Demonstrate in three practical stations the techniques for lifting, stabilising and rolling loads.</a:t>
            </a:r>
          </a:p>
        </p:txBody>
      </p:sp>
      <p:grpSp>
        <p:nvGrpSpPr>
          <p:cNvPr id="151" name="Group"/>
          <p:cNvGrpSpPr/>
          <p:nvPr/>
        </p:nvGrpSpPr>
        <p:grpSpPr>
          <a:xfrm>
            <a:off x="9759073" y="4753579"/>
            <a:ext cx="1219201" cy="1681958"/>
            <a:chOff x="0" y="115975"/>
            <a:chExt cx="1219200" cy="1681957"/>
          </a:xfrm>
        </p:grpSpPr>
        <p:sp>
          <p:nvSpPr>
            <p:cNvPr id="14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0" name="7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54" name="Group"/>
          <p:cNvGrpSpPr/>
          <p:nvPr/>
        </p:nvGrpSpPr>
        <p:grpSpPr>
          <a:xfrm>
            <a:off x="9759073" y="6563482"/>
            <a:ext cx="1219201" cy="1681958"/>
            <a:chOff x="0" y="115975"/>
            <a:chExt cx="1219200" cy="1681957"/>
          </a:xfrm>
        </p:grpSpPr>
        <p:sp>
          <p:nvSpPr>
            <p:cNvPr id="15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3" name="8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8</a:t>
              </a:r>
            </a:p>
          </p:txBody>
        </p:sp>
      </p:grp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0EBC2257-01D4-9895-C68E-A39C0778AFD5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F490DFE0-7575-3F27-E04C-9FFD35A959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D226D-AC65-1557-B25A-317A69402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ounded Rectangle"/>
          <p:cNvSpPr/>
          <p:nvPr/>
        </p:nvSpPr>
        <p:spPr>
          <a:xfrm>
            <a:off x="1770223" y="5993154"/>
            <a:ext cx="635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7" name="Weight"/>
          <p:cNvSpPr txBox="1"/>
          <p:nvPr/>
        </p:nvSpPr>
        <p:spPr>
          <a:xfrm>
            <a:off x="2363701" y="6996454"/>
            <a:ext cx="509496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381000" indent="-381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 Weight</a:t>
            </a:r>
          </a:p>
        </p:txBody>
      </p:sp>
      <p:sp>
        <p:nvSpPr>
          <p:cNvPr id="158" name="Rounded Rectangle"/>
          <p:cNvSpPr/>
          <p:nvPr/>
        </p:nvSpPr>
        <p:spPr>
          <a:xfrm>
            <a:off x="9016999" y="5993154"/>
            <a:ext cx="635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9" name="Consequences"/>
          <p:cNvSpPr txBox="1"/>
          <p:nvPr/>
        </p:nvSpPr>
        <p:spPr>
          <a:xfrm>
            <a:off x="9434032" y="6996454"/>
            <a:ext cx="575048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381000" indent="-381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 Consequences</a:t>
            </a:r>
          </a:p>
        </p:txBody>
      </p:sp>
      <p:sp>
        <p:nvSpPr>
          <p:cNvPr id="160" name="Before lifting a load consider:"/>
          <p:cNvSpPr txBox="1"/>
          <p:nvPr/>
        </p:nvSpPr>
        <p:spPr>
          <a:xfrm>
            <a:off x="1016000" y="2845735"/>
            <a:ext cx="11646992" cy="2645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Before lifting a load consider:</a:t>
            </a:r>
          </a:p>
        </p:txBody>
      </p:sp>
      <p:sp>
        <p:nvSpPr>
          <p:cNvPr id="16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6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3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64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66" name="Rounded Rectangle"/>
          <p:cNvSpPr/>
          <p:nvPr/>
        </p:nvSpPr>
        <p:spPr>
          <a:xfrm>
            <a:off x="16263776" y="5993154"/>
            <a:ext cx="635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7" name="Method"/>
          <p:cNvSpPr txBox="1"/>
          <p:nvPr/>
        </p:nvSpPr>
        <p:spPr>
          <a:xfrm>
            <a:off x="16671330" y="6996454"/>
            <a:ext cx="509496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381000" indent="-381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 Method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17AA9EEF-14AC-AABA-5B37-D1F753CA875F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99096965-632E-C38E-1353-AA8F229DE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FA4DC0-0125-A278-EFEE-62E84B528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7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1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72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175" name="hoist" descr="hois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7308" y="6591521"/>
            <a:ext cx="2008926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jack2" descr="jack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5422" y="6591521"/>
            <a:ext cx="4183686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Methods for Lifting Loads"/>
          <p:cNvSpPr txBox="1"/>
          <p:nvPr/>
        </p:nvSpPr>
        <p:spPr>
          <a:xfrm>
            <a:off x="8164360" y="1123280"/>
            <a:ext cx="8055279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dirty="0"/>
              <a:t>Methods for Lifting Loads</a:t>
            </a:r>
          </a:p>
        </p:txBody>
      </p:sp>
      <p:sp>
        <p:nvSpPr>
          <p:cNvPr id="178" name="Come-along"/>
          <p:cNvSpPr txBox="1"/>
          <p:nvPr/>
        </p:nvSpPr>
        <p:spPr>
          <a:xfrm>
            <a:off x="8972497" y="4773474"/>
            <a:ext cx="3680125" cy="98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Come-along</a:t>
            </a:r>
          </a:p>
        </p:txBody>
      </p:sp>
      <p:sp>
        <p:nvSpPr>
          <p:cNvPr id="179" name="Levers"/>
          <p:cNvSpPr txBox="1"/>
          <p:nvPr/>
        </p:nvSpPr>
        <p:spPr>
          <a:xfrm>
            <a:off x="1222998" y="4773474"/>
            <a:ext cx="2075757" cy="98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Levers</a:t>
            </a:r>
          </a:p>
        </p:txBody>
      </p:sp>
      <p:sp>
        <p:nvSpPr>
          <p:cNvPr id="180" name="Jacks"/>
          <p:cNvSpPr txBox="1"/>
          <p:nvPr/>
        </p:nvSpPr>
        <p:spPr>
          <a:xfrm>
            <a:off x="16900304" y="4773474"/>
            <a:ext cx="1652192" cy="98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Jacks</a:t>
            </a:r>
          </a:p>
        </p:txBody>
      </p:sp>
      <p:sp>
        <p:nvSpPr>
          <p:cNvPr id="181" name="Line"/>
          <p:cNvSpPr/>
          <p:nvPr/>
        </p:nvSpPr>
        <p:spPr>
          <a:xfrm>
            <a:off x="1171982" y="5933673"/>
            <a:ext cx="6763381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2" name="Line"/>
          <p:cNvSpPr/>
          <p:nvPr/>
        </p:nvSpPr>
        <p:spPr>
          <a:xfrm>
            <a:off x="9042305" y="5933673"/>
            <a:ext cx="6763381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3" name="Line"/>
          <p:cNvSpPr/>
          <p:nvPr/>
        </p:nvSpPr>
        <p:spPr>
          <a:xfrm>
            <a:off x="16842820" y="5933673"/>
            <a:ext cx="6763381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3EA8BAE9-1D85-65DB-0A46-7EF7ABC8EF5F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C0A9F-C365-314A-B5A9-BE7D12B74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2" y="6111804"/>
            <a:ext cx="6763381" cy="6072575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69F72386-7EBC-E78B-1172-6F30B90D7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021C82-DBC9-8292-C504-7DEC3E547D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8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7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88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90" name="A lever is a rigid bar, either straight or bent, that is free to move on a fixed point called    a fulcrum."/>
          <p:cNvSpPr txBox="1">
            <a:spLocks noGrp="1"/>
          </p:cNvSpPr>
          <p:nvPr>
            <p:ph type="body" sz="quarter" idx="4294967295"/>
          </p:nvPr>
        </p:nvSpPr>
        <p:spPr>
          <a:xfrm>
            <a:off x="14520880" y="5655400"/>
            <a:ext cx="8913829" cy="4489451"/>
          </a:xfrm>
          <a:prstGeom prst="rect">
            <a:avLst/>
          </a:prstGeom>
        </p:spPr>
        <p:txBody>
          <a:bodyPr lIns="78283" tIns="78283" rIns="78283" bIns="78283" anchor="t">
            <a:no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 lever is a rigid bar, either straight or bent, that is free to move on a fixed point called    a fulcrum.</a:t>
            </a:r>
          </a:p>
        </p:txBody>
      </p:sp>
      <p:pic>
        <p:nvPicPr>
          <p:cNvPr id="191" name="Lever2" descr="Lever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911" y="3165607"/>
            <a:ext cx="11849476" cy="889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Lever"/>
          <p:cNvSpPr txBox="1"/>
          <p:nvPr/>
        </p:nvSpPr>
        <p:spPr>
          <a:xfrm>
            <a:off x="11034215" y="1352531"/>
            <a:ext cx="2315569" cy="126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Lever</a:t>
            </a:r>
          </a:p>
        </p:txBody>
      </p:sp>
      <p:sp>
        <p:nvSpPr>
          <p:cNvPr id="193" name="Line"/>
          <p:cNvSpPr/>
          <p:nvPr/>
        </p:nvSpPr>
        <p:spPr>
          <a:xfrm>
            <a:off x="1171982" y="2614000"/>
            <a:ext cx="11893334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C50E0A98-DFAA-BB3B-2DFD-DEED01B501F1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1C02E41F-3EC9-497F-0D85-E1EA66BF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F77D9-05EB-69FA-938B-3D0C252459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9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7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98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200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598" y="4540406"/>
            <a:ext cx="18794804" cy="7084088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omponents of a Lever"/>
          <p:cNvSpPr txBox="1"/>
          <p:nvPr/>
        </p:nvSpPr>
        <p:spPr>
          <a:xfrm>
            <a:off x="7582593" y="1316220"/>
            <a:ext cx="9218813" cy="126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Components of a Lever</a:t>
            </a:r>
          </a:p>
        </p:txBody>
      </p:sp>
      <p:sp>
        <p:nvSpPr>
          <p:cNvPr id="202" name="Line"/>
          <p:cNvSpPr/>
          <p:nvPr/>
        </p:nvSpPr>
        <p:spPr>
          <a:xfrm>
            <a:off x="1171982" y="2614000"/>
            <a:ext cx="22040036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174A0DD3-8BB9-8986-D747-ED9DB04F0848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0D68B72C-2149-9BC5-15F1-359927BC7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18591E-ECDF-3757-3DF5-0DCB350E04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0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6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07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209" name="Class 1 Lever"/>
          <p:cNvSpPr txBox="1"/>
          <p:nvPr/>
        </p:nvSpPr>
        <p:spPr>
          <a:xfrm>
            <a:off x="4831338" y="1388225"/>
            <a:ext cx="5206406" cy="126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Class 1 Lever</a:t>
            </a:r>
          </a:p>
        </p:txBody>
      </p:sp>
      <p:sp>
        <p:nvSpPr>
          <p:cNvPr id="210" name="Line"/>
          <p:cNvSpPr/>
          <p:nvPr/>
        </p:nvSpPr>
        <p:spPr>
          <a:xfrm>
            <a:off x="1171982" y="2614000"/>
            <a:ext cx="22040036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BEF9C12A-5794-BE50-30EC-F67778F10EC6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5E4D39-21C1-6D5D-D8FD-CD1629A60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38" y="2883624"/>
            <a:ext cx="14531082" cy="9255036"/>
          </a:xfrm>
          <a:prstGeom prst="rect">
            <a:avLst/>
          </a:prstGeom>
        </p:spPr>
      </p:pic>
      <p:grpSp>
        <p:nvGrpSpPr>
          <p:cNvPr id="6" name="Group"/>
          <p:cNvGrpSpPr/>
          <p:nvPr/>
        </p:nvGrpSpPr>
        <p:grpSpPr>
          <a:xfrm>
            <a:off x="5244948" y="6173993"/>
            <a:ext cx="13373406" cy="4948884"/>
            <a:chOff x="-15999595" y="3829615"/>
            <a:chExt cx="13373405" cy="4948883"/>
          </a:xfrm>
        </p:grpSpPr>
        <p:sp>
          <p:nvSpPr>
            <p:cNvPr id="8" name="Upward force"/>
            <p:cNvSpPr txBox="1"/>
            <p:nvPr/>
          </p:nvSpPr>
          <p:spPr>
            <a:xfrm>
              <a:off x="-6441529" y="3829615"/>
              <a:ext cx="3815339" cy="869550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ctr">
              <a:noAutofit/>
            </a:bodyPr>
            <a:lstStyle>
              <a:lvl1pPr algn="ct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Upward force</a:t>
              </a:r>
            </a:p>
          </p:txBody>
        </p:sp>
        <p:sp>
          <p:nvSpPr>
            <p:cNvPr id="9" name="Line"/>
            <p:cNvSpPr/>
            <p:nvPr/>
          </p:nvSpPr>
          <p:spPr>
            <a:xfrm flipH="1">
              <a:off x="-4699498" y="4700673"/>
              <a:ext cx="1" cy="2945253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10" name="Load"/>
            <p:cNvSpPr txBox="1"/>
            <p:nvPr/>
          </p:nvSpPr>
          <p:spPr>
            <a:xfrm>
              <a:off x="-5507627" y="7029395"/>
              <a:ext cx="1616258" cy="869550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ctr">
              <a:noAutofit/>
            </a:bodyPr>
            <a:lstStyle>
              <a:lvl1pPr algn="ct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Load</a:t>
              </a:r>
            </a:p>
          </p:txBody>
        </p:sp>
        <p:sp>
          <p:nvSpPr>
            <p:cNvPr id="12" name="Triangle"/>
            <p:cNvSpPr/>
            <p:nvPr/>
          </p:nvSpPr>
          <p:spPr>
            <a:xfrm>
              <a:off x="-9288892" y="6645857"/>
              <a:ext cx="1254215" cy="1373349"/>
            </a:xfrm>
            <a:prstGeom prst="triangle">
              <a:avLst/>
            </a:prstGeom>
            <a:solidFill>
              <a:schemeClr val="accent2"/>
            </a:solidFill>
            <a:ln w="952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2300"/>
              </a:pPr>
              <a:endParaRPr/>
            </a:p>
          </p:txBody>
        </p:sp>
        <p:sp>
          <p:nvSpPr>
            <p:cNvPr id="13" name="Downward force"/>
            <p:cNvSpPr txBox="1"/>
            <p:nvPr/>
          </p:nvSpPr>
          <p:spPr>
            <a:xfrm>
              <a:off x="-15999595" y="7800389"/>
              <a:ext cx="4501373" cy="978109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ctr">
              <a:noAutofit/>
            </a:bodyPr>
            <a:lstStyle>
              <a:lvl1pPr algn="ct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Downward force</a:t>
              </a:r>
            </a:p>
          </p:txBody>
        </p:sp>
        <p:sp>
          <p:nvSpPr>
            <p:cNvPr id="14" name="Line"/>
            <p:cNvSpPr/>
            <p:nvPr/>
          </p:nvSpPr>
          <p:spPr>
            <a:xfrm>
              <a:off x="-13748910" y="5096444"/>
              <a:ext cx="1" cy="2236087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</p:grpSp>
      <p:sp>
        <p:nvSpPr>
          <p:cNvPr id="15" name="Fulcrum">
            <a:extLst>
              <a:ext uri="{FF2B5EF4-FFF2-40B4-BE49-F238E27FC236}">
                <a16:creationId xmlns:a16="http://schemas.microsoft.com/office/drawing/2014/main" id="{5E770616-A15F-8D6B-9BBF-5CE4CB3635E2}"/>
              </a:ext>
            </a:extLst>
          </p:cNvPr>
          <p:cNvSpPr txBox="1"/>
          <p:nvPr/>
        </p:nvSpPr>
        <p:spPr>
          <a:xfrm>
            <a:off x="11226752" y="10131377"/>
            <a:ext cx="2586329" cy="978109"/>
          </a:xfrm>
          <a:prstGeom prst="rect">
            <a:avLst/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 numCol="1" anchor="ctr">
            <a:noAutofit/>
          </a:bodyPr>
          <a:lstStyle>
            <a:lvl1pPr algn="ctr"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Fulcrum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09457BAE-FD87-8CDA-A1D4-E15B20F083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6634D9-7BBD-7B3C-1111-4606C019F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601</Words>
  <Application>Microsoft Office PowerPoint</Application>
  <PresentationFormat>Custom</PresentationFormat>
  <Paragraphs>165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HelveticaNeueLT Std Lt</vt:lpstr>
      <vt:lpstr>Open Sans</vt:lpstr>
      <vt:lpstr>Times New Roman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NDRF ACADEMY</cp:lastModifiedBy>
  <cp:revision>10</cp:revision>
  <dcterms:modified xsi:type="dcterms:W3CDTF">2025-12-31T12:31:44Z</dcterms:modified>
</cp:coreProperties>
</file>