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154"/>
  </p:notesMasterIdLst>
  <p:sldIdLst>
    <p:sldId id="256" r:id="rId2"/>
    <p:sldId id="257" r:id="rId3"/>
    <p:sldId id="301" r:id="rId4"/>
    <p:sldId id="287" r:id="rId5"/>
    <p:sldId id="288" r:id="rId6"/>
    <p:sldId id="302" r:id="rId7"/>
    <p:sldId id="289" r:id="rId8"/>
    <p:sldId id="356" r:id="rId9"/>
    <p:sldId id="357" r:id="rId10"/>
    <p:sldId id="358" r:id="rId11"/>
    <p:sldId id="271" r:id="rId12"/>
    <p:sldId id="390" r:id="rId13"/>
    <p:sldId id="393" r:id="rId14"/>
    <p:sldId id="394" r:id="rId15"/>
    <p:sldId id="275" r:id="rId16"/>
    <p:sldId id="291" r:id="rId17"/>
    <p:sldId id="277" r:id="rId18"/>
    <p:sldId id="359" r:id="rId19"/>
    <p:sldId id="360" r:id="rId20"/>
    <p:sldId id="292" r:id="rId21"/>
    <p:sldId id="373" r:id="rId22"/>
    <p:sldId id="372" r:id="rId23"/>
    <p:sldId id="280" r:id="rId24"/>
    <p:sldId id="281" r:id="rId25"/>
    <p:sldId id="374" r:id="rId26"/>
    <p:sldId id="395" r:id="rId27"/>
    <p:sldId id="332" r:id="rId28"/>
    <p:sldId id="375" r:id="rId29"/>
    <p:sldId id="327" r:id="rId30"/>
    <p:sldId id="328" r:id="rId31"/>
    <p:sldId id="376" r:id="rId32"/>
    <p:sldId id="380" r:id="rId33"/>
    <p:sldId id="320" r:id="rId34"/>
    <p:sldId id="322" r:id="rId35"/>
    <p:sldId id="323" r:id="rId36"/>
    <p:sldId id="324" r:id="rId37"/>
    <p:sldId id="381" r:id="rId38"/>
    <p:sldId id="382" r:id="rId39"/>
    <p:sldId id="383" r:id="rId40"/>
    <p:sldId id="304" r:id="rId41"/>
    <p:sldId id="305" r:id="rId42"/>
    <p:sldId id="307" r:id="rId43"/>
    <p:sldId id="384" r:id="rId44"/>
    <p:sldId id="308" r:id="rId45"/>
    <p:sldId id="333" r:id="rId46"/>
    <p:sldId id="335" r:id="rId47"/>
    <p:sldId id="385" r:id="rId48"/>
    <p:sldId id="386" r:id="rId49"/>
    <p:sldId id="364" r:id="rId50"/>
    <p:sldId id="366" r:id="rId51"/>
    <p:sldId id="388" r:id="rId52"/>
    <p:sldId id="389" r:id="rId53"/>
    <p:sldId id="361" r:id="rId54"/>
    <p:sldId id="363" r:id="rId55"/>
    <p:sldId id="378" r:id="rId56"/>
    <p:sldId id="379" r:id="rId57"/>
    <p:sldId id="377" r:id="rId58"/>
    <p:sldId id="351" r:id="rId59"/>
    <p:sldId id="310" r:id="rId60"/>
    <p:sldId id="311" r:id="rId61"/>
    <p:sldId id="312" r:id="rId62"/>
    <p:sldId id="368" r:id="rId63"/>
    <p:sldId id="313" r:id="rId64"/>
    <p:sldId id="369" r:id="rId65"/>
    <p:sldId id="314" r:id="rId66"/>
    <p:sldId id="370" r:id="rId67"/>
    <p:sldId id="315" r:id="rId68"/>
    <p:sldId id="316" r:id="rId69"/>
    <p:sldId id="371" r:id="rId70"/>
    <p:sldId id="317" r:id="rId71"/>
    <p:sldId id="318" r:id="rId72"/>
    <p:sldId id="396" r:id="rId73"/>
    <p:sldId id="398" r:id="rId74"/>
    <p:sldId id="399" r:id="rId75"/>
    <p:sldId id="400" r:id="rId76"/>
    <p:sldId id="401" r:id="rId77"/>
    <p:sldId id="402" r:id="rId78"/>
    <p:sldId id="403" r:id="rId79"/>
    <p:sldId id="404" r:id="rId80"/>
    <p:sldId id="405" r:id="rId81"/>
    <p:sldId id="406" r:id="rId82"/>
    <p:sldId id="407" r:id="rId83"/>
    <p:sldId id="408" r:id="rId84"/>
    <p:sldId id="409" r:id="rId85"/>
    <p:sldId id="410" r:id="rId86"/>
    <p:sldId id="411" r:id="rId87"/>
    <p:sldId id="412" r:id="rId88"/>
    <p:sldId id="413" r:id="rId89"/>
    <p:sldId id="414" r:id="rId90"/>
    <p:sldId id="415" r:id="rId91"/>
    <p:sldId id="417" r:id="rId92"/>
    <p:sldId id="416" r:id="rId93"/>
    <p:sldId id="477" r:id="rId94"/>
    <p:sldId id="418" r:id="rId95"/>
    <p:sldId id="420" r:id="rId96"/>
    <p:sldId id="421" r:id="rId97"/>
    <p:sldId id="419" r:id="rId98"/>
    <p:sldId id="422" r:id="rId99"/>
    <p:sldId id="423" r:id="rId100"/>
    <p:sldId id="425" r:id="rId101"/>
    <p:sldId id="424" r:id="rId102"/>
    <p:sldId id="426" r:id="rId103"/>
    <p:sldId id="427" r:id="rId104"/>
    <p:sldId id="428" r:id="rId105"/>
    <p:sldId id="429" r:id="rId106"/>
    <p:sldId id="430" r:id="rId107"/>
    <p:sldId id="431" r:id="rId108"/>
    <p:sldId id="432" r:id="rId109"/>
    <p:sldId id="434" r:id="rId110"/>
    <p:sldId id="441" r:id="rId111"/>
    <p:sldId id="435" r:id="rId112"/>
    <p:sldId id="436" r:id="rId113"/>
    <p:sldId id="438" r:id="rId114"/>
    <p:sldId id="439" r:id="rId115"/>
    <p:sldId id="437" r:id="rId116"/>
    <p:sldId id="440" r:id="rId117"/>
    <p:sldId id="442" r:id="rId118"/>
    <p:sldId id="443" r:id="rId119"/>
    <p:sldId id="444" r:id="rId120"/>
    <p:sldId id="445" r:id="rId121"/>
    <p:sldId id="446" r:id="rId122"/>
    <p:sldId id="447" r:id="rId123"/>
    <p:sldId id="448" r:id="rId124"/>
    <p:sldId id="451" r:id="rId125"/>
    <p:sldId id="453" r:id="rId126"/>
    <p:sldId id="452" r:id="rId127"/>
    <p:sldId id="455" r:id="rId128"/>
    <p:sldId id="457" r:id="rId129"/>
    <p:sldId id="459" r:id="rId130"/>
    <p:sldId id="461" r:id="rId131"/>
    <p:sldId id="462" r:id="rId132"/>
    <p:sldId id="463" r:id="rId133"/>
    <p:sldId id="464" r:id="rId134"/>
    <p:sldId id="465" r:id="rId135"/>
    <p:sldId id="466" r:id="rId136"/>
    <p:sldId id="467" r:id="rId137"/>
    <p:sldId id="468" r:id="rId138"/>
    <p:sldId id="469" r:id="rId139"/>
    <p:sldId id="470" r:id="rId140"/>
    <p:sldId id="397" r:id="rId141"/>
    <p:sldId id="296" r:id="rId142"/>
    <p:sldId id="297" r:id="rId143"/>
    <p:sldId id="298" r:id="rId144"/>
    <p:sldId id="299" r:id="rId145"/>
    <p:sldId id="262" r:id="rId146"/>
    <p:sldId id="300" r:id="rId147"/>
    <p:sldId id="264" r:id="rId148"/>
    <p:sldId id="471" r:id="rId149"/>
    <p:sldId id="478" r:id="rId150"/>
    <p:sldId id="472" r:id="rId151"/>
    <p:sldId id="473" r:id="rId152"/>
    <p:sldId id="476" r:id="rId1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388" autoAdjust="0"/>
  </p:normalViewPr>
  <p:slideViewPr>
    <p:cSldViewPr snapToGrid="0">
      <p:cViewPr varScale="1">
        <p:scale>
          <a:sx n="89" d="100"/>
          <a:sy n="89" d="100"/>
        </p:scale>
        <p:origin x="437"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2AF85B-A3DB-4E9B-8F2F-5AE58067A4B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IN"/>
        </a:p>
      </dgm:t>
    </dgm:pt>
    <dgm:pt modelId="{86935763-599A-462A-9922-86CF24B49767}">
      <dgm:prSet custT="1"/>
      <dgm:spPr/>
      <dgm:t>
        <a:bodyPr/>
        <a:lstStyle/>
        <a:p>
          <a:r>
            <a:rPr lang="en-US" sz="2400" dirty="0">
              <a:latin typeface="Times New Roman" panose="02020603050405020304" pitchFamily="18" charset="0"/>
              <a:cs typeface="Times New Roman" panose="02020603050405020304" pitchFamily="18" charset="0"/>
            </a:rPr>
            <a:t>The IMD vide its warning dated 26.11.2015 reported that a low pressure area is forming over South East Bay of Bengal. </a:t>
          </a:r>
          <a:endParaRPr lang="en-IN" sz="2400" dirty="0">
            <a:latin typeface="Times New Roman" panose="02020603050405020304" pitchFamily="18" charset="0"/>
            <a:cs typeface="Times New Roman" panose="02020603050405020304" pitchFamily="18" charset="0"/>
          </a:endParaRPr>
        </a:p>
      </dgm:t>
    </dgm:pt>
    <dgm:pt modelId="{4030A1F0-0F9D-4B73-98F4-312BF08AE697}" type="parTrans" cxnId="{B7161794-C515-4C81-9371-63CDE48EB9DA}">
      <dgm:prSet/>
      <dgm:spPr/>
      <dgm:t>
        <a:bodyPr/>
        <a:lstStyle/>
        <a:p>
          <a:endParaRPr lang="en-IN"/>
        </a:p>
      </dgm:t>
    </dgm:pt>
    <dgm:pt modelId="{F8B45EE2-36D1-4991-AD47-006BD86E0AB6}" type="sibTrans" cxnId="{B7161794-C515-4C81-9371-63CDE48EB9DA}">
      <dgm:prSet/>
      <dgm:spPr/>
      <dgm:t>
        <a:bodyPr/>
        <a:lstStyle/>
        <a:p>
          <a:endParaRPr lang="en-IN"/>
        </a:p>
      </dgm:t>
    </dgm:pt>
    <dgm:pt modelId="{C4918DA9-57C3-4577-B4A2-136A547EFF91}">
      <dgm:prSet custT="1"/>
      <dgm:spPr/>
      <dgm:t>
        <a:bodyPr/>
        <a:lstStyle/>
        <a:p>
          <a:r>
            <a:rPr lang="en-US" sz="2400" dirty="0">
              <a:latin typeface="Times New Roman" panose="02020603050405020304" pitchFamily="18" charset="0"/>
              <a:cs typeface="Times New Roman" panose="02020603050405020304" pitchFamily="18" charset="0"/>
            </a:rPr>
            <a:t>IMD in its report dated 29.11.2015 informed that another low-pressure area would form over Southwest Bay of Bengal. The above low-pressure areas brought widespread rains in the districts of Chennai, Tiruvallur, Kancheepuram, </a:t>
          </a:r>
          <a:r>
            <a:rPr lang="en-US" sz="2400" dirty="0" err="1">
              <a:latin typeface="Times New Roman" panose="02020603050405020304" pitchFamily="18" charset="0"/>
              <a:cs typeface="Times New Roman" panose="02020603050405020304" pitchFamily="18" charset="0"/>
            </a:rPr>
            <a:t>Cuddalore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Viluppuram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Nagapattinam</a:t>
          </a:r>
          <a:r>
            <a:rPr lang="en-US" sz="2400" dirty="0">
              <a:latin typeface="Times New Roman" panose="02020603050405020304" pitchFamily="18" charset="0"/>
              <a:cs typeface="Times New Roman" panose="02020603050405020304" pitchFamily="18" charset="0"/>
            </a:rPr>
            <a:t> and </a:t>
          </a:r>
          <a:r>
            <a:rPr lang="en-US" sz="2400" dirty="0" err="1">
              <a:latin typeface="Times New Roman" panose="02020603050405020304" pitchFamily="18" charset="0"/>
              <a:cs typeface="Times New Roman" panose="02020603050405020304" pitchFamily="18" charset="0"/>
            </a:rPr>
            <a:t>Thoothukudi</a:t>
          </a:r>
          <a:r>
            <a:rPr lang="en-US" sz="2400" dirty="0">
              <a:latin typeface="Times New Roman" panose="02020603050405020304" pitchFamily="18" charset="0"/>
              <a:cs typeface="Times New Roman" panose="02020603050405020304" pitchFamily="18" charset="0"/>
            </a:rPr>
            <a:t> Districts.</a:t>
          </a:r>
          <a:endParaRPr lang="en-IN" sz="2400" dirty="0">
            <a:latin typeface="Times New Roman" panose="02020603050405020304" pitchFamily="18" charset="0"/>
            <a:cs typeface="Times New Roman" panose="02020603050405020304" pitchFamily="18" charset="0"/>
          </a:endParaRPr>
        </a:p>
      </dgm:t>
    </dgm:pt>
    <dgm:pt modelId="{750E3952-6F01-403D-88F9-F66B0FB392DA}" type="parTrans" cxnId="{AABF1DBA-F401-4A41-9F07-F5C499FD378E}">
      <dgm:prSet/>
      <dgm:spPr/>
      <dgm:t>
        <a:bodyPr/>
        <a:lstStyle/>
        <a:p>
          <a:endParaRPr lang="en-IN"/>
        </a:p>
      </dgm:t>
    </dgm:pt>
    <dgm:pt modelId="{70DBBC2D-F2F2-4CAA-8BF4-58CCBF6777E3}" type="sibTrans" cxnId="{AABF1DBA-F401-4A41-9F07-F5C499FD378E}">
      <dgm:prSet/>
      <dgm:spPr/>
      <dgm:t>
        <a:bodyPr/>
        <a:lstStyle/>
        <a:p>
          <a:endParaRPr lang="en-IN"/>
        </a:p>
      </dgm:t>
    </dgm:pt>
    <dgm:pt modelId="{167DF9F0-642F-45FD-B161-8F1AEE6771DE}">
      <dgm:prSet custT="1"/>
      <dgm:spPr/>
      <dgm:t>
        <a:bodyPr/>
        <a:lstStyle/>
        <a:p>
          <a:pPr>
            <a:lnSpc>
              <a:spcPct val="100000"/>
            </a:lnSpc>
          </a:pPr>
          <a:r>
            <a:rPr lang="en-US" sz="2400" dirty="0">
              <a:latin typeface="Times New Roman" panose="02020603050405020304" pitchFamily="18" charset="0"/>
              <a:cs typeface="Times New Roman" panose="02020603050405020304" pitchFamily="18" charset="0"/>
            </a:rPr>
            <a:t>Particularly on 1.12.2015, rainfall of more than 400 mm was witnessed at Tambaram (494.20 mm), </a:t>
          </a:r>
          <a:r>
            <a:rPr lang="en-US" sz="2400" dirty="0" err="1">
              <a:latin typeface="Times New Roman" panose="02020603050405020304" pitchFamily="18" charset="0"/>
              <a:cs typeface="Times New Roman" panose="02020603050405020304" pitchFamily="18" charset="0"/>
            </a:rPr>
            <a:t>Chembarambakkam</a:t>
          </a:r>
          <a:r>
            <a:rPr lang="en-US" sz="2400" dirty="0">
              <a:latin typeface="Times New Roman" panose="02020603050405020304" pitchFamily="18" charset="0"/>
              <a:cs typeface="Times New Roman" panose="02020603050405020304" pitchFamily="18" charset="0"/>
            </a:rPr>
            <a:t> (475 mm), </a:t>
          </a:r>
        </a:p>
        <a:p>
          <a:pPr>
            <a:lnSpc>
              <a:spcPct val="100000"/>
            </a:lnSpc>
          </a:pPr>
          <a:r>
            <a:rPr lang="en-US" sz="2400" dirty="0" err="1">
              <a:latin typeface="Times New Roman" panose="02020603050405020304" pitchFamily="18" charset="0"/>
              <a:cs typeface="Times New Roman" panose="02020603050405020304" pitchFamily="18" charset="0"/>
            </a:rPr>
            <a:t>Thirukazhukundram</a:t>
          </a:r>
          <a:r>
            <a:rPr lang="en-US" sz="2400" dirty="0">
              <a:latin typeface="Times New Roman" panose="02020603050405020304" pitchFamily="18" charset="0"/>
              <a:cs typeface="Times New Roman" panose="02020603050405020304" pitchFamily="18" charset="0"/>
            </a:rPr>
            <a:t> (441.40 mm), </a:t>
          </a:r>
          <a:r>
            <a:rPr lang="en-US" sz="2400" dirty="0" err="1">
              <a:latin typeface="Times New Roman" panose="02020603050405020304" pitchFamily="18" charset="0"/>
              <a:cs typeface="Times New Roman" panose="02020603050405020304" pitchFamily="18" charset="0"/>
            </a:rPr>
            <a:t>Marakkanam</a:t>
          </a:r>
          <a:r>
            <a:rPr lang="en-US" sz="2400" dirty="0">
              <a:latin typeface="Times New Roman" panose="02020603050405020304" pitchFamily="18" charset="0"/>
              <a:cs typeface="Times New Roman" panose="02020603050405020304" pitchFamily="18" charset="0"/>
            </a:rPr>
            <a:t> (421 mm</a:t>
          </a:r>
          <a:r>
            <a:rPr lang="en-US" sz="2400" b="1" dirty="0">
              <a:latin typeface="Times New Roman" panose="02020603050405020304" pitchFamily="18" charset="0"/>
              <a:cs typeface="Times New Roman" panose="02020603050405020304" pitchFamily="18" charset="0"/>
            </a:rPr>
            <a:t>) </a:t>
          </a:r>
          <a:endParaRPr lang="en-IN" sz="2400" dirty="0">
            <a:latin typeface="Times New Roman" panose="02020603050405020304" pitchFamily="18" charset="0"/>
            <a:cs typeface="Times New Roman" panose="02020603050405020304" pitchFamily="18" charset="0"/>
          </a:endParaRPr>
        </a:p>
      </dgm:t>
    </dgm:pt>
    <dgm:pt modelId="{B3F38A26-8F72-4021-B068-FCF1C8BCFB39}" type="parTrans" cxnId="{C7C5D022-FD03-41DC-B143-3549089A8C0B}">
      <dgm:prSet/>
      <dgm:spPr/>
      <dgm:t>
        <a:bodyPr/>
        <a:lstStyle/>
        <a:p>
          <a:endParaRPr lang="en-IN"/>
        </a:p>
      </dgm:t>
    </dgm:pt>
    <dgm:pt modelId="{AF2FB8BA-82DE-4B3E-AFC9-EF335A0A86D7}" type="sibTrans" cxnId="{C7C5D022-FD03-41DC-B143-3549089A8C0B}">
      <dgm:prSet/>
      <dgm:spPr/>
      <dgm:t>
        <a:bodyPr/>
        <a:lstStyle/>
        <a:p>
          <a:endParaRPr lang="en-IN"/>
        </a:p>
      </dgm:t>
    </dgm:pt>
    <dgm:pt modelId="{9326C5E2-F33B-4B3E-B52F-734BB711D41C}" type="pres">
      <dgm:prSet presAssocID="{FA2AF85B-A3DB-4E9B-8F2F-5AE58067A4B0}" presName="Name0" presStyleCnt="0">
        <dgm:presLayoutVars>
          <dgm:dir/>
          <dgm:resizeHandles val="exact"/>
        </dgm:presLayoutVars>
      </dgm:prSet>
      <dgm:spPr/>
    </dgm:pt>
    <dgm:pt modelId="{5B402601-F500-431D-B12E-D947081D7418}" type="pres">
      <dgm:prSet presAssocID="{86935763-599A-462A-9922-86CF24B49767}" presName="node" presStyleLbl="node1" presStyleIdx="0" presStyleCnt="3">
        <dgm:presLayoutVars>
          <dgm:bulletEnabled val="1"/>
        </dgm:presLayoutVars>
      </dgm:prSet>
      <dgm:spPr/>
    </dgm:pt>
    <dgm:pt modelId="{A1BB998B-94F4-44BE-A1A9-56A5CDCFEBB5}" type="pres">
      <dgm:prSet presAssocID="{F8B45EE2-36D1-4991-AD47-006BD86E0AB6}" presName="sibTrans" presStyleLbl="sibTrans2D1" presStyleIdx="0" presStyleCnt="2" custScaleX="200831"/>
      <dgm:spPr/>
    </dgm:pt>
    <dgm:pt modelId="{F5412B66-C951-440E-9D41-87816CF2FD15}" type="pres">
      <dgm:prSet presAssocID="{F8B45EE2-36D1-4991-AD47-006BD86E0AB6}" presName="connectorText" presStyleLbl="sibTrans2D1" presStyleIdx="0" presStyleCnt="2"/>
      <dgm:spPr/>
    </dgm:pt>
    <dgm:pt modelId="{2FDC9925-902A-4E37-A934-A3C0E51F635F}" type="pres">
      <dgm:prSet presAssocID="{C4918DA9-57C3-4577-B4A2-136A547EFF91}" presName="node" presStyleLbl="node1" presStyleIdx="1" presStyleCnt="3" custScaleX="149830">
        <dgm:presLayoutVars>
          <dgm:bulletEnabled val="1"/>
        </dgm:presLayoutVars>
      </dgm:prSet>
      <dgm:spPr/>
    </dgm:pt>
    <dgm:pt modelId="{C05C4E4D-4DE5-471E-BB3F-E97A6C17E7CD}" type="pres">
      <dgm:prSet presAssocID="{70DBBC2D-F2F2-4CAA-8BF4-58CCBF6777E3}" presName="sibTrans" presStyleLbl="sibTrans2D1" presStyleIdx="1" presStyleCnt="2" custScaleX="218767" custLinFactNeighborX="10657" custLinFactNeighborY="6074"/>
      <dgm:spPr/>
    </dgm:pt>
    <dgm:pt modelId="{D5A92405-C570-4945-8C29-65C0BB37D6B1}" type="pres">
      <dgm:prSet presAssocID="{70DBBC2D-F2F2-4CAA-8BF4-58CCBF6777E3}" presName="connectorText" presStyleLbl="sibTrans2D1" presStyleIdx="1" presStyleCnt="2"/>
      <dgm:spPr/>
    </dgm:pt>
    <dgm:pt modelId="{515F7EA0-F07B-43AF-9C7C-4288C4BC5B99}" type="pres">
      <dgm:prSet presAssocID="{167DF9F0-642F-45FD-B161-8F1AEE6771DE}" presName="node" presStyleLbl="node1" presStyleIdx="2" presStyleCnt="3" custScaleX="153900">
        <dgm:presLayoutVars>
          <dgm:bulletEnabled val="1"/>
        </dgm:presLayoutVars>
      </dgm:prSet>
      <dgm:spPr/>
    </dgm:pt>
  </dgm:ptLst>
  <dgm:cxnLst>
    <dgm:cxn modelId="{8FBDA40F-242E-4346-815B-BF932EE3126C}" type="presOf" srcId="{70DBBC2D-F2F2-4CAA-8BF4-58CCBF6777E3}" destId="{D5A92405-C570-4945-8C29-65C0BB37D6B1}" srcOrd="1" destOrd="0" presId="urn:microsoft.com/office/officeart/2005/8/layout/process1"/>
    <dgm:cxn modelId="{EA12151F-312F-46F0-BAE6-AA86B9050D94}" type="presOf" srcId="{F8B45EE2-36D1-4991-AD47-006BD86E0AB6}" destId="{A1BB998B-94F4-44BE-A1A9-56A5CDCFEBB5}" srcOrd="0" destOrd="0" presId="urn:microsoft.com/office/officeart/2005/8/layout/process1"/>
    <dgm:cxn modelId="{C7C5D022-FD03-41DC-B143-3549089A8C0B}" srcId="{FA2AF85B-A3DB-4E9B-8F2F-5AE58067A4B0}" destId="{167DF9F0-642F-45FD-B161-8F1AEE6771DE}" srcOrd="2" destOrd="0" parTransId="{B3F38A26-8F72-4021-B068-FCF1C8BCFB39}" sibTransId="{AF2FB8BA-82DE-4B3E-AFC9-EF335A0A86D7}"/>
    <dgm:cxn modelId="{595CEA41-94B7-4F87-97AD-3E3352F82B22}" type="presOf" srcId="{86935763-599A-462A-9922-86CF24B49767}" destId="{5B402601-F500-431D-B12E-D947081D7418}" srcOrd="0" destOrd="0" presId="urn:microsoft.com/office/officeart/2005/8/layout/process1"/>
    <dgm:cxn modelId="{41CD2645-BE27-46DF-A225-37DB905F2032}" type="presOf" srcId="{70DBBC2D-F2F2-4CAA-8BF4-58CCBF6777E3}" destId="{C05C4E4D-4DE5-471E-BB3F-E97A6C17E7CD}" srcOrd="0" destOrd="0" presId="urn:microsoft.com/office/officeart/2005/8/layout/process1"/>
    <dgm:cxn modelId="{646D107B-CB8D-40D1-809C-93C66BDD14C6}" type="presOf" srcId="{FA2AF85B-A3DB-4E9B-8F2F-5AE58067A4B0}" destId="{9326C5E2-F33B-4B3E-B52F-734BB711D41C}" srcOrd="0" destOrd="0" presId="urn:microsoft.com/office/officeart/2005/8/layout/process1"/>
    <dgm:cxn modelId="{7FE0217B-C86A-412F-AC89-C2EE0819B1A1}" type="presOf" srcId="{C4918DA9-57C3-4577-B4A2-136A547EFF91}" destId="{2FDC9925-902A-4E37-A934-A3C0E51F635F}" srcOrd="0" destOrd="0" presId="urn:microsoft.com/office/officeart/2005/8/layout/process1"/>
    <dgm:cxn modelId="{B7161794-C515-4C81-9371-63CDE48EB9DA}" srcId="{FA2AF85B-A3DB-4E9B-8F2F-5AE58067A4B0}" destId="{86935763-599A-462A-9922-86CF24B49767}" srcOrd="0" destOrd="0" parTransId="{4030A1F0-0F9D-4B73-98F4-312BF08AE697}" sibTransId="{F8B45EE2-36D1-4991-AD47-006BD86E0AB6}"/>
    <dgm:cxn modelId="{959A6DA9-AFB4-4A5F-8FF6-99EE4E0B3C32}" type="presOf" srcId="{F8B45EE2-36D1-4991-AD47-006BD86E0AB6}" destId="{F5412B66-C951-440E-9D41-87816CF2FD15}" srcOrd="1" destOrd="0" presId="urn:microsoft.com/office/officeart/2005/8/layout/process1"/>
    <dgm:cxn modelId="{173153AF-75F2-4198-8C3F-8C778D58B9CD}" type="presOf" srcId="{167DF9F0-642F-45FD-B161-8F1AEE6771DE}" destId="{515F7EA0-F07B-43AF-9C7C-4288C4BC5B99}" srcOrd="0" destOrd="0" presId="urn:microsoft.com/office/officeart/2005/8/layout/process1"/>
    <dgm:cxn modelId="{AABF1DBA-F401-4A41-9F07-F5C499FD378E}" srcId="{FA2AF85B-A3DB-4E9B-8F2F-5AE58067A4B0}" destId="{C4918DA9-57C3-4577-B4A2-136A547EFF91}" srcOrd="1" destOrd="0" parTransId="{750E3952-6F01-403D-88F9-F66B0FB392DA}" sibTransId="{70DBBC2D-F2F2-4CAA-8BF4-58CCBF6777E3}"/>
    <dgm:cxn modelId="{0C7420F1-3EA0-4D61-BD1C-2A9759FB98E8}" type="presParOf" srcId="{9326C5E2-F33B-4B3E-B52F-734BB711D41C}" destId="{5B402601-F500-431D-B12E-D947081D7418}" srcOrd="0" destOrd="0" presId="urn:microsoft.com/office/officeart/2005/8/layout/process1"/>
    <dgm:cxn modelId="{FEF27EE1-7C39-4EB9-B63A-78CEA20BEB7E}" type="presParOf" srcId="{9326C5E2-F33B-4B3E-B52F-734BB711D41C}" destId="{A1BB998B-94F4-44BE-A1A9-56A5CDCFEBB5}" srcOrd="1" destOrd="0" presId="urn:microsoft.com/office/officeart/2005/8/layout/process1"/>
    <dgm:cxn modelId="{3587034C-984C-4DEB-ABFF-B09A0A02085A}" type="presParOf" srcId="{A1BB998B-94F4-44BE-A1A9-56A5CDCFEBB5}" destId="{F5412B66-C951-440E-9D41-87816CF2FD15}" srcOrd="0" destOrd="0" presId="urn:microsoft.com/office/officeart/2005/8/layout/process1"/>
    <dgm:cxn modelId="{172C3B55-3EDC-4FB2-99EA-88454D289C06}" type="presParOf" srcId="{9326C5E2-F33B-4B3E-B52F-734BB711D41C}" destId="{2FDC9925-902A-4E37-A934-A3C0E51F635F}" srcOrd="2" destOrd="0" presId="urn:microsoft.com/office/officeart/2005/8/layout/process1"/>
    <dgm:cxn modelId="{2AE2980B-B37C-4B41-8758-D4093E917E7F}" type="presParOf" srcId="{9326C5E2-F33B-4B3E-B52F-734BB711D41C}" destId="{C05C4E4D-4DE5-471E-BB3F-E97A6C17E7CD}" srcOrd="3" destOrd="0" presId="urn:microsoft.com/office/officeart/2005/8/layout/process1"/>
    <dgm:cxn modelId="{09076398-BDB3-493C-8990-B432A8DF2DBD}" type="presParOf" srcId="{C05C4E4D-4DE5-471E-BB3F-E97A6C17E7CD}" destId="{D5A92405-C570-4945-8C29-65C0BB37D6B1}" srcOrd="0" destOrd="0" presId="urn:microsoft.com/office/officeart/2005/8/layout/process1"/>
    <dgm:cxn modelId="{CADB35FC-9279-46E3-A1C2-EA95022041EF}" type="presParOf" srcId="{9326C5E2-F33B-4B3E-B52F-734BB711D41C}" destId="{515F7EA0-F07B-43AF-9C7C-4288C4BC5B99}"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3E4175-70D7-4924-89B1-1F412C19D56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N"/>
        </a:p>
      </dgm:t>
    </dgm:pt>
    <dgm:pt modelId="{950EBD69-69FA-4EB2-8B6F-097814539867}">
      <dgm:prSet/>
      <dgm:spPr/>
      <dgm:t>
        <a:bodyPr/>
        <a:lstStyle/>
        <a:p>
          <a:pPr>
            <a:lnSpc>
              <a:spcPct val="100000"/>
            </a:lnSpc>
          </a:pPr>
          <a:r>
            <a:rPr lang="en-US" b="1" dirty="0">
              <a:latin typeface="Times New Roman" panose="02020603050405020304" pitchFamily="18" charset="0"/>
              <a:cs typeface="Times New Roman" panose="02020603050405020304" pitchFamily="18" charset="0"/>
            </a:rPr>
            <a:t>COMBINED RUNOFF OF PAMBA, MANIMALA, MEENACHIL AND ACHENKOVIL RIVERS</a:t>
          </a:r>
          <a:endParaRPr lang="en-IN" dirty="0">
            <a:latin typeface="Times New Roman" panose="02020603050405020304" pitchFamily="18" charset="0"/>
            <a:cs typeface="Times New Roman" panose="02020603050405020304" pitchFamily="18" charset="0"/>
          </a:endParaRPr>
        </a:p>
      </dgm:t>
    </dgm:pt>
    <dgm:pt modelId="{F9EF1912-ABF2-4C4A-990C-BEFB849904C6}" type="parTrans" cxnId="{61BDE7AE-C7C2-475D-8A22-9F699C260214}">
      <dgm:prSet/>
      <dgm:spPr/>
      <dgm:t>
        <a:bodyPr/>
        <a:lstStyle/>
        <a:p>
          <a:endParaRPr lang="en-IN"/>
        </a:p>
      </dgm:t>
    </dgm:pt>
    <dgm:pt modelId="{3519A5B0-8DA1-4E06-80EE-99D465F1C9F1}" type="sibTrans" cxnId="{61BDE7AE-C7C2-475D-8A22-9F699C260214}">
      <dgm:prSet/>
      <dgm:spPr/>
      <dgm:t>
        <a:bodyPr/>
        <a:lstStyle/>
        <a:p>
          <a:endParaRPr lang="en-IN"/>
        </a:p>
      </dgm:t>
    </dgm:pt>
    <dgm:pt modelId="{000E190E-3500-4065-99A8-1E83B052C6B5}">
      <dgm:prSet/>
      <dgm:spPr/>
      <dgm:t>
        <a:bodyPr/>
        <a:lstStyle/>
        <a:p>
          <a:pPr>
            <a:lnSpc>
              <a:spcPct val="100000"/>
            </a:lnSpc>
          </a:pPr>
          <a:r>
            <a:rPr lang="en-US" dirty="0">
              <a:latin typeface="Times New Roman" panose="02020603050405020304" pitchFamily="18" charset="0"/>
              <a:cs typeface="Times New Roman" panose="02020603050405020304" pitchFamily="18" charset="0"/>
            </a:rPr>
            <a:t>Four major west flowing rivers namely </a:t>
          </a:r>
          <a:r>
            <a:rPr lang="en-US" dirty="0" err="1">
              <a:latin typeface="Times New Roman" panose="02020603050405020304" pitchFamily="18" charset="0"/>
              <a:cs typeface="Times New Roman" panose="02020603050405020304" pitchFamily="18" charset="0"/>
            </a:rPr>
            <a:t>Achenkovil</a:t>
          </a:r>
          <a:r>
            <a:rPr lang="en-US" dirty="0">
              <a:latin typeface="Times New Roman" panose="02020603050405020304" pitchFamily="18" charset="0"/>
              <a:cs typeface="Times New Roman" panose="02020603050405020304" pitchFamily="18" charset="0"/>
            </a:rPr>
            <a:t> (128 km), Pamba(176 km), Manimala(90 km) and </a:t>
          </a:r>
          <a:r>
            <a:rPr lang="en-US" dirty="0" err="1">
              <a:latin typeface="Times New Roman" panose="02020603050405020304" pitchFamily="18" charset="0"/>
              <a:cs typeface="Times New Roman" panose="02020603050405020304" pitchFamily="18" charset="0"/>
            </a:rPr>
            <a:t>Meenachil</a:t>
          </a:r>
          <a:r>
            <a:rPr lang="en-US" dirty="0">
              <a:latin typeface="Times New Roman" panose="02020603050405020304" pitchFamily="18" charset="0"/>
              <a:cs typeface="Times New Roman" panose="02020603050405020304" pitchFamily="18" charset="0"/>
            </a:rPr>
            <a:t> (78 km) drain directly into the southern part of </a:t>
          </a:r>
          <a:r>
            <a:rPr lang="en-US" dirty="0" err="1">
              <a:latin typeface="Times New Roman" panose="02020603050405020304" pitchFamily="18" charset="0"/>
              <a:cs typeface="Times New Roman" panose="02020603050405020304" pitchFamily="18" charset="0"/>
            </a:rPr>
            <a:t>Vembanad</a:t>
          </a:r>
          <a:r>
            <a:rPr lang="en-US" dirty="0">
              <a:latin typeface="Times New Roman" panose="02020603050405020304" pitchFamily="18" charset="0"/>
              <a:cs typeface="Times New Roman" panose="02020603050405020304" pitchFamily="18" charset="0"/>
            </a:rPr>
            <a:t> Lake while a southern branch of Periyar (further north of </a:t>
          </a:r>
          <a:r>
            <a:rPr lang="en-US" dirty="0" err="1">
              <a:latin typeface="Times New Roman" panose="02020603050405020304" pitchFamily="18" charset="0"/>
              <a:cs typeface="Times New Roman" panose="02020603050405020304" pitchFamily="18" charset="0"/>
            </a:rPr>
            <a:t>Muvattupuzha</a:t>
          </a:r>
          <a:r>
            <a:rPr lang="en-US" dirty="0">
              <a:latin typeface="Times New Roman" panose="02020603050405020304" pitchFamily="18" charset="0"/>
              <a:cs typeface="Times New Roman" panose="02020603050405020304" pitchFamily="18" charset="0"/>
            </a:rPr>
            <a:t>) drains into Cochin Kayal and finally into the Arabian sea through Kochi outlet. </a:t>
          </a:r>
          <a:endParaRPr lang="en-IN" dirty="0">
            <a:latin typeface="Times New Roman" panose="02020603050405020304" pitchFamily="18" charset="0"/>
            <a:cs typeface="Times New Roman" panose="02020603050405020304" pitchFamily="18" charset="0"/>
          </a:endParaRPr>
        </a:p>
      </dgm:t>
    </dgm:pt>
    <dgm:pt modelId="{085A7466-9910-470A-B00E-685CF024720F}" type="parTrans" cxnId="{59D1E32D-7CF9-4B56-9658-C5EBC319BA02}">
      <dgm:prSet/>
      <dgm:spPr/>
      <dgm:t>
        <a:bodyPr/>
        <a:lstStyle/>
        <a:p>
          <a:endParaRPr lang="en-IN"/>
        </a:p>
      </dgm:t>
    </dgm:pt>
    <dgm:pt modelId="{0C7C9729-4E3E-4AEB-880E-990619007FF7}" type="sibTrans" cxnId="{59D1E32D-7CF9-4B56-9658-C5EBC319BA02}">
      <dgm:prSet/>
      <dgm:spPr/>
      <dgm:t>
        <a:bodyPr/>
        <a:lstStyle/>
        <a:p>
          <a:endParaRPr lang="en-IN"/>
        </a:p>
      </dgm:t>
    </dgm:pt>
    <dgm:pt modelId="{AD62768A-70E1-4BBD-9F13-5A754F99922D}">
      <dgm:prSet/>
      <dgm:spPr/>
      <dgm:t>
        <a:bodyPr/>
        <a:lstStyle/>
        <a:p>
          <a:pPr>
            <a:lnSpc>
              <a:spcPct val="100000"/>
            </a:lnSpc>
          </a:pPr>
          <a:r>
            <a:rPr lang="en-US">
              <a:latin typeface="Times New Roman" panose="02020603050405020304" pitchFamily="18" charset="0"/>
              <a:cs typeface="Times New Roman" panose="02020603050405020304" pitchFamily="18" charset="0"/>
            </a:rPr>
            <a:t>The Vembanad Lake is bordered by Alappuzha (Alleppey), Kottayam and Ernakulam districts of Kerala covering an area of about 200 sq km and extending 80 km in a NW-SE direction from Munambam in the north to Alleppey in the south.</a:t>
          </a:r>
          <a:endParaRPr lang="en-IN">
            <a:latin typeface="Times New Roman" panose="02020603050405020304" pitchFamily="18" charset="0"/>
            <a:cs typeface="Times New Roman" panose="02020603050405020304" pitchFamily="18" charset="0"/>
          </a:endParaRPr>
        </a:p>
      </dgm:t>
    </dgm:pt>
    <dgm:pt modelId="{D8E1F0CB-6A93-4166-A8A4-33E9465CCA8D}" type="parTrans" cxnId="{AA6AB294-A3FE-49C7-92B6-B20A61A7AD9D}">
      <dgm:prSet/>
      <dgm:spPr/>
      <dgm:t>
        <a:bodyPr/>
        <a:lstStyle/>
        <a:p>
          <a:endParaRPr lang="en-IN"/>
        </a:p>
      </dgm:t>
    </dgm:pt>
    <dgm:pt modelId="{89C61623-0931-498C-B448-307322045EEA}" type="sibTrans" cxnId="{AA6AB294-A3FE-49C7-92B6-B20A61A7AD9D}">
      <dgm:prSet/>
      <dgm:spPr/>
      <dgm:t>
        <a:bodyPr/>
        <a:lstStyle/>
        <a:p>
          <a:endParaRPr lang="en-IN"/>
        </a:p>
      </dgm:t>
    </dgm:pt>
    <dgm:pt modelId="{9F8F7589-7E00-4A53-904A-84A8F9A49863}">
      <dgm:prSet/>
      <dgm:spPr/>
      <dgm:t>
        <a:bodyPr/>
        <a:lstStyle/>
        <a:p>
          <a:pPr>
            <a:lnSpc>
              <a:spcPct val="100000"/>
            </a:lnSpc>
          </a:pPr>
          <a:r>
            <a:rPr lang="en-US" dirty="0">
              <a:latin typeface="Times New Roman" panose="02020603050405020304" pitchFamily="18" charset="0"/>
              <a:cs typeface="Times New Roman" panose="02020603050405020304" pitchFamily="18" charset="0"/>
            </a:rPr>
            <a:t>The width of the lake varies from 500 m to 4 km and the depth from 1m to 12m. </a:t>
          </a:r>
          <a:r>
            <a:rPr lang="en-US" dirty="0" err="1">
              <a:latin typeface="Times New Roman" panose="02020603050405020304" pitchFamily="18" charset="0"/>
              <a:cs typeface="Times New Roman" panose="02020603050405020304" pitchFamily="18" charset="0"/>
            </a:rPr>
            <a:t>Pathnamthitta</a:t>
          </a:r>
          <a:r>
            <a:rPr lang="en-US" dirty="0">
              <a:latin typeface="Times New Roman" panose="02020603050405020304" pitchFamily="18" charset="0"/>
              <a:cs typeface="Times New Roman" panose="02020603050405020304" pitchFamily="18" charset="0"/>
            </a:rPr>
            <a:t>, Kottayam and </a:t>
          </a:r>
          <a:r>
            <a:rPr lang="en-US" dirty="0" err="1">
              <a:latin typeface="Times New Roman" panose="02020603050405020304" pitchFamily="18" charset="0"/>
              <a:cs typeface="Times New Roman" panose="02020603050405020304" pitchFamily="18" charset="0"/>
            </a:rPr>
            <a:t>Alapuzha</a:t>
          </a:r>
          <a:r>
            <a:rPr lang="en-US" dirty="0">
              <a:latin typeface="Times New Roman" panose="02020603050405020304" pitchFamily="18" charset="0"/>
              <a:cs typeface="Times New Roman" panose="02020603050405020304" pitchFamily="18" charset="0"/>
            </a:rPr>
            <a:t> districts are the most affected during this Monsoon season flood by these rivers.</a:t>
          </a:r>
          <a:endParaRPr lang="en-IN" dirty="0">
            <a:latin typeface="Times New Roman" panose="02020603050405020304" pitchFamily="18" charset="0"/>
            <a:cs typeface="Times New Roman" panose="02020603050405020304" pitchFamily="18" charset="0"/>
          </a:endParaRPr>
        </a:p>
      </dgm:t>
    </dgm:pt>
    <dgm:pt modelId="{ABA20CC7-B8AD-4A94-AF3B-DEB1ED7004DD}" type="parTrans" cxnId="{07A05A7A-275F-4416-9526-9C58A7565839}">
      <dgm:prSet/>
      <dgm:spPr/>
      <dgm:t>
        <a:bodyPr/>
        <a:lstStyle/>
        <a:p>
          <a:endParaRPr lang="en-IN"/>
        </a:p>
      </dgm:t>
    </dgm:pt>
    <dgm:pt modelId="{B1897604-2D1B-4395-9F92-9D43A2CC91C6}" type="sibTrans" cxnId="{07A05A7A-275F-4416-9526-9C58A7565839}">
      <dgm:prSet/>
      <dgm:spPr/>
      <dgm:t>
        <a:bodyPr/>
        <a:lstStyle/>
        <a:p>
          <a:endParaRPr lang="en-IN"/>
        </a:p>
      </dgm:t>
    </dgm:pt>
    <dgm:pt modelId="{AA3E6D7E-5475-4433-9D99-8D700100D635}" type="pres">
      <dgm:prSet presAssocID="{523E4175-70D7-4924-89B1-1F412C19D561}" presName="Name0" presStyleCnt="0">
        <dgm:presLayoutVars>
          <dgm:dir/>
          <dgm:animLvl val="lvl"/>
          <dgm:resizeHandles val="exact"/>
        </dgm:presLayoutVars>
      </dgm:prSet>
      <dgm:spPr/>
    </dgm:pt>
    <dgm:pt modelId="{60061D5D-7CF7-4C89-AAC9-638A1786C800}" type="pres">
      <dgm:prSet presAssocID="{950EBD69-69FA-4EB2-8B6F-097814539867}" presName="linNode" presStyleCnt="0"/>
      <dgm:spPr/>
    </dgm:pt>
    <dgm:pt modelId="{08BA8A63-A816-4857-97C8-7A660EA186AE}" type="pres">
      <dgm:prSet presAssocID="{950EBD69-69FA-4EB2-8B6F-097814539867}" presName="parentText" presStyleLbl="node1" presStyleIdx="0" presStyleCnt="1">
        <dgm:presLayoutVars>
          <dgm:chMax val="1"/>
          <dgm:bulletEnabled val="1"/>
        </dgm:presLayoutVars>
      </dgm:prSet>
      <dgm:spPr/>
    </dgm:pt>
    <dgm:pt modelId="{4F637FB8-5A5C-40A7-8172-3307E1CAF414}" type="pres">
      <dgm:prSet presAssocID="{950EBD69-69FA-4EB2-8B6F-097814539867}" presName="descendantText" presStyleLbl="alignAccFollowNode1" presStyleIdx="0" presStyleCnt="1" custScaleY="115388">
        <dgm:presLayoutVars>
          <dgm:bulletEnabled val="1"/>
        </dgm:presLayoutVars>
      </dgm:prSet>
      <dgm:spPr/>
    </dgm:pt>
  </dgm:ptLst>
  <dgm:cxnLst>
    <dgm:cxn modelId="{59D1E32D-7CF9-4B56-9658-C5EBC319BA02}" srcId="{950EBD69-69FA-4EB2-8B6F-097814539867}" destId="{000E190E-3500-4065-99A8-1E83B052C6B5}" srcOrd="0" destOrd="0" parTransId="{085A7466-9910-470A-B00E-685CF024720F}" sibTransId="{0C7C9729-4E3E-4AEB-880E-990619007FF7}"/>
    <dgm:cxn modelId="{4A46A53E-3AB3-412F-B884-C0E05B27D9F8}" type="presOf" srcId="{AD62768A-70E1-4BBD-9F13-5A754F99922D}" destId="{4F637FB8-5A5C-40A7-8172-3307E1CAF414}" srcOrd="0" destOrd="1" presId="urn:microsoft.com/office/officeart/2005/8/layout/vList5"/>
    <dgm:cxn modelId="{38BC716B-E3CA-43A4-B855-CFD3446D4699}" type="presOf" srcId="{523E4175-70D7-4924-89B1-1F412C19D561}" destId="{AA3E6D7E-5475-4433-9D99-8D700100D635}" srcOrd="0" destOrd="0" presId="urn:microsoft.com/office/officeart/2005/8/layout/vList5"/>
    <dgm:cxn modelId="{32C8F66E-2E76-4C99-A0CB-D5DA68A5C0C8}" type="presOf" srcId="{000E190E-3500-4065-99A8-1E83B052C6B5}" destId="{4F637FB8-5A5C-40A7-8172-3307E1CAF414}" srcOrd="0" destOrd="0" presId="urn:microsoft.com/office/officeart/2005/8/layout/vList5"/>
    <dgm:cxn modelId="{24758550-E9FC-47B6-9749-9242A525AB56}" type="presOf" srcId="{9F8F7589-7E00-4A53-904A-84A8F9A49863}" destId="{4F637FB8-5A5C-40A7-8172-3307E1CAF414}" srcOrd="0" destOrd="2" presId="urn:microsoft.com/office/officeart/2005/8/layout/vList5"/>
    <dgm:cxn modelId="{10573251-502A-441D-B448-6D04A162A050}" type="presOf" srcId="{950EBD69-69FA-4EB2-8B6F-097814539867}" destId="{08BA8A63-A816-4857-97C8-7A660EA186AE}" srcOrd="0" destOrd="0" presId="urn:microsoft.com/office/officeart/2005/8/layout/vList5"/>
    <dgm:cxn modelId="{07A05A7A-275F-4416-9526-9C58A7565839}" srcId="{950EBD69-69FA-4EB2-8B6F-097814539867}" destId="{9F8F7589-7E00-4A53-904A-84A8F9A49863}" srcOrd="2" destOrd="0" parTransId="{ABA20CC7-B8AD-4A94-AF3B-DEB1ED7004DD}" sibTransId="{B1897604-2D1B-4395-9F92-9D43A2CC91C6}"/>
    <dgm:cxn modelId="{AA6AB294-A3FE-49C7-92B6-B20A61A7AD9D}" srcId="{950EBD69-69FA-4EB2-8B6F-097814539867}" destId="{AD62768A-70E1-4BBD-9F13-5A754F99922D}" srcOrd="1" destOrd="0" parTransId="{D8E1F0CB-6A93-4166-A8A4-33E9465CCA8D}" sibTransId="{89C61623-0931-498C-B448-307322045EEA}"/>
    <dgm:cxn modelId="{61BDE7AE-C7C2-475D-8A22-9F699C260214}" srcId="{523E4175-70D7-4924-89B1-1F412C19D561}" destId="{950EBD69-69FA-4EB2-8B6F-097814539867}" srcOrd="0" destOrd="0" parTransId="{F9EF1912-ABF2-4C4A-990C-BEFB849904C6}" sibTransId="{3519A5B0-8DA1-4E06-80EE-99D465F1C9F1}"/>
    <dgm:cxn modelId="{B565507B-BEC6-4C97-BA06-74D0DFF858B5}" type="presParOf" srcId="{AA3E6D7E-5475-4433-9D99-8D700100D635}" destId="{60061D5D-7CF7-4C89-AAC9-638A1786C800}" srcOrd="0" destOrd="0" presId="urn:microsoft.com/office/officeart/2005/8/layout/vList5"/>
    <dgm:cxn modelId="{32FE7471-8B20-43B0-B6F2-74EDCADA64B2}" type="presParOf" srcId="{60061D5D-7CF7-4C89-AAC9-638A1786C800}" destId="{08BA8A63-A816-4857-97C8-7A660EA186AE}" srcOrd="0" destOrd="0" presId="urn:microsoft.com/office/officeart/2005/8/layout/vList5"/>
    <dgm:cxn modelId="{7FE1C58D-5C6A-4EFA-B021-C024776D94EE}" type="presParOf" srcId="{60061D5D-7CF7-4C89-AAC9-638A1786C800}" destId="{4F637FB8-5A5C-40A7-8172-3307E1CAF41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02601-F500-431D-B12E-D947081D7418}">
      <dsp:nvSpPr>
        <dsp:cNvPr id="0" name=""/>
        <dsp:cNvSpPr/>
      </dsp:nvSpPr>
      <dsp:spPr>
        <a:xfrm>
          <a:off x="10976" y="300850"/>
          <a:ext cx="2428291" cy="45491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The IMD vide its warning dated 26.11.2015 reported that a low pressure area is forming over South East Bay of Bengal. </a:t>
          </a:r>
          <a:endParaRPr lang="en-IN" sz="2400" kern="1200" dirty="0">
            <a:latin typeface="Times New Roman" panose="02020603050405020304" pitchFamily="18" charset="0"/>
            <a:cs typeface="Times New Roman" panose="02020603050405020304" pitchFamily="18" charset="0"/>
          </a:endParaRPr>
        </a:p>
      </dsp:txBody>
      <dsp:txXfrm>
        <a:off x="82098" y="371972"/>
        <a:ext cx="2286047" cy="4406943"/>
      </dsp:txXfrm>
    </dsp:sp>
    <dsp:sp modelId="{A1BB998B-94F4-44BE-A1A9-56A5CDCFEBB5}">
      <dsp:nvSpPr>
        <dsp:cNvPr id="0" name=""/>
        <dsp:cNvSpPr/>
      </dsp:nvSpPr>
      <dsp:spPr>
        <a:xfrm>
          <a:off x="2422559" y="2274335"/>
          <a:ext cx="1033873" cy="6022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IN" sz="2500" kern="1200"/>
        </a:p>
      </dsp:txBody>
      <dsp:txXfrm>
        <a:off x="2422559" y="2394778"/>
        <a:ext cx="853208" cy="361330"/>
      </dsp:txXfrm>
    </dsp:sp>
    <dsp:sp modelId="{2FDC9925-902A-4E37-A934-A3C0E51F635F}">
      <dsp:nvSpPr>
        <dsp:cNvPr id="0" name=""/>
        <dsp:cNvSpPr/>
      </dsp:nvSpPr>
      <dsp:spPr>
        <a:xfrm>
          <a:off x="3410584" y="300850"/>
          <a:ext cx="3638309" cy="45491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IMD in its report dated 29.11.2015 informed that another low-pressure area would form over Southwest Bay of Bengal. The above low-pressure areas brought widespread rains in the districts of Chennai, Tiruvallur, Kancheepuram, </a:t>
          </a:r>
          <a:r>
            <a:rPr lang="en-US" sz="2400" kern="1200" dirty="0" err="1">
              <a:latin typeface="Times New Roman" panose="02020603050405020304" pitchFamily="18" charset="0"/>
              <a:cs typeface="Times New Roman" panose="02020603050405020304" pitchFamily="18" charset="0"/>
            </a:rPr>
            <a:t>Cuddalore</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Viluppuram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Nagapattinam</a:t>
          </a:r>
          <a:r>
            <a:rPr lang="en-US" sz="2400" kern="1200" dirty="0">
              <a:latin typeface="Times New Roman" panose="02020603050405020304" pitchFamily="18" charset="0"/>
              <a:cs typeface="Times New Roman" panose="02020603050405020304" pitchFamily="18" charset="0"/>
            </a:rPr>
            <a:t> and </a:t>
          </a:r>
          <a:r>
            <a:rPr lang="en-US" sz="2400" kern="1200" dirty="0" err="1">
              <a:latin typeface="Times New Roman" panose="02020603050405020304" pitchFamily="18" charset="0"/>
              <a:cs typeface="Times New Roman" panose="02020603050405020304" pitchFamily="18" charset="0"/>
            </a:rPr>
            <a:t>Thoothukudi</a:t>
          </a:r>
          <a:r>
            <a:rPr lang="en-US" sz="2400" kern="1200" dirty="0">
              <a:latin typeface="Times New Roman" panose="02020603050405020304" pitchFamily="18" charset="0"/>
              <a:cs typeface="Times New Roman" panose="02020603050405020304" pitchFamily="18" charset="0"/>
            </a:rPr>
            <a:t> Districts.</a:t>
          </a:r>
          <a:endParaRPr lang="en-IN" sz="2400" kern="1200" dirty="0">
            <a:latin typeface="Times New Roman" panose="02020603050405020304" pitchFamily="18" charset="0"/>
            <a:cs typeface="Times New Roman" panose="02020603050405020304" pitchFamily="18" charset="0"/>
          </a:endParaRPr>
        </a:p>
      </dsp:txBody>
      <dsp:txXfrm>
        <a:off x="3517146" y="407412"/>
        <a:ext cx="3425185" cy="4336063"/>
      </dsp:txXfrm>
    </dsp:sp>
    <dsp:sp modelId="{C05C4E4D-4DE5-471E-BB3F-E97A6C17E7CD}">
      <dsp:nvSpPr>
        <dsp:cNvPr id="0" name=""/>
        <dsp:cNvSpPr/>
      </dsp:nvSpPr>
      <dsp:spPr>
        <a:xfrm>
          <a:off x="7040880" y="2310914"/>
          <a:ext cx="1126207" cy="6022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IN" sz="2500" kern="1200"/>
        </a:p>
      </dsp:txBody>
      <dsp:txXfrm>
        <a:off x="7040880" y="2431357"/>
        <a:ext cx="945542" cy="361330"/>
      </dsp:txXfrm>
    </dsp:sp>
    <dsp:sp modelId="{515F7EA0-F07B-43AF-9C7C-4288C4BC5B99}">
      <dsp:nvSpPr>
        <dsp:cNvPr id="0" name=""/>
        <dsp:cNvSpPr/>
      </dsp:nvSpPr>
      <dsp:spPr>
        <a:xfrm>
          <a:off x="8020210" y="300850"/>
          <a:ext cx="3737140" cy="45491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Particularly on 1.12.2015, rainfall of more than 400 mm was witnessed at Tambaram (494.20 mm), </a:t>
          </a:r>
          <a:r>
            <a:rPr lang="en-US" sz="2400" kern="1200" dirty="0" err="1">
              <a:latin typeface="Times New Roman" panose="02020603050405020304" pitchFamily="18" charset="0"/>
              <a:cs typeface="Times New Roman" panose="02020603050405020304" pitchFamily="18" charset="0"/>
            </a:rPr>
            <a:t>Chembarambakkam</a:t>
          </a:r>
          <a:r>
            <a:rPr lang="en-US" sz="2400" kern="1200" dirty="0">
              <a:latin typeface="Times New Roman" panose="02020603050405020304" pitchFamily="18" charset="0"/>
              <a:cs typeface="Times New Roman" panose="02020603050405020304" pitchFamily="18" charset="0"/>
            </a:rPr>
            <a:t> (475 mm), </a:t>
          </a:r>
        </a:p>
        <a:p>
          <a:pPr marL="0" lvl="0" indent="0" algn="ctr" defTabSz="1066800">
            <a:lnSpc>
              <a:spcPct val="10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Thirukazhukundram</a:t>
          </a:r>
          <a:r>
            <a:rPr lang="en-US" sz="2400" kern="1200" dirty="0">
              <a:latin typeface="Times New Roman" panose="02020603050405020304" pitchFamily="18" charset="0"/>
              <a:cs typeface="Times New Roman" panose="02020603050405020304" pitchFamily="18" charset="0"/>
            </a:rPr>
            <a:t> (441.40 mm), </a:t>
          </a:r>
          <a:r>
            <a:rPr lang="en-US" sz="2400" kern="1200" dirty="0" err="1">
              <a:latin typeface="Times New Roman" panose="02020603050405020304" pitchFamily="18" charset="0"/>
              <a:cs typeface="Times New Roman" panose="02020603050405020304" pitchFamily="18" charset="0"/>
            </a:rPr>
            <a:t>Marakkanam</a:t>
          </a:r>
          <a:r>
            <a:rPr lang="en-US" sz="2400" kern="1200" dirty="0">
              <a:latin typeface="Times New Roman" panose="02020603050405020304" pitchFamily="18" charset="0"/>
              <a:cs typeface="Times New Roman" panose="02020603050405020304" pitchFamily="18" charset="0"/>
            </a:rPr>
            <a:t> (421 mm</a:t>
          </a:r>
          <a:r>
            <a:rPr lang="en-US" sz="2400" b="1" kern="1200" dirty="0">
              <a:latin typeface="Times New Roman" panose="02020603050405020304" pitchFamily="18" charset="0"/>
              <a:cs typeface="Times New Roman" panose="02020603050405020304" pitchFamily="18" charset="0"/>
            </a:rPr>
            <a:t>) </a:t>
          </a:r>
          <a:endParaRPr lang="en-IN" sz="2400" kern="1200" dirty="0">
            <a:latin typeface="Times New Roman" panose="02020603050405020304" pitchFamily="18" charset="0"/>
            <a:cs typeface="Times New Roman" panose="02020603050405020304" pitchFamily="18" charset="0"/>
          </a:endParaRPr>
        </a:p>
      </dsp:txBody>
      <dsp:txXfrm>
        <a:off x="8129667" y="410307"/>
        <a:ext cx="3518226" cy="43302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37FB8-5A5C-40A7-8172-3307E1CAF414}">
      <dsp:nvSpPr>
        <dsp:cNvPr id="0" name=""/>
        <dsp:cNvSpPr/>
      </dsp:nvSpPr>
      <dsp:spPr>
        <a:xfrm rot="5400000">
          <a:off x="5856236" y="-1414185"/>
          <a:ext cx="4379504" cy="757269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10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Four major west flowing rivers namely </a:t>
          </a:r>
          <a:r>
            <a:rPr lang="en-US" sz="2000" kern="1200" dirty="0" err="1">
              <a:latin typeface="Times New Roman" panose="02020603050405020304" pitchFamily="18" charset="0"/>
              <a:cs typeface="Times New Roman" panose="02020603050405020304" pitchFamily="18" charset="0"/>
            </a:rPr>
            <a:t>Achenkovil</a:t>
          </a:r>
          <a:r>
            <a:rPr lang="en-US" sz="2000" kern="1200" dirty="0">
              <a:latin typeface="Times New Roman" panose="02020603050405020304" pitchFamily="18" charset="0"/>
              <a:cs typeface="Times New Roman" panose="02020603050405020304" pitchFamily="18" charset="0"/>
            </a:rPr>
            <a:t> (128 km), Pamba(176 km), Manimala(90 km) and </a:t>
          </a:r>
          <a:r>
            <a:rPr lang="en-US" sz="2000" kern="1200" dirty="0" err="1">
              <a:latin typeface="Times New Roman" panose="02020603050405020304" pitchFamily="18" charset="0"/>
              <a:cs typeface="Times New Roman" panose="02020603050405020304" pitchFamily="18" charset="0"/>
            </a:rPr>
            <a:t>Meenachil</a:t>
          </a:r>
          <a:r>
            <a:rPr lang="en-US" sz="2000" kern="1200" dirty="0">
              <a:latin typeface="Times New Roman" panose="02020603050405020304" pitchFamily="18" charset="0"/>
              <a:cs typeface="Times New Roman" panose="02020603050405020304" pitchFamily="18" charset="0"/>
            </a:rPr>
            <a:t> (78 km) drain directly into the southern part of </a:t>
          </a:r>
          <a:r>
            <a:rPr lang="en-US" sz="2000" kern="1200" dirty="0" err="1">
              <a:latin typeface="Times New Roman" panose="02020603050405020304" pitchFamily="18" charset="0"/>
              <a:cs typeface="Times New Roman" panose="02020603050405020304" pitchFamily="18" charset="0"/>
            </a:rPr>
            <a:t>Vembanad</a:t>
          </a:r>
          <a:r>
            <a:rPr lang="en-US" sz="2000" kern="1200" dirty="0">
              <a:latin typeface="Times New Roman" panose="02020603050405020304" pitchFamily="18" charset="0"/>
              <a:cs typeface="Times New Roman" panose="02020603050405020304" pitchFamily="18" charset="0"/>
            </a:rPr>
            <a:t> Lake while a southern branch of Periyar (further north of </a:t>
          </a:r>
          <a:r>
            <a:rPr lang="en-US" sz="2000" kern="1200" dirty="0" err="1">
              <a:latin typeface="Times New Roman" panose="02020603050405020304" pitchFamily="18" charset="0"/>
              <a:cs typeface="Times New Roman" panose="02020603050405020304" pitchFamily="18" charset="0"/>
            </a:rPr>
            <a:t>Muvattupuzha</a:t>
          </a:r>
          <a:r>
            <a:rPr lang="en-US" sz="2000" kern="1200" dirty="0">
              <a:latin typeface="Times New Roman" panose="02020603050405020304" pitchFamily="18" charset="0"/>
              <a:cs typeface="Times New Roman" panose="02020603050405020304" pitchFamily="18" charset="0"/>
            </a:rPr>
            <a:t>) drains into Cochin Kayal and finally into the Arabian sea through Kochi outlet. </a:t>
          </a:r>
          <a:endParaRPr lang="en-IN" sz="2000" kern="1200" dirty="0">
            <a:latin typeface="Times New Roman" panose="02020603050405020304" pitchFamily="18" charset="0"/>
            <a:cs typeface="Times New Roman" panose="02020603050405020304" pitchFamily="18" charset="0"/>
          </a:endParaRPr>
        </a:p>
        <a:p>
          <a:pPr marL="228600" lvl="1" indent="-228600" algn="l" defTabSz="889000">
            <a:lnSpc>
              <a:spcPct val="100000"/>
            </a:lnSpc>
            <a:spcBef>
              <a:spcPct val="0"/>
            </a:spcBef>
            <a:spcAft>
              <a:spcPct val="15000"/>
            </a:spcAft>
            <a:buChar char="•"/>
          </a:pPr>
          <a:r>
            <a:rPr lang="en-US" sz="2000" kern="1200">
              <a:latin typeface="Times New Roman" panose="02020603050405020304" pitchFamily="18" charset="0"/>
              <a:cs typeface="Times New Roman" panose="02020603050405020304" pitchFamily="18" charset="0"/>
            </a:rPr>
            <a:t>The Vembanad Lake is bordered by Alappuzha (Alleppey), Kottayam and Ernakulam districts of Kerala covering an area of about 200 sq km and extending 80 km in a NW-SE direction from Munambam in the north to Alleppey in the south.</a:t>
          </a:r>
          <a:endParaRPr lang="en-IN" sz="2000" kern="1200">
            <a:latin typeface="Times New Roman" panose="02020603050405020304" pitchFamily="18" charset="0"/>
            <a:cs typeface="Times New Roman" panose="02020603050405020304" pitchFamily="18" charset="0"/>
          </a:endParaRPr>
        </a:p>
        <a:p>
          <a:pPr marL="228600" lvl="1" indent="-228600" algn="l" defTabSz="889000">
            <a:lnSpc>
              <a:spcPct val="10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The width of the lake varies from 500 m to 4 km and the depth from 1m to 12m. </a:t>
          </a:r>
          <a:r>
            <a:rPr lang="en-US" sz="2000" kern="1200" dirty="0" err="1">
              <a:latin typeface="Times New Roman" panose="02020603050405020304" pitchFamily="18" charset="0"/>
              <a:cs typeface="Times New Roman" panose="02020603050405020304" pitchFamily="18" charset="0"/>
            </a:rPr>
            <a:t>Pathnamthitta</a:t>
          </a:r>
          <a:r>
            <a:rPr lang="en-US" sz="2000" kern="1200" dirty="0">
              <a:latin typeface="Times New Roman" panose="02020603050405020304" pitchFamily="18" charset="0"/>
              <a:cs typeface="Times New Roman" panose="02020603050405020304" pitchFamily="18" charset="0"/>
            </a:rPr>
            <a:t>, Kottayam and </a:t>
          </a:r>
          <a:r>
            <a:rPr lang="en-US" sz="2000" kern="1200" dirty="0" err="1">
              <a:latin typeface="Times New Roman" panose="02020603050405020304" pitchFamily="18" charset="0"/>
              <a:cs typeface="Times New Roman" panose="02020603050405020304" pitchFamily="18" charset="0"/>
            </a:rPr>
            <a:t>Alapuzha</a:t>
          </a:r>
          <a:r>
            <a:rPr lang="en-US" sz="2000" kern="1200" dirty="0">
              <a:latin typeface="Times New Roman" panose="02020603050405020304" pitchFamily="18" charset="0"/>
              <a:cs typeface="Times New Roman" panose="02020603050405020304" pitchFamily="18" charset="0"/>
            </a:rPr>
            <a:t> districts are the most affected during this Monsoon season flood by these rivers.</a:t>
          </a:r>
          <a:endParaRPr lang="en-IN" sz="2000" kern="1200" dirty="0">
            <a:latin typeface="Times New Roman" panose="02020603050405020304" pitchFamily="18" charset="0"/>
            <a:cs typeface="Times New Roman" panose="02020603050405020304" pitchFamily="18" charset="0"/>
          </a:endParaRPr>
        </a:p>
      </dsp:txBody>
      <dsp:txXfrm rot="-5400000">
        <a:off x="4259641" y="396200"/>
        <a:ext cx="7358905" cy="3951924"/>
      </dsp:txXfrm>
    </dsp:sp>
    <dsp:sp modelId="{08BA8A63-A816-4857-97C8-7A660EA186AE}">
      <dsp:nvSpPr>
        <dsp:cNvPr id="0" name=""/>
        <dsp:cNvSpPr/>
      </dsp:nvSpPr>
      <dsp:spPr>
        <a:xfrm>
          <a:off x="0" y="0"/>
          <a:ext cx="4259640" cy="47443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100000"/>
            </a:lnSpc>
            <a:spcBef>
              <a:spcPct val="0"/>
            </a:spcBef>
            <a:spcAft>
              <a:spcPct val="35000"/>
            </a:spcAft>
            <a:buNone/>
          </a:pPr>
          <a:r>
            <a:rPr lang="en-US" sz="3500" b="1" kern="1200" dirty="0">
              <a:latin typeface="Times New Roman" panose="02020603050405020304" pitchFamily="18" charset="0"/>
              <a:cs typeface="Times New Roman" panose="02020603050405020304" pitchFamily="18" charset="0"/>
            </a:rPr>
            <a:t>COMBINED RUNOFF OF PAMBA, MANIMALA, MEENACHIL AND ACHENKOVIL RIVERS</a:t>
          </a:r>
          <a:endParaRPr lang="en-IN" sz="3500" kern="1200" dirty="0">
            <a:latin typeface="Times New Roman" panose="02020603050405020304" pitchFamily="18" charset="0"/>
            <a:cs typeface="Times New Roman" panose="02020603050405020304" pitchFamily="18" charset="0"/>
          </a:endParaRPr>
        </a:p>
      </dsp:txBody>
      <dsp:txXfrm>
        <a:off x="207938" y="207938"/>
        <a:ext cx="3843764" cy="43284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CA55B8CC-FFEB-4BAE-8532-AF9FAF5D10C1}" type="datetimeFigureOut">
              <a:rPr lang="en-IN" smtClean="0"/>
              <a:pPr/>
              <a:t>13-08-2025</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AB31D25F-37CB-4B7B-B868-37F42FA04D8B}" type="slidenum">
              <a:rPr lang="en-IN" smtClean="0"/>
              <a:pPr/>
              <a:t>‹#›</a:t>
            </a:fld>
            <a:endParaRPr lang="en-IN" dirty="0"/>
          </a:p>
        </p:txBody>
      </p:sp>
    </p:spTree>
    <p:extLst>
      <p:ext uri="{BB962C8B-B14F-4D97-AF65-F5344CB8AC3E}">
        <p14:creationId xmlns:p14="http://schemas.microsoft.com/office/powerpoint/2010/main" val="70069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B31D25F-37CB-4B7B-B868-37F42FA04D8B}" type="slidenum">
              <a:rPr lang="en-IN" smtClean="0"/>
              <a:pPr/>
              <a:t>29</a:t>
            </a:fld>
            <a:endParaRPr lang="en-IN" dirty="0"/>
          </a:p>
        </p:txBody>
      </p:sp>
    </p:spTree>
    <p:extLst>
      <p:ext uri="{BB962C8B-B14F-4D97-AF65-F5344CB8AC3E}">
        <p14:creationId xmlns:p14="http://schemas.microsoft.com/office/powerpoint/2010/main" val="352158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6AE8E8BF-DDA6-44AF-9421-6D0817F5091F}" type="slidenum">
              <a:rPr lang="en-US" smtClean="0"/>
              <a:pPr/>
              <a:t>32</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B31D25F-37CB-4B7B-B868-37F42FA04D8B}" type="slidenum">
              <a:rPr lang="en-IN" smtClean="0"/>
              <a:pPr/>
              <a:t>113</a:t>
            </a:fld>
            <a:endParaRPr lang="en-IN" dirty="0"/>
          </a:p>
        </p:txBody>
      </p:sp>
    </p:spTree>
    <p:extLst>
      <p:ext uri="{BB962C8B-B14F-4D97-AF65-F5344CB8AC3E}">
        <p14:creationId xmlns:p14="http://schemas.microsoft.com/office/powerpoint/2010/main" val="3105613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logo of a company&#10;&#10;AI-generated content may be incorrect.">
            <a:extLst>
              <a:ext uri="{FF2B5EF4-FFF2-40B4-BE49-F238E27FC236}">
                <a16:creationId xmlns:a16="http://schemas.microsoft.com/office/drawing/2014/main" id="{A3AB4727-48BF-B0AD-9F45-0E536EF885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0605" y="246259"/>
            <a:ext cx="1656184" cy="1296144"/>
          </a:xfrm>
          <a:prstGeom prst="rect">
            <a:avLst/>
          </a:prstGeom>
        </p:spPr>
      </p:pic>
      <p:pic>
        <p:nvPicPr>
          <p:cNvPr id="8" name="Picture 7" descr="A logo with a red ribbon and a red banner&#10;&#10;AI-generated content may be incorrect.">
            <a:extLst>
              <a:ext uri="{FF2B5EF4-FFF2-40B4-BE49-F238E27FC236}">
                <a16:creationId xmlns:a16="http://schemas.microsoft.com/office/drawing/2014/main" id="{53EB6512-40AE-74C0-FD9A-D8E8FBCA0D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9717" y="174251"/>
            <a:ext cx="1656184" cy="1368152"/>
          </a:xfrm>
          <a:prstGeom prst="rect">
            <a:avLst/>
          </a:prstGeom>
        </p:spPr>
      </p:pic>
    </p:spTree>
    <p:extLst>
      <p:ext uri="{BB962C8B-B14F-4D97-AF65-F5344CB8AC3E}">
        <p14:creationId xmlns:p14="http://schemas.microsoft.com/office/powerpoint/2010/main" val="1779506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Times New Roman" panose="02020603050405020304" pitchFamily="18" charset="0"/>
              </a:defRPr>
            </a:lvl1pPr>
          </a:lstStyle>
          <a:p>
            <a:r>
              <a:rPr lang="en-US" dirty="0"/>
              <a:t>Click to edit Master title style</a:t>
            </a:r>
            <a:endParaRPr lang="en-IN" dirty="0"/>
          </a:p>
        </p:txBody>
      </p:sp>
      <p:sp>
        <p:nvSpPr>
          <p:cNvPr id="3" name="Vertical Text Placeholder 2"/>
          <p:cNvSpPr>
            <a:spLocks noGrp="1"/>
          </p:cNvSpPr>
          <p:nvPr>
            <p:ph type="body" orient="vert" idx="1"/>
          </p:nvPr>
        </p:nvSpPr>
        <p:spPr>
          <a:xfrm>
            <a:off x="609600" y="1600205"/>
            <a:ext cx="10972800" cy="4525963"/>
          </a:xfrm>
          <a:prstGeom prst="rect">
            <a:avLst/>
          </a:prstGeom>
        </p:spPr>
        <p:txBody>
          <a:bodyPr vert="eaVert"/>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13-08-2025</a:t>
            </a:fld>
            <a:endParaRPr lang="en-IN" dirty="0"/>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3859490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a:prstGeom prst="rect">
            <a:avLst/>
          </a:prstGeom>
        </p:spPr>
        <p:txBody>
          <a:bodyPr vert="eaVert"/>
          <a:lstStyle>
            <a:lvl1pPr>
              <a:defRPr>
                <a:latin typeface="Times New Roman" panose="02020603050405020304" pitchFamily="18" charset="0"/>
              </a:defRPr>
            </a:lvl1pPr>
          </a:lstStyle>
          <a:p>
            <a:r>
              <a:rPr lang="en-US" dirty="0"/>
              <a:t>Click to edit Master title style</a:t>
            </a:r>
            <a:endParaRPr lang="en-IN" dirty="0"/>
          </a:p>
        </p:txBody>
      </p:sp>
      <p:sp>
        <p:nvSpPr>
          <p:cNvPr id="3" name="Vertical Text Placeholder 2"/>
          <p:cNvSpPr>
            <a:spLocks noGrp="1"/>
          </p:cNvSpPr>
          <p:nvPr>
            <p:ph type="body" orient="vert" idx="1"/>
          </p:nvPr>
        </p:nvSpPr>
        <p:spPr>
          <a:xfrm>
            <a:off x="609600" y="274643"/>
            <a:ext cx="8026400" cy="5851525"/>
          </a:xfrm>
          <a:prstGeom prst="rect">
            <a:avLst/>
          </a:prstGeom>
        </p:spPr>
        <p:txBody>
          <a:bodyPr vert="eaVert"/>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13-08-2025</a:t>
            </a:fld>
            <a:endParaRPr lang="en-IN" dirty="0"/>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4034270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9570" y="586596"/>
            <a:ext cx="8195094" cy="905774"/>
          </a:xfrm>
          <a:prstGeom prst="rect">
            <a:avLst/>
          </a:prstGeom>
        </p:spPr>
        <p:txBody>
          <a:bodyPr/>
          <a:lstStyle>
            <a:lvl1pPr>
              <a:defRPr>
                <a:latin typeface="Times New Roman" panose="02020603050405020304" pitchFamily="18" charset="0"/>
              </a:defRPr>
            </a:lvl1pPr>
          </a:lstStyle>
          <a:p>
            <a:r>
              <a:rPr lang="en-US" dirty="0"/>
              <a:t>Click to edit Master title style</a:t>
            </a:r>
            <a:endParaRPr lang="en-IN" dirty="0"/>
          </a:p>
        </p:txBody>
      </p:sp>
    </p:spTree>
    <p:extLst>
      <p:ext uri="{BB962C8B-B14F-4D97-AF65-F5344CB8AC3E}">
        <p14:creationId xmlns:p14="http://schemas.microsoft.com/office/powerpoint/2010/main" val="1406862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a:prstGeom prst="rect">
            <a:avLst/>
          </a:prstGeom>
        </p:spPr>
        <p:txBody>
          <a:bodyPr anchor="t"/>
          <a:lstStyle>
            <a:lvl1pPr algn="l">
              <a:defRPr sz="4000" b="1" cap="all">
                <a:latin typeface="Times New Roman" panose="02020603050405020304" pitchFamily="18" charset="0"/>
              </a:defRPr>
            </a:lvl1pPr>
          </a:lstStyle>
          <a:p>
            <a:r>
              <a:rPr lang="en-US" dirty="0"/>
              <a:t>Click to edit Master title style</a:t>
            </a:r>
            <a:endParaRPr lang="en-IN"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Times New Roman" panose="020206030504050203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13-08-2025</a:t>
            </a:fld>
            <a:endParaRPr lang="en-IN" dirty="0"/>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347988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Times New Roman" panose="02020603050405020304" pitchFamily="18" charset="0"/>
              </a:defRPr>
            </a:lvl1pPr>
          </a:lstStyle>
          <a:p>
            <a:r>
              <a:rPr lang="en-US" dirty="0"/>
              <a:t>Click to edit Master title style</a:t>
            </a:r>
            <a:endParaRPr lang="en-IN" dirty="0"/>
          </a:p>
        </p:txBody>
      </p:sp>
      <p:sp>
        <p:nvSpPr>
          <p:cNvPr id="3" name="Content Placeholder 2"/>
          <p:cNvSpPr>
            <a:spLocks noGrp="1"/>
          </p:cNvSpPr>
          <p:nvPr>
            <p:ph sz="half" idx="1"/>
          </p:nvPr>
        </p:nvSpPr>
        <p:spPr>
          <a:xfrm>
            <a:off x="609600" y="1600205"/>
            <a:ext cx="5384800" cy="4525963"/>
          </a:xfrm>
          <a:prstGeom prst="rect">
            <a:avLst/>
          </a:prstGeom>
        </p:spPr>
        <p:txBody>
          <a:bodyPr/>
          <a:lstStyle>
            <a:lvl1pPr>
              <a:defRPr sz="2800">
                <a:latin typeface="Times New Roman" panose="02020603050405020304" pitchFamily="18" charset="0"/>
              </a:defRPr>
            </a:lvl1pPr>
            <a:lvl2pPr>
              <a:defRPr sz="2400">
                <a:latin typeface="Times New Roman" panose="02020603050405020304" pitchFamily="18" charset="0"/>
              </a:defRPr>
            </a:lvl2pPr>
            <a:lvl3pPr>
              <a:defRPr sz="2000">
                <a:latin typeface="Times New Roman" panose="02020603050405020304" pitchFamily="18" charset="0"/>
              </a:defRPr>
            </a:lvl3pPr>
            <a:lvl4pPr>
              <a:defRPr sz="1800">
                <a:latin typeface="Times New Roman" panose="02020603050405020304" pitchFamily="18" charset="0"/>
              </a:defRPr>
            </a:lvl4pPr>
            <a:lvl5pPr>
              <a:defRPr sz="1800">
                <a:latin typeface="Times New Roman" panose="02020603050405020304"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half" idx="2"/>
          </p:nvPr>
        </p:nvSpPr>
        <p:spPr>
          <a:xfrm>
            <a:off x="6197600" y="1600205"/>
            <a:ext cx="5384800" cy="4525963"/>
          </a:xfrm>
          <a:prstGeom prst="rect">
            <a:avLst/>
          </a:prstGeom>
        </p:spPr>
        <p:txBody>
          <a:bodyPr/>
          <a:lstStyle>
            <a:lvl1pPr>
              <a:defRPr sz="2800">
                <a:latin typeface="Times New Roman" panose="02020603050405020304" pitchFamily="18" charset="0"/>
              </a:defRPr>
            </a:lvl1pPr>
            <a:lvl2pPr>
              <a:defRPr sz="2400">
                <a:latin typeface="Times New Roman" panose="02020603050405020304" pitchFamily="18" charset="0"/>
              </a:defRPr>
            </a:lvl2pPr>
            <a:lvl3pPr>
              <a:defRPr sz="2000">
                <a:latin typeface="Times New Roman" panose="02020603050405020304" pitchFamily="18" charset="0"/>
              </a:defRPr>
            </a:lvl3pPr>
            <a:lvl4pPr>
              <a:defRPr sz="1800">
                <a:latin typeface="Times New Roman" panose="02020603050405020304" pitchFamily="18" charset="0"/>
              </a:defRPr>
            </a:lvl4pPr>
            <a:lvl5pPr>
              <a:defRPr sz="1800">
                <a:latin typeface="Times New Roman" panose="02020603050405020304"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Date Placeholder 4"/>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13-08-2025</a:t>
            </a:fld>
            <a:endParaRPr lang="en-IN" dirty="0"/>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2025003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Times New Roman" panose="02020603050405020304" pitchFamily="18" charset="0"/>
              </a:defRPr>
            </a:lvl1pPr>
          </a:lstStyle>
          <a:p>
            <a:r>
              <a:rPr lang="en-US" dirty="0"/>
              <a:t>Click to edit Master title style</a:t>
            </a:r>
            <a:endParaRPr lang="en-IN"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Times New Roman" panose="02020603050405020304" pitchFamily="18" charset="0"/>
              </a:defRPr>
            </a:lvl1pPr>
            <a:lvl2pPr>
              <a:defRPr sz="2000">
                <a:latin typeface="Times New Roman" panose="02020603050405020304" pitchFamily="18" charset="0"/>
              </a:defRPr>
            </a:lvl2pPr>
            <a:lvl3pPr>
              <a:defRPr sz="1800">
                <a:latin typeface="Times New Roman" panose="02020603050405020304" pitchFamily="18" charset="0"/>
              </a:defRPr>
            </a:lvl3pPr>
            <a:lvl4pPr>
              <a:defRPr sz="1600">
                <a:latin typeface="Times New Roman" panose="02020603050405020304" pitchFamily="18" charset="0"/>
              </a:defRPr>
            </a:lvl4pPr>
            <a:lvl5pPr>
              <a:defRPr sz="1600">
                <a:latin typeface="Times New Roman" panose="02020603050405020304"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Text Placeholder 4"/>
          <p:cNvSpPr>
            <a:spLocks noGrp="1"/>
          </p:cNvSpPr>
          <p:nvPr>
            <p:ph type="body" sz="quarter" idx="3"/>
          </p:nvPr>
        </p:nvSpPr>
        <p:spPr>
          <a:xfrm>
            <a:off x="6193370" y="1535113"/>
            <a:ext cx="5389033" cy="639762"/>
          </a:xfrm>
          <a:prstGeom prst="rect">
            <a:avLst/>
          </a:prstGeom>
        </p:spPr>
        <p:txBody>
          <a:bodyPr anchor="b"/>
          <a:lstStyle>
            <a:lvl1pPr marL="0" indent="0">
              <a:buNone/>
              <a:defRPr sz="2400" b="1">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atin typeface="Times New Roman" panose="02020603050405020304" pitchFamily="18" charset="0"/>
              </a:defRPr>
            </a:lvl1pPr>
            <a:lvl2pPr>
              <a:defRPr sz="2000">
                <a:latin typeface="Times New Roman" panose="02020603050405020304" pitchFamily="18" charset="0"/>
              </a:defRPr>
            </a:lvl2pPr>
            <a:lvl3pPr>
              <a:defRPr sz="1800">
                <a:latin typeface="Times New Roman" panose="02020603050405020304" pitchFamily="18" charset="0"/>
              </a:defRPr>
            </a:lvl3pPr>
            <a:lvl4pPr>
              <a:defRPr sz="1600">
                <a:latin typeface="Times New Roman" panose="02020603050405020304" pitchFamily="18" charset="0"/>
              </a:defRPr>
            </a:lvl4pPr>
            <a:lvl5pPr>
              <a:defRPr sz="1600">
                <a:latin typeface="Times New Roman" panose="02020603050405020304"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Date Placeholder 6"/>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13-08-2025</a:t>
            </a:fld>
            <a:endParaRPr lang="en-IN" dirty="0"/>
          </a:p>
        </p:txBody>
      </p:sp>
      <p:sp>
        <p:nvSpPr>
          <p:cNvPr id="8" name="Footer Placeholder 7"/>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9" name="Slide Number Placeholder 8"/>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4090588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Times New Roman" panose="02020603050405020304" pitchFamily="18" charset="0"/>
              </a:defRPr>
            </a:lvl1pPr>
          </a:lstStyle>
          <a:p>
            <a:r>
              <a:rPr lang="en-US" dirty="0"/>
              <a:t>Click to edit Master title style</a:t>
            </a:r>
            <a:endParaRPr lang="en-IN" dirty="0"/>
          </a:p>
        </p:txBody>
      </p:sp>
      <p:sp>
        <p:nvSpPr>
          <p:cNvPr id="3" name="Date Placeholder 2"/>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13-08-2025</a:t>
            </a:fld>
            <a:endParaRPr lang="en-IN" dirty="0"/>
          </a:p>
        </p:txBody>
      </p:sp>
      <p:sp>
        <p:nvSpPr>
          <p:cNvPr id="4" name="Footer Placeholder 3"/>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5" name="Slide Number Placeholder 4"/>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2751014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13-08-2025</a:t>
            </a:fld>
            <a:endParaRPr lang="en-IN" dirty="0"/>
          </a:p>
        </p:txBody>
      </p:sp>
      <p:sp>
        <p:nvSpPr>
          <p:cNvPr id="3" name="Footer Placeholder 2"/>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4" name="Slide Number Placeholder 3"/>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216332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atin typeface="Times New Roman" panose="02020603050405020304" pitchFamily="18" charset="0"/>
              </a:defRPr>
            </a:lvl1pPr>
          </a:lstStyle>
          <a:p>
            <a:r>
              <a:rPr lang="en-US" dirty="0"/>
              <a:t>Click to edit Master title style</a:t>
            </a:r>
            <a:endParaRPr lang="en-IN" dirty="0"/>
          </a:p>
        </p:txBody>
      </p:sp>
      <p:sp>
        <p:nvSpPr>
          <p:cNvPr id="3" name="Content Placeholder 2"/>
          <p:cNvSpPr>
            <a:spLocks noGrp="1"/>
          </p:cNvSpPr>
          <p:nvPr>
            <p:ph idx="1"/>
          </p:nvPr>
        </p:nvSpPr>
        <p:spPr>
          <a:xfrm>
            <a:off x="4766733" y="273055"/>
            <a:ext cx="6815667" cy="5853113"/>
          </a:xfrm>
          <a:prstGeom prst="rect">
            <a:avLst/>
          </a:prstGeom>
        </p:spPr>
        <p:txBody>
          <a:bodyPr/>
          <a:lstStyle>
            <a:lvl1pPr>
              <a:defRPr sz="3200">
                <a:latin typeface="Times New Roman" panose="02020603050405020304" pitchFamily="18" charset="0"/>
              </a:defRPr>
            </a:lvl1pPr>
            <a:lvl2pPr>
              <a:defRPr sz="2800">
                <a:latin typeface="Times New Roman" panose="02020603050405020304" pitchFamily="18" charset="0"/>
              </a:defRPr>
            </a:lvl2pPr>
            <a:lvl3pPr>
              <a:defRPr sz="2400">
                <a:latin typeface="Times New Roman" panose="02020603050405020304" pitchFamily="18" charset="0"/>
              </a:defRPr>
            </a:lvl3pPr>
            <a:lvl4pPr>
              <a:defRPr sz="2000">
                <a:latin typeface="Times New Roman" panose="02020603050405020304" pitchFamily="18" charset="0"/>
              </a:defRPr>
            </a:lvl4pPr>
            <a:lvl5pPr>
              <a:defRPr sz="2000">
                <a:latin typeface="Times New Roman" panose="02020603050405020304"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atin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13-08-2025</a:t>
            </a:fld>
            <a:endParaRPr lang="en-IN" dirty="0"/>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1405455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Times New Roman" panose="02020603050405020304" pitchFamily="18" charset="0"/>
              </a:defRPr>
            </a:lvl1pPr>
          </a:lstStyle>
          <a:p>
            <a:r>
              <a:rPr lang="en-US" dirty="0"/>
              <a:t>Click to edit Master title style</a:t>
            </a:r>
            <a:endParaRPr lang="en-IN" dirty="0"/>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atin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13-08-2025</a:t>
            </a:fld>
            <a:endParaRPr lang="en-IN" dirty="0"/>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847394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logo of a company&#10;&#10;AI-generated content may be incorrect.">
            <a:extLst>
              <a:ext uri="{FF2B5EF4-FFF2-40B4-BE49-F238E27FC236}">
                <a16:creationId xmlns:a16="http://schemas.microsoft.com/office/drawing/2014/main" id="{A3AB4727-48BF-B0AD-9F45-0E536EF8854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3352" y="331344"/>
            <a:ext cx="1656184" cy="1209513"/>
          </a:xfrm>
          <a:prstGeom prst="rect">
            <a:avLst/>
          </a:prstGeom>
        </p:spPr>
      </p:pic>
      <p:pic>
        <p:nvPicPr>
          <p:cNvPr id="8" name="Picture 7" descr="A logo with a red ribbon and a red banner&#10;&#10;AI-generated content may be incorrect.">
            <a:extLst>
              <a:ext uri="{FF2B5EF4-FFF2-40B4-BE49-F238E27FC236}">
                <a16:creationId xmlns:a16="http://schemas.microsoft.com/office/drawing/2014/main" id="{53EB6512-40AE-74C0-FD9A-D8E8FBCA0DE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272464" y="267418"/>
            <a:ext cx="1656184" cy="1276709"/>
          </a:xfrm>
          <a:prstGeom prst="rect">
            <a:avLst/>
          </a:prstGeom>
        </p:spPr>
      </p:pic>
    </p:spTree>
    <p:extLst>
      <p:ext uri="{BB962C8B-B14F-4D97-AF65-F5344CB8AC3E}">
        <p14:creationId xmlns:p14="http://schemas.microsoft.com/office/powerpoint/2010/main" val="203870066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1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E32F1-3B4B-B66E-B0E6-2DA80A7C1DB8}"/>
              </a:ext>
            </a:extLst>
          </p:cNvPr>
          <p:cNvSpPr>
            <a:spLocks noGrp="1"/>
          </p:cNvSpPr>
          <p:nvPr>
            <p:ph type="ctrTitle" idx="4294967295"/>
          </p:nvPr>
        </p:nvSpPr>
        <p:spPr>
          <a:xfrm>
            <a:off x="173736" y="2176271"/>
            <a:ext cx="11850624" cy="2679193"/>
          </a:xfrm>
          <a:prstGeom prst="rect">
            <a:avLst/>
          </a:prstGeom>
          <a:solidFill>
            <a:srgbClr val="FFC000"/>
          </a:solidFill>
        </p:spPr>
        <p:txBody>
          <a:bodyPr anchor="ctr">
            <a:noAutofit/>
          </a:bodyPr>
          <a:lstStyle/>
          <a:p>
            <a:pPr algn="ctr"/>
            <a:r>
              <a:rPr lang="en-US" sz="11000" b="1" dirty="0">
                <a:latin typeface="Times New Roman" panose="02020603050405020304" pitchFamily="18" charset="0"/>
              </a:rPr>
              <a:t>CASE STUDIES</a:t>
            </a:r>
            <a:endParaRPr lang="en-IN" sz="11000" b="1" dirty="0">
              <a:latin typeface="Times New Roman" panose="02020603050405020304" pitchFamily="18" charset="0"/>
            </a:endParaRPr>
          </a:p>
        </p:txBody>
      </p:sp>
    </p:spTree>
    <p:extLst>
      <p:ext uri="{BB962C8B-B14F-4D97-AF65-F5344CB8AC3E}">
        <p14:creationId xmlns:p14="http://schemas.microsoft.com/office/powerpoint/2010/main" val="203745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009C410-0373-5F61-8E58-609B1806D975}"/>
              </a:ext>
            </a:extLst>
          </p:cNvPr>
          <p:cNvSpPr>
            <a:spLocks noGrp="1"/>
          </p:cNvSpPr>
          <p:nvPr>
            <p:ph idx="4294967295"/>
          </p:nvPr>
        </p:nvSpPr>
        <p:spPr>
          <a:xfrm>
            <a:off x="91440" y="2093976"/>
            <a:ext cx="11996928" cy="3817246"/>
          </a:xfrm>
          <a:prstGeom prst="rect">
            <a:avLst/>
          </a:prstGeom>
        </p:spPr>
        <p:txBody>
          <a:bodyPr>
            <a:normAutofit/>
          </a:bodyPr>
          <a:lstStyle/>
          <a:p>
            <a:pPr algn="just">
              <a:lnSpc>
                <a:spcPct val="150000"/>
              </a:lnSpc>
            </a:pPr>
            <a:r>
              <a:rPr lang="en-US" sz="2500" dirty="0">
                <a:latin typeface="Times New Roman" panose="02020603050405020304" pitchFamily="18" charset="0"/>
                <a:cs typeface="Times New Roman" panose="02020603050405020304" pitchFamily="18" charset="0"/>
              </a:rPr>
              <a:t>Many parts of Tamil Nadu received unprecedented torrential rains in the first week of December, 2015, leading to a deluge in the Chennai Metropolitan area and in the adjoining Districts of Kancheepuram and Tiruvallur as well as </a:t>
            </a:r>
            <a:r>
              <a:rPr lang="en-US" sz="2500" dirty="0" err="1">
                <a:latin typeface="Times New Roman" panose="02020603050405020304" pitchFamily="18" charset="0"/>
                <a:cs typeface="Times New Roman" panose="02020603050405020304" pitchFamily="18" charset="0"/>
              </a:rPr>
              <a:t>Cuddalore</a:t>
            </a:r>
            <a:r>
              <a:rPr lang="en-US" sz="2500" dirty="0">
                <a:latin typeface="Times New Roman" panose="02020603050405020304" pitchFamily="18" charset="0"/>
                <a:cs typeface="Times New Roman" panose="02020603050405020304" pitchFamily="18" charset="0"/>
              </a:rPr>
              <a:t>, Thoothukudi and </a:t>
            </a:r>
            <a:r>
              <a:rPr lang="en-US" sz="2500" dirty="0" err="1">
                <a:latin typeface="Times New Roman" panose="02020603050405020304" pitchFamily="18" charset="0"/>
                <a:cs typeface="Times New Roman" panose="02020603050405020304" pitchFamily="18" charset="0"/>
              </a:rPr>
              <a:t>Thirunelveli</a:t>
            </a:r>
            <a:r>
              <a:rPr lang="en-US" sz="2500" dirty="0">
                <a:latin typeface="Times New Roman" panose="02020603050405020304" pitchFamily="18" charset="0"/>
                <a:cs typeface="Times New Roman" panose="02020603050405020304" pitchFamily="18" charset="0"/>
              </a:rPr>
              <a:t>. </a:t>
            </a:r>
            <a:endParaRPr lang="en-IN"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ED4B7576-5E5A-C65A-4826-1B5B804A390D}"/>
              </a:ext>
            </a:extLst>
          </p:cNvPr>
          <p:cNvSpPr txBox="1">
            <a:spLocks noChangeArrowheads="1"/>
          </p:cNvSpPr>
          <p:nvPr/>
        </p:nvSpPr>
        <p:spPr>
          <a:xfrm>
            <a:off x="1947672" y="932688"/>
            <a:ext cx="1170432" cy="521207"/>
          </a:xfrm>
          <a:prstGeom prst="rect">
            <a:avLst/>
          </a:prstGeom>
          <a:solidFill>
            <a:srgbClr val="FFC000"/>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000" b="1" dirty="0">
                <a:latin typeface="Times New Roman" panose="02020603050405020304" pitchFamily="18" charset="0"/>
              </a:rPr>
              <a:t>Cont.</a:t>
            </a:r>
            <a:endParaRPr lang="en-IN" altLang="en-US" sz="3000" dirty="0">
              <a:latin typeface="Times New Roman" panose="02020603050405020304" pitchFamily="18"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21673" y="1625601"/>
            <a:ext cx="11739418" cy="5116944"/>
          </a:xfrm>
          <a:prstGeom prst="rect">
            <a:avLst/>
          </a:prstGeom>
        </p:spPr>
        <p:txBody>
          <a:bodyPr>
            <a:normAutofit lnSpcReduction="10000"/>
          </a:bodyPr>
          <a:lstStyle/>
          <a:p>
            <a:pPr>
              <a:lnSpc>
                <a:spcPct val="150000"/>
              </a:lnSpc>
            </a:pPr>
            <a:r>
              <a:rPr lang="en-US" sz="2800" dirty="0">
                <a:latin typeface="Times New Roman" panose="02020603050405020304" pitchFamily="18" charset="0"/>
                <a:cs typeface="Times New Roman" panose="02020603050405020304" pitchFamily="18" charset="0"/>
              </a:rPr>
              <a:t>On 13th July 2018 at 1310 </a:t>
            </a:r>
            <a:r>
              <a:rPr lang="en-US" sz="2800" dirty="0" err="1">
                <a:latin typeface="Times New Roman" panose="02020603050405020304" pitchFamily="18" charset="0"/>
                <a:cs typeface="Times New Roman" panose="02020603050405020304" pitchFamily="18" charset="0"/>
              </a:rPr>
              <a:t>hrs</a:t>
            </a:r>
            <a:r>
              <a:rPr lang="en-US" sz="2800" dirty="0">
                <a:latin typeface="Times New Roman" panose="02020603050405020304" pitchFamily="18" charset="0"/>
                <a:cs typeface="Times New Roman" panose="02020603050405020304" pitchFamily="18" charset="0"/>
              </a:rPr>
              <a:t>, SEOC Kerala reported that rising water levels in the </a:t>
            </a:r>
            <a:r>
              <a:rPr lang="en-US" sz="2800" dirty="0" err="1">
                <a:latin typeface="Times New Roman" panose="02020603050405020304" pitchFamily="18" charset="0"/>
                <a:cs typeface="Times New Roman" panose="02020603050405020304" pitchFamily="18" charset="0"/>
              </a:rPr>
              <a:t>Bharathapuzha</a:t>
            </a:r>
            <a:r>
              <a:rPr lang="en-US" sz="2800" dirty="0">
                <a:latin typeface="Times New Roman" panose="02020603050405020304" pitchFamily="18" charset="0"/>
                <a:cs typeface="Times New Roman" panose="02020603050405020304" pitchFamily="18" charset="0"/>
              </a:rPr>
              <a:t> river had stranded cattle on midlands in </a:t>
            </a:r>
            <a:r>
              <a:rPr lang="en-US" sz="2800" dirty="0" err="1">
                <a:latin typeface="Times New Roman" panose="02020603050405020304" pitchFamily="18" charset="0"/>
                <a:cs typeface="Times New Roman" panose="02020603050405020304" pitchFamily="18" charset="0"/>
              </a:rPr>
              <a:t>Naduvattam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Thruprangottu</a:t>
            </a:r>
            <a:r>
              <a:rPr lang="en-US" sz="2800" dirty="0">
                <a:latin typeface="Times New Roman" panose="02020603050405020304" pitchFamily="18" charset="0"/>
                <a:cs typeface="Times New Roman" panose="02020603050405020304" pitchFamily="18" charset="0"/>
              </a:rPr>
              <a:t>, and </a:t>
            </a:r>
            <a:r>
              <a:rPr lang="en-US" sz="2800" dirty="0" err="1">
                <a:latin typeface="Times New Roman" panose="02020603050405020304" pitchFamily="18" charset="0"/>
                <a:cs typeface="Times New Roman" panose="02020603050405020304" pitchFamily="18" charset="0"/>
              </a:rPr>
              <a:t>Thirunavaya</a:t>
            </a:r>
            <a:r>
              <a:rPr lang="en-US" sz="2800" dirty="0">
                <a:latin typeface="Times New Roman" panose="02020603050405020304" pitchFamily="18" charset="0"/>
                <a:cs typeface="Times New Roman" panose="02020603050405020304" pitchFamily="18" charset="0"/>
              </a:rPr>
              <a:t> villages, </a:t>
            </a:r>
            <a:r>
              <a:rPr lang="en-US" sz="2800" dirty="0" err="1">
                <a:latin typeface="Times New Roman" panose="02020603050405020304" pitchFamily="18" charset="0"/>
                <a:cs typeface="Times New Roman" panose="02020603050405020304" pitchFamily="18" charset="0"/>
              </a:rPr>
              <a:t>Malappuram</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rPr>
              <a:t>Due to strong currents and flood threat, NDRF assistance was requested. An NDRF team with equipment was immediately mobilized, and after coordinating with local authorities, the rescue operation began.</a:t>
            </a:r>
          </a:p>
          <a:p>
            <a:pPr>
              <a:lnSpc>
                <a:spcPct val="150000"/>
              </a:lnSpc>
            </a:pPr>
            <a:r>
              <a:rPr lang="en-US" sz="2800" dirty="0">
                <a:latin typeface="Times New Roman" panose="02020603050405020304" pitchFamily="18" charset="0"/>
                <a:cs typeface="Times New Roman" panose="02020603050405020304" pitchFamily="18" charset="0"/>
              </a:rPr>
              <a:t>The NDRF team inspected the area and deployed four boats, locating </a:t>
            </a:r>
            <a:r>
              <a:rPr lang="en-US" sz="2800" b="1" dirty="0">
                <a:latin typeface="Times New Roman" panose="02020603050405020304" pitchFamily="18" charset="0"/>
                <a:cs typeface="Times New Roman" panose="02020603050405020304" pitchFamily="18" charset="0"/>
              </a:rPr>
              <a:t>12 cattle</a:t>
            </a:r>
            <a:r>
              <a:rPr lang="en-US" sz="2800" dirty="0">
                <a:latin typeface="Times New Roman" panose="02020603050405020304" pitchFamily="18" charset="0"/>
                <a:cs typeface="Times New Roman" panose="02020603050405020304" pitchFamily="18" charset="0"/>
              </a:rPr>
              <a:t> stranded on separate land masses in the river. </a:t>
            </a:r>
          </a:p>
          <a:p>
            <a:pPr marL="0" indent="0">
              <a:lnSpc>
                <a:spcPct val="150000"/>
              </a:lnSpc>
              <a:buNone/>
            </a:pPr>
            <a:endParaRPr lang="en-GB" b="1" dirty="0">
              <a:latin typeface="Times New Roman" panose="02020603050405020304" pitchFamily="18" charset="0"/>
              <a:cs typeface="Times New Roman" panose="02020603050405020304" pitchFamily="18" charset="0"/>
            </a:endParaRPr>
          </a:p>
          <a:p>
            <a:pPr marL="0" indent="0">
              <a:lnSpc>
                <a:spcPct val="150000"/>
              </a:lnSpc>
              <a:buNone/>
            </a:pPr>
            <a:endParaRPr lang="en-IN" dirty="0">
              <a:latin typeface="Times New Roman" panose="02020603050405020304" pitchFamily="18" charset="0"/>
              <a:cs typeface="Times New Roman" panose="02020603050405020304" pitchFamily="18" charset="0"/>
            </a:endParaRPr>
          </a:p>
          <a:p>
            <a:pPr>
              <a:lnSpc>
                <a:spcPct val="150000"/>
              </a:lnSpc>
            </a:pPr>
            <a:endParaRPr lang="en-IN"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5279AAEC-5F95-C193-3DD0-0EC207B90FE7}"/>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3961628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77091" y="1600205"/>
            <a:ext cx="11665527" cy="5188522"/>
          </a:xfrm>
          <a:prstGeom prst="rect">
            <a:avLst/>
          </a:prstGeom>
        </p:spPr>
        <p:txBody>
          <a:bodyPr>
            <a:normAutofit lnSpcReduction="10000"/>
          </a:bodyPr>
          <a:lstStyle/>
          <a:p>
            <a:pPr>
              <a:lnSpc>
                <a:spcPct val="150000"/>
              </a:lnSpc>
            </a:pPr>
            <a:r>
              <a:rPr lang="en-US" sz="3000" dirty="0">
                <a:latin typeface="Times New Roman" panose="02020603050405020304" pitchFamily="18" charset="0"/>
                <a:cs typeface="Times New Roman" panose="02020603050405020304" pitchFamily="18" charset="0"/>
              </a:rPr>
              <a:t>With continuous rainfall submerging the land, the animals faced a serious life threat. </a:t>
            </a:r>
          </a:p>
          <a:p>
            <a:pPr>
              <a:lnSpc>
                <a:spcPct val="150000"/>
              </a:lnSpc>
            </a:pPr>
            <a:r>
              <a:rPr lang="en-US" sz="3000" dirty="0">
                <a:latin typeface="Times New Roman" panose="02020603050405020304" pitchFamily="18" charset="0"/>
                <a:cs typeface="Times New Roman" panose="02020603050405020304" pitchFamily="18" charset="0"/>
              </a:rPr>
              <a:t>Using boats, ropes, and safe handling techniques, all </a:t>
            </a:r>
            <a:r>
              <a:rPr lang="en-US" sz="3000" b="1" dirty="0">
                <a:latin typeface="Times New Roman" panose="02020603050405020304" pitchFamily="18" charset="0"/>
                <a:cs typeface="Times New Roman" panose="02020603050405020304" pitchFamily="18" charset="0"/>
              </a:rPr>
              <a:t>12 cattle were rescued and shifted to safety</a:t>
            </a:r>
            <a:r>
              <a:rPr lang="en-US" sz="3000" dirty="0">
                <a:latin typeface="Times New Roman" panose="02020603050405020304" pitchFamily="18" charset="0"/>
                <a:cs typeface="Times New Roman" panose="02020603050405020304" pitchFamily="18" charset="0"/>
              </a:rPr>
              <a:t> over two days. </a:t>
            </a:r>
          </a:p>
          <a:p>
            <a:pPr>
              <a:lnSpc>
                <a:spcPct val="150000"/>
              </a:lnSpc>
            </a:pPr>
            <a:r>
              <a:rPr lang="en-US" sz="3000" dirty="0">
                <a:latin typeface="Times New Roman" panose="02020603050405020304" pitchFamily="18" charset="0"/>
                <a:cs typeface="Times New Roman" panose="02020603050405020304" pitchFamily="18" charset="0"/>
              </a:rPr>
              <a:t>Their eyes were covered with cloth to calm them, and NDRF personnel changed into normal clothes to avoid provoking the animals. </a:t>
            </a:r>
          </a:p>
          <a:p>
            <a:pPr>
              <a:lnSpc>
                <a:spcPct val="150000"/>
              </a:lnSpc>
            </a:pPr>
            <a:r>
              <a:rPr lang="en-US" sz="3000" dirty="0">
                <a:latin typeface="Times New Roman" panose="02020603050405020304" pitchFamily="18" charset="0"/>
                <a:cs typeface="Times New Roman" panose="02020603050405020304" pitchFamily="18" charset="0"/>
              </a:rPr>
              <a:t>The cattle were safely handed over to local authorities</a:t>
            </a:r>
            <a:r>
              <a:rPr lang="en-US" sz="3600" dirty="0">
                <a:latin typeface="Times New Roman" panose="02020603050405020304" pitchFamily="18" charset="0"/>
                <a:cs typeface="Times New Roman" panose="02020603050405020304" pitchFamily="18" charset="0"/>
              </a:rPr>
              <a:t>.</a:t>
            </a:r>
            <a:endParaRPr lang="en-IN" sz="3600" dirty="0">
              <a:latin typeface="Times New Roman" panose="02020603050405020304" pitchFamily="18" charset="0"/>
              <a:cs typeface="Times New Roman" panose="02020603050405020304" pitchFamily="18" charset="0"/>
            </a:endParaRPr>
          </a:p>
          <a:p>
            <a:pPr marL="0" indent="0">
              <a:lnSpc>
                <a:spcPct val="150000"/>
              </a:lnSpc>
              <a:buNone/>
            </a:pPr>
            <a:endParaRPr lang="en-GB" b="1" dirty="0">
              <a:latin typeface="Times New Roman" panose="02020603050405020304" pitchFamily="18" charset="0"/>
              <a:cs typeface="Times New Roman" panose="02020603050405020304" pitchFamily="18" charset="0"/>
            </a:endParaRPr>
          </a:p>
          <a:p>
            <a:pPr marL="0" indent="0">
              <a:lnSpc>
                <a:spcPct val="150000"/>
              </a:lnSpc>
              <a:buNone/>
            </a:pPr>
            <a:endParaRPr lang="en-GB" b="1" dirty="0">
              <a:latin typeface="Times New Roman" panose="02020603050405020304" pitchFamily="18" charset="0"/>
              <a:cs typeface="Times New Roman" panose="02020603050405020304" pitchFamily="18" charset="0"/>
            </a:endParaRPr>
          </a:p>
          <a:p>
            <a:pPr marL="0" indent="0">
              <a:lnSpc>
                <a:spcPct val="150000"/>
              </a:lnSpc>
              <a:buNone/>
            </a:pPr>
            <a:endParaRPr lang="en-IN" dirty="0">
              <a:latin typeface="Times New Roman" panose="02020603050405020304" pitchFamily="18" charset="0"/>
              <a:cs typeface="Times New Roman" panose="02020603050405020304" pitchFamily="18" charset="0"/>
            </a:endParaRPr>
          </a:p>
          <a:p>
            <a:pPr>
              <a:lnSpc>
                <a:spcPct val="150000"/>
              </a:lnSpc>
            </a:pPr>
            <a:endParaRPr lang="en-IN"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FF669BCD-9BD9-9D39-D363-C226BE83B00B}"/>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26312042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49570" y="586595"/>
            <a:ext cx="8195094" cy="1013610"/>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SECOND PHASE OF OPERATION</a:t>
            </a:r>
            <a:endParaRPr lang="en-IN" sz="3200" b="1" dirty="0">
              <a:latin typeface="Times New Roman" panose="02020603050405020304" pitchFamily="18" charset="0"/>
            </a:endParaRPr>
          </a:p>
        </p:txBody>
      </p:sp>
      <p:sp>
        <p:nvSpPr>
          <p:cNvPr id="2" name="Content Placeholder 1"/>
          <p:cNvSpPr>
            <a:spLocks noGrp="1"/>
          </p:cNvSpPr>
          <p:nvPr>
            <p:ph idx="4294967295"/>
          </p:nvPr>
        </p:nvSpPr>
        <p:spPr>
          <a:xfrm>
            <a:off x="240145" y="1791855"/>
            <a:ext cx="11702473" cy="4959927"/>
          </a:xfrm>
          <a:prstGeom prst="rect">
            <a:avLst/>
          </a:prstGeom>
        </p:spPr>
        <p:txBody>
          <a:bodyPr>
            <a:normAutofit/>
          </a:bodyPr>
          <a:lstStyle/>
          <a:p>
            <a:pPr marL="0" indent="0">
              <a:buNone/>
            </a:pPr>
            <a:r>
              <a:rPr lang="en-US" sz="2800" dirty="0">
                <a:latin typeface="Times New Roman" panose="02020603050405020304" pitchFamily="18" charset="0"/>
                <a:cs typeface="Times New Roman" panose="02020603050405020304" pitchFamily="18" charset="0"/>
              </a:rPr>
              <a:t>In response:</a:t>
            </a:r>
          </a:p>
          <a:p>
            <a:pPr algn="just"/>
            <a:r>
              <a:rPr lang="en-US" sz="2800" dirty="0">
                <a:latin typeface="Times New Roman" panose="02020603050405020304" pitchFamily="18" charset="0"/>
                <a:cs typeface="Times New Roman" panose="02020603050405020304" pitchFamily="18" charset="0"/>
              </a:rPr>
              <a:t>Two NDRF teams from the pre-positioned location at </a:t>
            </a:r>
            <a:r>
              <a:rPr lang="en-US" sz="2800" dirty="0" err="1">
                <a:latin typeface="Times New Roman" panose="02020603050405020304" pitchFamily="18" charset="0"/>
                <a:cs typeface="Times New Roman" panose="02020603050405020304" pitchFamily="18" charset="0"/>
              </a:rPr>
              <a:t>Thrissur</a:t>
            </a:r>
            <a:r>
              <a:rPr lang="en-US" sz="2800" dirty="0">
                <a:latin typeface="Times New Roman" panose="02020603050405020304" pitchFamily="18" charset="0"/>
                <a:cs typeface="Times New Roman" panose="02020603050405020304" pitchFamily="18" charset="0"/>
              </a:rPr>
              <a:t> were deployed to </a:t>
            </a:r>
            <a:r>
              <a:rPr lang="en-US" sz="2800" dirty="0" err="1">
                <a:latin typeface="Times New Roman" panose="02020603050405020304" pitchFamily="18" charset="0"/>
                <a:cs typeface="Times New Roman" panose="02020603050405020304" pitchFamily="18" charset="0"/>
              </a:rPr>
              <a:t>Kottayam</a:t>
            </a:r>
            <a:r>
              <a:rPr lang="en-US" sz="2800" dirty="0">
                <a:latin typeface="Times New Roman" panose="02020603050405020304" pitchFamily="18" charset="0"/>
                <a:cs typeface="Times New Roman" panose="02020603050405020304" pitchFamily="18" charset="0"/>
              </a:rPr>
              <a:t> and Alappuzha.</a:t>
            </a:r>
          </a:p>
          <a:p>
            <a:pPr algn="just"/>
            <a:r>
              <a:rPr lang="en-US" sz="2800" dirty="0">
                <a:latin typeface="Times New Roman" panose="02020603050405020304" pitchFamily="18" charset="0"/>
                <a:cs typeface="Times New Roman" panose="02020603050405020304" pitchFamily="18" charset="0"/>
              </a:rPr>
              <a:t>Vide Letter No. DM/938/2018/SDMA(2) dated 29.07.2018, the State Government requested deployment of three additional teams </a:t>
            </a:r>
            <a:r>
              <a:rPr lang="en-US" sz="2800" dirty="0" err="1">
                <a:latin typeface="Times New Roman" panose="02020603050405020304" pitchFamily="18" charset="0"/>
                <a:cs typeface="Times New Roman" panose="02020603050405020304" pitchFamily="18" charset="0"/>
              </a:rPr>
              <a:t>at:Ernakulam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Thrissur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Idukki</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This action was prompted by heavy rainfall in the upstream region of the </a:t>
            </a:r>
            <a:r>
              <a:rPr lang="en-US" sz="2800" dirty="0" err="1">
                <a:latin typeface="Times New Roman" panose="02020603050405020304" pitchFamily="18" charset="0"/>
                <a:cs typeface="Times New Roman" panose="02020603050405020304" pitchFamily="18" charset="0"/>
              </a:rPr>
              <a:t>Idukki</a:t>
            </a:r>
            <a:r>
              <a:rPr lang="en-US" sz="2800" dirty="0">
                <a:latin typeface="Times New Roman" panose="02020603050405020304" pitchFamily="18" charset="0"/>
                <a:cs typeface="Times New Roman" panose="02020603050405020304" pitchFamily="18" charset="0"/>
              </a:rPr>
              <a:t> Reservoir, which was nearing full reservoir level. The </a:t>
            </a:r>
            <a:r>
              <a:rPr lang="en-US" sz="2800" dirty="0" err="1">
                <a:latin typeface="Times New Roman" panose="02020603050405020304" pitchFamily="18" charset="0"/>
                <a:cs typeface="Times New Roman" panose="02020603050405020304" pitchFamily="18" charset="0"/>
              </a:rPr>
              <a:t>Idukki</a:t>
            </a:r>
            <a:r>
              <a:rPr lang="en-US" sz="2800" dirty="0">
                <a:latin typeface="Times New Roman" panose="02020603050405020304" pitchFamily="18" charset="0"/>
                <a:cs typeface="Times New Roman" panose="02020603050405020304" pitchFamily="18" charset="0"/>
              </a:rPr>
              <a:t> Dam, being the largest arch dam in Asia, posed a significant risk under the prevailing conditions.</a:t>
            </a:r>
          </a:p>
          <a:p>
            <a:pPr marL="0" indent="0">
              <a:buNone/>
            </a:pPr>
            <a:endParaRPr lang="en-GB" sz="2800" dirty="0">
              <a:latin typeface="Times New Roman" panose="02020603050405020304" pitchFamily="18" charset="0"/>
              <a:cs typeface="Times New Roman" panose="02020603050405020304" pitchFamily="18" charset="0"/>
            </a:endParaRPr>
          </a:p>
          <a:p>
            <a:pPr marL="0" indent="0">
              <a:buNone/>
            </a:pPr>
            <a:endParaRPr lang="en-GB" sz="2800" dirty="0">
              <a:latin typeface="Times New Roman" panose="02020603050405020304" pitchFamily="18" charset="0"/>
              <a:cs typeface="Times New Roman" panose="02020603050405020304" pitchFamily="18" charset="0"/>
            </a:endParaRPr>
          </a:p>
          <a:p>
            <a:pPr marL="0" indent="0">
              <a:buNone/>
            </a:pPr>
            <a:endParaRPr lang="en-IN" sz="2800" dirty="0">
              <a:latin typeface="Times New Roman" panose="02020603050405020304" pitchFamily="18" charset="0"/>
              <a:cs typeface="Times New Roman" panose="02020603050405020304" pitchFamily="18" charset="0"/>
            </a:endParaRPr>
          </a:p>
          <a:p>
            <a:endParaRPr lang="en-I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45616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SECOND PHASE OF OPERATION</a:t>
            </a:r>
            <a:endParaRPr lang="en-IN" sz="3200" b="1" dirty="0">
              <a:latin typeface="Times New Roman" panose="02020603050405020304" pitchFamily="18" charset="0"/>
            </a:endParaRPr>
          </a:p>
        </p:txBody>
      </p:sp>
      <p:sp>
        <p:nvSpPr>
          <p:cNvPr id="2" name="Content Placeholder 1"/>
          <p:cNvSpPr>
            <a:spLocks noGrp="1"/>
          </p:cNvSpPr>
          <p:nvPr>
            <p:ph idx="4294967295"/>
          </p:nvPr>
        </p:nvSpPr>
        <p:spPr>
          <a:xfrm>
            <a:off x="120073" y="1492370"/>
            <a:ext cx="11942618" cy="5296357"/>
          </a:xfrm>
          <a:prstGeom prst="rect">
            <a:avLst/>
          </a:prstGeom>
        </p:spPr>
        <p:txBody>
          <a:bodyPr>
            <a:normAutofit lnSpcReduction="10000"/>
          </a:bodyPr>
          <a:lstStyle/>
          <a:p>
            <a:pPr marL="0" indent="0">
              <a:buNone/>
            </a:pPr>
            <a:r>
              <a:rPr lang="en-IN" sz="3000" b="1" dirty="0">
                <a:latin typeface="Times New Roman" panose="02020603050405020304" pitchFamily="18" charset="0"/>
                <a:cs typeface="Times New Roman" panose="02020603050405020304" pitchFamily="18" charset="0"/>
              </a:rPr>
              <a:t>   </a:t>
            </a:r>
          </a:p>
          <a:p>
            <a:pPr marL="0" indent="0">
              <a:buNone/>
            </a:pPr>
            <a:r>
              <a:rPr lang="en-IN" sz="3000" b="1" dirty="0">
                <a:latin typeface="Times New Roman" panose="02020603050405020304" pitchFamily="18" charset="0"/>
                <a:cs typeface="Times New Roman" panose="02020603050405020304" pitchFamily="18" charset="0"/>
              </a:rPr>
              <a:t>    Flood Situation Report – Alappuzha &amp; Kottayam</a:t>
            </a:r>
          </a:p>
          <a:p>
            <a:pPr marL="0" indent="0">
              <a:buNone/>
            </a:pPr>
            <a:endParaRPr lang="en-IN" sz="3000" b="1" dirty="0">
              <a:latin typeface="Times New Roman" panose="02020603050405020304" pitchFamily="18" charset="0"/>
              <a:cs typeface="Times New Roman" panose="02020603050405020304" pitchFamily="18" charset="0"/>
            </a:endParaRPr>
          </a:p>
          <a:p>
            <a:pPr algn="just"/>
            <a:r>
              <a:rPr lang="en-US" sz="3000" dirty="0">
                <a:latin typeface="Times New Roman" panose="02020603050405020304" pitchFamily="18" charset="0"/>
                <a:cs typeface="Times New Roman" panose="02020603050405020304" pitchFamily="18" charset="0"/>
              </a:rPr>
              <a:t>The Government of Kerala declared Alappuzha and </a:t>
            </a:r>
            <a:r>
              <a:rPr lang="en-US" sz="3000" dirty="0" err="1">
                <a:latin typeface="Times New Roman" panose="02020603050405020304" pitchFamily="18" charset="0"/>
                <a:cs typeface="Times New Roman" panose="02020603050405020304" pitchFamily="18" charset="0"/>
              </a:rPr>
              <a:t>Kottayam</a:t>
            </a:r>
            <a:r>
              <a:rPr lang="en-US" sz="3000" dirty="0">
                <a:latin typeface="Times New Roman" panose="02020603050405020304" pitchFamily="18" charset="0"/>
                <a:cs typeface="Times New Roman" panose="02020603050405020304" pitchFamily="18" charset="0"/>
              </a:rPr>
              <a:t> districts as flood-affected due to the rare severity of calamities triggered by the southwest monsoon.</a:t>
            </a:r>
          </a:p>
          <a:p>
            <a:pPr algn="just"/>
            <a:r>
              <a:rPr lang="en-US" sz="3000" dirty="0">
                <a:latin typeface="Times New Roman" panose="02020603050405020304" pitchFamily="18" charset="0"/>
                <a:cs typeface="Times New Roman" panose="02020603050405020304" pitchFamily="18" charset="0"/>
              </a:rPr>
              <a:t>The declaration was issued by State Relief Commissioner P.H. Kurian, following the recommendation of the State Executive Committee of the Kerala State Disaster Management Authority (KSDMA). </a:t>
            </a:r>
          </a:p>
          <a:p>
            <a:pPr algn="just"/>
            <a:r>
              <a:rPr lang="en-US" sz="3000" dirty="0">
                <a:latin typeface="Times New Roman" panose="02020603050405020304" pitchFamily="18" charset="0"/>
                <a:cs typeface="Times New Roman" panose="02020603050405020304" pitchFamily="18" charset="0"/>
              </a:rPr>
              <a:t>Both districts were found to be severely impacted, with extensive property damage and disruption of normal life.</a:t>
            </a: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9414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20073" y="1542473"/>
            <a:ext cx="11942618" cy="5315527"/>
          </a:xfrm>
          <a:prstGeom prst="rect">
            <a:avLst/>
          </a:prstGeom>
        </p:spPr>
        <p:txBody>
          <a:bodyPr>
            <a:noAutofit/>
          </a:bodyPr>
          <a:lstStyle/>
          <a:p>
            <a:pPr marL="0" indent="0">
              <a:lnSpc>
                <a:spcPct val="170000"/>
              </a:lnSpc>
              <a:buNone/>
            </a:pPr>
            <a:r>
              <a:rPr lang="en-US" sz="2400" b="1" dirty="0">
                <a:latin typeface="Times New Roman" panose="02020603050405020304" pitchFamily="18" charset="0"/>
                <a:cs typeface="Times New Roman" panose="02020603050405020304" pitchFamily="18" charset="0"/>
              </a:rPr>
              <a:t>Building Collapse – Palakkad, Kerala (02.08.2018)</a:t>
            </a:r>
          </a:p>
          <a:p>
            <a:pPr>
              <a:lnSpc>
                <a:spcPct val="170000"/>
              </a:lnSpc>
            </a:pPr>
            <a:r>
              <a:rPr lang="en-US" sz="2400" dirty="0">
                <a:latin typeface="Times New Roman" panose="02020603050405020304" pitchFamily="18" charset="0"/>
                <a:cs typeface="Times New Roman" panose="02020603050405020304" pitchFamily="18" charset="0"/>
              </a:rPr>
              <a:t>On 2nd August 2018 at 1340 hrs., a report was received from the Deputy Collector, Palakkad regarding a building collapse near Palakkad Railway Station and Municipal Bus Stand.</a:t>
            </a:r>
          </a:p>
          <a:p>
            <a:pPr marL="0" indent="0">
              <a:lnSpc>
                <a:spcPct val="170000"/>
              </a:lnSpc>
              <a:buNone/>
            </a:pPr>
            <a:r>
              <a:rPr lang="en-US" sz="2400" b="1" dirty="0">
                <a:latin typeface="Times New Roman" panose="02020603050405020304" pitchFamily="18" charset="0"/>
                <a:cs typeface="Times New Roman" panose="02020603050405020304" pitchFamily="18" charset="0"/>
              </a:rPr>
              <a:t>In response:</a:t>
            </a:r>
          </a:p>
          <a:p>
            <a:pPr>
              <a:lnSpc>
                <a:spcPct val="170000"/>
              </a:lnSpc>
            </a:pPr>
            <a:r>
              <a:rPr lang="en-US" sz="2400" dirty="0">
                <a:latin typeface="Times New Roman" panose="02020603050405020304" pitchFamily="18" charset="0"/>
                <a:cs typeface="Times New Roman" panose="02020603050405020304" pitchFamily="18" charset="0"/>
              </a:rPr>
              <a:t>FAMEX team, comprising 12 personnel (2 SOs and 10 ORs) under the command of Insp./Exe B.S. Singh, was immediately deployed to the incident site and commenced search and rescue operations.</a:t>
            </a:r>
          </a:p>
          <a:p>
            <a:pPr marL="0" indent="0">
              <a:buNone/>
            </a:pPr>
            <a:endParaRPr lang="en-GB" sz="2400" b="1" dirty="0">
              <a:latin typeface="Times New Roman" panose="02020603050405020304" pitchFamily="18" charset="0"/>
              <a:cs typeface="Times New Roman" panose="02020603050405020304" pitchFamily="18" charset="0"/>
            </a:endParaRPr>
          </a:p>
          <a:p>
            <a:pPr marL="0" indent="0">
              <a:buNone/>
            </a:pPr>
            <a:endParaRPr lang="en-GB" sz="2400" b="1" dirty="0">
              <a:latin typeface="Times New Roman" panose="02020603050405020304" pitchFamily="18" charset="0"/>
              <a:cs typeface="Times New Roman" panose="02020603050405020304" pitchFamily="18" charset="0"/>
            </a:endParaRPr>
          </a:p>
          <a:p>
            <a:pPr marL="0" indent="0">
              <a:buNone/>
            </a:pPr>
            <a:endParaRPr lang="en-IN" sz="2400" dirty="0">
              <a:latin typeface="Times New Roman" panose="02020603050405020304" pitchFamily="18" charset="0"/>
              <a:cs typeface="Times New Roman" panose="02020603050405020304" pitchFamily="18" charset="0"/>
            </a:endParaRPr>
          </a:p>
          <a:p>
            <a:endParaRPr lang="en-IN"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EAAF84B2-75F9-4B93-34CF-AB869CD15CA4}"/>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4800939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77091" y="1600205"/>
            <a:ext cx="11748654" cy="5114631"/>
          </a:xfrm>
          <a:prstGeom prst="rect">
            <a:avLst/>
          </a:prstGeom>
        </p:spPr>
        <p:txBody>
          <a:bodyPr>
            <a:normAutofit/>
          </a:bodyPr>
          <a:lstStyle/>
          <a:p>
            <a:pPr>
              <a:lnSpc>
                <a:spcPct val="150000"/>
              </a:lnSpc>
            </a:pP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Additionally, a 35-member NDRF team (2 SOs and 33 ORs) from the pre-positioned unit at Thrissur, led by SI/Exe N. S. </a:t>
            </a:r>
            <a:r>
              <a:rPr lang="en-US" sz="2800" dirty="0" err="1">
                <a:latin typeface="Times New Roman" panose="02020603050405020304" pitchFamily="18" charset="0"/>
                <a:cs typeface="Times New Roman" panose="02020603050405020304" pitchFamily="18" charset="0"/>
              </a:rPr>
              <a:t>Meena</a:t>
            </a:r>
            <a:r>
              <a:rPr lang="en-US" sz="2800" dirty="0">
                <a:latin typeface="Times New Roman" panose="02020603050405020304" pitchFamily="18" charset="0"/>
                <a:cs typeface="Times New Roman" panose="02020603050405020304" pitchFamily="18" charset="0"/>
              </a:rPr>
              <a:t>, was mobilized to support the operation.</a:t>
            </a:r>
          </a:p>
          <a:p>
            <a:pPr>
              <a:lnSpc>
                <a:spcPct val="150000"/>
              </a:lnSpc>
            </a:pPr>
            <a:r>
              <a:rPr lang="en-US" sz="2800" dirty="0">
                <a:latin typeface="Times New Roman" panose="02020603050405020304" pitchFamily="18" charset="0"/>
                <a:cs typeface="Times New Roman" panose="02020603050405020304" pitchFamily="18" charset="0"/>
              </a:rPr>
              <a:t>Both teams worked in coordination to carry out search and rescue efforts at the site.</a:t>
            </a:r>
          </a:p>
          <a:p>
            <a:pPr marL="0" indent="0">
              <a:lnSpc>
                <a:spcPct val="150000"/>
              </a:lnSpc>
              <a:buNone/>
            </a:pPr>
            <a:endParaRPr lang="en-GB" b="1" dirty="0">
              <a:latin typeface="Times New Roman" panose="02020603050405020304" pitchFamily="18" charset="0"/>
              <a:cs typeface="Times New Roman" panose="02020603050405020304" pitchFamily="18" charset="0"/>
            </a:endParaRPr>
          </a:p>
          <a:p>
            <a:pPr marL="0" indent="0">
              <a:lnSpc>
                <a:spcPct val="150000"/>
              </a:lnSpc>
              <a:buNone/>
            </a:pPr>
            <a:endParaRPr lang="en-GB" b="1" dirty="0">
              <a:latin typeface="Times New Roman" panose="02020603050405020304" pitchFamily="18" charset="0"/>
              <a:cs typeface="Times New Roman" panose="02020603050405020304" pitchFamily="18" charset="0"/>
            </a:endParaRPr>
          </a:p>
          <a:p>
            <a:pPr marL="0" indent="0">
              <a:lnSpc>
                <a:spcPct val="150000"/>
              </a:lnSpc>
              <a:buNone/>
            </a:pPr>
            <a:endParaRPr lang="en-IN" dirty="0">
              <a:latin typeface="Times New Roman" panose="02020603050405020304" pitchFamily="18" charset="0"/>
              <a:cs typeface="Times New Roman" panose="02020603050405020304" pitchFamily="18" charset="0"/>
            </a:endParaRPr>
          </a:p>
          <a:p>
            <a:pPr>
              <a:lnSpc>
                <a:spcPct val="150000"/>
              </a:lnSpc>
            </a:pPr>
            <a:endParaRPr lang="en-IN"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26443080-B972-7D6C-2EA9-598382E82EE7}"/>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42716214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599" y="1600205"/>
            <a:ext cx="10869637" cy="4525963"/>
          </a:xfrm>
          <a:prstGeom prst="rect">
            <a:avLst/>
          </a:prstGeom>
        </p:spPr>
        <p:txBody>
          <a:bodyPr>
            <a:normAutofit/>
          </a:bodyPr>
          <a:lstStyle/>
          <a:p>
            <a:pPr marL="0" indent="0">
              <a:buNone/>
            </a:pPr>
            <a:endParaRPr lang="en-GB" b="1" dirty="0"/>
          </a:p>
          <a:p>
            <a:pPr marL="0" indent="0">
              <a:buNone/>
            </a:pPr>
            <a:endParaRPr lang="en-GB" b="1" dirty="0"/>
          </a:p>
          <a:p>
            <a:pPr marL="0" indent="0">
              <a:buNone/>
            </a:pPr>
            <a:endParaRPr lang="en-IN" dirty="0"/>
          </a:p>
          <a:p>
            <a:endParaRPr lang="en-IN" dirty="0"/>
          </a:p>
        </p:txBody>
      </p:sp>
      <p:graphicFrame>
        <p:nvGraphicFramePr>
          <p:cNvPr id="3" name="Table 2"/>
          <p:cNvGraphicFramePr>
            <a:graphicFrameLocks noGrp="1"/>
          </p:cNvGraphicFramePr>
          <p:nvPr>
            <p:extLst>
              <p:ext uri="{D42A27DB-BD31-4B8C-83A1-F6EECF244321}">
                <p14:modId xmlns:p14="http://schemas.microsoft.com/office/powerpoint/2010/main" val="148620590"/>
              </p:ext>
            </p:extLst>
          </p:nvPr>
        </p:nvGraphicFramePr>
        <p:xfrm>
          <a:off x="452581" y="1600205"/>
          <a:ext cx="11369962" cy="5179286"/>
        </p:xfrm>
        <a:graphic>
          <a:graphicData uri="http://schemas.openxmlformats.org/drawingml/2006/table">
            <a:tbl>
              <a:tblPr firstRow="1" firstCol="1" bandRow="1">
                <a:tableStyleId>{5C22544A-7EE6-4342-B048-85BDC9FD1C3A}</a:tableStyleId>
              </a:tblPr>
              <a:tblGrid>
                <a:gridCol w="1660712">
                  <a:extLst>
                    <a:ext uri="{9D8B030D-6E8A-4147-A177-3AD203B41FA5}">
                      <a16:colId xmlns:a16="http://schemas.microsoft.com/office/drawing/2014/main" val="20000"/>
                    </a:ext>
                  </a:extLst>
                </a:gridCol>
                <a:gridCol w="1296902">
                  <a:extLst>
                    <a:ext uri="{9D8B030D-6E8A-4147-A177-3AD203B41FA5}">
                      <a16:colId xmlns:a16="http://schemas.microsoft.com/office/drawing/2014/main" val="20001"/>
                    </a:ext>
                  </a:extLst>
                </a:gridCol>
                <a:gridCol w="1399641">
                  <a:extLst>
                    <a:ext uri="{9D8B030D-6E8A-4147-A177-3AD203B41FA5}">
                      <a16:colId xmlns:a16="http://schemas.microsoft.com/office/drawing/2014/main" val="20002"/>
                    </a:ext>
                  </a:extLst>
                </a:gridCol>
                <a:gridCol w="1641374">
                  <a:extLst>
                    <a:ext uri="{9D8B030D-6E8A-4147-A177-3AD203B41FA5}">
                      <a16:colId xmlns:a16="http://schemas.microsoft.com/office/drawing/2014/main" val="20003"/>
                    </a:ext>
                  </a:extLst>
                </a:gridCol>
                <a:gridCol w="1399641">
                  <a:extLst>
                    <a:ext uri="{9D8B030D-6E8A-4147-A177-3AD203B41FA5}">
                      <a16:colId xmlns:a16="http://schemas.microsoft.com/office/drawing/2014/main" val="20004"/>
                    </a:ext>
                  </a:extLst>
                </a:gridCol>
                <a:gridCol w="1266686">
                  <a:extLst>
                    <a:ext uri="{9D8B030D-6E8A-4147-A177-3AD203B41FA5}">
                      <a16:colId xmlns:a16="http://schemas.microsoft.com/office/drawing/2014/main" val="20005"/>
                    </a:ext>
                  </a:extLst>
                </a:gridCol>
                <a:gridCol w="2705006">
                  <a:extLst>
                    <a:ext uri="{9D8B030D-6E8A-4147-A177-3AD203B41FA5}">
                      <a16:colId xmlns:a16="http://schemas.microsoft.com/office/drawing/2014/main" val="20006"/>
                    </a:ext>
                  </a:extLst>
                </a:gridCol>
              </a:tblGrid>
              <a:tr h="350978">
                <a:tc rowSpan="2">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Type of Operation</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gridSpan="2">
                  <a:txBody>
                    <a:bodyPr/>
                    <a:lstStyle/>
                    <a:p>
                      <a:pPr algn="ctr">
                        <a:lnSpc>
                          <a:spcPct val="115000"/>
                        </a:lnSpc>
                        <a:spcAft>
                          <a:spcPts val="0"/>
                        </a:spcAft>
                      </a:pPr>
                      <a:r>
                        <a:rPr lang="en-GB" sz="2000" dirty="0">
                          <a:effectLst/>
                          <a:latin typeface="Times New Roman" panose="02020603050405020304" pitchFamily="18" charset="0"/>
                          <a:cs typeface="Times New Roman" panose="02020603050405020304" pitchFamily="18" charset="0"/>
                        </a:rPr>
                        <a:t>Date</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hMerge="1">
                  <a:txBody>
                    <a:bodyPr/>
                    <a:lstStyle/>
                    <a:p>
                      <a:endParaRPr lang="en-IN"/>
                    </a:p>
                  </a:txBody>
                  <a:tcPr/>
                </a:tc>
                <a:tc rowSpan="2">
                  <a:txBody>
                    <a:bodyPr/>
                    <a:lstStyle/>
                    <a:p>
                      <a:pPr algn="ctr">
                        <a:lnSpc>
                          <a:spcPct val="115000"/>
                        </a:lnSpc>
                        <a:spcAft>
                          <a:spcPts val="0"/>
                        </a:spcAft>
                      </a:pPr>
                      <a:r>
                        <a:rPr lang="en-GB" sz="2000" dirty="0">
                          <a:effectLst/>
                          <a:latin typeface="Times New Roman" panose="02020603050405020304" pitchFamily="18" charset="0"/>
                          <a:cs typeface="Times New Roman" panose="02020603050405020304" pitchFamily="18" charset="0"/>
                        </a:rPr>
                        <a:t>Location</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gridSpan="2">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Teams Involved</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hMerge="1">
                  <a:txBody>
                    <a:bodyPr/>
                    <a:lstStyle/>
                    <a:p>
                      <a:endParaRPr lang="en-IN"/>
                    </a:p>
                  </a:txBody>
                  <a:tcPr/>
                </a:tc>
                <a:tc rowSpan="2">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Rescue figures</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620038">
                <a:tc vMerge="1">
                  <a:txBody>
                    <a:bodyPr/>
                    <a:lstStyle/>
                    <a:p>
                      <a:endParaRPr lang="en-IN"/>
                    </a:p>
                  </a:txBody>
                  <a:tcPr/>
                </a:tc>
                <a:tc>
                  <a:txBody>
                    <a:bodyPr/>
                    <a:lstStyle/>
                    <a:p>
                      <a:pPr algn="ctr">
                        <a:lnSpc>
                          <a:spcPct val="115000"/>
                        </a:lnSpc>
                        <a:spcAft>
                          <a:spcPts val="0"/>
                        </a:spcAft>
                      </a:pPr>
                      <a:r>
                        <a:rPr lang="en-GB" sz="2000" dirty="0">
                          <a:effectLst/>
                          <a:latin typeface="Times New Roman" panose="02020603050405020304" pitchFamily="18" charset="0"/>
                          <a:cs typeface="Times New Roman" panose="02020603050405020304" pitchFamily="18" charset="0"/>
                        </a:rPr>
                        <a:t>From</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lnSpc>
                          <a:spcPct val="115000"/>
                        </a:lnSpc>
                        <a:spcAft>
                          <a:spcPts val="0"/>
                        </a:spcAft>
                      </a:pPr>
                      <a:r>
                        <a:rPr lang="en-GB" sz="2000" dirty="0">
                          <a:effectLst/>
                          <a:latin typeface="Times New Roman" panose="02020603050405020304" pitchFamily="18" charset="0"/>
                          <a:cs typeface="Times New Roman" panose="02020603050405020304" pitchFamily="18" charset="0"/>
                        </a:rPr>
                        <a:t>To</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tx2">
                        <a:lumMod val="60000"/>
                        <a:lumOff val="40000"/>
                      </a:schemeClr>
                    </a:solidFill>
                  </a:tcPr>
                </a:tc>
                <a:tc vMerge="1">
                  <a:txBody>
                    <a:bodyPr/>
                    <a:lstStyle/>
                    <a:p>
                      <a:endParaRPr lang="en-IN"/>
                    </a:p>
                  </a:txBody>
                  <a:tcPr/>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Team No. </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tx2">
                        <a:lumMod val="60000"/>
                        <a:lumOff val="40000"/>
                      </a:schemeClr>
                    </a:solidFill>
                  </a:tcPr>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Strength</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tx2">
                        <a:lumMod val="60000"/>
                        <a:lumOff val="40000"/>
                      </a:schemeClr>
                    </a:solidFill>
                  </a:tcPr>
                </a:tc>
                <a:tc vMerge="1">
                  <a:txBody>
                    <a:bodyPr/>
                    <a:lstStyle/>
                    <a:p>
                      <a:endParaRPr lang="en-IN"/>
                    </a:p>
                  </a:txBody>
                  <a:tcPr/>
                </a:tc>
                <a:extLst>
                  <a:ext uri="{0D108BD9-81ED-4DB2-BD59-A6C34878D82A}">
                    <a16:rowId xmlns:a16="http://schemas.microsoft.com/office/drawing/2014/main" val="10001"/>
                  </a:ext>
                </a:extLst>
              </a:tr>
              <a:tr h="1578157">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Flood water Rescue operations </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17/07/18</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29/07/18</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Kottayam and Alappuzha</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4C &amp; 4F</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82</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Evacuation250</a:t>
                      </a:r>
                      <a:endParaRPr lang="en-IN" sz="20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Dead bodies recovered -02 PHT 03 and Relief activities </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897531">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Pre- positioning</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29/07/18</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08/08/18</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Thrissur Idukki Ernakulam and Alappuzha</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4C,4F,4D &amp; 4G</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162</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err="1">
                          <a:effectLst/>
                          <a:latin typeface="Times New Roman" panose="02020603050405020304" pitchFamily="18" charset="0"/>
                          <a:cs typeface="Times New Roman" panose="02020603050405020304" pitchFamily="18" charset="0"/>
                        </a:rPr>
                        <a:t>Reccee</a:t>
                      </a:r>
                      <a:r>
                        <a:rPr lang="en-GB" sz="2000" dirty="0">
                          <a:effectLst/>
                          <a:latin typeface="Times New Roman" panose="02020603050405020304" pitchFamily="18" charset="0"/>
                          <a:cs typeface="Times New Roman" panose="02020603050405020304" pitchFamily="18" charset="0"/>
                        </a:rPr>
                        <a:t> in Periyar river banks, Familiarisation </a:t>
                      </a:r>
                      <a:r>
                        <a:rPr lang="en-GB" sz="2000" dirty="0" err="1">
                          <a:effectLst/>
                          <a:latin typeface="Times New Roman" panose="02020603050405020304" pitchFamily="18" charset="0"/>
                          <a:cs typeface="Times New Roman" panose="02020603050405020304" pitchFamily="18" charset="0"/>
                        </a:rPr>
                        <a:t>Cheruthoni</a:t>
                      </a:r>
                      <a:r>
                        <a:rPr lang="en-GB" sz="2000" dirty="0">
                          <a:effectLst/>
                          <a:latin typeface="Times New Roman" panose="02020603050405020304" pitchFamily="18" charset="0"/>
                          <a:cs typeface="Times New Roman" panose="02020603050405020304" pitchFamily="18" charset="0"/>
                        </a:rPr>
                        <a:t>, Idukki, </a:t>
                      </a:r>
                      <a:r>
                        <a:rPr lang="en-GB" sz="2000" dirty="0" err="1">
                          <a:effectLst/>
                          <a:latin typeface="Times New Roman" panose="02020603050405020304" pitchFamily="18" charset="0"/>
                          <a:cs typeface="Times New Roman" panose="02020603050405020304" pitchFamily="18" charset="0"/>
                        </a:rPr>
                        <a:t>Idamalayar</a:t>
                      </a:r>
                      <a:r>
                        <a:rPr lang="en-GB" sz="2000" dirty="0">
                          <a:effectLst/>
                          <a:latin typeface="Times New Roman" panose="02020603050405020304" pitchFamily="18" charset="0"/>
                          <a:cs typeface="Times New Roman" panose="02020603050405020304" pitchFamily="18" charset="0"/>
                        </a:rPr>
                        <a:t> Dam  area </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732582">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Building Collapse </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02/08/18</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03/08/18</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Palakkad</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4F</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46</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02 Live victims rescued</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7" name="Title 1">
            <a:extLst>
              <a:ext uri="{FF2B5EF4-FFF2-40B4-BE49-F238E27FC236}">
                <a16:creationId xmlns:a16="http://schemas.microsoft.com/office/drawing/2014/main" id="{DDC0BFAF-6709-9A4B-DFA0-04DC1824448C}"/>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1207302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
        <p:nvSpPr>
          <p:cNvPr id="2" name="Content Placeholder 1"/>
          <p:cNvSpPr>
            <a:spLocks noGrp="1"/>
          </p:cNvSpPr>
          <p:nvPr>
            <p:ph idx="4294967295"/>
          </p:nvPr>
        </p:nvSpPr>
        <p:spPr>
          <a:xfrm>
            <a:off x="109728" y="1681017"/>
            <a:ext cx="11934490" cy="4792935"/>
          </a:xfrm>
          <a:prstGeom prst="rect">
            <a:avLst/>
          </a:prstGeom>
        </p:spPr>
        <p:txBody>
          <a:bodyPr>
            <a:normAutofit fontScale="32500" lnSpcReduction="20000"/>
          </a:bodyPr>
          <a:lstStyle/>
          <a:p>
            <a:pPr marL="0" indent="0">
              <a:lnSpc>
                <a:spcPct val="170000"/>
              </a:lnSpc>
              <a:buNone/>
            </a:pPr>
            <a:r>
              <a:rPr lang="en-US" sz="8300" b="1" dirty="0">
                <a:latin typeface="Times New Roman" panose="02020603050405020304" pitchFamily="18" charset="0"/>
                <a:cs typeface="Times New Roman" panose="02020603050405020304" pitchFamily="18" charset="0"/>
              </a:rPr>
              <a:t>Heavy Rainfall &amp; Flood Emergency – Kerala (08–09 August 2018)</a:t>
            </a:r>
          </a:p>
          <a:p>
            <a:pPr>
              <a:lnSpc>
                <a:spcPct val="170000"/>
              </a:lnSpc>
            </a:pPr>
            <a:r>
              <a:rPr lang="en-US" sz="8300" dirty="0">
                <a:latin typeface="Times New Roman" panose="02020603050405020304" pitchFamily="18" charset="0"/>
                <a:cs typeface="Times New Roman" panose="02020603050405020304" pitchFamily="18" charset="0"/>
              </a:rPr>
              <a:t>On the evening of 8th August 2018, Kerala received 310 mm of rainfall within 24 hours, leading to rapid filling of major dams across the state. As a result, almost all dams were opened, causing flooding in surrounding low-lying areas.</a:t>
            </a:r>
          </a:p>
          <a:p>
            <a:pPr>
              <a:lnSpc>
                <a:spcPct val="170000"/>
              </a:lnSpc>
            </a:pPr>
            <a:r>
              <a:rPr lang="en-US" sz="8300" dirty="0">
                <a:latin typeface="Times New Roman" panose="02020603050405020304" pitchFamily="18" charset="0"/>
                <a:cs typeface="Times New Roman" panose="02020603050405020304" pitchFamily="18" charset="0"/>
              </a:rPr>
              <a:t>By 9th August 2018, multiple regions were severely affected.</a:t>
            </a:r>
          </a:p>
          <a:p>
            <a:pPr>
              <a:lnSpc>
                <a:spcPct val="170000"/>
              </a:lnSpc>
            </a:pPr>
            <a:r>
              <a:rPr lang="en-US" sz="8300" dirty="0">
                <a:latin typeface="Times New Roman" panose="02020603050405020304" pitchFamily="18" charset="0"/>
                <a:cs typeface="Times New Roman" panose="02020603050405020304" pitchFamily="18" charset="0"/>
              </a:rPr>
              <a:t>Wayanad and Kozhikode districts faced widespread flooding and landslides, overwhelming local response capabilities.</a:t>
            </a: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41745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30909" y="1819563"/>
            <a:ext cx="11748655" cy="4904509"/>
          </a:xfrm>
          <a:prstGeom prst="rect">
            <a:avLst/>
          </a:prstGeom>
        </p:spPr>
        <p:txBody>
          <a:bodyPr>
            <a:normAutofit fontScale="92500" lnSpcReduction="10000"/>
          </a:bodyPr>
          <a:lstStyle/>
          <a:p>
            <a:pPr>
              <a:lnSpc>
                <a:spcPct val="150000"/>
              </a:lnSpc>
            </a:pPr>
            <a:r>
              <a:rPr lang="en-US" sz="2800" dirty="0">
                <a:latin typeface="Times New Roman" panose="02020603050405020304" pitchFamily="18" charset="0"/>
                <a:cs typeface="Times New Roman" panose="02020603050405020304" pitchFamily="18" charset="0"/>
              </a:rPr>
              <a:t>The State Emergency Operations Centre (SEOC) requested immediate NDRF assistance in these districts.</a:t>
            </a:r>
          </a:p>
          <a:p>
            <a:pPr>
              <a:lnSpc>
                <a:spcPct val="150000"/>
              </a:lnSpc>
            </a:pPr>
            <a:r>
              <a:rPr lang="en-US" sz="2800" dirty="0" err="1">
                <a:latin typeface="Times New Roman" panose="02020603050405020304" pitchFamily="18" charset="0"/>
                <a:cs typeface="Times New Roman" panose="02020603050405020304" pitchFamily="18" charset="0"/>
              </a:rPr>
              <a:t>Pathanamthitta</a:t>
            </a:r>
            <a:r>
              <a:rPr lang="en-US" sz="2800" dirty="0">
                <a:latin typeface="Times New Roman" panose="02020603050405020304" pitchFamily="18" charset="0"/>
                <a:cs typeface="Times New Roman" panose="02020603050405020304" pitchFamily="18" charset="0"/>
              </a:rPr>
              <a:t>, Alappuzha, Ernakulam, and Thrissur were among the worst-affected districts, experiencing severe flood disaster conditions.</a:t>
            </a:r>
          </a:p>
          <a:p>
            <a:pPr>
              <a:lnSpc>
                <a:spcPct val="150000"/>
              </a:lnSpc>
            </a:pPr>
            <a:r>
              <a:rPr lang="en-US" sz="2800" dirty="0">
                <a:latin typeface="Times New Roman" panose="02020603050405020304" pitchFamily="18" charset="0"/>
                <a:cs typeface="Times New Roman" panose="02020603050405020304" pitchFamily="18" charset="0"/>
              </a:rPr>
              <a:t>The State Emergency Operations Centre (SEOC) requested immediate NDRF assistance in these districts.</a:t>
            </a:r>
          </a:p>
          <a:p>
            <a:pPr>
              <a:lnSpc>
                <a:spcPct val="150000"/>
              </a:lnSpc>
            </a:pPr>
            <a:r>
              <a:rPr lang="en-US" sz="2800" dirty="0" err="1">
                <a:latin typeface="Times New Roman" panose="02020603050405020304" pitchFamily="18" charset="0"/>
                <a:cs typeface="Times New Roman" panose="02020603050405020304" pitchFamily="18" charset="0"/>
              </a:rPr>
              <a:t>Pathanamthitta</a:t>
            </a:r>
            <a:r>
              <a:rPr lang="en-US" sz="2800" dirty="0">
                <a:latin typeface="Times New Roman" panose="02020603050405020304" pitchFamily="18" charset="0"/>
                <a:cs typeface="Times New Roman" panose="02020603050405020304" pitchFamily="18" charset="0"/>
              </a:rPr>
              <a:t>, Alappuzha, Ernakulam, and Thrissur were among the worst-affected districts, experiencing severe flood disaster conditions.</a:t>
            </a:r>
          </a:p>
          <a:p>
            <a:pPr>
              <a:lnSpc>
                <a:spcPct val="150000"/>
              </a:lnSpc>
            </a:pPr>
            <a:endParaRPr lang="en-US" sz="2800" dirty="0">
              <a:latin typeface="Times New Roman" panose="02020603050405020304" pitchFamily="18" charset="0"/>
              <a:cs typeface="Times New Roman" panose="02020603050405020304" pitchFamily="18" charset="0"/>
            </a:endParaRPr>
          </a:p>
          <a:p>
            <a:pPr>
              <a:lnSpc>
                <a:spcPct val="150000"/>
              </a:lnSpc>
            </a:pPr>
            <a:endParaRPr lang="en-US" sz="2800" dirty="0">
              <a:latin typeface="Times New Roman" panose="02020603050405020304" pitchFamily="18" charset="0"/>
              <a:cs typeface="Times New Roman" panose="02020603050405020304" pitchFamily="18" charset="0"/>
            </a:endParaRPr>
          </a:p>
          <a:p>
            <a:pPr marL="0" indent="0">
              <a:lnSpc>
                <a:spcPct val="150000"/>
              </a:lnSpc>
              <a:buNone/>
            </a:pPr>
            <a:endParaRPr lang="en-GB" b="1" dirty="0">
              <a:latin typeface="Times New Roman" panose="02020603050405020304" pitchFamily="18" charset="0"/>
              <a:cs typeface="Times New Roman" panose="02020603050405020304" pitchFamily="18" charset="0"/>
            </a:endParaRPr>
          </a:p>
          <a:p>
            <a:pPr marL="0" indent="0">
              <a:lnSpc>
                <a:spcPct val="150000"/>
              </a:lnSpc>
              <a:buNone/>
            </a:pPr>
            <a:endParaRPr lang="en-GB" b="1" dirty="0">
              <a:latin typeface="Times New Roman" panose="02020603050405020304" pitchFamily="18" charset="0"/>
              <a:cs typeface="Times New Roman" panose="02020603050405020304" pitchFamily="18" charset="0"/>
            </a:endParaRPr>
          </a:p>
          <a:p>
            <a:pPr marL="0" indent="0">
              <a:lnSpc>
                <a:spcPct val="150000"/>
              </a:lnSpc>
              <a:buNone/>
            </a:pPr>
            <a:endParaRPr lang="en-IN" dirty="0">
              <a:latin typeface="Times New Roman" panose="02020603050405020304" pitchFamily="18" charset="0"/>
              <a:cs typeface="Times New Roman" panose="02020603050405020304" pitchFamily="18" charset="0"/>
            </a:endParaRPr>
          </a:p>
          <a:p>
            <a:pPr>
              <a:lnSpc>
                <a:spcPct val="150000"/>
              </a:lnSpc>
            </a:pPr>
            <a:endParaRPr lang="en-IN"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5C0843BA-88B8-511E-540E-394F6FB89559}"/>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11814518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40145" y="1600205"/>
            <a:ext cx="11757891" cy="5077686"/>
          </a:xfrm>
          <a:prstGeom prst="rect">
            <a:avLst/>
          </a:prstGeom>
        </p:spPr>
        <p:txBody>
          <a:bodyPr>
            <a:normAutofit/>
          </a:bodyPr>
          <a:lstStyle/>
          <a:p>
            <a:pPr algn="just">
              <a:lnSpc>
                <a:spcPct val="170000"/>
              </a:lnSpc>
            </a:pPr>
            <a:r>
              <a:rPr lang="en-US" sz="2800" b="1" dirty="0">
                <a:latin typeface="Times New Roman" panose="02020603050405020304" pitchFamily="18" charset="0"/>
                <a:cs typeface="Times New Roman" panose="02020603050405020304" pitchFamily="18" charset="0"/>
              </a:rPr>
              <a:t>Establishment of OPS Control Room – Battalion HQ (09.08.2018)</a:t>
            </a:r>
          </a:p>
          <a:p>
            <a:pPr marL="0" indent="0" algn="just">
              <a:lnSpc>
                <a:spcPct val="170000"/>
              </a:lnSpc>
              <a:buNone/>
            </a:pPr>
            <a:r>
              <a:rPr lang="en-US" sz="2800" dirty="0">
                <a:latin typeface="Times New Roman" panose="02020603050405020304" pitchFamily="18" charset="0"/>
                <a:cs typeface="Times New Roman" panose="02020603050405020304" pitchFamily="18" charset="0"/>
              </a:rPr>
              <a:t>	On the </a:t>
            </a:r>
            <a:r>
              <a:rPr lang="en-US" sz="2800" b="1" dirty="0">
                <a:latin typeface="Times New Roman" panose="02020603050405020304" pitchFamily="18" charset="0"/>
                <a:cs typeface="Times New Roman" panose="02020603050405020304" pitchFamily="18" charset="0"/>
              </a:rPr>
              <a:t>morning of 9th August 2018</a:t>
            </a:r>
            <a:r>
              <a:rPr lang="en-US" sz="2800" dirty="0">
                <a:latin typeface="Times New Roman" panose="02020603050405020304" pitchFamily="18" charset="0"/>
                <a:cs typeface="Times New Roman" panose="02020603050405020304" pitchFamily="18" charset="0"/>
              </a:rPr>
              <a:t>, an </a:t>
            </a:r>
            <a:r>
              <a:rPr lang="en-US" sz="2800" b="1" dirty="0">
                <a:latin typeface="Times New Roman" panose="02020603050405020304" pitchFamily="18" charset="0"/>
                <a:cs typeface="Times New Roman" panose="02020603050405020304" pitchFamily="18" charset="0"/>
              </a:rPr>
              <a:t>OPS Control Room</a:t>
            </a:r>
            <a:r>
              <a:rPr lang="en-US" sz="2800" dirty="0">
                <a:latin typeface="Times New Roman" panose="02020603050405020304" pitchFamily="18" charset="0"/>
                <a:cs typeface="Times New Roman" panose="02020603050405020304" pitchFamily="18" charset="0"/>
              </a:rPr>
              <a:t> was established at the </a:t>
            </a:r>
            <a:r>
              <a:rPr lang="en-US" sz="2800" b="1" dirty="0">
                <a:latin typeface="Times New Roman" panose="02020603050405020304" pitchFamily="18" charset="0"/>
                <a:cs typeface="Times New Roman" panose="02020603050405020304" pitchFamily="18" charset="0"/>
              </a:rPr>
              <a:t>NDRF Battalion Headquarters</a:t>
            </a:r>
            <a:r>
              <a:rPr lang="en-US" sz="2800" dirty="0">
                <a:latin typeface="Times New Roman" panose="02020603050405020304" pitchFamily="18" charset="0"/>
                <a:cs typeface="Times New Roman" panose="02020603050405020304" pitchFamily="18" charset="0"/>
              </a:rPr>
              <a:t> with full communication support including </a:t>
            </a:r>
            <a:r>
              <a:rPr lang="en-US" sz="2800" b="1" dirty="0">
                <a:latin typeface="Times New Roman" panose="02020603050405020304" pitchFamily="18" charset="0"/>
                <a:cs typeface="Times New Roman" panose="02020603050405020304" pitchFamily="18" charset="0"/>
              </a:rPr>
              <a:t>QDA, fax, and computer systems</a:t>
            </a:r>
            <a:r>
              <a:rPr lang="en-US" sz="2800" dirty="0">
                <a:latin typeface="Times New Roman" panose="02020603050405020304" pitchFamily="18" charset="0"/>
                <a:cs typeface="Times New Roman" panose="02020603050405020304" pitchFamily="18" charset="0"/>
              </a:rPr>
              <a:t>, to provide real-time </a:t>
            </a:r>
            <a:r>
              <a:rPr lang="en-US" sz="2800" b="1" dirty="0">
                <a:latin typeface="Times New Roman" panose="02020603050405020304" pitchFamily="18" charset="0"/>
                <a:cs typeface="Times New Roman" panose="02020603050405020304" pitchFamily="18" charset="0"/>
              </a:rPr>
              <a:t>operational assistance and coordination</a:t>
            </a:r>
            <a:r>
              <a:rPr lang="en-US" sz="2800" dirty="0">
                <a:latin typeface="Times New Roman" panose="02020603050405020304" pitchFamily="18" charset="0"/>
                <a:cs typeface="Times New Roman" panose="02020603050405020304" pitchFamily="18" charset="0"/>
              </a:rPr>
              <a:t> for deployed teams.</a:t>
            </a:r>
            <a:endParaRPr lang="en-IN"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E5DA21F-F536-3C71-A596-05AC9897E558}"/>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3977709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26167823"/>
              </p:ext>
            </p:extLst>
          </p:nvPr>
        </p:nvGraphicFramePr>
        <p:xfrm>
          <a:off x="146304" y="1679797"/>
          <a:ext cx="11905488" cy="3137535"/>
        </p:xfrm>
        <a:graphic>
          <a:graphicData uri="http://schemas.openxmlformats.org/drawingml/2006/table">
            <a:tbl>
              <a:tblPr/>
              <a:tblGrid>
                <a:gridCol w="866167">
                  <a:extLst>
                    <a:ext uri="{9D8B030D-6E8A-4147-A177-3AD203B41FA5}">
                      <a16:colId xmlns:a16="http://schemas.microsoft.com/office/drawing/2014/main" val="20000"/>
                    </a:ext>
                  </a:extLst>
                </a:gridCol>
                <a:gridCol w="2737414">
                  <a:extLst>
                    <a:ext uri="{9D8B030D-6E8A-4147-A177-3AD203B41FA5}">
                      <a16:colId xmlns:a16="http://schemas.microsoft.com/office/drawing/2014/main" val="20001"/>
                    </a:ext>
                  </a:extLst>
                </a:gridCol>
                <a:gridCol w="2167251">
                  <a:extLst>
                    <a:ext uri="{9D8B030D-6E8A-4147-A177-3AD203B41FA5}">
                      <a16:colId xmlns:a16="http://schemas.microsoft.com/office/drawing/2014/main" val="20002"/>
                    </a:ext>
                  </a:extLst>
                </a:gridCol>
                <a:gridCol w="540723">
                  <a:extLst>
                    <a:ext uri="{9D8B030D-6E8A-4147-A177-3AD203B41FA5}">
                      <a16:colId xmlns:a16="http://schemas.microsoft.com/office/drawing/2014/main" val="20003"/>
                    </a:ext>
                  </a:extLst>
                </a:gridCol>
                <a:gridCol w="2813919">
                  <a:extLst>
                    <a:ext uri="{9D8B030D-6E8A-4147-A177-3AD203B41FA5}">
                      <a16:colId xmlns:a16="http://schemas.microsoft.com/office/drawing/2014/main" val="20005"/>
                    </a:ext>
                  </a:extLst>
                </a:gridCol>
                <a:gridCol w="2780014">
                  <a:extLst>
                    <a:ext uri="{9D8B030D-6E8A-4147-A177-3AD203B41FA5}">
                      <a16:colId xmlns:a16="http://schemas.microsoft.com/office/drawing/2014/main" val="20004"/>
                    </a:ext>
                  </a:extLst>
                </a:gridCol>
              </a:tblGrid>
              <a:tr h="611293">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Sl.</a:t>
                      </a:r>
                    </a:p>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No.</a:t>
                      </a:r>
                    </a:p>
                  </a:txBody>
                  <a:tcPr marL="64694" marR="6469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District</a:t>
                      </a:r>
                    </a:p>
                  </a:txBody>
                  <a:tcPr marL="64694" marR="6469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Actual rainfall for 5 days</a:t>
                      </a:r>
                    </a:p>
                  </a:txBody>
                  <a:tcPr marL="64694" marR="6469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1357313" rtl="0" eaLnBrk="1" fontAlgn="base" latinLnBrk="0" hangingPunct="1">
                        <a:lnSpc>
                          <a:spcPct val="107000"/>
                        </a:lnSpc>
                        <a:spcBef>
                          <a:spcPct val="0"/>
                        </a:spcBef>
                        <a:spcAft>
                          <a:spcPts val="800"/>
                        </a:spcAft>
                        <a:buClrTx/>
                        <a:buSzTx/>
                        <a:buFontTx/>
                        <a:buNone/>
                        <a:tabLst/>
                      </a:pPr>
                      <a:endParaRPr kumimoji="0" lang="en-US" sz="2200" b="1" i="0" u="none" strike="noStrike" cap="none" normalizeH="0" baseline="0">
                        <a:ln>
                          <a:noFill/>
                        </a:ln>
                        <a:solidFill>
                          <a:schemeClr val="tx1"/>
                        </a:solidFill>
                        <a:effectLst/>
                        <a:latin typeface="+mn-lt"/>
                        <a:ea typeface="Calibri" pitchFamily="34" charset="0"/>
                        <a:cs typeface="Mangal" pitchFamily="18" charset="0"/>
                      </a:endParaRPr>
                    </a:p>
                  </a:txBody>
                  <a:tcPr marL="64694" marR="6469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Normal rainfall    for 5 days</a:t>
                      </a:r>
                    </a:p>
                  </a:txBody>
                  <a:tcPr marL="64694" marR="6469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Excess %</a:t>
                      </a:r>
                    </a:p>
                  </a:txBody>
                  <a:tcPr marL="64694" marR="6469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310">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1357313" rtl="0" eaLnBrk="1" fontAlgn="base" latinLnBrk="0" hangingPunct="1">
                        <a:lnSpc>
                          <a:spcPct val="107000"/>
                        </a:lnSpc>
                        <a:spcBef>
                          <a:spcPct val="0"/>
                        </a:spcBef>
                        <a:spcAft>
                          <a:spcPts val="800"/>
                        </a:spcAft>
                        <a:buClrTx/>
                        <a:buSzTx/>
                        <a:buFontTx/>
                        <a:buNone/>
                        <a:tabLst/>
                      </a:pP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1357313" rtl="0" eaLnBrk="1" fontAlgn="base" latinLnBrk="0" hangingPunct="1">
                        <a:lnSpc>
                          <a:spcPct val="107000"/>
                        </a:lnSpc>
                        <a:spcBef>
                          <a:spcPct val="0"/>
                        </a:spcBef>
                        <a:spcAft>
                          <a:spcPts val="800"/>
                        </a:spcAft>
                        <a:buClrTx/>
                        <a:buSzTx/>
                        <a:buFontTx/>
                        <a:buNone/>
                        <a:tabLst>
                          <a:tab pos="744538"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(in mm)</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IN"/>
                    </a:p>
                  </a:txBody>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30250" algn="l"/>
                        </a:tabLst>
                      </a:pP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310">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1</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Chennai</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44538"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399.0</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40.6</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IN"/>
                    </a:p>
                  </a:txBody>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30250"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+ 883 %</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7310">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2</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Kancheepuram</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44538"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467.2</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34.5</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IN"/>
                    </a:p>
                  </a:txBody>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+ 1254 %</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7310">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3</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Tiruvallur</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44538"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335.2 </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34.8</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IN"/>
                    </a:p>
                  </a:txBody>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30250"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+ 863 %</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7310">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4</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err="1">
                          <a:ln>
                            <a:noFill/>
                          </a:ln>
                          <a:solidFill>
                            <a:schemeClr val="tx1"/>
                          </a:solidFill>
                          <a:effectLst/>
                          <a:latin typeface="Times New Roman" panose="02020603050405020304" pitchFamily="18" charset="0"/>
                          <a:ea typeface="Calibri" pitchFamily="34" charset="0"/>
                          <a:cs typeface="Mangal" pitchFamily="18" charset="0"/>
                        </a:rPr>
                        <a:t>Cuddalore</a:t>
                      </a: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44538"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274.8</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49.9</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IN"/>
                    </a:p>
                  </a:txBody>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30250"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+ 451%</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57310">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5</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err="1">
                          <a:ln>
                            <a:noFill/>
                          </a:ln>
                          <a:solidFill>
                            <a:schemeClr val="tx1"/>
                          </a:solidFill>
                          <a:effectLst/>
                          <a:latin typeface="Times New Roman" panose="02020603050405020304" pitchFamily="18" charset="0"/>
                          <a:ea typeface="Calibri" pitchFamily="34" charset="0"/>
                          <a:cs typeface="Mangal" pitchFamily="18" charset="0"/>
                        </a:rPr>
                        <a:t>Nagapattinam</a:t>
                      </a: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44538"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263.1</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73.9</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IN"/>
                    </a:p>
                  </a:txBody>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30250"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+ 256 %</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57310">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6</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Villupuram</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44538"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240.0</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27.8</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IN"/>
                    </a:p>
                  </a:txBody>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30250"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+ 764 %</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371" name="Rectangle 3"/>
          <p:cNvSpPr>
            <a:spLocks noChangeArrowheads="1"/>
          </p:cNvSpPr>
          <p:nvPr/>
        </p:nvSpPr>
        <p:spPr bwMode="auto">
          <a:xfrm>
            <a:off x="140208" y="4809641"/>
            <a:ext cx="11905487" cy="1958270"/>
          </a:xfrm>
          <a:prstGeom prst="rect">
            <a:avLst/>
          </a:prstGeom>
          <a:noFill/>
          <a:ln w="9525">
            <a:noFill/>
            <a:miter lim="800000"/>
            <a:headEnd/>
            <a:tailEnd/>
          </a:ln>
        </p:spPr>
        <p:txBody>
          <a:bodyPr wrap="square" lIns="85259" tIns="42629" rIns="85259" bIns="42629">
            <a:spAutoFit/>
          </a:bodyPr>
          <a:lstStyle/>
          <a:p>
            <a:pPr marL="342900" indent="-342900" algn="just">
              <a:lnSpc>
                <a:spcPct val="110000"/>
              </a:lnSpc>
              <a:buFont typeface="Arial" pitchFamily="34" charset="0"/>
              <a:buChar char="•"/>
            </a:pPr>
            <a:r>
              <a:rPr lang="en-IN" sz="2800" dirty="0">
                <a:latin typeface="Times New Roman" panose="02020603050405020304" pitchFamily="18" charset="0"/>
              </a:rPr>
              <a:t>In the districts of Chennai, Kancheepuram and Tiruvallur, it had rained about 2.5, 3.8 &amp; 3.2 times normal levels of rainfall respectively.  </a:t>
            </a:r>
          </a:p>
          <a:p>
            <a:pPr marL="342900" indent="-342900" algn="just">
              <a:lnSpc>
                <a:spcPct val="110000"/>
              </a:lnSpc>
              <a:buFont typeface="Arial" pitchFamily="34" charset="0"/>
              <a:buChar char="•"/>
            </a:pPr>
            <a:r>
              <a:rPr lang="en-IN" sz="2800" dirty="0" err="1">
                <a:latin typeface="Times New Roman" panose="02020603050405020304" pitchFamily="18" charset="0"/>
              </a:rPr>
              <a:t>Cuddalore</a:t>
            </a:r>
            <a:r>
              <a:rPr lang="en-IN" sz="2800" dirty="0">
                <a:latin typeface="Times New Roman" panose="02020603050405020304" pitchFamily="18" charset="0"/>
              </a:rPr>
              <a:t> district received 1.9 times normal rainfall, while </a:t>
            </a:r>
            <a:r>
              <a:rPr lang="en-IN" sz="2800" dirty="0" err="1">
                <a:latin typeface="Times New Roman" panose="02020603050405020304" pitchFamily="18" charset="0"/>
              </a:rPr>
              <a:t>Nagapattinam</a:t>
            </a:r>
            <a:r>
              <a:rPr lang="en-IN" sz="2800" dirty="0">
                <a:latin typeface="Times New Roman" panose="02020603050405020304" pitchFamily="18" charset="0"/>
              </a:rPr>
              <a:t> &amp; Villupuram received over 2.5 times normal rainfall.  </a:t>
            </a:r>
            <a:endParaRPr lang="en-US" sz="2200" b="1" dirty="0">
              <a:latin typeface="Times New Roman" panose="02020603050405020304" pitchFamily="18" charset="0"/>
            </a:endParaRPr>
          </a:p>
        </p:txBody>
      </p:sp>
      <p:sp>
        <p:nvSpPr>
          <p:cNvPr id="5" name="Title 1">
            <a:extLst>
              <a:ext uri="{FF2B5EF4-FFF2-40B4-BE49-F238E27FC236}">
                <a16:creationId xmlns:a16="http://schemas.microsoft.com/office/drawing/2014/main" id="{F394924C-6064-6CE9-DD33-231909F8F7DC}"/>
              </a:ext>
            </a:extLst>
          </p:cNvPr>
          <p:cNvSpPr txBox="1">
            <a:spLocks noChangeArrowheads="1"/>
          </p:cNvSpPr>
          <p:nvPr/>
        </p:nvSpPr>
        <p:spPr>
          <a:xfrm>
            <a:off x="1956816" y="548640"/>
            <a:ext cx="8229600" cy="841248"/>
          </a:xfrm>
          <a:prstGeom prst="rect">
            <a:avLst/>
          </a:prstGeom>
          <a:solidFill>
            <a:srgbClr val="FFC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10000"/>
              </a:lnSpc>
            </a:pPr>
            <a:r>
              <a:rPr lang="en-US" sz="2400" b="1" dirty="0">
                <a:latin typeface="Times New Roman" panose="02020603050405020304" pitchFamily="18" charset="0"/>
              </a:rPr>
              <a:t>DISTRICT WISE RAINFALL RECEIVED DURING THE PERIOD FROM 1.12.2015 TO 5.12.2015</a:t>
            </a:r>
            <a:endParaRPr lang="en-US" sz="2400" dirty="0">
              <a:latin typeface="Times New Roman" panose="02020603050405020304" pitchFamily="18"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10836" y="1671782"/>
            <a:ext cx="11951855" cy="5043054"/>
          </a:xfrm>
          <a:prstGeom prst="rect">
            <a:avLst/>
          </a:prstGeom>
        </p:spPr>
        <p:txBody>
          <a:bodyPr>
            <a:normAutofit/>
          </a:bodyPr>
          <a:lstStyle/>
          <a:p>
            <a:pPr marL="0" indent="0">
              <a:buNone/>
            </a:pPr>
            <a:r>
              <a:rPr lang="en-US" sz="2800" b="1" dirty="0">
                <a:latin typeface="Times New Roman" panose="02020603050405020304" pitchFamily="18" charset="0"/>
                <a:cs typeface="Times New Roman" panose="02020603050405020304" pitchFamily="18" charset="0"/>
              </a:rPr>
              <a:t>Key arrangements:</a:t>
            </a:r>
          </a:p>
          <a:p>
            <a:pPr marL="0" indent="0">
              <a:buNone/>
            </a:pPr>
            <a:endParaRPr lang="en-US" sz="2800" b="1"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 </a:t>
            </a:r>
            <a:r>
              <a:rPr lang="en-US" sz="2800" b="1" dirty="0">
                <a:latin typeface="Times New Roman" panose="02020603050405020304" pitchFamily="18" charset="0"/>
                <a:cs typeface="Times New Roman" panose="02020603050405020304" pitchFamily="18" charset="0"/>
              </a:rPr>
              <a:t>dedicated team of officers</a:t>
            </a:r>
            <a:r>
              <a:rPr lang="en-US" sz="2800" dirty="0">
                <a:latin typeface="Times New Roman" panose="02020603050405020304" pitchFamily="18" charset="0"/>
                <a:cs typeface="Times New Roman" panose="02020603050405020304" pitchFamily="18" charset="0"/>
              </a:rPr>
              <a:t> was deployed to operate the control room </a:t>
            </a:r>
            <a:r>
              <a:rPr lang="en-US" sz="2800" b="1" dirty="0">
                <a:latin typeface="Times New Roman" panose="02020603050405020304" pitchFamily="18" charset="0"/>
                <a:cs typeface="Times New Roman" panose="02020603050405020304" pitchFamily="18" charset="0"/>
              </a:rPr>
              <a:t>24×7</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A </a:t>
            </a:r>
            <a:r>
              <a:rPr lang="en-US" sz="2800" b="1" dirty="0">
                <a:latin typeface="Times New Roman" panose="02020603050405020304" pitchFamily="18" charset="0"/>
                <a:cs typeface="Times New Roman" panose="02020603050405020304" pitchFamily="18" charset="0"/>
              </a:rPr>
              <a:t>remote e-Control Room</a:t>
            </a:r>
            <a:r>
              <a:rPr lang="en-US" sz="2800" dirty="0">
                <a:latin typeface="Times New Roman" panose="02020603050405020304" pitchFamily="18" charset="0"/>
                <a:cs typeface="Times New Roman" panose="02020603050405020304" pitchFamily="18" charset="0"/>
              </a:rPr>
              <a:t> was also operated from </a:t>
            </a:r>
            <a:r>
              <a:rPr lang="en-US" sz="2800" b="1" dirty="0">
                <a:latin typeface="Times New Roman" panose="02020603050405020304" pitchFamily="18" charset="0"/>
                <a:cs typeface="Times New Roman" panose="02020603050405020304" pitchFamily="18" charset="0"/>
              </a:rPr>
              <a:t>Tamil Nadu</a:t>
            </a:r>
            <a:r>
              <a:rPr lang="en-US" sz="2800" dirty="0">
                <a:latin typeface="Times New Roman" panose="02020603050405020304" pitchFamily="18" charset="0"/>
                <a:cs typeface="Times New Roman" panose="02020603050405020304" pitchFamily="18" charset="0"/>
              </a:rPr>
              <a:t> to monitor team movements and respond to distress calls in </a:t>
            </a:r>
            <a:r>
              <a:rPr lang="en-US" sz="2800" b="1" dirty="0">
                <a:latin typeface="Times New Roman" panose="02020603050405020304" pitchFamily="18" charset="0"/>
                <a:cs typeface="Times New Roman" panose="02020603050405020304" pitchFamily="18" charset="0"/>
              </a:rPr>
              <a:t>Kerala</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All operational </a:t>
            </a:r>
            <a:r>
              <a:rPr lang="en-US" sz="2800" b="1" dirty="0">
                <a:latin typeface="Times New Roman" panose="02020603050405020304" pitchFamily="18" charset="0"/>
                <a:cs typeface="Times New Roman" panose="02020603050405020304" pitchFamily="18" charset="0"/>
              </a:rPr>
              <a:t>reports and returns</a:t>
            </a:r>
            <a:r>
              <a:rPr lang="en-US" sz="2800" dirty="0">
                <a:latin typeface="Times New Roman" panose="02020603050405020304" pitchFamily="18" charset="0"/>
                <a:cs typeface="Times New Roman" panose="02020603050405020304" pitchFamily="18" charset="0"/>
              </a:rPr>
              <a:t> were coordinated through the Battalion Control Room.</a:t>
            </a:r>
          </a:p>
          <a:p>
            <a:r>
              <a:rPr lang="en-US" sz="2800" dirty="0">
                <a:latin typeface="Times New Roman" panose="02020603050405020304" pitchFamily="18" charset="0"/>
                <a:cs typeface="Times New Roman" panose="02020603050405020304" pitchFamily="18" charset="0"/>
              </a:rPr>
              <a:t>A </a:t>
            </a:r>
            <a:r>
              <a:rPr lang="en-US" sz="2800" b="1" dirty="0">
                <a:latin typeface="Times New Roman" panose="02020603050405020304" pitchFamily="18" charset="0"/>
                <a:cs typeface="Times New Roman" panose="02020603050405020304" pitchFamily="18" charset="0"/>
              </a:rPr>
              <a:t>liaison officer</a:t>
            </a:r>
            <a:r>
              <a:rPr lang="en-US" sz="2800" dirty="0">
                <a:latin typeface="Times New Roman" panose="02020603050405020304" pitchFamily="18" charset="0"/>
                <a:cs typeface="Times New Roman" panose="02020603050405020304" pitchFamily="18" charset="0"/>
              </a:rPr>
              <a:t> was specifically assigned to coordinate with the </a:t>
            </a:r>
            <a:r>
              <a:rPr lang="en-US" sz="2800" b="1" dirty="0">
                <a:latin typeface="Times New Roman" panose="02020603050405020304" pitchFamily="18" charset="0"/>
                <a:cs typeface="Times New Roman" panose="02020603050405020304" pitchFamily="18" charset="0"/>
              </a:rPr>
              <a:t>State Government</a:t>
            </a:r>
            <a:r>
              <a:rPr lang="en-US" sz="2800" dirty="0">
                <a:latin typeface="Times New Roman" panose="02020603050405020304" pitchFamily="18" charset="0"/>
                <a:cs typeface="Times New Roman" panose="02020603050405020304" pitchFamily="18" charset="0"/>
              </a:rPr>
              <a:t> for logistics, including </a:t>
            </a:r>
            <a:r>
              <a:rPr lang="en-US" sz="2800" b="1" dirty="0">
                <a:latin typeface="Times New Roman" panose="02020603050405020304" pitchFamily="18" charset="0"/>
                <a:cs typeface="Times New Roman" panose="02020603050405020304" pitchFamily="18" charset="0"/>
              </a:rPr>
              <a:t>transport, accommodation</a:t>
            </a:r>
            <a:r>
              <a:rPr lang="en-US" sz="2800" dirty="0">
                <a:latin typeface="Times New Roman" panose="02020603050405020304" pitchFamily="18" charset="0"/>
                <a:cs typeface="Times New Roman" panose="02020603050405020304" pitchFamily="18" charset="0"/>
              </a:rPr>
              <a:t> for incoming troops, and ensuring </a:t>
            </a:r>
            <a:r>
              <a:rPr lang="en-US" sz="2800" b="1" dirty="0">
                <a:latin typeface="Times New Roman" panose="02020603050405020304" pitchFamily="18" charset="0"/>
                <a:cs typeface="Times New Roman" panose="02020603050405020304" pitchFamily="18" charset="0"/>
              </a:rPr>
              <a:t>State Liaison Officers</a:t>
            </a:r>
            <a:r>
              <a:rPr lang="en-US" sz="2800" dirty="0">
                <a:latin typeface="Times New Roman" panose="02020603050405020304" pitchFamily="18" charset="0"/>
                <a:cs typeface="Times New Roman" panose="02020603050405020304" pitchFamily="18" charset="0"/>
              </a:rPr>
              <a:t> were attached to each NDRF team.</a:t>
            </a:r>
          </a:p>
          <a:p>
            <a:endParaRPr lang="en-US" sz="2800"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FF165643-C153-C7AE-F861-6911ECD2B9BD}"/>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12982334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599" y="1600205"/>
            <a:ext cx="10869637" cy="4525963"/>
          </a:xfrm>
          <a:prstGeom prst="rect">
            <a:avLst/>
          </a:prstGeom>
        </p:spPr>
        <p:txBody>
          <a:bodyPr>
            <a:normAutofit/>
          </a:bodyPr>
          <a:lstStyle/>
          <a:p>
            <a:pPr marL="0" indent="0">
              <a:buNone/>
            </a:pPr>
            <a:r>
              <a:rPr lang="en-US" sz="2800" b="1" u="sng" dirty="0">
                <a:latin typeface="Times New Roman" panose="02020603050405020304" pitchFamily="18" charset="0"/>
                <a:cs typeface="Times New Roman" panose="02020603050405020304" pitchFamily="18" charset="0"/>
              </a:rPr>
              <a:t>DEPLOYMENT OF VARIOUS AGENCIES:-</a:t>
            </a: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graphicFrame>
            <p:nvGraphicFramePr>
              <p:cNvPr id="3" name="Table 2"/>
              <p:cNvGraphicFramePr>
                <a:graphicFrameLocks noGrp="1"/>
              </p:cNvGraphicFramePr>
              <p:nvPr>
                <p:extLst>
                  <p:ext uri="{D42A27DB-BD31-4B8C-83A1-F6EECF244321}">
                    <p14:modId xmlns:p14="http://schemas.microsoft.com/office/powerpoint/2010/main" val="166485847"/>
                  </p:ext>
                </p:extLst>
              </p:nvPr>
            </p:nvGraphicFramePr>
            <p:xfrm>
              <a:off x="609600" y="2321166"/>
              <a:ext cx="10972800" cy="4325796"/>
            </p:xfrm>
            <a:graphic>
              <a:graphicData uri="http://schemas.openxmlformats.org/drawingml/2006/table">
                <a:tbl>
                  <a:tblPr firstRow="1" firstCol="1" bandRow="1">
                    <a:tableStyleId>{5C22544A-7EE6-4342-B048-85BDC9FD1C3A}</a:tableStyleId>
                  </a:tblPr>
                  <a:tblGrid>
                    <a:gridCol w="1553748">
                      <a:extLst>
                        <a:ext uri="{9D8B030D-6E8A-4147-A177-3AD203B41FA5}">
                          <a16:colId xmlns:a16="http://schemas.microsoft.com/office/drawing/2014/main" val="20000"/>
                        </a:ext>
                      </a:extLst>
                    </a:gridCol>
                    <a:gridCol w="7373722">
                      <a:extLst>
                        <a:ext uri="{9D8B030D-6E8A-4147-A177-3AD203B41FA5}">
                          <a16:colId xmlns:a16="http://schemas.microsoft.com/office/drawing/2014/main" val="20001"/>
                        </a:ext>
                      </a:extLst>
                    </a:gridCol>
                    <a:gridCol w="2045330">
                      <a:extLst>
                        <a:ext uri="{9D8B030D-6E8A-4147-A177-3AD203B41FA5}">
                          <a16:colId xmlns:a16="http://schemas.microsoft.com/office/drawing/2014/main" val="20002"/>
                        </a:ext>
                      </a:extLst>
                    </a:gridCol>
                  </a:tblGrid>
                  <a:tr h="453606">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FORCE</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DEPLOYMENT</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MANPOWER</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81830">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ARMY</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23 COLUMNS, 104 BOATS</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2400" smtClean="0">
                                    <a:effectLst/>
                                    <a:latin typeface="Cambria Math"/>
                                  </a:rPr>
                                  <m:t>1700</m:t>
                                </m:r>
                              </m:oMath>
                            </m:oMathPara>
                          </a14:m>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81830">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NAVY</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81 TEAMS, HELECOPTER-06 &amp; DONNIER-02</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2400" smtClean="0">
                                    <a:effectLst/>
                                    <a:latin typeface="Cambria Math"/>
                                  </a:rPr>
                                  <m:t>462</m:t>
                                </m:r>
                              </m:oMath>
                            </m:oMathPara>
                          </a14:m>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81830">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AIR FORCE</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HELICOPTER-29 &amp; FIXED WING-18,</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2400" smtClean="0">
                                    <a:effectLst/>
                                    <a:latin typeface="Cambria Math"/>
                                  </a:rPr>
                                  <m:t>0</m:t>
                                </m:r>
                              </m:oMath>
                            </m:oMathPara>
                          </a14:m>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81830">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COAST GUARD</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36 TEAMS, HELECOPTER-02 &amp; DONNIER-04, GEMINI BOATS-22 AND LIFE CRAFT-04</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2400" smtClean="0">
                                    <a:effectLst/>
                                    <a:latin typeface="Cambria Math"/>
                                  </a:rPr>
                                  <m:t>575</m:t>
                                </m:r>
                              </m:oMath>
                            </m:oMathPara>
                          </a14:m>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81830">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CRPF</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 </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2400" smtClean="0">
                                    <a:effectLst/>
                                    <a:latin typeface="Cambria Math"/>
                                  </a:rPr>
                                  <m:t>116</m:t>
                                </m:r>
                              </m:oMath>
                            </m:oMathPara>
                          </a14:m>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481830">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BSF</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 </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2400" smtClean="0">
                                    <a:effectLst/>
                                    <a:latin typeface="Cambria Math"/>
                                  </a:rPr>
                                  <m:t>130</m:t>
                                </m:r>
                              </m:oMath>
                            </m:oMathPara>
                          </a14:m>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481830">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 </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TOTAL</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2400" smtClean="0">
                                    <a:effectLst/>
                                    <a:latin typeface="Cambria Math"/>
                                  </a:rPr>
                                  <m:t>2983</m:t>
                                </m:r>
                              </m:oMath>
                            </m:oMathPara>
                          </a14:m>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mc:Choice>
        <mc:Fallback>
          <p:graphicFrame>
            <p:nvGraphicFramePr>
              <p:cNvPr id="3" name="Table 2"/>
              <p:cNvGraphicFramePr>
                <a:graphicFrameLocks noGrp="1"/>
              </p:cNvGraphicFramePr>
              <p:nvPr>
                <p:extLst>
                  <p:ext uri="{D42A27DB-BD31-4B8C-83A1-F6EECF244321}">
                    <p14:modId xmlns:p14="http://schemas.microsoft.com/office/powerpoint/2010/main" val="166485847"/>
                  </p:ext>
                </p:extLst>
              </p:nvPr>
            </p:nvGraphicFramePr>
            <p:xfrm>
              <a:off x="609600" y="2321166"/>
              <a:ext cx="10972800" cy="4325796"/>
            </p:xfrm>
            <a:graphic>
              <a:graphicData uri="http://schemas.openxmlformats.org/drawingml/2006/table">
                <a:tbl>
                  <a:tblPr firstRow="1" firstCol="1" bandRow="1">
                    <a:tableStyleId>{5C22544A-7EE6-4342-B048-85BDC9FD1C3A}</a:tableStyleId>
                  </a:tblPr>
                  <a:tblGrid>
                    <a:gridCol w="1553748">
                      <a:extLst>
                        <a:ext uri="{9D8B030D-6E8A-4147-A177-3AD203B41FA5}">
                          <a16:colId xmlns:a16="http://schemas.microsoft.com/office/drawing/2014/main" val="20000"/>
                        </a:ext>
                      </a:extLst>
                    </a:gridCol>
                    <a:gridCol w="7373722">
                      <a:extLst>
                        <a:ext uri="{9D8B030D-6E8A-4147-A177-3AD203B41FA5}">
                          <a16:colId xmlns:a16="http://schemas.microsoft.com/office/drawing/2014/main" val="20001"/>
                        </a:ext>
                      </a:extLst>
                    </a:gridCol>
                    <a:gridCol w="2045330">
                      <a:extLst>
                        <a:ext uri="{9D8B030D-6E8A-4147-A177-3AD203B41FA5}">
                          <a16:colId xmlns:a16="http://schemas.microsoft.com/office/drawing/2014/main" val="20002"/>
                        </a:ext>
                      </a:extLst>
                    </a:gridCol>
                  </a:tblGrid>
                  <a:tr h="453606">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FORCE</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DEPLOYMENT</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MANPOWER</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81830">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ARMY</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23 COLUMNS, 104 BOATS</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436310" t="-113924" r="-1488" b="-718987"/>
                          </a:stretch>
                        </a:blipFill>
                      </a:tcPr>
                    </a:tc>
                    <a:extLst>
                      <a:ext uri="{0D108BD9-81ED-4DB2-BD59-A6C34878D82A}">
                        <a16:rowId xmlns:a16="http://schemas.microsoft.com/office/drawing/2014/main" val="10001"/>
                      </a:ext>
                    </a:extLst>
                  </a:tr>
                  <a:tr h="481830">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NAVY</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81 TEAMS, HELECOPTER-06 &amp; DONNIER-02</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436310" t="-213924" r="-1488" b="-618987"/>
                          </a:stretch>
                        </a:blipFill>
                      </a:tcPr>
                    </a:tc>
                    <a:extLst>
                      <a:ext uri="{0D108BD9-81ED-4DB2-BD59-A6C34878D82A}">
                        <a16:rowId xmlns:a16="http://schemas.microsoft.com/office/drawing/2014/main" val="10002"/>
                      </a:ext>
                    </a:extLst>
                  </a:tr>
                  <a:tr h="731520">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AIR FORCE</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HELICOPTER-29 &amp; FIXED WING-18,</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436310" t="-206667" r="-1488" b="-307500"/>
                          </a:stretch>
                        </a:blipFill>
                      </a:tcPr>
                    </a:tc>
                    <a:extLst>
                      <a:ext uri="{0D108BD9-81ED-4DB2-BD59-A6C34878D82A}">
                        <a16:rowId xmlns:a16="http://schemas.microsoft.com/office/drawing/2014/main" val="10003"/>
                      </a:ext>
                    </a:extLst>
                  </a:tr>
                  <a:tr h="731520">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COAST GUARD</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36 TEAMS, HELECOPTER-02 &amp; DONNIER-04, GEMINI BOATS-22 AND LIFE CRAFT-04</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436310" t="-306667" r="-1488" b="-207500"/>
                          </a:stretch>
                        </a:blipFill>
                      </a:tcPr>
                    </a:tc>
                    <a:extLst>
                      <a:ext uri="{0D108BD9-81ED-4DB2-BD59-A6C34878D82A}">
                        <a16:rowId xmlns:a16="http://schemas.microsoft.com/office/drawing/2014/main" val="10004"/>
                      </a:ext>
                    </a:extLst>
                  </a:tr>
                  <a:tr h="481830">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CRPF</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 </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436310" t="-610000" r="-1488" b="-211250"/>
                          </a:stretch>
                        </a:blipFill>
                      </a:tcPr>
                    </a:tc>
                    <a:extLst>
                      <a:ext uri="{0D108BD9-81ED-4DB2-BD59-A6C34878D82A}">
                        <a16:rowId xmlns:a16="http://schemas.microsoft.com/office/drawing/2014/main" val="10005"/>
                      </a:ext>
                    </a:extLst>
                  </a:tr>
                  <a:tr h="481830">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BSF</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 </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436310" t="-718987" r="-1488" b="-113924"/>
                          </a:stretch>
                        </a:blipFill>
                      </a:tcPr>
                    </a:tc>
                    <a:extLst>
                      <a:ext uri="{0D108BD9-81ED-4DB2-BD59-A6C34878D82A}">
                        <a16:rowId xmlns:a16="http://schemas.microsoft.com/office/drawing/2014/main" val="10006"/>
                      </a:ext>
                    </a:extLst>
                  </a:tr>
                  <a:tr h="481830">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 </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dirty="0">
                              <a:effectLst/>
                              <a:latin typeface="Times New Roman" panose="02020603050405020304" pitchFamily="18" charset="0"/>
                              <a:cs typeface="Times New Roman" panose="02020603050405020304" pitchFamily="18" charset="0"/>
                            </a:rPr>
                            <a:t>TOTAL</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436310" t="-818987" r="-1488" b="-13924"/>
                          </a:stretch>
                        </a:blipFill>
                      </a:tcPr>
                    </a:tc>
                    <a:extLst>
                      <a:ext uri="{0D108BD9-81ED-4DB2-BD59-A6C34878D82A}">
                        <a16:rowId xmlns:a16="http://schemas.microsoft.com/office/drawing/2014/main" val="10007"/>
                      </a:ext>
                    </a:extLst>
                  </a:tr>
                </a:tbl>
              </a:graphicData>
            </a:graphic>
          </p:graphicFrame>
        </mc:Fallback>
      </mc:AlternateContent>
      <p:sp>
        <p:nvSpPr>
          <p:cNvPr id="7" name="Title 1">
            <a:extLst>
              <a:ext uri="{FF2B5EF4-FFF2-40B4-BE49-F238E27FC236}">
                <a16:creationId xmlns:a16="http://schemas.microsoft.com/office/drawing/2014/main" id="{0FD5B062-D717-07E5-03F3-059201037E1D}"/>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19378845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599" y="1600205"/>
            <a:ext cx="10869637" cy="4525963"/>
          </a:xfrm>
          <a:prstGeom prst="rect">
            <a:avLst/>
          </a:prstGeom>
        </p:spPr>
        <p:txBody>
          <a:bodyPr>
            <a:normAutofit/>
          </a:bodyPr>
          <a:lstStyle/>
          <a:p>
            <a:pPr marL="0" indent="0">
              <a:buNone/>
            </a:pPr>
            <a:r>
              <a:rPr lang="en-US" sz="2800" b="1" u="sng" dirty="0">
                <a:latin typeface="Times New Roman" panose="02020603050405020304" pitchFamily="18" charset="0"/>
                <a:cs typeface="Times New Roman" panose="02020603050405020304" pitchFamily="18" charset="0"/>
              </a:rPr>
              <a:t>DEPLOYMENT OF NDRF Teams:-</a:t>
            </a: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endParaRPr lang="en-GB" b="1" dirty="0"/>
          </a:p>
          <a:p>
            <a:pPr marL="0" indent="0">
              <a:buNone/>
            </a:pPr>
            <a:endParaRPr lang="en-GB" b="1" dirty="0"/>
          </a:p>
          <a:p>
            <a:pPr marL="0" indent="0">
              <a:buNone/>
            </a:pPr>
            <a:endParaRPr lang="en-IN" dirty="0"/>
          </a:p>
          <a:p>
            <a:endParaRPr lang="en-IN" dirty="0"/>
          </a:p>
        </p:txBody>
      </p:sp>
      <p:graphicFrame>
        <p:nvGraphicFramePr>
          <p:cNvPr id="5" name="Table 4"/>
          <p:cNvGraphicFramePr>
            <a:graphicFrameLocks noGrp="1"/>
          </p:cNvGraphicFramePr>
          <p:nvPr>
            <p:extLst>
              <p:ext uri="{D42A27DB-BD31-4B8C-83A1-F6EECF244321}">
                <p14:modId xmlns:p14="http://schemas.microsoft.com/office/powerpoint/2010/main" val="3153869300"/>
              </p:ext>
            </p:extLst>
          </p:nvPr>
        </p:nvGraphicFramePr>
        <p:xfrm>
          <a:off x="145915" y="2115127"/>
          <a:ext cx="11974750" cy="6208268"/>
        </p:xfrm>
        <a:graphic>
          <a:graphicData uri="http://schemas.openxmlformats.org/drawingml/2006/table">
            <a:tbl>
              <a:tblPr firstRow="1" firstCol="1" bandRow="1">
                <a:tableStyleId>{5C22544A-7EE6-4342-B048-85BDC9FD1C3A}</a:tableStyleId>
              </a:tblPr>
              <a:tblGrid>
                <a:gridCol w="1265701">
                  <a:extLst>
                    <a:ext uri="{9D8B030D-6E8A-4147-A177-3AD203B41FA5}">
                      <a16:colId xmlns:a16="http://schemas.microsoft.com/office/drawing/2014/main" val="20000"/>
                    </a:ext>
                  </a:extLst>
                </a:gridCol>
                <a:gridCol w="3784163">
                  <a:extLst>
                    <a:ext uri="{9D8B030D-6E8A-4147-A177-3AD203B41FA5}">
                      <a16:colId xmlns:a16="http://schemas.microsoft.com/office/drawing/2014/main" val="20001"/>
                    </a:ext>
                  </a:extLst>
                </a:gridCol>
                <a:gridCol w="4166457">
                  <a:extLst>
                    <a:ext uri="{9D8B030D-6E8A-4147-A177-3AD203B41FA5}">
                      <a16:colId xmlns:a16="http://schemas.microsoft.com/office/drawing/2014/main" val="20002"/>
                    </a:ext>
                  </a:extLst>
                </a:gridCol>
                <a:gridCol w="2758429">
                  <a:extLst>
                    <a:ext uri="{9D8B030D-6E8A-4147-A177-3AD203B41FA5}">
                      <a16:colId xmlns:a16="http://schemas.microsoft.com/office/drawing/2014/main" val="20003"/>
                    </a:ext>
                  </a:extLst>
                </a:gridCol>
              </a:tblGrid>
              <a:tr h="595168">
                <a:tc>
                  <a:txBody>
                    <a:bodyPr/>
                    <a:lstStyle/>
                    <a:p>
                      <a:pPr>
                        <a:lnSpc>
                          <a:spcPct val="115000"/>
                        </a:lnSpc>
                        <a:spcAft>
                          <a:spcPts val="0"/>
                        </a:spcAft>
                      </a:pPr>
                      <a:r>
                        <a:rPr lang="en-US" sz="1800" dirty="0">
                          <a:effectLst/>
                          <a:latin typeface="Times New Roman" panose="02020603050405020304" pitchFamily="18" charset="0"/>
                          <a:cs typeface="Times New Roman" panose="02020603050405020304" pitchFamily="18" charset="0"/>
                        </a:rPr>
                        <a:t>DATE</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INDUCTION OF NDRF TEAMS IN   F.W.R OPERATIONS</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nSpc>
                          <a:spcPct val="115000"/>
                        </a:lnSpc>
                        <a:spcAft>
                          <a:spcPts val="0"/>
                        </a:spcAft>
                      </a:pPr>
                      <a:r>
                        <a:rPr lang="en-US" sz="1800" dirty="0">
                          <a:effectLst/>
                          <a:latin typeface="Times New Roman" panose="02020603050405020304" pitchFamily="18" charset="0"/>
                          <a:cs typeface="Times New Roman" panose="02020603050405020304" pitchFamily="18" charset="0"/>
                        </a:rPr>
                        <a:t>REQUISITION</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nSpc>
                          <a:spcPct val="115000"/>
                        </a:lnSpc>
                        <a:spcAft>
                          <a:spcPts val="0"/>
                        </a:spcAft>
                      </a:pPr>
                      <a:r>
                        <a:rPr lang="en-US" sz="1800" dirty="0">
                          <a:effectLst/>
                          <a:latin typeface="Times New Roman" panose="02020603050405020304" pitchFamily="18" charset="0"/>
                          <a:cs typeface="Times New Roman" panose="02020603050405020304" pitchFamily="18" charset="0"/>
                        </a:rPr>
                        <a:t>DISTRICTS</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extLst>
                  <a:ext uri="{0D108BD9-81ED-4DB2-BD59-A6C34878D82A}">
                    <a16:rowId xmlns:a16="http://schemas.microsoft.com/office/drawing/2014/main" val="10000"/>
                  </a:ext>
                </a:extLst>
              </a:tr>
              <a:tr h="595168">
                <a:tc>
                  <a:txBody>
                    <a:bodyPr/>
                    <a:lstStyle/>
                    <a:p>
                      <a:pPr>
                        <a:lnSpc>
                          <a:spcPct val="115000"/>
                        </a:lnSpc>
                        <a:spcAft>
                          <a:spcPts val="0"/>
                        </a:spcAft>
                      </a:pPr>
                      <a:r>
                        <a:rPr lang="en-US" sz="1800" dirty="0">
                          <a:effectLst/>
                          <a:latin typeface="Times New Roman" panose="02020603050405020304" pitchFamily="18" charset="0"/>
                          <a:cs typeface="Times New Roman" panose="02020603050405020304" pitchFamily="18" charset="0"/>
                        </a:rPr>
                        <a:t>09-08-18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03 TEAMS PROCEEDED FROM BN HQ BY ROAD</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SEOC/MISC/99/2012 DATED 09-08-2018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rowSpan="2">
                  <a:txBody>
                    <a:bodyPr/>
                    <a:lstStyle/>
                    <a:p>
                      <a:pPr>
                        <a:lnSpc>
                          <a:spcPct val="115000"/>
                        </a:lnSpc>
                        <a:spcAft>
                          <a:spcPts val="0"/>
                        </a:spcAft>
                      </a:pPr>
                      <a:r>
                        <a:rPr lang="en-US" sz="1800" dirty="0">
                          <a:effectLst/>
                          <a:latin typeface="Times New Roman" panose="02020603050405020304" pitchFamily="18" charset="0"/>
                          <a:cs typeface="Times New Roman" panose="02020603050405020304" pitchFamily="18" charset="0"/>
                        </a:rPr>
                        <a:t>PATHANAMTHITTA, IDUKKI,</a:t>
                      </a:r>
                      <a:endParaRPr lang="en-IN" sz="18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1800" dirty="0">
                          <a:effectLst/>
                          <a:latin typeface="Times New Roman" panose="02020603050405020304" pitchFamily="18" charset="0"/>
                          <a:cs typeface="Times New Roman" panose="02020603050405020304" pitchFamily="18" charset="0"/>
                        </a:rPr>
                        <a:t>WAYANAD, ERNAKULAM, THRISSUR &amp; KOZHIKODE</a:t>
                      </a:r>
                      <a:endParaRPr lang="en-IN" sz="18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extLst>
                  <a:ext uri="{0D108BD9-81ED-4DB2-BD59-A6C34878D82A}">
                    <a16:rowId xmlns:a16="http://schemas.microsoft.com/office/drawing/2014/main" val="10001"/>
                  </a:ext>
                </a:extLst>
              </a:tr>
              <a:tr h="620048">
                <a:tc>
                  <a:txBody>
                    <a:bodyPr/>
                    <a:lstStyle/>
                    <a:p>
                      <a:pPr>
                        <a:lnSpc>
                          <a:spcPct val="115000"/>
                        </a:lnSpc>
                        <a:spcAft>
                          <a:spcPts val="0"/>
                        </a:spcAft>
                      </a:pPr>
                      <a:r>
                        <a:rPr lang="en-US" sz="1800" dirty="0">
                          <a:effectLst/>
                          <a:latin typeface="Times New Roman" panose="02020603050405020304" pitchFamily="18" charset="0"/>
                          <a:cs typeface="Times New Roman" panose="02020603050405020304" pitchFamily="18" charset="0"/>
                        </a:rPr>
                        <a:t>09-08-18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04 TEAMS AIRLIFTED FROM INS RAJALI TO TRIVANDRUM AIRPORT</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SEOC/MISC/99/2012 (2) DATED 09-08-2018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vMerge="1">
                  <a:txBody>
                    <a:bodyPr/>
                    <a:lstStyle/>
                    <a:p>
                      <a:endParaRPr lang="en-IN"/>
                    </a:p>
                  </a:txBody>
                  <a:tcPr/>
                </a:tc>
                <a:extLst>
                  <a:ext uri="{0D108BD9-81ED-4DB2-BD59-A6C34878D82A}">
                    <a16:rowId xmlns:a16="http://schemas.microsoft.com/office/drawing/2014/main" val="10002"/>
                  </a:ext>
                </a:extLst>
              </a:tr>
              <a:tr h="595168">
                <a:tc>
                  <a:txBody>
                    <a:bodyPr/>
                    <a:lstStyle/>
                    <a:p>
                      <a:pPr>
                        <a:lnSpc>
                          <a:spcPct val="115000"/>
                        </a:lnSpc>
                        <a:spcAft>
                          <a:spcPts val="0"/>
                        </a:spcAft>
                      </a:pPr>
                      <a:r>
                        <a:rPr lang="en-US" sz="1800" dirty="0">
                          <a:effectLst/>
                          <a:latin typeface="Times New Roman" panose="02020603050405020304" pitchFamily="18" charset="0"/>
                          <a:cs typeface="Times New Roman" panose="02020603050405020304" pitchFamily="18" charset="0"/>
                        </a:rPr>
                        <a:t>10-08-18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04 TEAMS AIRLIFTED FROM INS RAJALI TO TRIVANDRUM AIRPORT</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SEOC/MISC/99/2012 DATED 10-08-2018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rowSpan="2">
                  <a:txBody>
                    <a:bodyPr/>
                    <a:lstStyle/>
                    <a:p>
                      <a:pPr>
                        <a:lnSpc>
                          <a:spcPct val="115000"/>
                        </a:lnSpc>
                        <a:spcAft>
                          <a:spcPts val="0"/>
                        </a:spcAft>
                      </a:pPr>
                      <a:r>
                        <a:rPr lang="en-US" sz="1800" dirty="0">
                          <a:effectLst/>
                          <a:latin typeface="Times New Roman" panose="02020603050405020304" pitchFamily="18" charset="0"/>
                          <a:cs typeface="Times New Roman" panose="02020603050405020304" pitchFamily="18" charset="0"/>
                        </a:rPr>
                        <a:t>PATHANAMTHITTA, IDUKKI,</a:t>
                      </a:r>
                      <a:endParaRPr lang="en-IN" sz="18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1800" dirty="0">
                          <a:effectLst/>
                          <a:latin typeface="Times New Roman" panose="02020603050405020304" pitchFamily="18" charset="0"/>
                          <a:cs typeface="Times New Roman" panose="02020603050405020304" pitchFamily="18" charset="0"/>
                        </a:rPr>
                        <a:t>WAYANAD, ERNAKULAM, THRISSUR, ALAPPUZHA  &amp; KOZHIKODE</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extLst>
                  <a:ext uri="{0D108BD9-81ED-4DB2-BD59-A6C34878D82A}">
                    <a16:rowId xmlns:a16="http://schemas.microsoft.com/office/drawing/2014/main" val="10003"/>
                  </a:ext>
                </a:extLst>
              </a:tr>
              <a:tr h="905193">
                <a:tc>
                  <a:txBody>
                    <a:bodyPr/>
                    <a:lstStyle/>
                    <a:p>
                      <a:pPr>
                        <a:lnSpc>
                          <a:spcPct val="115000"/>
                        </a:lnSpc>
                        <a:spcAft>
                          <a:spcPts val="0"/>
                        </a:spcAft>
                      </a:pPr>
                      <a:r>
                        <a:rPr lang="en-US" sz="1800" dirty="0">
                          <a:effectLst/>
                          <a:latin typeface="Times New Roman" panose="02020603050405020304" pitchFamily="18" charset="0"/>
                          <a:cs typeface="Times New Roman" panose="02020603050405020304" pitchFamily="18" charset="0"/>
                        </a:rPr>
                        <a:t>10-08-18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15 PERSONNEL OF 10</a:t>
                      </a:r>
                      <a:r>
                        <a:rPr lang="en-US" sz="1800" baseline="30000" dirty="0">
                          <a:effectLst/>
                          <a:latin typeface="Times New Roman" panose="02020603050405020304" pitchFamily="18" charset="0"/>
                          <a:cs typeface="Times New Roman" panose="02020603050405020304" pitchFamily="18" charset="0"/>
                        </a:rPr>
                        <a:t>TH</a:t>
                      </a:r>
                      <a:r>
                        <a:rPr lang="en-US" sz="1800" dirty="0">
                          <a:effectLst/>
                          <a:latin typeface="Times New Roman" panose="02020603050405020304" pitchFamily="18" charset="0"/>
                          <a:cs typeface="Times New Roman" panose="02020603050405020304" pitchFamily="18" charset="0"/>
                        </a:rPr>
                        <a:t> BN AIRLIFTED FROM VIJAYAWADA AIRPORT TO TRIVANDRUM AIRPORT</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10</a:t>
                      </a:r>
                      <a:r>
                        <a:rPr lang="en-US" sz="1800" baseline="30000" dirty="0">
                          <a:effectLst/>
                          <a:latin typeface="Times New Roman" panose="02020603050405020304" pitchFamily="18" charset="0"/>
                          <a:cs typeface="Times New Roman" panose="02020603050405020304" pitchFamily="18" charset="0"/>
                        </a:rPr>
                        <a:t>TH</a:t>
                      </a:r>
                      <a:r>
                        <a:rPr lang="en-US" sz="1800" dirty="0">
                          <a:effectLst/>
                          <a:latin typeface="Times New Roman" panose="02020603050405020304" pitchFamily="18" charset="0"/>
                          <a:cs typeface="Times New Roman" panose="02020603050405020304" pitchFamily="18" charset="0"/>
                        </a:rPr>
                        <a:t> BN D.III-4/2018-19/OPS DATED 10 AUG’2018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vMerge="1">
                  <a:txBody>
                    <a:bodyPr/>
                    <a:lstStyle/>
                    <a:p>
                      <a:endParaRPr lang="en-IN"/>
                    </a:p>
                  </a:txBody>
                  <a:tcPr/>
                </a:tc>
                <a:extLst>
                  <a:ext uri="{0D108BD9-81ED-4DB2-BD59-A6C34878D82A}">
                    <a16:rowId xmlns:a16="http://schemas.microsoft.com/office/drawing/2014/main" val="10004"/>
                  </a:ext>
                </a:extLst>
              </a:tr>
              <a:tr h="1215217">
                <a:tc>
                  <a:txBody>
                    <a:bodyPr/>
                    <a:lstStyle/>
                    <a:p>
                      <a:pPr>
                        <a:lnSpc>
                          <a:spcPct val="115000"/>
                        </a:lnSpc>
                        <a:spcAft>
                          <a:spcPts val="0"/>
                        </a:spcAft>
                      </a:pPr>
                      <a:r>
                        <a:rPr lang="en-US" sz="1800" dirty="0">
                          <a:effectLst/>
                          <a:latin typeface="Times New Roman" panose="02020603050405020304" pitchFamily="18" charset="0"/>
                          <a:cs typeface="Times New Roman" panose="02020603050405020304" pitchFamily="18" charset="0"/>
                        </a:rPr>
                        <a:t>15-08-18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04 TEAMS OF 05</a:t>
                      </a:r>
                      <a:r>
                        <a:rPr lang="en-US" sz="1800" baseline="30000" dirty="0">
                          <a:effectLst/>
                          <a:latin typeface="Times New Roman" panose="02020603050405020304" pitchFamily="18" charset="0"/>
                          <a:cs typeface="Times New Roman" panose="02020603050405020304" pitchFamily="18" charset="0"/>
                        </a:rPr>
                        <a:t>TH</a:t>
                      </a:r>
                      <a:r>
                        <a:rPr lang="en-US" sz="1800" dirty="0">
                          <a:effectLst/>
                          <a:latin typeface="Times New Roman" panose="02020603050405020304" pitchFamily="18" charset="0"/>
                          <a:cs typeface="Times New Roman" panose="02020603050405020304" pitchFamily="18" charset="0"/>
                        </a:rPr>
                        <a:t> BN AIRLIFTED FROM PUNE AIRPORT TO TRIVANDRUM AIRPORT</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AS PER HQ NEW DELHI MESSAGE NO.I-17018/ OPS/MONSOON/HQ NDRF/ 2018-44 DATED 16 AUG’2018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nSpc>
                          <a:spcPct val="115000"/>
                        </a:lnSpc>
                        <a:spcAft>
                          <a:spcPts val="0"/>
                        </a:spcAft>
                      </a:pPr>
                      <a:r>
                        <a:rPr lang="en-US" sz="1800" dirty="0">
                          <a:effectLst/>
                          <a:latin typeface="Times New Roman" panose="02020603050405020304" pitchFamily="18" charset="0"/>
                          <a:cs typeface="Times New Roman" panose="02020603050405020304" pitchFamily="18" charset="0"/>
                        </a:rPr>
                        <a:t>PATHANAMTHITTA, IDUKKI,</a:t>
                      </a:r>
                      <a:endParaRPr lang="en-IN" sz="18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1800" dirty="0">
                          <a:effectLst/>
                          <a:latin typeface="Times New Roman" panose="02020603050405020304" pitchFamily="18" charset="0"/>
                          <a:cs typeface="Times New Roman" panose="02020603050405020304" pitchFamily="18" charset="0"/>
                        </a:rPr>
                        <a:t>WAYANAD, ERNAKULAM, THRISSUR, ALAPPUZHA  &amp; KOZHIKODE</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extLst>
                  <a:ext uri="{0D108BD9-81ED-4DB2-BD59-A6C34878D82A}">
                    <a16:rowId xmlns:a16="http://schemas.microsoft.com/office/drawing/2014/main" val="10005"/>
                  </a:ext>
                </a:extLst>
              </a:tr>
            </a:tbl>
          </a:graphicData>
        </a:graphic>
      </p:graphicFrame>
      <p:sp>
        <p:nvSpPr>
          <p:cNvPr id="7" name="Title 1">
            <a:extLst>
              <a:ext uri="{FF2B5EF4-FFF2-40B4-BE49-F238E27FC236}">
                <a16:creationId xmlns:a16="http://schemas.microsoft.com/office/drawing/2014/main" id="{14353B6A-B78C-CF69-FFED-64AC80C1F132}"/>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11682742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599" y="1600205"/>
            <a:ext cx="10869637" cy="4525963"/>
          </a:xfrm>
          <a:prstGeom prst="rect">
            <a:avLst/>
          </a:prstGeom>
        </p:spPr>
        <p:txBody>
          <a:bodyPr>
            <a:normAutofit/>
          </a:bodyPr>
          <a:lstStyle/>
          <a:p>
            <a:pPr marL="0" indent="0">
              <a:buNone/>
            </a:pPr>
            <a:r>
              <a:rPr lang="en-US" sz="2800" b="1" u="sng" dirty="0">
                <a:latin typeface="Times New Roman" panose="02020603050405020304" pitchFamily="18" charset="0"/>
                <a:cs typeface="Times New Roman" panose="02020603050405020304" pitchFamily="18" charset="0"/>
              </a:rPr>
              <a:t>DEPLOYMENT OF NDRF Teams:-</a:t>
            </a: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endParaRPr lang="en-GB" b="1" dirty="0"/>
          </a:p>
          <a:p>
            <a:pPr marL="0" indent="0">
              <a:buNone/>
            </a:pPr>
            <a:endParaRPr lang="en-GB" b="1" dirty="0"/>
          </a:p>
          <a:p>
            <a:pPr marL="0" indent="0">
              <a:buNone/>
            </a:pPr>
            <a:endParaRPr lang="en-IN" dirty="0"/>
          </a:p>
          <a:p>
            <a:endParaRPr lang="en-IN" dirty="0"/>
          </a:p>
        </p:txBody>
      </p:sp>
      <p:graphicFrame>
        <p:nvGraphicFramePr>
          <p:cNvPr id="5" name="Table 4"/>
          <p:cNvGraphicFramePr>
            <a:graphicFrameLocks noGrp="1"/>
          </p:cNvGraphicFramePr>
          <p:nvPr>
            <p:extLst>
              <p:ext uri="{D42A27DB-BD31-4B8C-83A1-F6EECF244321}">
                <p14:modId xmlns:p14="http://schemas.microsoft.com/office/powerpoint/2010/main" val="3229886637"/>
              </p:ext>
            </p:extLst>
          </p:nvPr>
        </p:nvGraphicFramePr>
        <p:xfrm>
          <a:off x="168812" y="2194559"/>
          <a:ext cx="11903213" cy="5613147"/>
        </p:xfrm>
        <a:graphic>
          <a:graphicData uri="http://schemas.openxmlformats.org/drawingml/2006/table">
            <a:tbl>
              <a:tblPr firstRow="1" firstCol="1" bandRow="1">
                <a:tableStyleId>{5C22544A-7EE6-4342-B048-85BDC9FD1C3A}</a:tableStyleId>
              </a:tblPr>
              <a:tblGrid>
                <a:gridCol w="1258139">
                  <a:extLst>
                    <a:ext uri="{9D8B030D-6E8A-4147-A177-3AD203B41FA5}">
                      <a16:colId xmlns:a16="http://schemas.microsoft.com/office/drawing/2014/main" val="20000"/>
                    </a:ext>
                  </a:extLst>
                </a:gridCol>
                <a:gridCol w="3761556">
                  <a:extLst>
                    <a:ext uri="{9D8B030D-6E8A-4147-A177-3AD203B41FA5}">
                      <a16:colId xmlns:a16="http://schemas.microsoft.com/office/drawing/2014/main" val="20001"/>
                    </a:ext>
                  </a:extLst>
                </a:gridCol>
                <a:gridCol w="4141567">
                  <a:extLst>
                    <a:ext uri="{9D8B030D-6E8A-4147-A177-3AD203B41FA5}">
                      <a16:colId xmlns:a16="http://schemas.microsoft.com/office/drawing/2014/main" val="20002"/>
                    </a:ext>
                  </a:extLst>
                </a:gridCol>
                <a:gridCol w="2741951">
                  <a:extLst>
                    <a:ext uri="{9D8B030D-6E8A-4147-A177-3AD203B41FA5}">
                      <a16:colId xmlns:a16="http://schemas.microsoft.com/office/drawing/2014/main" val="20003"/>
                    </a:ext>
                  </a:extLst>
                </a:gridCol>
              </a:tblGrid>
              <a:tr h="112494">
                <a:tc>
                  <a:txBody>
                    <a:bodyPr/>
                    <a:lstStyle/>
                    <a:p>
                      <a:pPr>
                        <a:lnSpc>
                          <a:spcPct val="115000"/>
                        </a:lnSpc>
                        <a:spcAft>
                          <a:spcPts val="0"/>
                        </a:spcAft>
                      </a:pPr>
                      <a:r>
                        <a:rPr lang="en-US" sz="1800" dirty="0">
                          <a:effectLst/>
                          <a:latin typeface="Times New Roman" panose="02020603050405020304" pitchFamily="18" charset="0"/>
                        </a:rPr>
                        <a:t>DATE</a:t>
                      </a:r>
                      <a:endParaRPr lang="en-IN" sz="1800" dirty="0">
                        <a:effectLst/>
                        <a:latin typeface="Times New Roman" panose="02020603050405020304" pitchFamily="18" charset="0"/>
                        <a:ea typeface="Times New Roman"/>
                        <a:cs typeface="Times New Roman"/>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rPr>
                        <a:t>INDUCTION OF NDRF TEAMS IN   F.W.R OPERATIONS</a:t>
                      </a:r>
                      <a:endParaRPr lang="en-IN" sz="1800" dirty="0">
                        <a:effectLst/>
                        <a:latin typeface="Times New Roman" panose="02020603050405020304" pitchFamily="18" charset="0"/>
                        <a:ea typeface="Times New Roman"/>
                        <a:cs typeface="Times New Roman"/>
                      </a:endParaRPr>
                    </a:p>
                  </a:txBody>
                  <a:tcPr marL="22705" marR="22705" marT="0" marB="0"/>
                </a:tc>
                <a:tc>
                  <a:txBody>
                    <a:bodyPr/>
                    <a:lstStyle/>
                    <a:p>
                      <a:pPr>
                        <a:lnSpc>
                          <a:spcPct val="115000"/>
                        </a:lnSpc>
                        <a:spcAft>
                          <a:spcPts val="0"/>
                        </a:spcAft>
                      </a:pPr>
                      <a:r>
                        <a:rPr lang="en-US" sz="1800" dirty="0">
                          <a:effectLst/>
                          <a:latin typeface="Times New Roman" panose="02020603050405020304" pitchFamily="18" charset="0"/>
                        </a:rPr>
                        <a:t>REQUISITION</a:t>
                      </a:r>
                      <a:endParaRPr lang="en-IN" sz="1800" dirty="0">
                        <a:effectLst/>
                        <a:latin typeface="Times New Roman" panose="02020603050405020304" pitchFamily="18" charset="0"/>
                        <a:ea typeface="Times New Roman"/>
                        <a:cs typeface="Times New Roman"/>
                      </a:endParaRPr>
                    </a:p>
                  </a:txBody>
                  <a:tcPr marL="22705" marR="22705" marT="0" marB="0"/>
                </a:tc>
                <a:tc>
                  <a:txBody>
                    <a:bodyPr/>
                    <a:lstStyle/>
                    <a:p>
                      <a:pPr>
                        <a:lnSpc>
                          <a:spcPct val="115000"/>
                        </a:lnSpc>
                        <a:spcAft>
                          <a:spcPts val="0"/>
                        </a:spcAft>
                      </a:pPr>
                      <a:r>
                        <a:rPr lang="en-US" sz="1800" dirty="0">
                          <a:effectLst/>
                          <a:latin typeface="Times New Roman" panose="02020603050405020304" pitchFamily="18" charset="0"/>
                        </a:rPr>
                        <a:t>DISTRICTS</a:t>
                      </a:r>
                      <a:endParaRPr lang="en-IN" sz="1800" dirty="0">
                        <a:effectLst/>
                        <a:latin typeface="Times New Roman" panose="02020603050405020304" pitchFamily="18" charset="0"/>
                        <a:ea typeface="Times New Roman"/>
                        <a:cs typeface="Times New Roman"/>
                      </a:endParaRPr>
                    </a:p>
                  </a:txBody>
                  <a:tcPr marL="22705" marR="22705" marT="0" marB="0"/>
                </a:tc>
                <a:extLst>
                  <a:ext uri="{0D108BD9-81ED-4DB2-BD59-A6C34878D82A}">
                    <a16:rowId xmlns:a16="http://schemas.microsoft.com/office/drawing/2014/main" val="10000"/>
                  </a:ext>
                </a:extLst>
              </a:tr>
              <a:tr h="337483">
                <a:tc>
                  <a:txBody>
                    <a:bodyPr/>
                    <a:lstStyle/>
                    <a:p>
                      <a:pPr>
                        <a:lnSpc>
                          <a:spcPct val="115000"/>
                        </a:lnSpc>
                        <a:spcAft>
                          <a:spcPts val="0"/>
                        </a:spcAft>
                      </a:pPr>
                      <a:r>
                        <a:rPr lang="en-US" sz="1800" dirty="0">
                          <a:effectLst/>
                          <a:latin typeface="Times New Roman" panose="02020603050405020304" pitchFamily="18" charset="0"/>
                        </a:rPr>
                        <a:t>16-08-18</a:t>
                      </a:r>
                      <a:endParaRPr lang="en-IN" sz="1800" dirty="0">
                        <a:effectLst/>
                        <a:latin typeface="Times New Roman" panose="02020603050405020304" pitchFamily="18" charset="0"/>
                        <a:ea typeface="Times New Roman"/>
                        <a:cs typeface="Times New Roman"/>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rPr>
                        <a:t>06 TEAM OF 08</a:t>
                      </a:r>
                      <a:r>
                        <a:rPr lang="en-US" sz="1800" baseline="30000" dirty="0">
                          <a:effectLst/>
                        </a:rPr>
                        <a:t>TH</a:t>
                      </a:r>
                      <a:r>
                        <a:rPr lang="en-US" sz="1800" dirty="0">
                          <a:effectLst/>
                        </a:rPr>
                        <a:t> BN AIRLIFTED FROM HINDON AIRBASE TO COIMBATORE</a:t>
                      </a:r>
                      <a:endParaRPr lang="en-IN" sz="1800" dirty="0">
                        <a:effectLst/>
                        <a:latin typeface="Times New Roman" panose="02020603050405020304" pitchFamily="18" charset="0"/>
                        <a:ea typeface="Times New Roman"/>
                        <a:cs typeface="Times New Roman"/>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rPr>
                        <a:t>AS PER HQ NEW DELHI MESSAGE NO.I-17018/ OPS/MONSOON/HQ NDRF/ 2018-6211 DATED 16 AUG’2018</a:t>
                      </a:r>
                      <a:endParaRPr lang="en-IN" sz="1800" dirty="0">
                        <a:effectLst/>
                        <a:latin typeface="Times New Roman" panose="02020603050405020304" pitchFamily="18" charset="0"/>
                        <a:ea typeface="Times New Roman"/>
                        <a:cs typeface="Times New Roman"/>
                      </a:endParaRPr>
                    </a:p>
                  </a:txBody>
                  <a:tcPr marL="22705" marR="22705" marT="0" marB="0"/>
                </a:tc>
                <a:tc>
                  <a:txBody>
                    <a:bodyPr/>
                    <a:lstStyle/>
                    <a:p>
                      <a:pPr>
                        <a:lnSpc>
                          <a:spcPct val="115000"/>
                        </a:lnSpc>
                        <a:spcAft>
                          <a:spcPts val="0"/>
                        </a:spcAft>
                      </a:pPr>
                      <a:r>
                        <a:rPr lang="en-US" sz="1800" dirty="0">
                          <a:effectLst/>
                          <a:latin typeface="Times New Roman" panose="02020603050405020304" pitchFamily="18" charset="0"/>
                        </a:rPr>
                        <a:t>PATHANAMTHITTA, IDUKKI,</a:t>
                      </a:r>
                      <a:endParaRPr lang="en-IN" sz="1800" dirty="0">
                        <a:effectLst/>
                      </a:endParaRPr>
                    </a:p>
                    <a:p>
                      <a:pPr>
                        <a:lnSpc>
                          <a:spcPct val="115000"/>
                        </a:lnSpc>
                        <a:spcAft>
                          <a:spcPts val="0"/>
                        </a:spcAft>
                      </a:pPr>
                      <a:r>
                        <a:rPr lang="en-US" sz="1800" dirty="0">
                          <a:effectLst/>
                        </a:rPr>
                        <a:t>WAYANAD, ERNAKULAM, THRISSUR, ALAPPUZHA  &amp; KOZHIKODE</a:t>
                      </a:r>
                      <a:endParaRPr lang="en-IN" sz="1800" dirty="0">
                        <a:effectLst/>
                        <a:latin typeface="Times New Roman" panose="02020603050405020304" pitchFamily="18" charset="0"/>
                        <a:ea typeface="Times New Roman"/>
                        <a:cs typeface="Times New Roman"/>
                      </a:endParaRPr>
                    </a:p>
                  </a:txBody>
                  <a:tcPr marL="22705" marR="22705" marT="0" marB="0"/>
                </a:tc>
                <a:extLst>
                  <a:ext uri="{0D108BD9-81ED-4DB2-BD59-A6C34878D82A}">
                    <a16:rowId xmlns:a16="http://schemas.microsoft.com/office/drawing/2014/main" val="10001"/>
                  </a:ext>
                </a:extLst>
              </a:tr>
              <a:tr h="224989">
                <a:tc>
                  <a:txBody>
                    <a:bodyPr/>
                    <a:lstStyle/>
                    <a:p>
                      <a:pPr>
                        <a:lnSpc>
                          <a:spcPct val="115000"/>
                        </a:lnSpc>
                        <a:spcAft>
                          <a:spcPts val="0"/>
                        </a:spcAft>
                      </a:pPr>
                      <a:r>
                        <a:rPr lang="en-US" sz="1800" dirty="0">
                          <a:effectLst/>
                          <a:latin typeface="Times New Roman" panose="02020603050405020304" pitchFamily="18" charset="0"/>
                        </a:rPr>
                        <a:t>17-08-18</a:t>
                      </a:r>
                      <a:endParaRPr lang="en-IN" sz="1800" dirty="0">
                        <a:effectLst/>
                        <a:latin typeface="Times New Roman" panose="02020603050405020304" pitchFamily="18" charset="0"/>
                        <a:ea typeface="Times New Roman"/>
                        <a:cs typeface="Times New Roman"/>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rPr>
                        <a:t>06 TEAMS OF 2</a:t>
                      </a:r>
                      <a:r>
                        <a:rPr lang="en-US" sz="1800" baseline="30000" dirty="0">
                          <a:effectLst/>
                        </a:rPr>
                        <a:t>ND</a:t>
                      </a:r>
                      <a:r>
                        <a:rPr lang="en-US" sz="1800" dirty="0">
                          <a:effectLst/>
                        </a:rPr>
                        <a:t> BN AIRLIFTED FROM KOLKATA AIRPORT TO TRIVANDRUM AIRPORT</a:t>
                      </a:r>
                      <a:endParaRPr lang="en-IN" sz="1800" dirty="0">
                        <a:effectLst/>
                        <a:latin typeface="Times New Roman" panose="02020603050405020304" pitchFamily="18" charset="0"/>
                        <a:ea typeface="Times New Roman"/>
                        <a:cs typeface="Times New Roman"/>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rPr>
                        <a:t>AS PER HQ NEW DELHI MESSAGE NO.I-17018/OPS/MONSOON/HQ NDRF/2018-6191 DATED 16 AUG’2018</a:t>
                      </a:r>
                      <a:endParaRPr lang="en-IN" sz="1800" dirty="0">
                        <a:effectLst/>
                        <a:latin typeface="Times New Roman" panose="02020603050405020304" pitchFamily="18" charset="0"/>
                        <a:ea typeface="Times New Roman"/>
                        <a:cs typeface="Times New Roman"/>
                      </a:endParaRPr>
                    </a:p>
                  </a:txBody>
                  <a:tcPr marL="22705" marR="22705" marT="0" marB="0"/>
                </a:tc>
                <a:tc rowSpan="3">
                  <a:txBody>
                    <a:bodyPr/>
                    <a:lstStyle/>
                    <a:p>
                      <a:pPr>
                        <a:lnSpc>
                          <a:spcPct val="115000"/>
                        </a:lnSpc>
                        <a:spcAft>
                          <a:spcPts val="0"/>
                        </a:spcAft>
                      </a:pPr>
                      <a:r>
                        <a:rPr lang="en-US" sz="1800" dirty="0">
                          <a:effectLst/>
                          <a:latin typeface="Times New Roman" panose="02020603050405020304" pitchFamily="18" charset="0"/>
                        </a:rPr>
                        <a:t>PATHANAMTHITTA, IDUKKI, ALAPUZZHA, WAYANAD, ERNAKULAM, MALAPURAM, THRISSUR &amp; KOZHIKODE </a:t>
                      </a:r>
                      <a:endParaRPr lang="en-IN" sz="1800" dirty="0">
                        <a:effectLst/>
                      </a:endParaRPr>
                    </a:p>
                    <a:p>
                      <a:pPr algn="just">
                        <a:lnSpc>
                          <a:spcPct val="115000"/>
                        </a:lnSpc>
                        <a:spcAft>
                          <a:spcPts val="0"/>
                        </a:spcAft>
                      </a:pPr>
                      <a:r>
                        <a:rPr lang="en-US" sz="1800" dirty="0">
                          <a:effectLst/>
                        </a:rPr>
                        <a:t> </a:t>
                      </a:r>
                      <a:endParaRPr lang="en-IN" sz="1800" dirty="0">
                        <a:effectLst/>
                      </a:endParaRPr>
                    </a:p>
                    <a:p>
                      <a:pPr algn="just">
                        <a:lnSpc>
                          <a:spcPct val="115000"/>
                        </a:lnSpc>
                        <a:spcAft>
                          <a:spcPts val="0"/>
                        </a:spcAft>
                      </a:pPr>
                      <a:r>
                        <a:rPr lang="en-US" sz="1800" dirty="0">
                          <a:effectLst/>
                        </a:rPr>
                        <a:t> </a:t>
                      </a:r>
                      <a:endParaRPr lang="en-IN" sz="1800" dirty="0">
                        <a:effectLst/>
                      </a:endParaRPr>
                    </a:p>
                    <a:p>
                      <a:pPr algn="just">
                        <a:lnSpc>
                          <a:spcPct val="115000"/>
                        </a:lnSpc>
                        <a:spcAft>
                          <a:spcPts val="0"/>
                        </a:spcAft>
                      </a:pPr>
                      <a:r>
                        <a:rPr lang="en-US" sz="1800" dirty="0">
                          <a:effectLst/>
                        </a:rPr>
                        <a:t> </a:t>
                      </a:r>
                      <a:endParaRPr lang="en-IN" sz="1800" dirty="0">
                        <a:effectLst/>
                      </a:endParaRPr>
                    </a:p>
                    <a:p>
                      <a:pPr>
                        <a:lnSpc>
                          <a:spcPct val="115000"/>
                        </a:lnSpc>
                        <a:spcAft>
                          <a:spcPts val="0"/>
                        </a:spcAft>
                      </a:pPr>
                      <a:r>
                        <a:rPr lang="en-US" sz="1800" dirty="0">
                          <a:effectLst/>
                        </a:rPr>
                        <a:t> </a:t>
                      </a:r>
                      <a:endParaRPr lang="en-IN" sz="1800" dirty="0">
                        <a:effectLst/>
                        <a:latin typeface="Times New Roman" panose="02020603050405020304" pitchFamily="18" charset="0"/>
                        <a:ea typeface="Times New Roman"/>
                        <a:cs typeface="Times New Roman"/>
                      </a:endParaRPr>
                    </a:p>
                  </a:txBody>
                  <a:tcPr marL="22705" marR="22705" marT="0" marB="0"/>
                </a:tc>
                <a:extLst>
                  <a:ext uri="{0D108BD9-81ED-4DB2-BD59-A6C34878D82A}">
                    <a16:rowId xmlns:a16="http://schemas.microsoft.com/office/drawing/2014/main" val="10002"/>
                  </a:ext>
                </a:extLst>
              </a:tr>
              <a:tr h="224989">
                <a:tc>
                  <a:txBody>
                    <a:bodyPr/>
                    <a:lstStyle/>
                    <a:p>
                      <a:pPr>
                        <a:lnSpc>
                          <a:spcPct val="115000"/>
                        </a:lnSpc>
                        <a:spcAft>
                          <a:spcPts val="0"/>
                        </a:spcAft>
                      </a:pPr>
                      <a:r>
                        <a:rPr lang="en-US" sz="1800" dirty="0">
                          <a:effectLst/>
                          <a:latin typeface="Times New Roman" panose="02020603050405020304" pitchFamily="18" charset="0"/>
                        </a:rPr>
                        <a:t>17-08-18</a:t>
                      </a:r>
                      <a:endParaRPr lang="en-IN" sz="1800" dirty="0">
                        <a:effectLst/>
                        <a:latin typeface="Times New Roman" panose="02020603050405020304" pitchFamily="18" charset="0"/>
                        <a:ea typeface="Times New Roman"/>
                        <a:cs typeface="Times New Roman"/>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rPr>
                        <a:t>06 TEAMS OF 3</a:t>
                      </a:r>
                      <a:r>
                        <a:rPr lang="en-US" sz="1800" baseline="30000" dirty="0">
                          <a:effectLst/>
                        </a:rPr>
                        <a:t>RD</a:t>
                      </a:r>
                      <a:r>
                        <a:rPr lang="en-US" sz="1800" dirty="0">
                          <a:effectLst/>
                        </a:rPr>
                        <a:t> BN AIRLIFTED FROM BHUBANESWAR AIRPORT TO CALICUT AIRPORT </a:t>
                      </a:r>
                      <a:endParaRPr lang="en-IN" sz="1800" dirty="0">
                        <a:effectLst/>
                        <a:latin typeface="Times New Roman" panose="02020603050405020304" pitchFamily="18" charset="0"/>
                        <a:ea typeface="Times New Roman"/>
                        <a:cs typeface="Times New Roman"/>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rPr>
                        <a:t>AS PER HQ NEW DELHI MESSAGE NO.I-17018/OPS/ MONSOON/HQ NDRF/2018-6201 DATED 16 AUG’2018</a:t>
                      </a:r>
                      <a:endParaRPr lang="en-IN" sz="1800" dirty="0">
                        <a:effectLst/>
                        <a:latin typeface="Times New Roman" panose="02020603050405020304" pitchFamily="18" charset="0"/>
                        <a:ea typeface="Times New Roman"/>
                        <a:cs typeface="Times New Roman"/>
                      </a:endParaRPr>
                    </a:p>
                  </a:txBody>
                  <a:tcPr marL="22705" marR="22705" marT="0" marB="0"/>
                </a:tc>
                <a:tc vMerge="1">
                  <a:txBody>
                    <a:bodyPr/>
                    <a:lstStyle/>
                    <a:p>
                      <a:endParaRPr lang="en-IN"/>
                    </a:p>
                  </a:txBody>
                  <a:tcPr/>
                </a:tc>
                <a:extLst>
                  <a:ext uri="{0D108BD9-81ED-4DB2-BD59-A6C34878D82A}">
                    <a16:rowId xmlns:a16="http://schemas.microsoft.com/office/drawing/2014/main" val="10003"/>
                  </a:ext>
                </a:extLst>
              </a:tr>
              <a:tr h="224989">
                <a:tc>
                  <a:txBody>
                    <a:bodyPr/>
                    <a:lstStyle/>
                    <a:p>
                      <a:pPr>
                        <a:lnSpc>
                          <a:spcPct val="115000"/>
                        </a:lnSpc>
                        <a:spcAft>
                          <a:spcPts val="0"/>
                        </a:spcAft>
                      </a:pPr>
                      <a:r>
                        <a:rPr lang="en-US" sz="1800" dirty="0">
                          <a:effectLst/>
                          <a:latin typeface="Times New Roman" panose="02020603050405020304" pitchFamily="18" charset="0"/>
                        </a:rPr>
                        <a:t>17-08-18</a:t>
                      </a:r>
                      <a:endParaRPr lang="en-IN" sz="1800" dirty="0">
                        <a:effectLst/>
                        <a:latin typeface="Times New Roman" panose="02020603050405020304" pitchFamily="18" charset="0"/>
                        <a:ea typeface="Times New Roman"/>
                        <a:cs typeface="Times New Roman"/>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rPr>
                        <a:t>06 TEAMS OF 6</a:t>
                      </a:r>
                      <a:r>
                        <a:rPr lang="en-US" sz="1800" baseline="30000" dirty="0">
                          <a:effectLst/>
                        </a:rPr>
                        <a:t>TH</a:t>
                      </a:r>
                      <a:r>
                        <a:rPr lang="en-US" sz="1800" dirty="0">
                          <a:effectLst/>
                        </a:rPr>
                        <a:t> BN. AIRLIFTED FROM  AHMADABAD AIRPORT TO TRIVANDRUM AIRPORT</a:t>
                      </a:r>
                      <a:endParaRPr lang="en-IN" sz="1800" dirty="0">
                        <a:effectLst/>
                        <a:latin typeface="Times New Roman" panose="02020603050405020304" pitchFamily="18" charset="0"/>
                        <a:ea typeface="Times New Roman"/>
                        <a:cs typeface="Times New Roman"/>
                      </a:endParaRPr>
                    </a:p>
                  </a:txBody>
                  <a:tcPr marL="22705" marR="22705" marT="0" marB="0"/>
                </a:tc>
                <a:tc>
                  <a:txBody>
                    <a:bodyPr/>
                    <a:lstStyle/>
                    <a:p>
                      <a:pPr algn="just">
                        <a:lnSpc>
                          <a:spcPct val="115000"/>
                        </a:lnSpc>
                        <a:spcAft>
                          <a:spcPts val="0"/>
                        </a:spcAft>
                      </a:pPr>
                      <a:r>
                        <a:rPr lang="en-US" sz="1800" dirty="0">
                          <a:effectLst/>
                          <a:latin typeface="Times New Roman" panose="02020603050405020304" pitchFamily="18" charset="0"/>
                        </a:rPr>
                        <a:t>AS PER HQ NEW DELHI MESSAGE NO.I-17018/OPS/ MONSOON/HQ NDRF/2018-6210 DATED 16 AUG’2018</a:t>
                      </a:r>
                      <a:endParaRPr lang="en-IN" sz="1800" dirty="0">
                        <a:effectLst/>
                        <a:latin typeface="Times New Roman" panose="02020603050405020304" pitchFamily="18" charset="0"/>
                        <a:ea typeface="Times New Roman"/>
                        <a:cs typeface="Times New Roman"/>
                      </a:endParaRPr>
                    </a:p>
                  </a:txBody>
                  <a:tcPr marL="22705" marR="22705" marT="0" marB="0"/>
                </a:tc>
                <a:tc vMerge="1">
                  <a:txBody>
                    <a:bodyPr/>
                    <a:lstStyle/>
                    <a:p>
                      <a:endParaRPr lang="en-IN"/>
                    </a:p>
                  </a:txBody>
                  <a:tcPr/>
                </a:tc>
                <a:extLst>
                  <a:ext uri="{0D108BD9-81ED-4DB2-BD59-A6C34878D82A}">
                    <a16:rowId xmlns:a16="http://schemas.microsoft.com/office/drawing/2014/main" val="10004"/>
                  </a:ext>
                </a:extLst>
              </a:tr>
            </a:tbl>
          </a:graphicData>
        </a:graphic>
      </p:graphicFrame>
      <p:sp>
        <p:nvSpPr>
          <p:cNvPr id="7" name="Title 1">
            <a:extLst>
              <a:ext uri="{FF2B5EF4-FFF2-40B4-BE49-F238E27FC236}">
                <a16:creationId xmlns:a16="http://schemas.microsoft.com/office/drawing/2014/main" id="{1E78E64F-C919-7238-4A83-314385A23C88}"/>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37631819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599" y="1600205"/>
            <a:ext cx="10869637" cy="4525963"/>
          </a:xfrm>
          <a:prstGeom prst="rect">
            <a:avLst/>
          </a:prstGeom>
        </p:spPr>
        <p:txBody>
          <a:bodyPr>
            <a:normAutofit/>
          </a:bodyPr>
          <a:lstStyle/>
          <a:p>
            <a:pPr marL="0" indent="0">
              <a:buNone/>
            </a:pPr>
            <a:r>
              <a:rPr lang="en-US" sz="2800" b="1" u="sng" dirty="0">
                <a:latin typeface="Times New Roman" panose="02020603050405020304" pitchFamily="18" charset="0"/>
                <a:cs typeface="Times New Roman" panose="02020603050405020304" pitchFamily="18" charset="0"/>
              </a:rPr>
              <a:t>DEPLOYMENT OF NDRF TEAMS:-</a:t>
            </a: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117088358"/>
              </p:ext>
            </p:extLst>
          </p:nvPr>
        </p:nvGraphicFramePr>
        <p:xfrm>
          <a:off x="422031" y="2194559"/>
          <a:ext cx="11521440" cy="4290187"/>
        </p:xfrm>
        <a:graphic>
          <a:graphicData uri="http://schemas.openxmlformats.org/drawingml/2006/table">
            <a:tbl>
              <a:tblPr firstRow="1" firstCol="1" bandRow="1">
                <a:tableStyleId>{5C22544A-7EE6-4342-B048-85BDC9FD1C3A}</a:tableStyleId>
              </a:tblPr>
              <a:tblGrid>
                <a:gridCol w="1217786">
                  <a:extLst>
                    <a:ext uri="{9D8B030D-6E8A-4147-A177-3AD203B41FA5}">
                      <a16:colId xmlns:a16="http://schemas.microsoft.com/office/drawing/2014/main" val="20000"/>
                    </a:ext>
                  </a:extLst>
                </a:gridCol>
                <a:gridCol w="3640912">
                  <a:extLst>
                    <a:ext uri="{9D8B030D-6E8A-4147-A177-3AD203B41FA5}">
                      <a16:colId xmlns:a16="http://schemas.microsoft.com/office/drawing/2014/main" val="20001"/>
                    </a:ext>
                  </a:extLst>
                </a:gridCol>
                <a:gridCol w="4008734">
                  <a:extLst>
                    <a:ext uri="{9D8B030D-6E8A-4147-A177-3AD203B41FA5}">
                      <a16:colId xmlns:a16="http://schemas.microsoft.com/office/drawing/2014/main" val="20002"/>
                    </a:ext>
                  </a:extLst>
                </a:gridCol>
                <a:gridCol w="2654008">
                  <a:extLst>
                    <a:ext uri="{9D8B030D-6E8A-4147-A177-3AD203B41FA5}">
                      <a16:colId xmlns:a16="http://schemas.microsoft.com/office/drawing/2014/main" val="20003"/>
                    </a:ext>
                  </a:extLst>
                </a:gridCol>
              </a:tblGrid>
              <a:tr h="112494">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DATE</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INDUCTION OF NDRF TEAMS IN   F.W.R OPERATIONS</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REQUISITION</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DISTRICTS</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extLst>
                  <a:ext uri="{0D108BD9-81ED-4DB2-BD59-A6C34878D82A}">
                    <a16:rowId xmlns:a16="http://schemas.microsoft.com/office/drawing/2014/main" val="10000"/>
                  </a:ext>
                </a:extLst>
              </a:tr>
              <a:tr h="224989">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17-08-18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03 TEAMS OF 7</a:t>
                      </a:r>
                      <a:r>
                        <a:rPr lang="en-US" sz="1800" baseline="30000" dirty="0">
                          <a:effectLst/>
                          <a:latin typeface="Times New Roman" panose="02020603050405020304" pitchFamily="18" charset="0"/>
                          <a:cs typeface="Times New Roman" panose="02020603050405020304" pitchFamily="18" charset="0"/>
                        </a:rPr>
                        <a:t>TH</a:t>
                      </a:r>
                      <a:r>
                        <a:rPr lang="en-US" sz="1800" dirty="0">
                          <a:effectLst/>
                          <a:latin typeface="Times New Roman" panose="02020603050405020304" pitchFamily="18" charset="0"/>
                          <a:cs typeface="Times New Roman" panose="02020603050405020304" pitchFamily="18" charset="0"/>
                        </a:rPr>
                        <a:t> BN AIRLIFTED FROM BHAISAINI AIRPORT TO TRIVANDRUM AIRPORT </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AS PER HQ NEW DELHI MESSAGE NO.I-17018/OPS/ MONSOON/HQ NDRF/2018-6200 DATED 16 AUG’2018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rowSpan="4">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PATHANAMTHITTA, IDUKKI, ALAPUZZHA, WAYANAD, ERNAKULAM, MALAPURAM, THRISSUR &amp; KOZHIKODE </a:t>
                      </a:r>
                      <a:endParaRPr lang="en-IN" sz="18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extLst>
                  <a:ext uri="{0D108BD9-81ED-4DB2-BD59-A6C34878D82A}">
                    <a16:rowId xmlns:a16="http://schemas.microsoft.com/office/drawing/2014/main" val="10001"/>
                  </a:ext>
                </a:extLst>
              </a:tr>
              <a:tr h="224989">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17-08-18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03 TEAMS OF 9</a:t>
                      </a:r>
                      <a:r>
                        <a:rPr lang="en-US" sz="1800" baseline="30000" dirty="0">
                          <a:effectLst/>
                          <a:latin typeface="Times New Roman" panose="02020603050405020304" pitchFamily="18" charset="0"/>
                          <a:cs typeface="Times New Roman" panose="02020603050405020304" pitchFamily="18" charset="0"/>
                        </a:rPr>
                        <a:t>TH</a:t>
                      </a:r>
                      <a:r>
                        <a:rPr lang="en-US" sz="1800" dirty="0">
                          <a:effectLst/>
                          <a:latin typeface="Times New Roman" panose="02020603050405020304" pitchFamily="18" charset="0"/>
                          <a:cs typeface="Times New Roman" panose="02020603050405020304" pitchFamily="18" charset="0"/>
                        </a:rPr>
                        <a:t> BN AIRLIFTED FROM PATNA AIRPORT TO CALICUT AIRPORT </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AS PER HQ NEW DELHI MESSAGE NO.I-17018/OPS/ MONSOON/HQ NDRF/2018-6209 DATED 16 AUG’2018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vMerge="1">
                  <a:txBody>
                    <a:bodyPr/>
                    <a:lstStyle/>
                    <a:p>
                      <a:endParaRPr lang="en-IN"/>
                    </a:p>
                  </a:txBody>
                  <a:tcPr/>
                </a:tc>
                <a:extLst>
                  <a:ext uri="{0D108BD9-81ED-4DB2-BD59-A6C34878D82A}">
                    <a16:rowId xmlns:a16="http://schemas.microsoft.com/office/drawing/2014/main" val="10002"/>
                  </a:ext>
                </a:extLst>
              </a:tr>
              <a:tr h="168742">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17-08-18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01 TEAM OF 4</a:t>
                      </a:r>
                      <a:r>
                        <a:rPr lang="en-US" sz="1800" baseline="30000" dirty="0">
                          <a:effectLst/>
                          <a:latin typeface="Times New Roman" panose="02020603050405020304" pitchFamily="18" charset="0"/>
                          <a:cs typeface="Times New Roman" panose="02020603050405020304" pitchFamily="18" charset="0"/>
                        </a:rPr>
                        <a:t>TH</a:t>
                      </a:r>
                      <a:r>
                        <a:rPr lang="en-US" sz="1800" dirty="0">
                          <a:effectLst/>
                          <a:latin typeface="Times New Roman" panose="02020603050405020304" pitchFamily="18" charset="0"/>
                          <a:cs typeface="Times New Roman" panose="02020603050405020304" pitchFamily="18" charset="0"/>
                        </a:rPr>
                        <a:t> BN. AIRLIFTED FROM INS RAJALI TO TRIVANDRUM AIRPORT</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AS PER DIRECTION OF NDRF HQ </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vMerge="1">
                  <a:txBody>
                    <a:bodyPr/>
                    <a:lstStyle/>
                    <a:p>
                      <a:endParaRPr lang="en-IN"/>
                    </a:p>
                  </a:txBody>
                  <a:tcPr/>
                </a:tc>
                <a:extLst>
                  <a:ext uri="{0D108BD9-81ED-4DB2-BD59-A6C34878D82A}">
                    <a16:rowId xmlns:a16="http://schemas.microsoft.com/office/drawing/2014/main" val="10003"/>
                  </a:ext>
                </a:extLst>
              </a:tr>
              <a:tr h="224989">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17-08-18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03 TEAMS OF 9</a:t>
                      </a:r>
                      <a:r>
                        <a:rPr lang="en-US" sz="1800" baseline="30000" dirty="0">
                          <a:effectLst/>
                          <a:latin typeface="Times New Roman" panose="02020603050405020304" pitchFamily="18" charset="0"/>
                          <a:cs typeface="Times New Roman" panose="02020603050405020304" pitchFamily="18" charset="0"/>
                        </a:rPr>
                        <a:t>TH</a:t>
                      </a:r>
                      <a:r>
                        <a:rPr lang="en-US" sz="1800" dirty="0">
                          <a:effectLst/>
                          <a:latin typeface="Times New Roman" panose="02020603050405020304" pitchFamily="18" charset="0"/>
                          <a:cs typeface="Times New Roman" panose="02020603050405020304" pitchFamily="18" charset="0"/>
                        </a:rPr>
                        <a:t> BN AIRLIFTED FROM PATNA AIRPORT TO CALICUT AIRPORT</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AS PER HQ NEW DELHI MESSAGE NO.I-17018/OPS/ MONSOON/HQ NDRF/2018-6209 DATED 16 AUG’2018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vMerge="1">
                  <a:txBody>
                    <a:bodyPr/>
                    <a:lstStyle/>
                    <a:p>
                      <a:endParaRPr lang="en-IN"/>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398138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422031" y="1595887"/>
            <a:ext cx="11057205" cy="4530281"/>
          </a:xfrm>
          <a:prstGeom prst="rect">
            <a:avLst/>
          </a:prstGeom>
        </p:spPr>
        <p:txBody>
          <a:bodyPr>
            <a:normAutofit/>
          </a:bodyPr>
          <a:lstStyle/>
          <a:p>
            <a:pPr marL="0" indent="0">
              <a:buNone/>
            </a:pPr>
            <a:r>
              <a:rPr lang="en-US" sz="2800" b="1" u="sng" dirty="0">
                <a:latin typeface="Times New Roman" panose="02020603050405020304" pitchFamily="18" charset="0"/>
                <a:cs typeface="Times New Roman" panose="02020603050405020304" pitchFamily="18" charset="0"/>
              </a:rPr>
              <a:t>DEPLOYMENT OF NDRF TEAMS:-</a:t>
            </a: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896938947"/>
              </p:ext>
            </p:extLst>
          </p:nvPr>
        </p:nvGraphicFramePr>
        <p:xfrm>
          <a:off x="422031" y="2194559"/>
          <a:ext cx="11521440" cy="3735070"/>
        </p:xfrm>
        <a:graphic>
          <a:graphicData uri="http://schemas.openxmlformats.org/drawingml/2006/table">
            <a:tbl>
              <a:tblPr firstRow="1" firstCol="1" bandRow="1">
                <a:tableStyleId>{5C22544A-7EE6-4342-B048-85BDC9FD1C3A}</a:tableStyleId>
              </a:tblPr>
              <a:tblGrid>
                <a:gridCol w="1217786">
                  <a:extLst>
                    <a:ext uri="{9D8B030D-6E8A-4147-A177-3AD203B41FA5}">
                      <a16:colId xmlns:a16="http://schemas.microsoft.com/office/drawing/2014/main" val="20000"/>
                    </a:ext>
                  </a:extLst>
                </a:gridCol>
                <a:gridCol w="3640912">
                  <a:extLst>
                    <a:ext uri="{9D8B030D-6E8A-4147-A177-3AD203B41FA5}">
                      <a16:colId xmlns:a16="http://schemas.microsoft.com/office/drawing/2014/main" val="20001"/>
                    </a:ext>
                  </a:extLst>
                </a:gridCol>
                <a:gridCol w="4008734">
                  <a:extLst>
                    <a:ext uri="{9D8B030D-6E8A-4147-A177-3AD203B41FA5}">
                      <a16:colId xmlns:a16="http://schemas.microsoft.com/office/drawing/2014/main" val="20002"/>
                    </a:ext>
                  </a:extLst>
                </a:gridCol>
                <a:gridCol w="2654008">
                  <a:extLst>
                    <a:ext uri="{9D8B030D-6E8A-4147-A177-3AD203B41FA5}">
                      <a16:colId xmlns:a16="http://schemas.microsoft.com/office/drawing/2014/main" val="20003"/>
                    </a:ext>
                  </a:extLst>
                </a:gridCol>
              </a:tblGrid>
              <a:tr h="112494">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DATE</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INDUCTION OF NDRF TEAMS IN   F.W.R OPERATIONS</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REQUISITION</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DISTRICTS</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extLst>
                  <a:ext uri="{0D108BD9-81ED-4DB2-BD59-A6C34878D82A}">
                    <a16:rowId xmlns:a16="http://schemas.microsoft.com/office/drawing/2014/main" val="10000"/>
                  </a:ext>
                </a:extLst>
              </a:tr>
              <a:tr h="224989">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18-08-18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03 TEAMS OF 5</a:t>
                      </a:r>
                      <a:r>
                        <a:rPr lang="en-US" sz="1800" baseline="30000" dirty="0">
                          <a:effectLst/>
                          <a:latin typeface="Times New Roman" panose="02020603050405020304" pitchFamily="18" charset="0"/>
                          <a:cs typeface="Times New Roman" panose="02020603050405020304" pitchFamily="18" charset="0"/>
                        </a:rPr>
                        <a:t>TH</a:t>
                      </a:r>
                      <a:r>
                        <a:rPr lang="en-US" sz="1800" dirty="0">
                          <a:effectLst/>
                          <a:latin typeface="Times New Roman" panose="02020603050405020304" pitchFamily="18" charset="0"/>
                          <a:cs typeface="Times New Roman" panose="02020603050405020304" pitchFamily="18" charset="0"/>
                        </a:rPr>
                        <a:t> BN AIRLIFTED FROM PUNE AIRPORT TO TRIVANDRUM AIRPORT</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AS PER HQ NEW DELHI MESSAGE NO.I-17018/ OPS/MONSOON/HQ NDRF/ 2018-44 DATED 16 AUG’2018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rowSpan="3">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PATHANAMTHITTA, IDUKKI, ALAPUZZHA, WAYANAD, ERNAKULAM, THRISSUR, KOZHIKODE, MALAPURAM, THIRUVANANTHAPURAM &amp; KOTTAYAM</a:t>
                      </a:r>
                      <a:endParaRPr lang="en-IN" sz="18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extLst>
                  <a:ext uri="{0D108BD9-81ED-4DB2-BD59-A6C34878D82A}">
                    <a16:rowId xmlns:a16="http://schemas.microsoft.com/office/drawing/2014/main" val="10001"/>
                  </a:ext>
                </a:extLst>
              </a:tr>
              <a:tr h="224989">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18-08-18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02 TEAMS OF 7</a:t>
                      </a:r>
                      <a:r>
                        <a:rPr lang="en-US" sz="1800" baseline="30000" dirty="0">
                          <a:effectLst/>
                          <a:latin typeface="Times New Roman" panose="02020603050405020304" pitchFamily="18" charset="0"/>
                          <a:cs typeface="Times New Roman" panose="02020603050405020304" pitchFamily="18" charset="0"/>
                        </a:rPr>
                        <a:t>TH</a:t>
                      </a:r>
                      <a:r>
                        <a:rPr lang="en-US" sz="1800" dirty="0">
                          <a:effectLst/>
                          <a:latin typeface="Times New Roman" panose="02020603050405020304" pitchFamily="18" charset="0"/>
                          <a:cs typeface="Times New Roman" panose="02020603050405020304" pitchFamily="18" charset="0"/>
                        </a:rPr>
                        <a:t> BN AIRLIFTED FROM BHAISAINI AIRPORT TO TRIVANDRUM AIRPORT </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AS PER HQ NEW DELHI MESSAGE NO.I-17018/OPS/ MONSOON/HQ NDRF/2018-6200 DATED 16 AUG’2018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vMerge="1">
                  <a:txBody>
                    <a:bodyPr/>
                    <a:lstStyle/>
                    <a:p>
                      <a:endParaRPr lang="en-IN"/>
                    </a:p>
                  </a:txBody>
                  <a:tcPr/>
                </a:tc>
                <a:extLst>
                  <a:ext uri="{0D108BD9-81ED-4DB2-BD59-A6C34878D82A}">
                    <a16:rowId xmlns:a16="http://schemas.microsoft.com/office/drawing/2014/main" val="10002"/>
                  </a:ext>
                </a:extLst>
              </a:tr>
              <a:tr h="224989">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19-08-18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01 TEAM OF 10</a:t>
                      </a:r>
                      <a:r>
                        <a:rPr lang="en-US" sz="1800" baseline="30000" dirty="0">
                          <a:effectLst/>
                          <a:latin typeface="Times New Roman" panose="02020603050405020304" pitchFamily="18" charset="0"/>
                          <a:cs typeface="Times New Roman" panose="02020603050405020304" pitchFamily="18" charset="0"/>
                        </a:rPr>
                        <a:t>TH</a:t>
                      </a:r>
                      <a:r>
                        <a:rPr lang="en-US" sz="1800" dirty="0">
                          <a:effectLst/>
                          <a:latin typeface="Times New Roman" panose="02020603050405020304" pitchFamily="18" charset="0"/>
                          <a:cs typeface="Times New Roman" panose="02020603050405020304" pitchFamily="18" charset="0"/>
                        </a:rPr>
                        <a:t> BN AIRLIFTED FROM VIJAYAWADA AIRPORT TO TRIVANDRUM AIRPORT ALONG WITH NERS ITEMS</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AS PER DIRECTION OF NDRF HQ</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vMerge="1">
                  <a:txBody>
                    <a:bodyPr/>
                    <a:lstStyle/>
                    <a:p>
                      <a:endParaRPr lang="en-IN"/>
                    </a:p>
                  </a:txBody>
                  <a:tcPr/>
                </a:tc>
                <a:extLst>
                  <a:ext uri="{0D108BD9-81ED-4DB2-BD59-A6C34878D82A}">
                    <a16:rowId xmlns:a16="http://schemas.microsoft.com/office/drawing/2014/main" val="10003"/>
                  </a:ext>
                </a:extLst>
              </a:tr>
            </a:tbl>
          </a:graphicData>
        </a:graphic>
      </p:graphicFrame>
      <p:sp>
        <p:nvSpPr>
          <p:cNvPr id="3" name="Rectangle 2"/>
          <p:cNvSpPr/>
          <p:nvPr/>
        </p:nvSpPr>
        <p:spPr>
          <a:xfrm>
            <a:off x="318867" y="5981858"/>
            <a:ext cx="11160369" cy="738664"/>
          </a:xfrm>
          <a:prstGeom prst="rect">
            <a:avLst/>
          </a:prstGeom>
        </p:spPr>
        <p:txBody>
          <a:bodyPr wrap="square">
            <a:spAutoFit/>
          </a:bodyPr>
          <a:lstStyle/>
          <a:p>
            <a:r>
              <a:rPr lang="en-US" sz="2400" b="1" dirty="0">
                <a:latin typeface="Times New Roman" panose="02020603050405020304" pitchFamily="18" charset="0"/>
              </a:rPr>
              <a:t>Total 58 Teams 207 Boats along with other FWR &amp; CSSR equipment.</a:t>
            </a:r>
            <a:endParaRPr lang="en-IN" sz="2400" dirty="0">
              <a:latin typeface="Times New Roman" panose="02020603050405020304" pitchFamily="18" charset="0"/>
            </a:endParaRPr>
          </a:p>
          <a:p>
            <a:r>
              <a:rPr lang="en-US" b="1" dirty="0">
                <a:latin typeface="Times New Roman" panose="02020603050405020304" pitchFamily="18" charset="0"/>
              </a:rPr>
              <a:t> </a:t>
            </a:r>
            <a:endParaRPr lang="en-IN" dirty="0">
              <a:latin typeface="Times New Roman" panose="02020603050405020304" pitchFamily="18" charset="0"/>
            </a:endParaRPr>
          </a:p>
        </p:txBody>
      </p:sp>
    </p:spTree>
    <p:extLst>
      <p:ext uri="{BB962C8B-B14F-4D97-AF65-F5344CB8AC3E}">
        <p14:creationId xmlns:p14="http://schemas.microsoft.com/office/powerpoint/2010/main" val="37631819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72529" y="1647645"/>
            <a:ext cx="11844068" cy="5029200"/>
          </a:xfrm>
          <a:prstGeom prst="rect">
            <a:avLst/>
          </a:prstGeom>
        </p:spPr>
        <p:txBody>
          <a:bodyPr>
            <a:normAutofit/>
          </a:bodyPr>
          <a:lstStyle/>
          <a:p>
            <a:r>
              <a:rPr lang="en-US" sz="2800" b="1" u="sng" dirty="0">
                <a:latin typeface="Times New Roman" panose="02020603050405020304" pitchFamily="18" charset="0"/>
                <a:cs typeface="Times New Roman" panose="02020603050405020304" pitchFamily="18" charset="0"/>
              </a:rPr>
              <a:t>OVERALL RESCUE FIGURES </a:t>
            </a:r>
            <a:endParaRPr lang="en-IN" sz="2800" dirty="0">
              <a:latin typeface="Times New Roman" panose="02020603050405020304" pitchFamily="18" charset="0"/>
              <a:cs typeface="Times New Roman" panose="02020603050405020304" pitchFamily="18" charset="0"/>
            </a:endParaRPr>
          </a:p>
          <a:p>
            <a:pPr lvl="0"/>
            <a:r>
              <a:rPr lang="en-US" sz="2800" dirty="0">
                <a:latin typeface="Times New Roman" panose="02020603050405020304" pitchFamily="18" charset="0"/>
                <a:cs typeface="Times New Roman" panose="02020603050405020304" pitchFamily="18" charset="0"/>
              </a:rPr>
              <a:t>Rescue		- 535</a:t>
            </a:r>
            <a:endParaRPr lang="en-IN" sz="2800" dirty="0">
              <a:latin typeface="Times New Roman" panose="02020603050405020304" pitchFamily="18" charset="0"/>
              <a:cs typeface="Times New Roman" panose="02020603050405020304" pitchFamily="18" charset="0"/>
            </a:endParaRPr>
          </a:p>
          <a:p>
            <a:pPr lvl="0"/>
            <a:r>
              <a:rPr lang="en-US" sz="2800" dirty="0">
                <a:latin typeface="Times New Roman" panose="02020603050405020304" pitchFamily="18" charset="0"/>
                <a:cs typeface="Times New Roman" panose="02020603050405020304" pitchFamily="18" charset="0"/>
              </a:rPr>
              <a:t>Evacuation	- 18077</a:t>
            </a:r>
            <a:endParaRPr lang="en-IN" sz="2800" dirty="0">
              <a:latin typeface="Times New Roman" panose="02020603050405020304" pitchFamily="18" charset="0"/>
              <a:cs typeface="Times New Roman" panose="02020603050405020304" pitchFamily="18" charset="0"/>
            </a:endParaRPr>
          </a:p>
          <a:p>
            <a:pPr lvl="0"/>
            <a:r>
              <a:rPr lang="en-US" sz="2800" dirty="0">
                <a:latin typeface="Times New Roman" panose="02020603050405020304" pitchFamily="18" charset="0"/>
                <a:cs typeface="Times New Roman" panose="02020603050405020304" pitchFamily="18" charset="0"/>
              </a:rPr>
              <a:t>Assistance in terms of ferry of affected person in search of their relatives -6613</a:t>
            </a:r>
            <a:endParaRPr lang="en-IN" sz="2800" dirty="0">
              <a:latin typeface="Times New Roman" panose="02020603050405020304" pitchFamily="18" charset="0"/>
              <a:cs typeface="Times New Roman" panose="02020603050405020304" pitchFamily="18" charset="0"/>
            </a:endParaRPr>
          </a:p>
          <a:p>
            <a:pPr lvl="0"/>
            <a:r>
              <a:rPr lang="en-US" sz="2800" dirty="0">
                <a:latin typeface="Times New Roman" panose="02020603050405020304" pitchFamily="18" charset="0"/>
                <a:cs typeface="Times New Roman" panose="02020603050405020304" pitchFamily="18" charset="0"/>
              </a:rPr>
              <a:t>Rescue/Evacuation/Ferry (1+2+3) = 25225</a:t>
            </a:r>
            <a:endParaRPr lang="en-IN" sz="2800" dirty="0">
              <a:latin typeface="Times New Roman" panose="02020603050405020304" pitchFamily="18" charset="0"/>
              <a:cs typeface="Times New Roman" panose="02020603050405020304" pitchFamily="18" charset="0"/>
            </a:endParaRPr>
          </a:p>
          <a:p>
            <a:pPr lvl="0"/>
            <a:r>
              <a:rPr lang="en-US" sz="2800" dirty="0">
                <a:latin typeface="Times New Roman" panose="02020603050405020304" pitchFamily="18" charset="0"/>
                <a:cs typeface="Times New Roman" panose="02020603050405020304" pitchFamily="18" charset="0"/>
              </a:rPr>
              <a:t>Livestock - 119</a:t>
            </a:r>
            <a:endParaRPr lang="en-IN" sz="2800" dirty="0">
              <a:latin typeface="Times New Roman" panose="02020603050405020304" pitchFamily="18" charset="0"/>
              <a:cs typeface="Times New Roman" panose="02020603050405020304" pitchFamily="18" charset="0"/>
            </a:endParaRPr>
          </a:p>
          <a:p>
            <a:pPr lvl="0"/>
            <a:r>
              <a:rPr lang="en-US" sz="2800" dirty="0">
                <a:latin typeface="Times New Roman" panose="02020603050405020304" pitchFamily="18" charset="0"/>
                <a:cs typeface="Times New Roman" panose="02020603050405020304" pitchFamily="18" charset="0"/>
              </a:rPr>
              <a:t>Pre-Hospital Treatment - 4700 </a:t>
            </a:r>
            <a:endParaRPr lang="en-IN" sz="2800" dirty="0">
              <a:latin typeface="Times New Roman" panose="02020603050405020304" pitchFamily="18" charset="0"/>
              <a:cs typeface="Times New Roman" panose="02020603050405020304" pitchFamily="18" charset="0"/>
            </a:endParaRPr>
          </a:p>
          <a:p>
            <a:pPr lvl="0"/>
            <a:r>
              <a:rPr lang="en-US" sz="2800" dirty="0">
                <a:latin typeface="Times New Roman" panose="02020603050405020304" pitchFamily="18" charset="0"/>
                <a:cs typeface="Times New Roman" panose="02020603050405020304" pitchFamily="18" charset="0"/>
              </a:rPr>
              <a:t>Dead bodies -10</a:t>
            </a:r>
            <a:endParaRPr lang="en-IN" sz="2800" dirty="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78DA1F4E-7B91-0C54-4ED2-437F4D8E42EA}"/>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2057771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29396" y="1664897"/>
            <a:ext cx="11913079" cy="5046453"/>
          </a:xfrm>
          <a:prstGeom prst="rect">
            <a:avLst/>
          </a:prstGeom>
        </p:spPr>
        <p:txBody>
          <a:bodyPr>
            <a:normAutofit fontScale="92500" lnSpcReduction="10000"/>
          </a:bodyPr>
          <a:lstStyle/>
          <a:p>
            <a:pPr marL="0" indent="0" algn="just">
              <a:buNone/>
            </a:pPr>
            <a:r>
              <a:rPr lang="en-US" sz="2800" b="1" dirty="0">
                <a:latin typeface="Times New Roman" panose="02020603050405020304" pitchFamily="18" charset="0"/>
                <a:cs typeface="Times New Roman" panose="02020603050405020304" pitchFamily="18" charset="0"/>
              </a:rPr>
              <a:t>Medical Camps by NDRF &amp; CAPF Doctors (From 20.08.2018)</a:t>
            </a:r>
          </a:p>
          <a:p>
            <a:pPr marL="0" indent="0" algn="just">
              <a:buNone/>
            </a:pPr>
            <a:endParaRPr lang="en-US" sz="2800" b="1" dirty="0">
              <a:latin typeface="Times New Roman" panose="02020603050405020304" pitchFamily="18" charset="0"/>
              <a:cs typeface="Times New Roman" panose="02020603050405020304" pitchFamily="18" charset="0"/>
            </a:endParaRPr>
          </a:p>
          <a:p>
            <a:pPr lvl="1" algn="just"/>
            <a:r>
              <a:rPr lang="en-US" sz="2400" dirty="0">
                <a:latin typeface="Times New Roman" panose="02020603050405020304" pitchFamily="18" charset="0"/>
                <a:cs typeface="Times New Roman" panose="02020603050405020304" pitchFamily="18" charset="0"/>
              </a:rPr>
              <a:t>In addition to rescue operations, </a:t>
            </a:r>
            <a:r>
              <a:rPr lang="en-US" sz="2400" b="1" dirty="0">
                <a:latin typeface="Times New Roman" panose="02020603050405020304" pitchFamily="18" charset="0"/>
                <a:cs typeface="Times New Roman" panose="02020603050405020304" pitchFamily="18" charset="0"/>
              </a:rPr>
              <a:t>NDRF doctors and paramedics</a:t>
            </a:r>
            <a:r>
              <a:rPr lang="en-US" sz="2400" dirty="0">
                <a:latin typeface="Times New Roman" panose="02020603050405020304" pitchFamily="18" charset="0"/>
                <a:cs typeface="Times New Roman" panose="02020603050405020304" pitchFamily="18" charset="0"/>
              </a:rPr>
              <a:t> played a crucial role in </a:t>
            </a:r>
            <a:r>
              <a:rPr lang="en-US" sz="2400" b="1" dirty="0">
                <a:latin typeface="Times New Roman" panose="02020603050405020304" pitchFamily="18" charset="0"/>
                <a:cs typeface="Times New Roman" panose="02020603050405020304" pitchFamily="18" charset="0"/>
              </a:rPr>
              <a:t>rehabilitation efforts</a:t>
            </a:r>
            <a:r>
              <a:rPr lang="en-US" sz="2400" dirty="0">
                <a:latin typeface="Times New Roman" panose="02020603050405020304" pitchFamily="18" charset="0"/>
                <a:cs typeface="Times New Roman" panose="02020603050405020304" pitchFamily="18" charset="0"/>
              </a:rPr>
              <a:t>. Following the directions from the </a:t>
            </a:r>
            <a:r>
              <a:rPr lang="en-US" sz="2400" b="1" dirty="0">
                <a:latin typeface="Times New Roman" panose="02020603050405020304" pitchFamily="18" charset="0"/>
                <a:cs typeface="Times New Roman" panose="02020603050405020304" pitchFamily="18" charset="0"/>
              </a:rPr>
              <a:t>Director General, NDRF</a:t>
            </a:r>
            <a:r>
              <a:rPr lang="en-US" sz="2400" dirty="0">
                <a:latin typeface="Times New Roman" panose="02020603050405020304" pitchFamily="18" charset="0"/>
                <a:cs typeface="Times New Roman" panose="02020603050405020304" pitchFamily="18" charset="0"/>
              </a:rPr>
              <a:t>, they launched </a:t>
            </a:r>
            <a:r>
              <a:rPr lang="en-US" sz="2400" b="1" dirty="0">
                <a:latin typeface="Times New Roman" panose="02020603050405020304" pitchFamily="18" charset="0"/>
                <a:cs typeface="Times New Roman" panose="02020603050405020304" pitchFamily="18" charset="0"/>
              </a:rPr>
              <a:t>medical camps</a:t>
            </a:r>
            <a:r>
              <a:rPr lang="en-US" sz="2400" dirty="0">
                <a:latin typeface="Times New Roman" panose="02020603050405020304" pitchFamily="18" charset="0"/>
                <a:cs typeface="Times New Roman" panose="02020603050405020304" pitchFamily="18" charset="0"/>
              </a:rPr>
              <a:t> in various flood-affected areas including </a:t>
            </a:r>
            <a:r>
              <a:rPr lang="en-US" sz="2400" b="1" dirty="0" err="1">
                <a:latin typeface="Times New Roman" panose="02020603050405020304" pitchFamily="18" charset="0"/>
                <a:cs typeface="Times New Roman" panose="02020603050405020304" pitchFamily="18" charset="0"/>
              </a:rPr>
              <a:t>Patanamthitta</a:t>
            </a:r>
            <a:r>
              <a:rPr lang="en-US" sz="2400" b="1" dirty="0">
                <a:latin typeface="Times New Roman" panose="02020603050405020304" pitchFamily="18" charset="0"/>
                <a:cs typeface="Times New Roman" panose="02020603050405020304" pitchFamily="18" charset="0"/>
              </a:rPr>
              <a:t>, Alappuzha, Kottayam, and Thrissur</a:t>
            </a:r>
            <a:r>
              <a:rPr lang="en-US" sz="2400" dirty="0">
                <a:latin typeface="Times New Roman" panose="02020603050405020304" pitchFamily="18" charset="0"/>
                <a:cs typeface="Times New Roman" panose="02020603050405020304" pitchFamily="18" charset="0"/>
              </a:rPr>
              <a:t> starting </a:t>
            </a:r>
            <a:r>
              <a:rPr lang="en-US" sz="2400" b="1" dirty="0">
                <a:latin typeface="Times New Roman" panose="02020603050405020304" pitchFamily="18" charset="0"/>
                <a:cs typeface="Times New Roman" panose="02020603050405020304" pitchFamily="18" charset="0"/>
              </a:rPr>
              <a:t>20th August 2018</a:t>
            </a:r>
            <a:r>
              <a:rPr lang="en-US" sz="24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Personnel Deployed:</a:t>
            </a:r>
          </a:p>
          <a:p>
            <a:pPr algn="just"/>
            <a:endParaRPr lang="en-US" sz="2800" dirty="0">
              <a:latin typeface="Times New Roman" panose="02020603050405020304" pitchFamily="18" charset="0"/>
              <a:cs typeface="Times New Roman" panose="02020603050405020304" pitchFamily="18" charset="0"/>
            </a:endParaRPr>
          </a:p>
          <a:p>
            <a:pPr lvl="1" algn="just"/>
            <a:r>
              <a:rPr lang="en-US" b="1" dirty="0">
                <a:latin typeface="Times New Roman" panose="02020603050405020304" pitchFamily="18" charset="0"/>
                <a:cs typeface="Times New Roman" panose="02020603050405020304" pitchFamily="18" charset="0"/>
              </a:rPr>
              <a:t>20 doctors</a:t>
            </a:r>
            <a:r>
              <a:rPr lang="en-US" dirty="0">
                <a:latin typeface="Times New Roman" panose="02020603050405020304" pitchFamily="18" charset="0"/>
                <a:cs typeface="Times New Roman" panose="02020603050405020304" pitchFamily="18" charset="0"/>
              </a:rPr>
              <a:t> (including CMOs and SMOs)</a:t>
            </a:r>
          </a:p>
          <a:p>
            <a:pPr marL="457200" lvl="1" indent="0" algn="just">
              <a:buNone/>
            </a:pPr>
            <a:endParaRPr lang="en-US" dirty="0">
              <a:latin typeface="Times New Roman" panose="02020603050405020304" pitchFamily="18" charset="0"/>
              <a:cs typeface="Times New Roman" panose="02020603050405020304" pitchFamily="18" charset="0"/>
            </a:endParaRPr>
          </a:p>
          <a:p>
            <a:pPr lvl="1" algn="just"/>
            <a:r>
              <a:rPr lang="en-US" b="1" dirty="0">
                <a:latin typeface="Times New Roman" panose="02020603050405020304" pitchFamily="18" charset="0"/>
                <a:cs typeface="Times New Roman" panose="02020603050405020304" pitchFamily="18" charset="0"/>
              </a:rPr>
              <a:t>28 paramedics and pharmacists</a:t>
            </a:r>
            <a:endParaRPr lang="en-US" dirty="0">
              <a:latin typeface="Times New Roman" panose="02020603050405020304" pitchFamily="18" charset="0"/>
              <a:cs typeface="Times New Roman" panose="02020603050405020304" pitchFamily="18" charset="0"/>
            </a:endParaRPr>
          </a:p>
          <a:p>
            <a:pPr marL="0" indent="0">
              <a:buNone/>
            </a:pPr>
            <a:endParaRPr lang="en-GB" sz="2800" b="1" dirty="0">
              <a:latin typeface="Times New Roman" panose="02020603050405020304" pitchFamily="18" charset="0"/>
              <a:cs typeface="Times New Roman" panose="02020603050405020304" pitchFamily="18" charset="0"/>
            </a:endParaRPr>
          </a:p>
          <a:p>
            <a:pPr marL="0" indent="0">
              <a:buNone/>
            </a:pPr>
            <a:endParaRPr lang="en-GB" sz="2800" b="1" dirty="0">
              <a:latin typeface="Times New Roman" panose="02020603050405020304" pitchFamily="18" charset="0"/>
              <a:cs typeface="Times New Roman" panose="02020603050405020304" pitchFamily="18" charset="0"/>
            </a:endParaRPr>
          </a:p>
          <a:p>
            <a:pPr marL="0" indent="0">
              <a:buNone/>
            </a:pPr>
            <a:endParaRPr lang="en-IN" sz="2800" dirty="0">
              <a:latin typeface="Times New Roman" panose="02020603050405020304" pitchFamily="18" charset="0"/>
              <a:cs typeface="Times New Roman" panose="02020603050405020304" pitchFamily="18" charset="0"/>
            </a:endParaRPr>
          </a:p>
          <a:p>
            <a:endParaRPr lang="en-IN" sz="28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7E6974CF-D637-7E69-12BD-2247621AB00D}"/>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21413532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414733"/>
            <a:ext cx="12076981" cy="5382882"/>
          </a:xfrm>
          <a:prstGeom prst="rect">
            <a:avLst/>
          </a:prstGeom>
        </p:spPr>
        <p:txBody>
          <a:bodyPr>
            <a:normAutofit/>
          </a:bodyPr>
          <a:lstStyle/>
          <a:p>
            <a:r>
              <a:rPr lang="en-US" sz="2800" b="1" u="sng" dirty="0">
                <a:latin typeface="Times New Roman" panose="02020603050405020304" pitchFamily="18" charset="0"/>
                <a:cs typeface="Times New Roman" panose="02020603050405020304" pitchFamily="18" charset="0"/>
              </a:rPr>
              <a:t>DETAILS OF MEDICAL CAMP CONDUCTED BY CAPF DOCTORS AS FOLLOWS</a:t>
            </a:r>
            <a:endParaRPr lang="en-IN" sz="2800"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8906152"/>
              </p:ext>
            </p:extLst>
          </p:nvPr>
        </p:nvGraphicFramePr>
        <p:xfrm>
          <a:off x="414068" y="2536166"/>
          <a:ext cx="11464506" cy="4732971"/>
        </p:xfrm>
        <a:graphic>
          <a:graphicData uri="http://schemas.openxmlformats.org/drawingml/2006/table">
            <a:tbl>
              <a:tblPr firstRow="1" firstCol="1" bandRow="1">
                <a:tableStyleId>{5C22544A-7EE6-4342-B048-85BDC9FD1C3A}</a:tableStyleId>
              </a:tblPr>
              <a:tblGrid>
                <a:gridCol w="1086112">
                  <a:extLst>
                    <a:ext uri="{9D8B030D-6E8A-4147-A177-3AD203B41FA5}">
                      <a16:colId xmlns:a16="http://schemas.microsoft.com/office/drawing/2014/main" val="20000"/>
                    </a:ext>
                  </a:extLst>
                </a:gridCol>
                <a:gridCol w="5278394">
                  <a:extLst>
                    <a:ext uri="{9D8B030D-6E8A-4147-A177-3AD203B41FA5}">
                      <a16:colId xmlns:a16="http://schemas.microsoft.com/office/drawing/2014/main" val="20001"/>
                    </a:ext>
                  </a:extLst>
                </a:gridCol>
                <a:gridCol w="3423611">
                  <a:extLst>
                    <a:ext uri="{9D8B030D-6E8A-4147-A177-3AD203B41FA5}">
                      <a16:colId xmlns:a16="http://schemas.microsoft.com/office/drawing/2014/main" val="20002"/>
                    </a:ext>
                  </a:extLst>
                </a:gridCol>
                <a:gridCol w="1676389">
                  <a:extLst>
                    <a:ext uri="{9D8B030D-6E8A-4147-A177-3AD203B41FA5}">
                      <a16:colId xmlns:a16="http://schemas.microsoft.com/office/drawing/2014/main" val="20003"/>
                    </a:ext>
                  </a:extLst>
                </a:gridCol>
              </a:tblGrid>
              <a:tr h="1375637">
                <a:tc>
                  <a:txBody>
                    <a:bodyPr/>
                    <a:lstStyle/>
                    <a:p>
                      <a:pPr marL="342900" lvl="0" indent="-342900" algn="l">
                        <a:lnSpc>
                          <a:spcPct val="115000"/>
                        </a:lnSpc>
                        <a:spcAft>
                          <a:spcPts val="0"/>
                        </a:spcAft>
                        <a:buFont typeface="+mj-lt"/>
                        <a:buAutoNum type="arabicPeriod"/>
                      </a:pPr>
                      <a:r>
                        <a:rPr lang="en-US" sz="2000" dirty="0">
                          <a:effectLst/>
                          <a:latin typeface="Times New Roman" panose="02020603050405020304" pitchFamily="18" charset="0"/>
                          <a:cs typeface="Times New Roman" panose="02020603050405020304" pitchFamily="18" charset="0"/>
                        </a:rPr>
                        <a:t> </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en-US" sz="2000" dirty="0">
                          <a:effectLst/>
                          <a:latin typeface="Times New Roman" panose="02020603050405020304" pitchFamily="18" charset="0"/>
                          <a:cs typeface="Times New Roman" panose="02020603050405020304" pitchFamily="18" charset="0"/>
                        </a:rPr>
                        <a:t>1.MUTHUR ORTHODOX CHURCH,</a:t>
                      </a:r>
                      <a:endParaRPr lang="en-IN" sz="2000" dirty="0">
                        <a:effectLst/>
                        <a:latin typeface="Times New Roman" panose="02020603050405020304" pitchFamily="18" charset="0"/>
                        <a:cs typeface="Times New Roman" panose="02020603050405020304" pitchFamily="18" charset="0"/>
                      </a:endParaRPr>
                    </a:p>
                    <a:p>
                      <a:pPr algn="l">
                        <a:spcAft>
                          <a:spcPts val="0"/>
                        </a:spcAft>
                      </a:pPr>
                      <a:r>
                        <a:rPr lang="en-US" sz="2000" dirty="0">
                          <a:effectLst/>
                          <a:latin typeface="Times New Roman" panose="02020603050405020304" pitchFamily="18" charset="0"/>
                          <a:cs typeface="Times New Roman" panose="02020603050405020304" pitchFamily="18" charset="0"/>
                        </a:rPr>
                        <a:t>2. GOVT. MPS MUTHUR</a:t>
                      </a:r>
                      <a:endParaRPr lang="en-IN" sz="20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3. SALISA ARMY SCHOOL</a:t>
                      </a:r>
                      <a:endParaRPr lang="en-IN" sz="20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THIRUVALLA , PATHANMTHITTA </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DR. ABHIJIT MUKHERJEE</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16</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a16="http://schemas.microsoft.com/office/drawing/2014/main" val="10000"/>
                  </a:ext>
                </a:extLst>
              </a:tr>
              <a:tr h="675953">
                <a:tc>
                  <a:txBody>
                    <a:bodyPr/>
                    <a:lstStyle/>
                    <a:p>
                      <a:pPr marL="0" lvl="0" indent="0" algn="l">
                        <a:lnSpc>
                          <a:spcPct val="115000"/>
                        </a:lnSpc>
                        <a:spcAft>
                          <a:spcPts val="0"/>
                        </a:spcAft>
                        <a:buFont typeface="+mj-lt"/>
                        <a:buNone/>
                      </a:pPr>
                      <a:r>
                        <a:rPr lang="en-US" sz="2000" dirty="0">
                          <a:effectLst/>
                          <a:latin typeface="Times New Roman" panose="02020603050405020304" pitchFamily="18" charset="0"/>
                          <a:cs typeface="Times New Roman" panose="02020603050405020304" pitchFamily="18" charset="0"/>
                        </a:rPr>
                        <a:t>2. </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en-US" sz="2000" dirty="0">
                          <a:effectLst/>
                          <a:latin typeface="Times New Roman" panose="02020603050405020304" pitchFamily="18" charset="0"/>
                          <a:cs typeface="Times New Roman" panose="02020603050405020304" pitchFamily="18" charset="0"/>
                        </a:rPr>
                        <a:t>OTAPURAM VIKASH AUDITORIUM</a:t>
                      </a:r>
                      <a:endParaRPr lang="en-IN" sz="20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KOTTAPURAM, THRISSUR </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en-US" sz="2000" dirty="0">
                          <a:effectLst/>
                          <a:latin typeface="Times New Roman" panose="02020603050405020304" pitchFamily="18" charset="0"/>
                          <a:cs typeface="Times New Roman" panose="02020603050405020304" pitchFamily="18" charset="0"/>
                        </a:rPr>
                        <a:t>1. DR. AJIT MOHAN, CMO</a:t>
                      </a:r>
                      <a:endParaRPr lang="en-IN" sz="2000" dirty="0">
                        <a:effectLst/>
                        <a:latin typeface="Times New Roman" panose="02020603050405020304" pitchFamily="18" charset="0"/>
                        <a:cs typeface="Times New Roman" panose="02020603050405020304" pitchFamily="18" charset="0"/>
                      </a:endParaRPr>
                    </a:p>
                    <a:p>
                      <a:pPr algn="l">
                        <a:spcAft>
                          <a:spcPts val="0"/>
                        </a:spcAft>
                      </a:pPr>
                      <a:r>
                        <a:rPr lang="en-US" sz="2000" dirty="0">
                          <a:effectLst/>
                          <a:latin typeface="Times New Roman" panose="02020603050405020304" pitchFamily="18" charset="0"/>
                          <a:cs typeface="Times New Roman" panose="02020603050405020304" pitchFamily="18" charset="0"/>
                        </a:rPr>
                        <a:t>2. DR. SUDHIR KUMAR, SMO+6</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90</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a16="http://schemas.microsoft.com/office/drawing/2014/main" val="10001"/>
                  </a:ext>
                </a:extLst>
              </a:tr>
              <a:tr h="1284361">
                <a:tc>
                  <a:txBody>
                    <a:bodyPr/>
                    <a:lstStyle/>
                    <a:p>
                      <a:pPr marL="0" lvl="0" indent="0" algn="l">
                        <a:lnSpc>
                          <a:spcPct val="115000"/>
                        </a:lnSpc>
                        <a:spcAft>
                          <a:spcPts val="0"/>
                        </a:spcAft>
                        <a:buFont typeface="+mj-lt"/>
                        <a:buNone/>
                      </a:pPr>
                      <a:r>
                        <a:rPr lang="en-US" sz="2000" dirty="0">
                          <a:effectLst/>
                          <a:latin typeface="Times New Roman" panose="02020603050405020304" pitchFamily="18" charset="0"/>
                          <a:cs typeface="Times New Roman" panose="02020603050405020304" pitchFamily="18" charset="0"/>
                        </a:rPr>
                        <a:t>3. </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1.  CHURCH OF GOD MULAKUZHA, VILLAGE PUTHENCAVU, </a:t>
                      </a:r>
                      <a:endParaRPr lang="en-IN" sz="20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2.VILLAGE -PERINGALA, 3.VILLAGE- ALA TALUK CHENGANNUR, ALAPPUZHA DISTRICT </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en-US" sz="2000" dirty="0">
                          <a:effectLst/>
                          <a:latin typeface="Times New Roman" panose="02020603050405020304" pitchFamily="18" charset="0"/>
                          <a:cs typeface="Times New Roman" panose="02020603050405020304" pitchFamily="18" charset="0"/>
                        </a:rPr>
                        <a:t>DR. S.  PRATHIBAN, CMO+2</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146</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a16="http://schemas.microsoft.com/office/drawing/2014/main" val="10002"/>
                  </a:ext>
                </a:extLst>
              </a:tr>
              <a:tr h="718464">
                <a:tc>
                  <a:txBody>
                    <a:bodyPr/>
                    <a:lstStyle/>
                    <a:p>
                      <a:pPr marL="0" lvl="0" indent="0" algn="l">
                        <a:lnSpc>
                          <a:spcPct val="115000"/>
                        </a:lnSpc>
                        <a:spcAft>
                          <a:spcPts val="0"/>
                        </a:spcAft>
                        <a:buFont typeface="+mj-lt"/>
                        <a:buNone/>
                      </a:pPr>
                      <a:r>
                        <a:rPr lang="en-US" sz="2000" dirty="0">
                          <a:effectLst/>
                          <a:latin typeface="Times New Roman" panose="02020603050405020304" pitchFamily="18" charset="0"/>
                          <a:ea typeface="Times New Roman"/>
                          <a:cs typeface="Times New Roman" panose="02020603050405020304" pitchFamily="18" charset="0"/>
                        </a:rPr>
                        <a:t>4.</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CHEGNASERRY, KOTTAYAM AND ALAPUZHA 04 RELIF CAMPS</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en-US" sz="2000" dirty="0">
                          <a:effectLst/>
                          <a:latin typeface="Times New Roman" panose="02020603050405020304" pitchFamily="18" charset="0"/>
                          <a:cs typeface="Times New Roman" panose="02020603050405020304" pitchFamily="18" charset="0"/>
                        </a:rPr>
                        <a:t>DR VIVEK KUMAR </a:t>
                      </a:r>
                      <a:endParaRPr lang="en-IN" sz="2000" dirty="0">
                        <a:effectLst/>
                        <a:latin typeface="Times New Roman" panose="02020603050405020304" pitchFamily="18" charset="0"/>
                        <a:cs typeface="Times New Roman" panose="02020603050405020304" pitchFamily="18" charset="0"/>
                      </a:endParaRPr>
                    </a:p>
                    <a:p>
                      <a:pPr algn="l">
                        <a:spcAft>
                          <a:spcPts val="0"/>
                        </a:spcAft>
                      </a:pPr>
                      <a:r>
                        <a:rPr lang="en-US" sz="2000" dirty="0">
                          <a:effectLst/>
                          <a:latin typeface="Times New Roman" panose="02020603050405020304" pitchFamily="18" charset="0"/>
                          <a:cs typeface="Times New Roman" panose="02020603050405020304" pitchFamily="18" charset="0"/>
                        </a:rPr>
                        <a:t>+2</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200</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887291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 y="1376217"/>
            <a:ext cx="11479236" cy="4749951"/>
          </a:xfrm>
          <a:prstGeom prst="rect">
            <a:avLst/>
          </a:prstGeom>
        </p:spPr>
        <p:txBody>
          <a:bodyPr>
            <a:normAutofit/>
          </a:bodyPr>
          <a:lstStyle/>
          <a:p>
            <a:r>
              <a:rPr lang="en-US" sz="2400" b="1" u="sng" dirty="0">
                <a:latin typeface="Times New Roman" panose="02020603050405020304" pitchFamily="18" charset="0"/>
                <a:cs typeface="Times New Roman" panose="02020603050405020304" pitchFamily="18" charset="0"/>
              </a:rPr>
              <a:t>DETAILS OF MEDICAL CAMP CONDUCTED BY CAPF DOCTORS AS FOLLOWS</a:t>
            </a:r>
            <a:endParaRPr lang="en-IN" sz="2400" dirty="0">
              <a:latin typeface="Times New Roman" panose="02020603050405020304" pitchFamily="18" charset="0"/>
              <a:cs typeface="Times New Roman" panose="02020603050405020304" pitchFamily="18" charset="0"/>
            </a:endParaRPr>
          </a:p>
          <a:p>
            <a:pPr marL="0" indent="0">
              <a:buNone/>
            </a:pPr>
            <a:endParaRPr lang="en-GB" sz="2400" b="1" dirty="0">
              <a:latin typeface="Times New Roman" panose="02020603050405020304" pitchFamily="18" charset="0"/>
              <a:cs typeface="Times New Roman" panose="02020603050405020304" pitchFamily="18" charset="0"/>
            </a:endParaRPr>
          </a:p>
          <a:p>
            <a:pPr marL="0" indent="0">
              <a:buNone/>
            </a:pPr>
            <a:endParaRPr lang="en-GB" sz="2400" b="1" dirty="0">
              <a:latin typeface="Times New Roman" panose="02020603050405020304" pitchFamily="18" charset="0"/>
              <a:cs typeface="Times New Roman" panose="02020603050405020304" pitchFamily="18" charset="0"/>
            </a:endParaRPr>
          </a:p>
          <a:p>
            <a:pPr marL="0" indent="0">
              <a:buNone/>
            </a:pPr>
            <a:endParaRPr lang="en-IN" sz="2400" dirty="0">
              <a:latin typeface="Times New Roman" panose="02020603050405020304" pitchFamily="18" charset="0"/>
              <a:cs typeface="Times New Roman" panose="02020603050405020304" pitchFamily="18" charset="0"/>
            </a:endParaRPr>
          </a:p>
          <a:p>
            <a:endParaRPr lang="en-IN" sz="24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043344371"/>
              </p:ext>
            </p:extLst>
          </p:nvPr>
        </p:nvGraphicFramePr>
        <p:xfrm>
          <a:off x="181155" y="2262319"/>
          <a:ext cx="11904452" cy="4676055"/>
        </p:xfrm>
        <a:graphic>
          <a:graphicData uri="http://schemas.openxmlformats.org/drawingml/2006/table">
            <a:tbl>
              <a:tblPr firstRow="1" firstCol="1" bandRow="1">
                <a:tableStyleId>{5C22544A-7EE6-4342-B048-85BDC9FD1C3A}</a:tableStyleId>
              </a:tblPr>
              <a:tblGrid>
                <a:gridCol w="1127790">
                  <a:extLst>
                    <a:ext uri="{9D8B030D-6E8A-4147-A177-3AD203B41FA5}">
                      <a16:colId xmlns:a16="http://schemas.microsoft.com/office/drawing/2014/main" val="20000"/>
                    </a:ext>
                  </a:extLst>
                </a:gridCol>
                <a:gridCol w="5480950">
                  <a:extLst>
                    <a:ext uri="{9D8B030D-6E8A-4147-A177-3AD203B41FA5}">
                      <a16:colId xmlns:a16="http://schemas.microsoft.com/office/drawing/2014/main" val="20001"/>
                    </a:ext>
                  </a:extLst>
                </a:gridCol>
                <a:gridCol w="3554992">
                  <a:extLst>
                    <a:ext uri="{9D8B030D-6E8A-4147-A177-3AD203B41FA5}">
                      <a16:colId xmlns:a16="http://schemas.microsoft.com/office/drawing/2014/main" val="20002"/>
                    </a:ext>
                  </a:extLst>
                </a:gridCol>
                <a:gridCol w="1740720">
                  <a:extLst>
                    <a:ext uri="{9D8B030D-6E8A-4147-A177-3AD203B41FA5}">
                      <a16:colId xmlns:a16="http://schemas.microsoft.com/office/drawing/2014/main" val="20003"/>
                    </a:ext>
                  </a:extLst>
                </a:gridCol>
              </a:tblGrid>
              <a:tr h="1613312">
                <a:tc>
                  <a:txBody>
                    <a:bodyPr/>
                    <a:lstStyle/>
                    <a:p>
                      <a:pPr marL="342900" lvl="0" indent="-342900">
                        <a:lnSpc>
                          <a:spcPct val="115000"/>
                        </a:lnSpc>
                        <a:spcAft>
                          <a:spcPts val="0"/>
                        </a:spcAft>
                        <a:buFont typeface="+mj-lt"/>
                        <a:buAutoNum type="arabicPeriod"/>
                      </a:pPr>
                      <a:r>
                        <a:rPr lang="en-US" sz="2000" dirty="0">
                          <a:effectLst/>
                          <a:latin typeface="Times New Roman" panose="02020603050405020304" pitchFamily="18" charset="0"/>
                          <a:cs typeface="Times New Roman" panose="02020603050405020304" pitchFamily="18" charset="0"/>
                        </a:rPr>
                        <a:t> </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marL="342900" lvl="0" indent="-342900">
                        <a:lnSpc>
                          <a:spcPct val="115000"/>
                        </a:lnSpc>
                        <a:spcAft>
                          <a:spcPts val="0"/>
                        </a:spcAft>
                        <a:buFont typeface="+mj-lt"/>
                        <a:buAutoNum type="arabicPeriod"/>
                      </a:pPr>
                      <a:r>
                        <a:rPr lang="en-US" sz="2000" dirty="0">
                          <a:effectLst/>
                          <a:latin typeface="Times New Roman" panose="02020603050405020304" pitchFamily="18" charset="0"/>
                          <a:cs typeface="Times New Roman" panose="02020603050405020304" pitchFamily="18" charset="0"/>
                        </a:rPr>
                        <a:t>MMAR, ANGADICAL,</a:t>
                      </a:r>
                      <a:endParaRPr lang="en-IN" sz="2000" dirty="0">
                        <a:effectLst/>
                        <a:latin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mj-lt"/>
                        <a:buAutoNum type="arabicPeriod"/>
                      </a:pPr>
                      <a:r>
                        <a:rPr lang="en-US" sz="2000" dirty="0">
                          <a:effectLst/>
                          <a:latin typeface="Times New Roman" panose="02020603050405020304" pitchFamily="18" charset="0"/>
                          <a:cs typeface="Times New Roman" panose="02020603050405020304" pitchFamily="18" charset="0"/>
                        </a:rPr>
                        <a:t>GOVT HS SCHOOL, ANGADICAL,</a:t>
                      </a:r>
                      <a:endParaRPr lang="en-IN" sz="2000" dirty="0">
                        <a:effectLst/>
                        <a:latin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mj-lt"/>
                        <a:buAutoNum type="arabicPeriod"/>
                      </a:pPr>
                      <a:r>
                        <a:rPr lang="en-US" sz="2000" dirty="0">
                          <a:effectLst/>
                          <a:latin typeface="Times New Roman" panose="02020603050405020304" pitchFamily="18" charset="0"/>
                          <a:cs typeface="Times New Roman" panose="02020603050405020304" pitchFamily="18" charset="0"/>
                        </a:rPr>
                        <a:t>THRIOHIKKATTU,</a:t>
                      </a:r>
                      <a:endParaRPr lang="en-IN" sz="2000" dirty="0">
                        <a:effectLst/>
                        <a:latin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mj-lt"/>
                        <a:buAutoNum type="arabicPeriod"/>
                      </a:pPr>
                      <a:r>
                        <a:rPr lang="en-US" sz="2000" dirty="0">
                          <a:effectLst/>
                          <a:latin typeface="Times New Roman" panose="02020603050405020304" pitchFamily="18" charset="0"/>
                          <a:cs typeface="Times New Roman" panose="02020603050405020304" pitchFamily="18" charset="0"/>
                        </a:rPr>
                        <a:t>MARUPPALA</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spcAft>
                          <a:spcPts val="0"/>
                        </a:spcAft>
                      </a:pPr>
                      <a:r>
                        <a:rPr lang="en-US" sz="2000" dirty="0">
                          <a:effectLst/>
                          <a:latin typeface="Times New Roman" panose="02020603050405020304" pitchFamily="18" charset="0"/>
                          <a:cs typeface="Times New Roman" panose="02020603050405020304" pitchFamily="18" charset="0"/>
                        </a:rPr>
                        <a:t>DR. S RANBIR SINGH </a:t>
                      </a:r>
                      <a:endParaRPr lang="en-IN" sz="2000" dirty="0">
                        <a:effectLst/>
                        <a:latin typeface="Times New Roman" panose="02020603050405020304" pitchFamily="18" charset="0"/>
                        <a:cs typeface="Times New Roman" panose="02020603050405020304" pitchFamily="18" charset="0"/>
                      </a:endParaRPr>
                    </a:p>
                    <a:p>
                      <a:pPr>
                        <a:spcAft>
                          <a:spcPts val="0"/>
                        </a:spcAft>
                      </a:pPr>
                      <a:r>
                        <a:rPr lang="en-US" sz="2000" dirty="0">
                          <a:effectLst/>
                          <a:latin typeface="Times New Roman" panose="02020603050405020304" pitchFamily="18" charset="0"/>
                          <a:cs typeface="Times New Roman" panose="02020603050405020304" pitchFamily="18" charset="0"/>
                        </a:rPr>
                        <a:t>DR. RAJESH KUMAR </a:t>
                      </a:r>
                      <a:endParaRPr lang="en-IN" sz="2000" dirty="0">
                        <a:effectLst/>
                        <a:latin typeface="Times New Roman" panose="02020603050405020304" pitchFamily="18" charset="0"/>
                        <a:cs typeface="Times New Roman" panose="02020603050405020304" pitchFamily="18" charset="0"/>
                      </a:endParaRPr>
                    </a:p>
                    <a:p>
                      <a:pPr>
                        <a:spcAft>
                          <a:spcPts val="0"/>
                        </a:spcAft>
                      </a:pPr>
                      <a:r>
                        <a:rPr lang="en-US" sz="2000" dirty="0">
                          <a:effectLst/>
                          <a:latin typeface="Times New Roman" panose="02020603050405020304" pitchFamily="18" charset="0"/>
                          <a:cs typeface="Times New Roman" panose="02020603050405020304" pitchFamily="18" charset="0"/>
                        </a:rPr>
                        <a:t>DR. AC SHAHI </a:t>
                      </a:r>
                      <a:endParaRPr lang="en-IN" sz="2000" dirty="0">
                        <a:effectLst/>
                        <a:latin typeface="Times New Roman" panose="02020603050405020304" pitchFamily="18" charset="0"/>
                        <a:cs typeface="Times New Roman" panose="02020603050405020304" pitchFamily="18" charset="0"/>
                      </a:endParaRPr>
                    </a:p>
                    <a:p>
                      <a:pPr>
                        <a:spcAft>
                          <a:spcPts val="0"/>
                        </a:spcAft>
                      </a:pPr>
                      <a:r>
                        <a:rPr lang="en-US" sz="2000" dirty="0">
                          <a:effectLst/>
                          <a:latin typeface="Times New Roman" panose="02020603050405020304" pitchFamily="18" charset="0"/>
                          <a:cs typeface="Times New Roman" panose="02020603050405020304" pitchFamily="18" charset="0"/>
                        </a:rPr>
                        <a:t> </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146</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a16="http://schemas.microsoft.com/office/drawing/2014/main" val="10000"/>
                  </a:ext>
                </a:extLst>
              </a:tr>
              <a:tr h="1069107">
                <a:tc>
                  <a:txBody>
                    <a:bodyPr/>
                    <a:lstStyle/>
                    <a:p>
                      <a:pPr marL="342900" lvl="0" indent="-342900">
                        <a:lnSpc>
                          <a:spcPct val="115000"/>
                        </a:lnSpc>
                        <a:spcAft>
                          <a:spcPts val="0"/>
                        </a:spcAft>
                        <a:buFont typeface="+mj-lt"/>
                        <a:buAutoNum type="arabicPeriod"/>
                      </a:pPr>
                      <a:r>
                        <a:rPr lang="en-US" sz="2000" dirty="0">
                          <a:effectLst/>
                          <a:latin typeface="Times New Roman" panose="02020603050405020304" pitchFamily="18" charset="0"/>
                          <a:cs typeface="Times New Roman" panose="02020603050405020304" pitchFamily="18" charset="0"/>
                        </a:rPr>
                        <a:t> </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THIRUVALLA, PATHNAMTHITTA</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spcAft>
                          <a:spcPts val="0"/>
                        </a:spcAft>
                      </a:pPr>
                      <a:r>
                        <a:rPr lang="en-US" sz="2000" dirty="0">
                          <a:effectLst/>
                          <a:latin typeface="Times New Roman" panose="02020603050405020304" pitchFamily="18" charset="0"/>
                          <a:cs typeface="Times New Roman" panose="02020603050405020304" pitchFamily="18" charset="0"/>
                        </a:rPr>
                        <a:t>DR. PARKASH SWAMINATHAN CMO SG</a:t>
                      </a:r>
                      <a:endParaRPr lang="en-IN" sz="2000" dirty="0">
                        <a:effectLst/>
                        <a:latin typeface="Times New Roman" panose="02020603050405020304" pitchFamily="18" charset="0"/>
                        <a:cs typeface="Times New Roman" panose="02020603050405020304" pitchFamily="18" charset="0"/>
                      </a:endParaRPr>
                    </a:p>
                    <a:p>
                      <a:pPr>
                        <a:spcAft>
                          <a:spcPts val="0"/>
                        </a:spcAft>
                      </a:pPr>
                      <a:r>
                        <a:rPr lang="en-US" sz="2000" dirty="0">
                          <a:effectLst/>
                          <a:latin typeface="Times New Roman" panose="02020603050405020304" pitchFamily="18" charset="0"/>
                          <a:cs typeface="Times New Roman" panose="02020603050405020304" pitchFamily="18" charset="0"/>
                        </a:rPr>
                        <a:t>DR. ABHISHEK PANDEY MO+1</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250</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a16="http://schemas.microsoft.com/office/drawing/2014/main" val="10001"/>
                  </a:ext>
                </a:extLst>
              </a:tr>
              <a:tr h="376935">
                <a:tc>
                  <a:txBody>
                    <a:bodyPr/>
                    <a:lstStyle/>
                    <a:p>
                      <a:pPr marL="342900" lvl="0" indent="-342900">
                        <a:lnSpc>
                          <a:spcPct val="115000"/>
                        </a:lnSpc>
                        <a:spcAft>
                          <a:spcPts val="0"/>
                        </a:spcAft>
                        <a:buFont typeface="+mj-lt"/>
                        <a:buAutoNum type="arabicPeriod"/>
                      </a:pPr>
                      <a:r>
                        <a:rPr lang="en-US" sz="2000" dirty="0">
                          <a:effectLst/>
                          <a:latin typeface="Times New Roman" panose="02020603050405020304" pitchFamily="18" charset="0"/>
                          <a:cs typeface="Times New Roman" panose="02020603050405020304" pitchFamily="18" charset="0"/>
                        </a:rPr>
                        <a:t> </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MURINAGAR, CHALKAGUDI</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spcAft>
                          <a:spcPts val="0"/>
                        </a:spcAft>
                      </a:pPr>
                      <a:r>
                        <a:rPr lang="en-US" sz="2000" dirty="0">
                          <a:effectLst/>
                          <a:latin typeface="Times New Roman" panose="02020603050405020304" pitchFamily="18" charset="0"/>
                          <a:cs typeface="Times New Roman" panose="02020603050405020304" pitchFamily="18" charset="0"/>
                        </a:rPr>
                        <a:t>DR. AJIT MOHAN, CMO  +6</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150</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a16="http://schemas.microsoft.com/office/drawing/2014/main" val="10002"/>
                  </a:ext>
                </a:extLst>
              </a:tr>
              <a:tr h="376935">
                <a:tc>
                  <a:txBody>
                    <a:bodyPr/>
                    <a:lstStyle/>
                    <a:p>
                      <a:pPr marL="342900" lvl="0" indent="-342900">
                        <a:lnSpc>
                          <a:spcPct val="115000"/>
                        </a:lnSpc>
                        <a:spcAft>
                          <a:spcPts val="0"/>
                        </a:spcAft>
                        <a:buFont typeface="+mj-lt"/>
                        <a:buAutoNum type="arabicPeriod"/>
                      </a:pPr>
                      <a:r>
                        <a:rPr lang="en-US" sz="2000" dirty="0">
                          <a:effectLst/>
                          <a:latin typeface="Times New Roman" panose="02020603050405020304" pitchFamily="18" charset="0"/>
                          <a:cs typeface="Times New Roman" panose="02020603050405020304" pitchFamily="18" charset="0"/>
                        </a:rPr>
                        <a:t> </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MUNNAR, THRISSUR</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spcAft>
                          <a:spcPts val="0"/>
                        </a:spcAft>
                      </a:pPr>
                      <a:r>
                        <a:rPr lang="en-US" sz="2000" dirty="0">
                          <a:effectLst/>
                          <a:latin typeface="Times New Roman" panose="02020603050405020304" pitchFamily="18" charset="0"/>
                          <a:cs typeface="Times New Roman" panose="02020603050405020304" pitchFamily="18" charset="0"/>
                        </a:rPr>
                        <a:t>DR. SUDHIR KUMAR, CMO+4</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60</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a16="http://schemas.microsoft.com/office/drawing/2014/main" val="10003"/>
                  </a:ext>
                </a:extLst>
              </a:tr>
              <a:tr h="376935">
                <a:tc>
                  <a:txBody>
                    <a:bodyPr/>
                    <a:lstStyle/>
                    <a:p>
                      <a:pPr marL="342900" lvl="0" indent="-342900">
                        <a:lnSpc>
                          <a:spcPct val="115000"/>
                        </a:lnSpc>
                        <a:spcAft>
                          <a:spcPts val="0"/>
                        </a:spcAft>
                        <a:buFont typeface="+mj-lt"/>
                        <a:buAutoNum type="arabicPeriod"/>
                      </a:pPr>
                      <a:r>
                        <a:rPr lang="en-US" sz="2000" dirty="0">
                          <a:effectLst/>
                          <a:latin typeface="Times New Roman" panose="02020603050405020304" pitchFamily="18" charset="0"/>
                          <a:cs typeface="Times New Roman" panose="02020603050405020304" pitchFamily="18" charset="0"/>
                        </a:rPr>
                        <a:t> </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AMBALAPPUZHA, ALAPPUZHA</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spcAft>
                          <a:spcPts val="0"/>
                        </a:spcAft>
                      </a:pPr>
                      <a:r>
                        <a:rPr lang="en-US" sz="2000" dirty="0">
                          <a:effectLst/>
                          <a:latin typeface="Times New Roman" panose="02020603050405020304" pitchFamily="18" charset="0"/>
                          <a:cs typeface="Times New Roman" panose="02020603050405020304" pitchFamily="18" charset="0"/>
                        </a:rPr>
                        <a:t>DR. S.  PRATHIBAN, CMO+5</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195</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a16="http://schemas.microsoft.com/office/drawing/2014/main" val="10004"/>
                  </a:ext>
                </a:extLst>
              </a:tr>
              <a:tr h="712738">
                <a:tc>
                  <a:txBody>
                    <a:bodyPr/>
                    <a:lstStyle/>
                    <a:p>
                      <a:pPr marL="342900" lvl="0" indent="-342900">
                        <a:lnSpc>
                          <a:spcPct val="115000"/>
                        </a:lnSpc>
                        <a:spcAft>
                          <a:spcPts val="0"/>
                        </a:spcAft>
                        <a:buFont typeface="+mj-lt"/>
                        <a:buAutoNum type="arabicPeriod"/>
                      </a:pPr>
                      <a:r>
                        <a:rPr lang="en-US" sz="2000" dirty="0">
                          <a:effectLst/>
                          <a:latin typeface="Times New Roman" panose="02020603050405020304" pitchFamily="18" charset="0"/>
                          <a:cs typeface="Times New Roman" panose="02020603050405020304" pitchFamily="18" charset="0"/>
                        </a:rPr>
                        <a:t> </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CHEGNASERRY,, KOTTAYAM</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spcAft>
                          <a:spcPts val="0"/>
                        </a:spcAft>
                      </a:pPr>
                      <a:r>
                        <a:rPr lang="en-US" sz="2000" dirty="0">
                          <a:effectLst/>
                          <a:latin typeface="Times New Roman" panose="02020603050405020304" pitchFamily="18" charset="0"/>
                          <a:cs typeface="Times New Roman" panose="02020603050405020304" pitchFamily="18" charset="0"/>
                        </a:rPr>
                        <a:t>DR VIVEK KUMAR </a:t>
                      </a:r>
                      <a:endParaRPr lang="en-IN" sz="2000" dirty="0">
                        <a:effectLst/>
                        <a:latin typeface="Times New Roman" panose="02020603050405020304" pitchFamily="18" charset="0"/>
                        <a:cs typeface="Times New Roman" panose="02020603050405020304" pitchFamily="18" charset="0"/>
                      </a:endParaRPr>
                    </a:p>
                    <a:p>
                      <a:pPr>
                        <a:spcAft>
                          <a:spcPts val="0"/>
                        </a:spcAft>
                      </a:pPr>
                      <a:r>
                        <a:rPr lang="en-US" sz="2000" dirty="0">
                          <a:effectLst/>
                          <a:latin typeface="Times New Roman" panose="02020603050405020304" pitchFamily="18" charset="0"/>
                          <a:cs typeface="Times New Roman" panose="02020603050405020304" pitchFamily="18" charset="0"/>
                        </a:rPr>
                        <a:t>+2</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130</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a16="http://schemas.microsoft.com/office/drawing/2014/main" val="10005"/>
                  </a:ext>
                </a:extLst>
              </a:tr>
            </a:tbl>
          </a:graphicData>
        </a:graphic>
      </p:graphicFrame>
      <p:sp>
        <p:nvSpPr>
          <p:cNvPr id="7" name="Title 1">
            <a:extLst>
              <a:ext uri="{FF2B5EF4-FFF2-40B4-BE49-F238E27FC236}">
                <a16:creationId xmlns:a16="http://schemas.microsoft.com/office/drawing/2014/main" id="{FFBADC18-5670-7FF3-A261-C2E61B5A084E}"/>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2983401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79CB9D-09A4-B628-8BB4-655B66A92639}"/>
              </a:ext>
            </a:extLst>
          </p:cNvPr>
          <p:cNvSpPr>
            <a:spLocks noGrp="1"/>
          </p:cNvSpPr>
          <p:nvPr>
            <p:ph idx="4294967295"/>
          </p:nvPr>
        </p:nvSpPr>
        <p:spPr>
          <a:xfrm>
            <a:off x="274320" y="1847088"/>
            <a:ext cx="11658600" cy="4910328"/>
          </a:xfrm>
          <a:prstGeom prst="rect">
            <a:avLst/>
          </a:prstGeom>
        </p:spPr>
        <p:txBody>
          <a:bodyPr>
            <a:normAutofit/>
          </a:bodyPr>
          <a:lstStyle/>
          <a:p>
            <a:pPr marL="426293" indent="-426293" algn="just">
              <a:lnSpc>
                <a:spcPct val="150000"/>
              </a:lnSpc>
              <a:buFont typeface="Arial" pitchFamily="34" charset="0"/>
              <a:buChar char="•"/>
            </a:pPr>
            <a:r>
              <a:rPr lang="en-IN" sz="2800" dirty="0">
                <a:latin typeface="Times New Roman" panose="02020603050405020304" pitchFamily="18" charset="0"/>
                <a:cs typeface="Times New Roman" panose="02020603050405020304" pitchFamily="18" charset="0"/>
              </a:rPr>
              <a:t>The outcome of this unprecedented level of downpour was immediate and disastrous with major water bodies getting filled and flowing into major rivers, </a:t>
            </a:r>
            <a:r>
              <a:rPr lang="en-IN" sz="2800" dirty="0" err="1">
                <a:latin typeface="Times New Roman" panose="02020603050405020304" pitchFamily="18" charset="0"/>
                <a:cs typeface="Times New Roman" panose="02020603050405020304" pitchFamily="18" charset="0"/>
              </a:rPr>
              <a:t>Adayar</a:t>
            </a:r>
            <a:r>
              <a:rPr lang="en-IN" sz="2800" dirty="0">
                <a:latin typeface="Times New Roman" panose="02020603050405020304" pitchFamily="18" charset="0"/>
                <a:cs typeface="Times New Roman" panose="02020603050405020304" pitchFamily="18" charset="0"/>
              </a:rPr>
              <a:t>, </a:t>
            </a:r>
            <a:r>
              <a:rPr lang="en-IN" sz="2800" dirty="0" err="1">
                <a:latin typeface="Times New Roman" panose="02020603050405020304" pitchFamily="18" charset="0"/>
                <a:cs typeface="Times New Roman" panose="02020603050405020304" pitchFamily="18" charset="0"/>
              </a:rPr>
              <a:t>Coovum</a:t>
            </a:r>
            <a:r>
              <a:rPr lang="en-IN" sz="2800" dirty="0">
                <a:latin typeface="Times New Roman" panose="02020603050405020304" pitchFamily="18" charset="0"/>
                <a:cs typeface="Times New Roman" panose="02020603050405020304" pitchFamily="18" charset="0"/>
              </a:rPr>
              <a:t> and </a:t>
            </a:r>
            <a:r>
              <a:rPr lang="en-IN" sz="2800" dirty="0" err="1">
                <a:latin typeface="Times New Roman" panose="02020603050405020304" pitchFamily="18" charset="0"/>
                <a:cs typeface="Times New Roman" panose="02020603050405020304" pitchFamily="18" charset="0"/>
              </a:rPr>
              <a:t>Kosathalaiar</a:t>
            </a:r>
            <a:r>
              <a:rPr lang="en-IN" sz="2800" dirty="0">
                <a:latin typeface="Times New Roman" panose="02020603050405020304" pitchFamily="18" charset="0"/>
                <a:cs typeface="Times New Roman" panose="02020603050405020304" pitchFamily="18" charset="0"/>
              </a:rPr>
              <a:t> coupled with the heavy downpours in the city which could not drain into the </a:t>
            </a:r>
            <a:r>
              <a:rPr lang="en-IN" sz="2800" dirty="0" err="1">
                <a:latin typeface="Times New Roman" panose="02020603050405020304" pitchFamily="18" charset="0"/>
                <a:cs typeface="Times New Roman" panose="02020603050405020304" pitchFamily="18" charset="0"/>
              </a:rPr>
              <a:t>Adayar</a:t>
            </a:r>
            <a:r>
              <a:rPr lang="en-IN" sz="2800" dirty="0">
                <a:latin typeface="Times New Roman" panose="02020603050405020304" pitchFamily="18" charset="0"/>
                <a:cs typeface="Times New Roman" panose="02020603050405020304" pitchFamily="18" charset="0"/>
              </a:rPr>
              <a:t> river. </a:t>
            </a:r>
          </a:p>
          <a:p>
            <a:pPr marL="426293" indent="-426293" algn="just">
              <a:lnSpc>
                <a:spcPct val="150000"/>
              </a:lnSpc>
              <a:buFont typeface="Arial" pitchFamily="34" charset="0"/>
              <a:buChar char="•"/>
            </a:pPr>
            <a:r>
              <a:rPr lang="en-IN" sz="2800" dirty="0">
                <a:latin typeface="Times New Roman" panose="02020603050405020304" pitchFamily="18" charset="0"/>
                <a:cs typeface="Times New Roman" panose="02020603050405020304" pitchFamily="18" charset="0"/>
              </a:rPr>
              <a:t>This transformed the densely populated areas of Chennai City into islands of houses in vast expanse of water that filled roads and streets for many feet. </a:t>
            </a:r>
          </a:p>
          <a:p>
            <a:pPr marL="426293" indent="-426293" algn="just">
              <a:lnSpc>
                <a:spcPct val="150000"/>
              </a:lnSpc>
              <a:buFont typeface="Arial" pitchFamily="34" charset="0"/>
              <a:buChar char="•"/>
            </a:pPr>
            <a:endParaRPr lang="en-IN" sz="1800" dirty="0">
              <a:latin typeface="Times New Roman" panose="02020603050405020304" pitchFamily="18" charset="0"/>
              <a:cs typeface="Times New Roman" panose="02020603050405020304" pitchFamily="18" charset="0"/>
            </a:endParaRPr>
          </a:p>
          <a:p>
            <a:pPr algn="just">
              <a:lnSpc>
                <a:spcPct val="150000"/>
              </a:lnSpc>
            </a:pPr>
            <a:endParaRPr lang="en-IN" sz="1800" dirty="0">
              <a:latin typeface="Times New Roman" panose="02020603050405020304" pitchFamily="18" charset="0"/>
              <a:cs typeface="Times New Roman" panose="02020603050405020304" pitchFamily="18" charset="0"/>
            </a:endParaRPr>
          </a:p>
          <a:p>
            <a:pPr>
              <a:lnSpc>
                <a:spcPct val="150000"/>
              </a:lnSpc>
            </a:pPr>
            <a:endParaRPr lang="en-IN"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6733DA58-4EDB-9716-44EB-0C38B787552B}"/>
              </a:ext>
            </a:extLst>
          </p:cNvPr>
          <p:cNvSpPr txBox="1">
            <a:spLocks noChangeArrowheads="1"/>
          </p:cNvSpPr>
          <p:nvPr/>
        </p:nvSpPr>
        <p:spPr>
          <a:xfrm>
            <a:off x="1947672" y="932688"/>
            <a:ext cx="1170432" cy="521207"/>
          </a:xfrm>
          <a:prstGeom prst="rect">
            <a:avLst/>
          </a:prstGeom>
          <a:solidFill>
            <a:srgbClr val="FFC000"/>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000" b="1" dirty="0">
                <a:latin typeface="Times New Roman" panose="02020603050405020304" pitchFamily="18" charset="0"/>
              </a:rPr>
              <a:t>Cont.</a:t>
            </a:r>
            <a:endParaRPr lang="en-IN" altLang="en-US" sz="3000" dirty="0">
              <a:latin typeface="Times New Roman" panose="02020603050405020304" pitchFamily="18" charset="0"/>
            </a:endParaRPr>
          </a:p>
        </p:txBody>
      </p:sp>
    </p:spTree>
    <p:extLst>
      <p:ext uri="{BB962C8B-B14F-4D97-AF65-F5344CB8AC3E}">
        <p14:creationId xmlns:p14="http://schemas.microsoft.com/office/powerpoint/2010/main" val="33233629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599" y="1600205"/>
            <a:ext cx="10869637" cy="4525963"/>
          </a:xfrm>
          <a:prstGeom prst="rect">
            <a:avLst/>
          </a:prstGeom>
        </p:spPr>
        <p:txBody>
          <a:bodyPr>
            <a:normAutofit/>
          </a:bodyPr>
          <a:lstStyle/>
          <a:p>
            <a:r>
              <a:rPr lang="en-US" sz="2800" b="1" u="sng" dirty="0">
                <a:latin typeface="Times New Roman" panose="02020603050405020304" pitchFamily="18" charset="0"/>
                <a:cs typeface="Times New Roman" panose="02020603050405020304" pitchFamily="18" charset="0"/>
              </a:rPr>
              <a:t>Details of medical camp conducted by CAPF Doctors as follows</a:t>
            </a:r>
            <a:r>
              <a:rPr lang="en-IN" sz="2800" u="sng" dirty="0">
                <a:latin typeface="Times New Roman" panose="02020603050405020304" pitchFamily="18" charset="0"/>
                <a:cs typeface="Times New Roman" panose="02020603050405020304" pitchFamily="18" charset="0"/>
              </a:rPr>
              <a:t>:-</a:t>
            </a:r>
            <a:endParaRPr lang="en-GB" b="1" dirty="0"/>
          </a:p>
          <a:p>
            <a:pPr marL="0" indent="0">
              <a:buNone/>
            </a:pPr>
            <a:endParaRPr lang="en-GB" b="1" dirty="0"/>
          </a:p>
          <a:p>
            <a:pPr marL="0" indent="0">
              <a:buNone/>
            </a:pPr>
            <a:endParaRPr lang="en-IN" dirty="0"/>
          </a:p>
          <a:p>
            <a:endParaRPr lang="en-IN" dirty="0"/>
          </a:p>
        </p:txBody>
      </p:sp>
      <p:graphicFrame>
        <p:nvGraphicFramePr>
          <p:cNvPr id="3" name="Table 2"/>
          <p:cNvGraphicFramePr>
            <a:graphicFrameLocks noGrp="1"/>
          </p:cNvGraphicFramePr>
          <p:nvPr>
            <p:extLst>
              <p:ext uri="{D42A27DB-BD31-4B8C-83A1-F6EECF244321}">
                <p14:modId xmlns:p14="http://schemas.microsoft.com/office/powerpoint/2010/main" val="1908636260"/>
              </p:ext>
            </p:extLst>
          </p:nvPr>
        </p:nvGraphicFramePr>
        <p:xfrm>
          <a:off x="155276" y="2262317"/>
          <a:ext cx="11861320" cy="4457659"/>
        </p:xfrm>
        <a:graphic>
          <a:graphicData uri="http://schemas.openxmlformats.org/drawingml/2006/table">
            <a:tbl>
              <a:tblPr firstRow="1" firstCol="1" bandRow="1">
                <a:tableStyleId>{5C22544A-7EE6-4342-B048-85BDC9FD1C3A}</a:tableStyleId>
              </a:tblPr>
              <a:tblGrid>
                <a:gridCol w="1123704">
                  <a:extLst>
                    <a:ext uri="{9D8B030D-6E8A-4147-A177-3AD203B41FA5}">
                      <a16:colId xmlns:a16="http://schemas.microsoft.com/office/drawing/2014/main" val="20000"/>
                    </a:ext>
                  </a:extLst>
                </a:gridCol>
                <a:gridCol w="5461092">
                  <a:extLst>
                    <a:ext uri="{9D8B030D-6E8A-4147-A177-3AD203B41FA5}">
                      <a16:colId xmlns:a16="http://schemas.microsoft.com/office/drawing/2014/main" val="20001"/>
                    </a:ext>
                  </a:extLst>
                </a:gridCol>
                <a:gridCol w="3542111">
                  <a:extLst>
                    <a:ext uri="{9D8B030D-6E8A-4147-A177-3AD203B41FA5}">
                      <a16:colId xmlns:a16="http://schemas.microsoft.com/office/drawing/2014/main" val="20002"/>
                    </a:ext>
                  </a:extLst>
                </a:gridCol>
                <a:gridCol w="1734413">
                  <a:extLst>
                    <a:ext uri="{9D8B030D-6E8A-4147-A177-3AD203B41FA5}">
                      <a16:colId xmlns:a16="http://schemas.microsoft.com/office/drawing/2014/main" val="20003"/>
                    </a:ext>
                  </a:extLst>
                </a:gridCol>
              </a:tblGrid>
              <a:tr h="1341263">
                <a:tc>
                  <a:txBody>
                    <a:bodyPr/>
                    <a:lstStyle/>
                    <a:p>
                      <a:pPr marL="342900" lvl="0" indent="-342900" algn="l">
                        <a:lnSpc>
                          <a:spcPct val="115000"/>
                        </a:lnSpc>
                        <a:spcAft>
                          <a:spcPts val="0"/>
                        </a:spcAft>
                        <a:buFont typeface="+mj-lt"/>
                        <a:buAutoNum type="arabicPeriod"/>
                      </a:pPr>
                      <a:r>
                        <a:rPr lang="en-US" sz="2000" dirty="0">
                          <a:effectLst/>
                          <a:latin typeface="Times New Roman" panose="02020603050405020304" pitchFamily="18" charset="0"/>
                          <a:cs typeface="Times New Roman" panose="02020603050405020304" pitchFamily="18" charset="0"/>
                        </a:rPr>
                        <a:t> </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en-US" sz="2000" dirty="0">
                          <a:effectLst/>
                          <a:latin typeface="Times New Roman" panose="02020603050405020304" pitchFamily="18" charset="0"/>
                          <a:cs typeface="Times New Roman" panose="02020603050405020304" pitchFamily="18" charset="0"/>
                        </a:rPr>
                        <a:t>PHC BINANIPURAM</a:t>
                      </a:r>
                      <a:endParaRPr lang="en-IN" sz="20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ERNAKULAM</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en-US" sz="2000" dirty="0">
                          <a:effectLst/>
                          <a:latin typeface="Times New Roman" panose="02020603050405020304" pitchFamily="18" charset="0"/>
                          <a:cs typeface="Times New Roman" panose="02020603050405020304" pitchFamily="18" charset="0"/>
                        </a:rPr>
                        <a:t>DR. RAJAN KUMAR  </a:t>
                      </a:r>
                      <a:endParaRPr lang="en-IN" sz="2000" dirty="0">
                        <a:effectLst/>
                        <a:latin typeface="Times New Roman" panose="02020603050405020304" pitchFamily="18" charset="0"/>
                        <a:cs typeface="Times New Roman" panose="02020603050405020304" pitchFamily="18" charset="0"/>
                      </a:endParaRPr>
                    </a:p>
                    <a:p>
                      <a:pPr algn="l">
                        <a:spcAft>
                          <a:spcPts val="0"/>
                        </a:spcAft>
                      </a:pPr>
                      <a:r>
                        <a:rPr lang="en-US" sz="2000" dirty="0">
                          <a:effectLst/>
                          <a:latin typeface="Times New Roman" panose="02020603050405020304" pitchFamily="18" charset="0"/>
                          <a:cs typeface="Times New Roman" panose="02020603050405020304" pitchFamily="18" charset="0"/>
                        </a:rPr>
                        <a:t>DR. HEGARE  </a:t>
                      </a:r>
                      <a:endParaRPr lang="en-IN" sz="2000" dirty="0">
                        <a:effectLst/>
                        <a:latin typeface="Times New Roman" panose="02020603050405020304" pitchFamily="18" charset="0"/>
                        <a:cs typeface="Times New Roman" panose="02020603050405020304" pitchFamily="18" charset="0"/>
                      </a:endParaRPr>
                    </a:p>
                    <a:p>
                      <a:pPr algn="l">
                        <a:spcAft>
                          <a:spcPts val="0"/>
                        </a:spcAft>
                      </a:pPr>
                      <a:r>
                        <a:rPr lang="en-US" sz="2000" dirty="0">
                          <a:effectLst/>
                          <a:latin typeface="Times New Roman" panose="02020603050405020304" pitchFamily="18" charset="0"/>
                          <a:cs typeface="Times New Roman" panose="02020603050405020304" pitchFamily="18" charset="0"/>
                        </a:rPr>
                        <a:t>DR. PALAV </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50</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a16="http://schemas.microsoft.com/office/drawing/2014/main" val="10000"/>
                  </a:ext>
                </a:extLst>
              </a:tr>
              <a:tr h="514151">
                <a:tc>
                  <a:txBody>
                    <a:bodyPr/>
                    <a:lstStyle/>
                    <a:p>
                      <a:pPr marL="0" lvl="0" indent="0" algn="l">
                        <a:lnSpc>
                          <a:spcPct val="115000"/>
                        </a:lnSpc>
                        <a:spcAft>
                          <a:spcPts val="0"/>
                        </a:spcAft>
                        <a:buFont typeface="+mj-lt"/>
                        <a:buNone/>
                      </a:pPr>
                      <a:r>
                        <a:rPr lang="en-US" sz="2000" dirty="0">
                          <a:effectLst/>
                          <a:latin typeface="Times New Roman" panose="02020603050405020304" pitchFamily="18" charset="0"/>
                          <a:cs typeface="Times New Roman" panose="02020603050405020304" pitchFamily="18" charset="0"/>
                        </a:rPr>
                        <a:t>2. </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en-US" sz="2000" dirty="0">
                          <a:effectLst/>
                          <a:latin typeface="Times New Roman" panose="02020603050405020304" pitchFamily="18" charset="0"/>
                          <a:cs typeface="Times New Roman" panose="02020603050405020304" pitchFamily="18" charset="0"/>
                        </a:rPr>
                        <a:t>DISTRICT HOSPITAL THIRSSUR</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gn="l">
                        <a:spcAft>
                          <a:spcPts val="0"/>
                        </a:spcAft>
                      </a:pPr>
                      <a:r>
                        <a:rPr lang="en-US" sz="2000" dirty="0">
                          <a:effectLst/>
                          <a:latin typeface="Times New Roman" panose="02020603050405020304" pitchFamily="18" charset="0"/>
                          <a:cs typeface="Times New Roman" panose="02020603050405020304" pitchFamily="18" charset="0"/>
                        </a:rPr>
                        <a:t>DR. S K SINGH   </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252</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a16="http://schemas.microsoft.com/office/drawing/2014/main" val="10001"/>
                  </a:ext>
                </a:extLst>
              </a:tr>
              <a:tr h="1392063">
                <a:tc>
                  <a:txBody>
                    <a:bodyPr/>
                    <a:lstStyle/>
                    <a:p>
                      <a:pPr marL="0" lvl="0" indent="0" algn="l">
                        <a:lnSpc>
                          <a:spcPct val="115000"/>
                        </a:lnSpc>
                        <a:spcAft>
                          <a:spcPts val="0"/>
                        </a:spcAft>
                        <a:buFont typeface="+mj-lt"/>
                        <a:buNone/>
                      </a:pPr>
                      <a:r>
                        <a:rPr lang="en-US" sz="2000" dirty="0">
                          <a:effectLst/>
                          <a:latin typeface="Times New Roman" panose="02020603050405020304" pitchFamily="18" charset="0"/>
                          <a:cs typeface="Times New Roman" panose="02020603050405020304" pitchFamily="18" charset="0"/>
                        </a:rPr>
                        <a:t>3. </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en-US" sz="2000" dirty="0">
                          <a:effectLst/>
                          <a:latin typeface="Times New Roman" panose="02020603050405020304" pitchFamily="18" charset="0"/>
                          <a:cs typeface="Times New Roman" panose="02020603050405020304" pitchFamily="18" charset="0"/>
                        </a:rPr>
                        <a:t>THIRUVALLA, PATHNAMTHITTA</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gn="l">
                        <a:spcAft>
                          <a:spcPts val="0"/>
                        </a:spcAft>
                      </a:pPr>
                      <a:r>
                        <a:rPr lang="en-US" sz="2000" dirty="0">
                          <a:effectLst/>
                          <a:latin typeface="Times New Roman" panose="02020603050405020304" pitchFamily="18" charset="0"/>
                          <a:cs typeface="Times New Roman" panose="02020603050405020304" pitchFamily="18" charset="0"/>
                        </a:rPr>
                        <a:t>DR. PARKASH SWAMINATHAN </a:t>
                      </a:r>
                      <a:endParaRPr lang="en-IN" sz="2000" dirty="0">
                        <a:effectLst/>
                        <a:latin typeface="Times New Roman" panose="02020603050405020304" pitchFamily="18" charset="0"/>
                        <a:cs typeface="Times New Roman" panose="02020603050405020304" pitchFamily="18" charset="0"/>
                      </a:endParaRPr>
                    </a:p>
                    <a:p>
                      <a:pPr algn="l">
                        <a:spcAft>
                          <a:spcPts val="0"/>
                        </a:spcAft>
                      </a:pPr>
                      <a:r>
                        <a:rPr lang="en-US" sz="2000" dirty="0">
                          <a:effectLst/>
                          <a:latin typeface="Times New Roman" panose="02020603050405020304" pitchFamily="18" charset="0"/>
                          <a:cs typeface="Times New Roman" panose="02020603050405020304" pitchFamily="18" charset="0"/>
                        </a:rPr>
                        <a:t>DR. ABHISHEK PANDEY </a:t>
                      </a:r>
                      <a:endParaRPr lang="en-IN" sz="2000" dirty="0">
                        <a:effectLst/>
                        <a:latin typeface="Times New Roman" panose="02020603050405020304" pitchFamily="18" charset="0"/>
                        <a:cs typeface="Times New Roman" panose="02020603050405020304" pitchFamily="18" charset="0"/>
                      </a:endParaRPr>
                    </a:p>
                    <a:p>
                      <a:pPr algn="l">
                        <a:spcAft>
                          <a:spcPts val="0"/>
                        </a:spcAft>
                      </a:pPr>
                      <a:r>
                        <a:rPr lang="en-US" sz="2000" dirty="0">
                          <a:effectLst/>
                          <a:latin typeface="Times New Roman" panose="02020603050405020304" pitchFamily="18" charset="0"/>
                          <a:cs typeface="Times New Roman" panose="02020603050405020304" pitchFamily="18" charset="0"/>
                        </a:rPr>
                        <a:t>DR. AJIT MOHAN, +4</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150</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a16="http://schemas.microsoft.com/office/drawing/2014/main" val="10002"/>
                  </a:ext>
                </a:extLst>
              </a:tr>
              <a:tr h="696031">
                <a:tc>
                  <a:txBody>
                    <a:bodyPr/>
                    <a:lstStyle/>
                    <a:p>
                      <a:pPr marL="0" lvl="0" indent="0" algn="l">
                        <a:lnSpc>
                          <a:spcPct val="115000"/>
                        </a:lnSpc>
                        <a:spcAft>
                          <a:spcPts val="0"/>
                        </a:spcAft>
                        <a:buFont typeface="+mj-lt"/>
                        <a:buNone/>
                      </a:pPr>
                      <a:r>
                        <a:rPr lang="en-US" sz="2000" dirty="0">
                          <a:effectLst/>
                          <a:latin typeface="Times New Roman" panose="02020603050405020304" pitchFamily="18" charset="0"/>
                          <a:cs typeface="Times New Roman" panose="02020603050405020304" pitchFamily="18" charset="0"/>
                        </a:rPr>
                        <a:t>4. </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en-US" sz="2000" dirty="0">
                          <a:effectLst/>
                          <a:latin typeface="Times New Roman" panose="02020603050405020304" pitchFamily="18" charset="0"/>
                          <a:cs typeface="Times New Roman" panose="02020603050405020304" pitchFamily="18" charset="0"/>
                        </a:rPr>
                        <a:t>KOTTAYAM</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gn="l">
                        <a:spcAft>
                          <a:spcPts val="0"/>
                        </a:spcAft>
                      </a:pPr>
                      <a:r>
                        <a:rPr lang="en-US" sz="2000" dirty="0">
                          <a:effectLst/>
                          <a:latin typeface="Times New Roman" panose="02020603050405020304" pitchFamily="18" charset="0"/>
                          <a:cs typeface="Times New Roman" panose="02020603050405020304" pitchFamily="18" charset="0"/>
                        </a:rPr>
                        <a:t>DR. DEEPAK (ANAESTTHETIST)</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22</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a16="http://schemas.microsoft.com/office/drawing/2014/main" val="10003"/>
                  </a:ext>
                </a:extLst>
              </a:tr>
              <a:tr h="514151">
                <a:tc>
                  <a:txBody>
                    <a:bodyPr/>
                    <a:lstStyle/>
                    <a:p>
                      <a:pPr marL="269240"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 </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en-US" sz="2000" dirty="0">
                          <a:effectLst/>
                          <a:latin typeface="Times New Roman" panose="02020603050405020304" pitchFamily="18" charset="0"/>
                          <a:cs typeface="Times New Roman" panose="02020603050405020304" pitchFamily="18" charset="0"/>
                        </a:rPr>
                        <a:t>TOTAL</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gn="l">
                        <a:spcAft>
                          <a:spcPts val="0"/>
                        </a:spcAft>
                      </a:pPr>
                      <a:r>
                        <a:rPr lang="en-US" sz="2000" dirty="0">
                          <a:effectLst/>
                          <a:latin typeface="Times New Roman" panose="02020603050405020304" pitchFamily="18" charset="0"/>
                          <a:cs typeface="Times New Roman" panose="02020603050405020304" pitchFamily="18" charset="0"/>
                        </a:rPr>
                        <a:t> </a:t>
                      </a:r>
                      <a:endParaRPr lang="en-IN" sz="20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2017</a:t>
                      </a:r>
                      <a:endParaRPr lang="en-IN" sz="20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a16="http://schemas.microsoft.com/office/drawing/2014/main" val="10004"/>
                  </a:ext>
                </a:extLst>
              </a:tr>
            </a:tbl>
          </a:graphicData>
        </a:graphic>
      </p:graphicFrame>
      <p:sp>
        <p:nvSpPr>
          <p:cNvPr id="7" name="Title 1">
            <a:extLst>
              <a:ext uri="{FF2B5EF4-FFF2-40B4-BE49-F238E27FC236}">
                <a16:creationId xmlns:a16="http://schemas.microsoft.com/office/drawing/2014/main" id="{EB5EE04B-E509-D8BD-DDCE-7AF7C318B11A}"/>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29834014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
        <p:nvSpPr>
          <p:cNvPr id="2" name="Content Placeholder 1"/>
          <p:cNvSpPr>
            <a:spLocks noGrp="1"/>
          </p:cNvSpPr>
          <p:nvPr>
            <p:ph idx="4294967295"/>
          </p:nvPr>
        </p:nvSpPr>
        <p:spPr>
          <a:xfrm>
            <a:off x="609599" y="1600205"/>
            <a:ext cx="10869637" cy="4525963"/>
          </a:xfrm>
          <a:prstGeom prst="rect">
            <a:avLst/>
          </a:prstGeom>
        </p:spPr>
        <p:txBody>
          <a:bodyPr>
            <a:normAutofit/>
          </a:bodyPr>
          <a:lstStyle/>
          <a:p>
            <a:pPr marL="0" indent="0">
              <a:buNone/>
            </a:pPr>
            <a:r>
              <a:rPr lang="en-US" sz="2400" b="1" u="sng" dirty="0">
                <a:latin typeface="Times New Roman" panose="02020603050405020304" pitchFamily="18" charset="0"/>
                <a:cs typeface="Times New Roman" panose="02020603050405020304" pitchFamily="18" charset="0"/>
              </a:rPr>
              <a:t>SOME DARING RESCUE MISSIONS BY TEAM MEMBERS</a:t>
            </a:r>
          </a:p>
          <a:p>
            <a:r>
              <a:rPr lang="en-US" sz="2400" b="1" dirty="0">
                <a:latin typeface="Times New Roman" panose="02020603050405020304" pitchFamily="18" charset="0"/>
                <a:cs typeface="Times New Roman" panose="02020603050405020304" pitchFamily="18" charset="0"/>
              </a:rPr>
              <a:t>RESCUE OPERATION – CHERUTHONI, IDUKKI DISTRICT (10.08.2018)</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IN" sz="2400" dirty="0">
              <a:latin typeface="Times New Roman" panose="02020603050405020304" pitchFamily="18" charset="0"/>
              <a:cs typeface="Times New Roman" panose="02020603050405020304" pitchFamily="18" charset="0"/>
            </a:endParaRPr>
          </a:p>
          <a:p>
            <a:endParaRPr lang="en-IN" sz="2400" dirty="0">
              <a:latin typeface="Times New Roman" panose="02020603050405020304" pitchFamily="18" charset="0"/>
              <a:cs typeface="Times New Roman" panose="02020603050405020304" pitchFamily="18" charset="0"/>
            </a:endParaRPr>
          </a:p>
        </p:txBody>
      </p:sp>
      <p:pic>
        <p:nvPicPr>
          <p:cNvPr id="5" name="Picture 4" descr="C:\Users\OPS\AppData\Local\Microsoft\Windows\INetCache\Content.Word\KANHAIYA.JPG"/>
          <p:cNvPicPr/>
          <p:nvPr/>
        </p:nvPicPr>
        <p:blipFill>
          <a:blip r:embed="rId2" cstate="print"/>
          <a:srcRect/>
          <a:stretch>
            <a:fillRect/>
          </a:stretch>
        </p:blipFill>
        <p:spPr bwMode="auto">
          <a:xfrm>
            <a:off x="1101089" y="2786332"/>
            <a:ext cx="9759567" cy="3881887"/>
          </a:xfrm>
          <a:prstGeom prst="rect">
            <a:avLst/>
          </a:prstGeom>
          <a:noFill/>
          <a:ln w="9525">
            <a:noFill/>
            <a:miter lim="800000"/>
            <a:headEnd/>
            <a:tailEnd/>
          </a:ln>
        </p:spPr>
      </p:pic>
    </p:spTree>
    <p:extLst>
      <p:ext uri="{BB962C8B-B14F-4D97-AF65-F5344CB8AC3E}">
        <p14:creationId xmlns:p14="http://schemas.microsoft.com/office/powerpoint/2010/main" val="10250644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20771" y="1376217"/>
            <a:ext cx="11938958" cy="5110848"/>
          </a:xfrm>
          <a:prstGeom prst="rect">
            <a:avLst/>
          </a:prstGeom>
        </p:spPr>
        <p:txBody>
          <a:bodyPr>
            <a:noAutofit/>
          </a:bodyPr>
          <a:lstStyle/>
          <a:p>
            <a:pPr algn="just">
              <a:lnSpc>
                <a:spcPct val="150000"/>
              </a:lnSpc>
            </a:pPr>
            <a:r>
              <a:rPr lang="en-US" sz="2800" dirty="0">
                <a:latin typeface="Times New Roman" panose="02020603050405020304" pitchFamily="18" charset="0"/>
                <a:cs typeface="Times New Roman" panose="02020603050405020304" pitchFamily="18" charset="0"/>
              </a:rPr>
              <a:t>On 10th August 2018 at 1100 </a:t>
            </a:r>
            <a:r>
              <a:rPr lang="en-US" sz="2800" dirty="0" err="1">
                <a:latin typeface="Times New Roman" panose="02020603050405020304" pitchFamily="18" charset="0"/>
                <a:cs typeface="Times New Roman" panose="02020603050405020304" pitchFamily="18" charset="0"/>
              </a:rPr>
              <a:t>hrs</a:t>
            </a:r>
            <a:r>
              <a:rPr lang="en-US" sz="2800" dirty="0">
                <a:latin typeface="Times New Roman" panose="02020603050405020304" pitchFamily="18" charset="0"/>
                <a:cs typeface="Times New Roman" panose="02020603050405020304" pitchFamily="18" charset="0"/>
              </a:rPr>
              <a:t>, Team 4I of 4 BN NDRF was deployed at </a:t>
            </a:r>
            <a:r>
              <a:rPr lang="en-US" sz="2800" dirty="0" err="1">
                <a:latin typeface="Times New Roman" panose="02020603050405020304" pitchFamily="18" charset="0"/>
                <a:cs typeface="Times New Roman" panose="02020603050405020304" pitchFamily="18" charset="0"/>
              </a:rPr>
              <a:t>Cheruthoni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Idukki</a:t>
            </a:r>
            <a:r>
              <a:rPr lang="en-US" sz="2800" dirty="0">
                <a:latin typeface="Times New Roman" panose="02020603050405020304" pitchFamily="18" charset="0"/>
                <a:cs typeface="Times New Roman" panose="02020603050405020304" pitchFamily="18" charset="0"/>
              </a:rPr>
              <a:t> District, Kerala, near the </a:t>
            </a:r>
            <a:r>
              <a:rPr lang="en-US" sz="2800" dirty="0" err="1">
                <a:latin typeface="Times New Roman" panose="02020603050405020304" pitchFamily="18" charset="0"/>
                <a:cs typeface="Times New Roman" panose="02020603050405020304" pitchFamily="18" charset="0"/>
              </a:rPr>
              <a:t>Cheruthoni</a:t>
            </a:r>
            <a:r>
              <a:rPr lang="en-US" sz="2800" dirty="0">
                <a:latin typeface="Times New Roman" panose="02020603050405020304" pitchFamily="18" charset="0"/>
                <a:cs typeface="Times New Roman" panose="02020603050405020304" pitchFamily="18" charset="0"/>
              </a:rPr>
              <a:t> Bridge over the </a:t>
            </a:r>
            <a:r>
              <a:rPr lang="en-US" sz="2800" dirty="0" err="1">
                <a:latin typeface="Times New Roman" panose="02020603050405020304" pitchFamily="18" charset="0"/>
                <a:cs typeface="Times New Roman" panose="02020603050405020304" pitchFamily="18" charset="0"/>
              </a:rPr>
              <a:t>Periyar</a:t>
            </a:r>
            <a:r>
              <a:rPr lang="en-US" sz="2800" dirty="0">
                <a:latin typeface="Times New Roman" panose="02020603050405020304" pitchFamily="18" charset="0"/>
                <a:cs typeface="Times New Roman" panose="02020603050405020304" pitchFamily="18" charset="0"/>
              </a:rPr>
              <a:t> River.</a:t>
            </a:r>
          </a:p>
          <a:p>
            <a:pPr algn="just">
              <a:lnSpc>
                <a:spcPct val="150000"/>
              </a:lnSpc>
            </a:pPr>
            <a:r>
              <a:rPr lang="en-US" sz="2800" dirty="0">
                <a:latin typeface="Times New Roman" panose="02020603050405020304" pitchFamily="18" charset="0"/>
                <a:cs typeface="Times New Roman" panose="02020603050405020304" pitchFamily="18" charset="0"/>
              </a:rPr>
              <a:t>Following the opening of shutters at the </a:t>
            </a:r>
            <a:r>
              <a:rPr lang="en-US" sz="2800" dirty="0" err="1">
                <a:latin typeface="Times New Roman" panose="02020603050405020304" pitchFamily="18" charset="0"/>
                <a:cs typeface="Times New Roman" panose="02020603050405020304" pitchFamily="18" charset="0"/>
              </a:rPr>
              <a:t>Idukki</a:t>
            </a:r>
            <a:r>
              <a:rPr lang="en-US" sz="2800" dirty="0">
                <a:latin typeface="Times New Roman" panose="02020603050405020304" pitchFamily="18" charset="0"/>
                <a:cs typeface="Times New Roman" panose="02020603050405020304" pitchFamily="18" charset="0"/>
              </a:rPr>
              <a:t> Dam and </a:t>
            </a:r>
            <a:r>
              <a:rPr lang="en-US" sz="2800" dirty="0" err="1">
                <a:latin typeface="Times New Roman" panose="02020603050405020304" pitchFamily="18" charset="0"/>
                <a:cs typeface="Times New Roman" panose="02020603050405020304" pitchFamily="18" charset="0"/>
              </a:rPr>
              <a:t>Cheruthoni</a:t>
            </a:r>
            <a:r>
              <a:rPr lang="en-US" sz="2800" dirty="0">
                <a:latin typeface="Times New Roman" panose="02020603050405020304" pitchFamily="18" charset="0"/>
                <a:cs typeface="Times New Roman" panose="02020603050405020304" pitchFamily="18" charset="0"/>
              </a:rPr>
              <a:t> Dam, water levels in the </a:t>
            </a:r>
            <a:r>
              <a:rPr lang="en-US" sz="2800" dirty="0" err="1">
                <a:latin typeface="Times New Roman" panose="02020603050405020304" pitchFamily="18" charset="0"/>
                <a:cs typeface="Times New Roman" panose="02020603050405020304" pitchFamily="18" charset="0"/>
              </a:rPr>
              <a:t>Periyar</a:t>
            </a:r>
            <a:r>
              <a:rPr lang="en-US" sz="2800" dirty="0">
                <a:latin typeface="Times New Roman" panose="02020603050405020304" pitchFamily="18" charset="0"/>
                <a:cs typeface="Times New Roman" panose="02020603050405020304" pitchFamily="18" charset="0"/>
              </a:rPr>
              <a:t> River rose rapidly, flooding </a:t>
            </a:r>
            <a:r>
              <a:rPr lang="en-US" sz="2800" dirty="0" err="1">
                <a:latin typeface="Times New Roman" panose="02020603050405020304" pitchFamily="18" charset="0"/>
                <a:cs typeface="Times New Roman" panose="02020603050405020304" pitchFamily="18" charset="0"/>
              </a:rPr>
              <a:t>Gandhinagar</a:t>
            </a:r>
            <a:r>
              <a:rPr lang="en-US" sz="2800" dirty="0">
                <a:latin typeface="Times New Roman" panose="02020603050405020304" pitchFamily="18" charset="0"/>
                <a:cs typeface="Times New Roman" panose="02020603050405020304" pitchFamily="18" charset="0"/>
              </a:rPr>
              <a:t> Colony and threatening the </a:t>
            </a:r>
            <a:r>
              <a:rPr lang="en-US" sz="2800" dirty="0" err="1">
                <a:latin typeface="Times New Roman" panose="02020603050405020304" pitchFamily="18" charset="0"/>
                <a:cs typeface="Times New Roman" panose="02020603050405020304" pitchFamily="18" charset="0"/>
              </a:rPr>
              <a:t>Cheruthoni</a:t>
            </a:r>
            <a:r>
              <a:rPr lang="en-US" sz="2800" dirty="0">
                <a:latin typeface="Times New Roman" panose="02020603050405020304" pitchFamily="18" charset="0"/>
                <a:cs typeface="Times New Roman" panose="02020603050405020304" pitchFamily="18" charset="0"/>
              </a:rPr>
              <a:t> Bridge, a vital lifeline for residents on both sides.</a:t>
            </a:r>
          </a:p>
          <a:p>
            <a:pPr algn="just">
              <a:lnSpc>
                <a:spcPct val="150000"/>
              </a:lnSpc>
            </a:pPr>
            <a:r>
              <a:rPr lang="en-US" sz="2800" dirty="0">
                <a:latin typeface="Times New Roman" panose="02020603050405020304" pitchFamily="18" charset="0"/>
                <a:cs typeface="Times New Roman" panose="02020603050405020304" pitchFamily="18" charset="0"/>
              </a:rPr>
              <a:t>By 1130 </a:t>
            </a:r>
            <a:r>
              <a:rPr lang="en-US" sz="2800" dirty="0" err="1">
                <a:latin typeface="Times New Roman" panose="02020603050405020304" pitchFamily="18" charset="0"/>
                <a:cs typeface="Times New Roman" panose="02020603050405020304" pitchFamily="18" charset="0"/>
              </a:rPr>
              <a:t>hrs</a:t>
            </a:r>
            <a:r>
              <a:rPr lang="en-US" sz="2800" dirty="0">
                <a:latin typeface="Times New Roman" panose="02020603050405020304" pitchFamily="18" charset="0"/>
                <a:cs typeface="Times New Roman" panose="02020603050405020304" pitchFamily="18" charset="0"/>
              </a:rPr>
              <a:t>, the situation had worsened, with water starting to flow over the bridge. A crowd gathered on both ends in panic.</a:t>
            </a:r>
          </a:p>
          <a:p>
            <a:pPr marL="0" indent="0">
              <a:lnSpc>
                <a:spcPct val="150000"/>
              </a:lnSpc>
              <a:buNone/>
            </a:pPr>
            <a:endParaRPr lang="en-IN" sz="2800" dirty="0">
              <a:latin typeface="Times New Roman" panose="02020603050405020304" pitchFamily="18" charset="0"/>
              <a:cs typeface="Times New Roman" panose="02020603050405020304" pitchFamily="18" charset="0"/>
            </a:endParaRPr>
          </a:p>
          <a:p>
            <a:endParaRPr lang="en-IN" sz="28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CEF791E-64AD-7577-CD28-769CC0BC8E8E}"/>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29462356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72529" y="1552755"/>
            <a:ext cx="11878574" cy="5184475"/>
          </a:xfrm>
          <a:prstGeom prst="rect">
            <a:avLst/>
          </a:prstGeom>
        </p:spPr>
        <p:txBody>
          <a:bodyPr>
            <a:normAutofit fontScale="92500" lnSpcReduction="10000"/>
          </a:bodyPr>
          <a:lstStyle/>
          <a:p>
            <a:pPr algn="just"/>
            <a:r>
              <a:rPr lang="en-US" dirty="0">
                <a:latin typeface="Times New Roman" panose="02020603050405020304" pitchFamily="18" charset="0"/>
                <a:cs typeface="Times New Roman" panose="02020603050405020304" pitchFamily="18" charset="0"/>
              </a:rPr>
              <a:t>At this time, three people, including a sick child, appeared on the </a:t>
            </a:r>
            <a:r>
              <a:rPr lang="en-US" dirty="0" err="1">
                <a:latin typeface="Times New Roman" panose="02020603050405020304" pitchFamily="18" charset="0"/>
                <a:cs typeface="Times New Roman" panose="02020603050405020304" pitchFamily="18" charset="0"/>
              </a:rPr>
              <a:t>Gandhinagar</a:t>
            </a:r>
            <a:r>
              <a:rPr lang="en-US" dirty="0">
                <a:latin typeface="Times New Roman" panose="02020603050405020304" pitchFamily="18" charset="0"/>
                <a:cs typeface="Times New Roman" panose="02020603050405020304" pitchFamily="18" charset="0"/>
              </a:rPr>
              <a:t> side of the bridge and pleaded for urgent medical help.</a:t>
            </a:r>
          </a:p>
          <a:p>
            <a:pPr algn="just"/>
            <a:r>
              <a:rPr lang="en-US" dirty="0">
                <a:latin typeface="Times New Roman" panose="02020603050405020304" pitchFamily="18" charset="0"/>
                <a:cs typeface="Times New Roman" panose="02020603050405020304" pitchFamily="18" charset="0"/>
              </a:rPr>
              <a:t>CT/GD </a:t>
            </a:r>
            <a:r>
              <a:rPr lang="en-US" dirty="0" err="1">
                <a:latin typeface="Times New Roman" panose="02020603050405020304" pitchFamily="18" charset="0"/>
                <a:cs typeface="Times New Roman" panose="02020603050405020304" pitchFamily="18" charset="0"/>
              </a:rPr>
              <a:t>Kanhaiya</a:t>
            </a:r>
            <a:r>
              <a:rPr lang="en-US" dirty="0">
                <a:latin typeface="Times New Roman" panose="02020603050405020304" pitchFamily="18" charset="0"/>
                <a:cs typeface="Times New Roman" panose="02020603050405020304" pitchFamily="18" charset="0"/>
              </a:rPr>
              <a:t> Kumar and CT/GD </a:t>
            </a:r>
            <a:r>
              <a:rPr lang="en-US" dirty="0" err="1">
                <a:latin typeface="Times New Roman" panose="02020603050405020304" pitchFamily="18" charset="0"/>
                <a:cs typeface="Times New Roman" panose="02020603050405020304" pitchFamily="18" charset="0"/>
              </a:rPr>
              <a:t>Kripal</a:t>
            </a:r>
            <a:r>
              <a:rPr lang="en-US" dirty="0">
                <a:latin typeface="Times New Roman" panose="02020603050405020304" pitchFamily="18" charset="0"/>
                <a:cs typeface="Times New Roman" panose="02020603050405020304" pitchFamily="18" charset="0"/>
              </a:rPr>
              <a:t> Singh, stationed on that side, assessed the risk and quickly executed a rescue operation.</a:t>
            </a:r>
          </a:p>
          <a:p>
            <a:pPr lvl="1" algn="just"/>
            <a:r>
              <a:rPr lang="en-US" dirty="0">
                <a:latin typeface="Times New Roman" panose="02020603050405020304" pitchFamily="18" charset="0"/>
                <a:cs typeface="Times New Roman" panose="02020603050405020304" pitchFamily="18" charset="0"/>
              </a:rPr>
              <a:t>CT/GD </a:t>
            </a:r>
            <a:r>
              <a:rPr lang="en-US" dirty="0" err="1">
                <a:latin typeface="Times New Roman" panose="02020603050405020304" pitchFamily="18" charset="0"/>
                <a:cs typeface="Times New Roman" panose="02020603050405020304" pitchFamily="18" charset="0"/>
              </a:rPr>
              <a:t>Kanhaiya</a:t>
            </a:r>
            <a:r>
              <a:rPr lang="en-US" dirty="0">
                <a:latin typeface="Times New Roman" panose="02020603050405020304" pitchFamily="18" charset="0"/>
                <a:cs typeface="Times New Roman" panose="02020603050405020304" pitchFamily="18" charset="0"/>
              </a:rPr>
              <a:t> Kumar took the child and crossed the bridge under imminent danger of submersion.</a:t>
            </a:r>
          </a:p>
          <a:p>
            <a:pPr lvl="1" algn="just"/>
            <a:r>
              <a:rPr lang="en-US" dirty="0">
                <a:latin typeface="Times New Roman" panose="02020603050405020304" pitchFamily="18" charset="0"/>
                <a:cs typeface="Times New Roman" panose="02020603050405020304" pitchFamily="18" charset="0"/>
              </a:rPr>
              <a:t>The child was successfully rescued and sent to the hospital for treatment.</a:t>
            </a:r>
          </a:p>
          <a:p>
            <a:pPr algn="just"/>
            <a:r>
              <a:rPr lang="en-US" dirty="0">
                <a:latin typeface="Times New Roman" panose="02020603050405020304" pitchFamily="18" charset="0"/>
                <a:cs typeface="Times New Roman" panose="02020603050405020304" pitchFamily="18" charset="0"/>
              </a:rPr>
              <a:t>Within minutes, the bridge was fully submerged, making further access impossible.</a:t>
            </a:r>
          </a:p>
          <a:p>
            <a:pPr algn="just"/>
            <a:r>
              <a:rPr lang="en-US" dirty="0">
                <a:latin typeface="Times New Roman" panose="02020603050405020304" pitchFamily="18" charset="0"/>
                <a:cs typeface="Times New Roman" panose="02020603050405020304" pitchFamily="18" charset="0"/>
              </a:rPr>
              <a:t>The bravery and timely action of the NDRF personnel was widely appreciated by the local community and administration.</a:t>
            </a:r>
          </a:p>
          <a:p>
            <a:pPr marL="0" indent="0">
              <a:buNone/>
            </a:pP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3353B331-8C8E-D1F4-6E30-1C917D90C20B}"/>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12568726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
        <p:nvSpPr>
          <p:cNvPr id="2" name="Content Placeholder 1"/>
          <p:cNvSpPr>
            <a:spLocks noGrp="1"/>
          </p:cNvSpPr>
          <p:nvPr>
            <p:ph idx="4294967295"/>
          </p:nvPr>
        </p:nvSpPr>
        <p:spPr>
          <a:xfrm>
            <a:off x="94891" y="1656272"/>
            <a:ext cx="11887200" cy="5115464"/>
          </a:xfrm>
          <a:prstGeom prst="rect">
            <a:avLst/>
          </a:prstGeom>
        </p:spPr>
        <p:txBody>
          <a:bodyPr>
            <a:normAutofit fontScale="92500" lnSpcReduction="10000"/>
          </a:bodyPr>
          <a:lstStyle/>
          <a:p>
            <a:pPr marL="0" indent="0" algn="just">
              <a:lnSpc>
                <a:spcPct val="110000"/>
              </a:lnSpc>
              <a:buNone/>
            </a:pPr>
            <a:r>
              <a:rPr lang="en-US" dirty="0">
                <a:latin typeface="Times New Roman" panose="02020603050405020304" pitchFamily="18" charset="0"/>
                <a:cs typeface="Times New Roman" panose="02020603050405020304" pitchFamily="18" charset="0"/>
              </a:rPr>
              <a:t>Rescue Operation – </a:t>
            </a:r>
            <a:r>
              <a:rPr lang="en-US" dirty="0" err="1">
                <a:latin typeface="Times New Roman" panose="02020603050405020304" pitchFamily="18" charset="0"/>
                <a:cs typeface="Times New Roman" panose="02020603050405020304" pitchFamily="18" charset="0"/>
              </a:rPr>
              <a:t>Poovathussery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Ernakulam</a:t>
            </a:r>
            <a:r>
              <a:rPr lang="en-US" dirty="0">
                <a:latin typeface="Times New Roman" panose="02020603050405020304" pitchFamily="18" charset="0"/>
                <a:cs typeface="Times New Roman" panose="02020603050405020304" pitchFamily="18" charset="0"/>
              </a:rPr>
              <a:t> District (17–18.08.2018)</a:t>
            </a:r>
          </a:p>
          <a:p>
            <a:pPr algn="just">
              <a:lnSpc>
                <a:spcPct val="110000"/>
              </a:lnSpc>
            </a:pPr>
            <a:r>
              <a:rPr lang="en-US" dirty="0">
                <a:latin typeface="Times New Roman" panose="02020603050405020304" pitchFamily="18" charset="0"/>
                <a:cs typeface="Times New Roman" panose="02020603050405020304" pitchFamily="18" charset="0"/>
              </a:rPr>
              <a:t>On 17th August 2018 at 2330 </a:t>
            </a:r>
            <a:r>
              <a:rPr lang="en-US" dirty="0" err="1">
                <a:latin typeface="Times New Roman" panose="02020603050405020304" pitchFamily="18" charset="0"/>
                <a:cs typeface="Times New Roman" panose="02020603050405020304" pitchFamily="18" charset="0"/>
              </a:rPr>
              <a:t>hrs</a:t>
            </a:r>
            <a:r>
              <a:rPr lang="en-US" dirty="0">
                <a:latin typeface="Times New Roman" panose="02020603050405020304" pitchFamily="18" charset="0"/>
                <a:cs typeface="Times New Roman" panose="02020603050405020304" pitchFamily="18" charset="0"/>
              </a:rPr>
              <a:t>, a distress message was received regarding an emergency rescue requirement at </a:t>
            </a:r>
            <a:r>
              <a:rPr lang="en-US" dirty="0" err="1">
                <a:latin typeface="Times New Roman" panose="02020603050405020304" pitchFamily="18" charset="0"/>
                <a:cs typeface="Times New Roman" panose="02020603050405020304" pitchFamily="18" charset="0"/>
              </a:rPr>
              <a:t>Poovathussery</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Parakkadavu</a:t>
            </a:r>
            <a:r>
              <a:rPr lang="en-US" dirty="0">
                <a:latin typeface="Times New Roman" panose="02020603050405020304" pitchFamily="18" charset="0"/>
                <a:cs typeface="Times New Roman" panose="02020603050405020304" pitchFamily="18" charset="0"/>
              </a:rPr>
              <a:t> (P.O.), </a:t>
            </a:r>
            <a:r>
              <a:rPr lang="en-US" dirty="0" err="1">
                <a:latin typeface="Times New Roman" panose="02020603050405020304" pitchFamily="18" charset="0"/>
                <a:cs typeface="Times New Roman" panose="02020603050405020304" pitchFamily="18" charset="0"/>
              </a:rPr>
              <a:t>Ernakulam</a:t>
            </a:r>
            <a:r>
              <a:rPr lang="en-US" dirty="0">
                <a:latin typeface="Times New Roman" panose="02020603050405020304" pitchFamily="18" charset="0"/>
                <a:cs typeface="Times New Roman" panose="02020603050405020304" pitchFamily="18" charset="0"/>
              </a:rPr>
              <a:t> District.</a:t>
            </a:r>
          </a:p>
          <a:p>
            <a:pPr algn="just">
              <a:lnSpc>
                <a:spcPct val="110000"/>
              </a:lnSpc>
            </a:pPr>
            <a:r>
              <a:rPr lang="en-US" dirty="0" err="1">
                <a:latin typeface="Times New Roman" panose="02020603050405020304" pitchFamily="18" charset="0"/>
                <a:cs typeface="Times New Roman" panose="02020603050405020304" pitchFamily="18" charset="0"/>
              </a:rPr>
              <a:t>Shri</a:t>
            </a:r>
            <a:r>
              <a:rPr lang="en-US" dirty="0">
                <a:latin typeface="Times New Roman" panose="02020603050405020304" pitchFamily="18" charset="0"/>
                <a:cs typeface="Times New Roman" panose="02020603050405020304" pitchFamily="18" charset="0"/>
              </a:rPr>
              <a:t> G. </a:t>
            </a:r>
            <a:r>
              <a:rPr lang="en-US" dirty="0" err="1">
                <a:latin typeface="Times New Roman" panose="02020603050405020304" pitchFamily="18" charset="0"/>
                <a:cs typeface="Times New Roman" panose="02020603050405020304" pitchFamily="18" charset="0"/>
              </a:rPr>
              <a:t>Vijayan</a:t>
            </a:r>
            <a:r>
              <a:rPr lang="en-US" dirty="0">
                <a:latin typeface="Times New Roman" panose="02020603050405020304" pitchFamily="18" charset="0"/>
                <a:cs typeface="Times New Roman" panose="02020603050405020304" pitchFamily="18" charset="0"/>
              </a:rPr>
              <a:t>, Dy. Commandant, along with three NDRF rescuers, was immediately deputed. The sub-team departed from </a:t>
            </a:r>
            <a:r>
              <a:rPr lang="en-US" dirty="0" err="1">
                <a:latin typeface="Times New Roman" panose="02020603050405020304" pitchFamily="18" charset="0"/>
                <a:cs typeface="Times New Roman" panose="02020603050405020304" pitchFamily="18" charset="0"/>
              </a:rPr>
              <a:t>Aluva</a:t>
            </a:r>
            <a:r>
              <a:rPr lang="en-US" dirty="0">
                <a:latin typeface="Times New Roman" panose="02020603050405020304" pitchFamily="18" charset="0"/>
                <a:cs typeface="Times New Roman" panose="02020603050405020304" pitchFamily="18" charset="0"/>
              </a:rPr>
              <a:t>, using Google Maps and local inputs from DEOC </a:t>
            </a:r>
            <a:r>
              <a:rPr lang="en-US" dirty="0" err="1">
                <a:latin typeface="Times New Roman" panose="02020603050405020304" pitchFamily="18" charset="0"/>
                <a:cs typeface="Times New Roman" panose="02020603050405020304" pitchFamily="18" charset="0"/>
              </a:rPr>
              <a:t>Ernakulam</a:t>
            </a:r>
            <a:r>
              <a:rPr lang="en-US" dirty="0">
                <a:latin typeface="Times New Roman" panose="02020603050405020304" pitchFamily="18" charset="0"/>
                <a:cs typeface="Times New Roman" panose="02020603050405020304" pitchFamily="18" charset="0"/>
              </a:rPr>
              <a:t> for navigation.</a:t>
            </a:r>
          </a:p>
          <a:p>
            <a:pPr algn="just">
              <a:lnSpc>
                <a:spcPct val="110000"/>
              </a:lnSpc>
            </a:pPr>
            <a:r>
              <a:rPr lang="en-US" dirty="0">
                <a:latin typeface="Times New Roman" panose="02020603050405020304" pitchFamily="18" charset="0"/>
                <a:cs typeface="Times New Roman" panose="02020603050405020304" pitchFamily="18" charset="0"/>
              </a:rPr>
              <a:t>The team traveled 15 km by road to reach the waterlogged zone, then launched a rescue boat at night, navigating 7 km through the overflowing </a:t>
            </a:r>
            <a:r>
              <a:rPr lang="en-US" dirty="0" err="1">
                <a:latin typeface="Times New Roman" panose="02020603050405020304" pitchFamily="18" charset="0"/>
                <a:cs typeface="Times New Roman" panose="02020603050405020304" pitchFamily="18" charset="0"/>
              </a:rPr>
              <a:t>Chalakkudy</a:t>
            </a:r>
            <a:r>
              <a:rPr lang="en-US" dirty="0">
                <a:latin typeface="Times New Roman" panose="02020603050405020304" pitchFamily="18" charset="0"/>
                <a:cs typeface="Times New Roman" panose="02020603050405020304" pitchFamily="18" charset="0"/>
              </a:rPr>
              <a:t> River under high current conditions.</a:t>
            </a:r>
          </a:p>
          <a:p>
            <a:pPr marL="0" indent="0">
              <a:lnSpc>
                <a:spcPct val="110000"/>
              </a:lnSpc>
              <a:buNone/>
            </a:pP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41675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12143" y="1725283"/>
            <a:ext cx="11964838" cy="4994694"/>
          </a:xfrm>
          <a:prstGeom prst="rect">
            <a:avLst/>
          </a:prstGeom>
        </p:spPr>
        <p:txBody>
          <a:bodyPr>
            <a:normAutofit fontScale="85000" lnSpcReduction="10000"/>
          </a:bodyPr>
          <a:lstStyle/>
          <a:p>
            <a:pPr algn="just">
              <a:lnSpc>
                <a:spcPct val="120000"/>
              </a:lnSpc>
            </a:pPr>
            <a:r>
              <a:rPr lang="en-US" dirty="0">
                <a:latin typeface="Times New Roman" panose="02020603050405020304" pitchFamily="18" charset="0"/>
                <a:cs typeface="Times New Roman" panose="02020603050405020304" pitchFamily="18" charset="0"/>
              </a:rPr>
              <a:t>Upon reaching </a:t>
            </a:r>
            <a:r>
              <a:rPr lang="en-US" dirty="0" err="1">
                <a:latin typeface="Times New Roman" panose="02020603050405020304" pitchFamily="18" charset="0"/>
                <a:cs typeface="Times New Roman" panose="02020603050405020304" pitchFamily="18" charset="0"/>
              </a:rPr>
              <a:t>Poovathussery</a:t>
            </a:r>
            <a:r>
              <a:rPr lang="en-US" dirty="0">
                <a:latin typeface="Times New Roman" panose="02020603050405020304" pitchFamily="18" charset="0"/>
                <a:cs typeface="Times New Roman" panose="02020603050405020304" pitchFamily="18" charset="0"/>
              </a:rPr>
              <a:t>, the officer communicated the situation to district authorities, providing coordinates and landmarks for air-dropping food and water to isolated residents.</a:t>
            </a:r>
          </a:p>
          <a:p>
            <a:pPr algn="just">
              <a:lnSpc>
                <a:spcPct val="120000"/>
              </a:lnSpc>
            </a:pPr>
            <a:r>
              <a:rPr lang="en-US" dirty="0">
                <a:latin typeface="Times New Roman" panose="02020603050405020304" pitchFamily="18" charset="0"/>
                <a:cs typeface="Times New Roman" panose="02020603050405020304" pitchFamily="18" charset="0"/>
              </a:rPr>
              <a:t>Helicopters arrived, and the team distributed food packets and water bottles to locals.</a:t>
            </a:r>
          </a:p>
          <a:p>
            <a:pPr algn="just">
              <a:lnSpc>
                <a:spcPct val="120000"/>
              </a:lnSpc>
            </a:pPr>
            <a:r>
              <a:rPr lang="en-US" dirty="0">
                <a:latin typeface="Times New Roman" panose="02020603050405020304" pitchFamily="18" charset="0"/>
                <a:cs typeface="Times New Roman" panose="02020603050405020304" pitchFamily="18" charset="0"/>
              </a:rPr>
              <a:t>The team also responded to a reported death, navigating through high currents to recover the deceased from a flooded home, and safely transferred the body to St. Joseph’s Church, handing it over to priests for cremation.</a:t>
            </a:r>
          </a:p>
          <a:p>
            <a:pPr algn="just">
              <a:lnSpc>
                <a:spcPct val="120000"/>
              </a:lnSpc>
            </a:pPr>
            <a:r>
              <a:rPr lang="en-US" dirty="0">
                <a:latin typeface="Times New Roman" panose="02020603050405020304" pitchFamily="18" charset="0"/>
                <a:cs typeface="Times New Roman" panose="02020603050405020304" pitchFamily="18" charset="0"/>
              </a:rPr>
              <a:t>The team displayed exceptional courage, dedication, and professionalism, resulting in the successful completion of the operation under hazardous conditions.</a:t>
            </a:r>
          </a:p>
          <a:p>
            <a:pPr marL="0" indent="0">
              <a:lnSpc>
                <a:spcPct val="120000"/>
              </a:lnSpc>
              <a:buNone/>
            </a:pPr>
            <a:endParaRPr lang="en-IN" dirty="0">
              <a:latin typeface="Times New Roman" panose="02020603050405020304" pitchFamily="18" charset="0"/>
              <a:cs typeface="Times New Roman" panose="02020603050405020304" pitchFamily="18" charset="0"/>
            </a:endParaRPr>
          </a:p>
          <a:p>
            <a:pPr>
              <a:lnSpc>
                <a:spcPct val="120000"/>
              </a:lnSpc>
            </a:pPr>
            <a:endParaRPr lang="en-IN"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28FC5C5A-7356-9EC6-8985-B62BBB4EEDBE}"/>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29780000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599" y="1600205"/>
            <a:ext cx="10869637" cy="4525963"/>
          </a:xfrm>
          <a:prstGeom prst="rect">
            <a:avLst/>
          </a:prstGeom>
        </p:spPr>
        <p:txBody>
          <a:bodyPr>
            <a:normAutofit/>
          </a:bodyPr>
          <a:lstStyle/>
          <a:p>
            <a:pPr marL="0" indent="0">
              <a:buNone/>
            </a:pPr>
            <a:endParaRPr lang="en-IN" dirty="0"/>
          </a:p>
          <a:p>
            <a:endParaRPr lang="en-IN" dirty="0"/>
          </a:p>
        </p:txBody>
      </p:sp>
      <p:pic>
        <p:nvPicPr>
          <p:cNvPr id="5" name="Picture 4" descr="C:\Users\Administrator\Desktop\DC VIJAYAN\a9bc903c-b99f-4d79-8779-0663af6e3c3e.jpg"/>
          <p:cNvPicPr/>
          <p:nvPr/>
        </p:nvPicPr>
        <p:blipFill>
          <a:blip r:embed="rId2" cstate="print"/>
          <a:srcRect/>
          <a:stretch>
            <a:fillRect/>
          </a:stretch>
        </p:blipFill>
        <p:spPr bwMode="auto">
          <a:xfrm>
            <a:off x="647700" y="1932316"/>
            <a:ext cx="5143501" cy="4068433"/>
          </a:xfrm>
          <a:prstGeom prst="rect">
            <a:avLst/>
          </a:prstGeom>
          <a:noFill/>
          <a:ln w="9525">
            <a:noFill/>
            <a:miter lim="800000"/>
            <a:headEnd/>
            <a:tailEnd/>
          </a:ln>
        </p:spPr>
      </p:pic>
      <p:pic>
        <p:nvPicPr>
          <p:cNvPr id="6" name="Picture 5" descr="C:\Users\Administrator\Desktop\DC VIJAYAN\e889deb9-b700-4fb7-a1a4-49268d7f5792.jpg"/>
          <p:cNvPicPr/>
          <p:nvPr/>
        </p:nvPicPr>
        <p:blipFill>
          <a:blip r:embed="rId3" cstate="print"/>
          <a:srcRect/>
          <a:stretch>
            <a:fillRect/>
          </a:stretch>
        </p:blipFill>
        <p:spPr bwMode="auto">
          <a:xfrm>
            <a:off x="6400801" y="1932316"/>
            <a:ext cx="5181599" cy="4068433"/>
          </a:xfrm>
          <a:prstGeom prst="rect">
            <a:avLst/>
          </a:prstGeom>
          <a:noFill/>
          <a:ln w="9525">
            <a:noFill/>
            <a:miter lim="800000"/>
            <a:headEnd/>
            <a:tailEnd/>
          </a:ln>
        </p:spPr>
      </p:pic>
      <p:sp>
        <p:nvSpPr>
          <p:cNvPr id="8" name="Title 1">
            <a:extLst>
              <a:ext uri="{FF2B5EF4-FFF2-40B4-BE49-F238E27FC236}">
                <a16:creationId xmlns:a16="http://schemas.microsoft.com/office/drawing/2014/main" id="{0BDE6F07-AC7B-08E1-67BC-9AD29251F720}"/>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29780000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sp>
        <p:nvSpPr>
          <p:cNvPr id="3" name="Rectangle 2"/>
          <p:cNvSpPr/>
          <p:nvPr/>
        </p:nvSpPr>
        <p:spPr>
          <a:xfrm>
            <a:off x="124996" y="1646378"/>
            <a:ext cx="11895826" cy="4620496"/>
          </a:xfrm>
          <a:prstGeom prst="rect">
            <a:avLst/>
          </a:prstGeom>
        </p:spPr>
        <p:txBody>
          <a:bodyPr wrap="square" anchor="ctr">
            <a:spAutoFit/>
          </a:bodyPr>
          <a:lstStyle/>
          <a:p>
            <a:pPr>
              <a:lnSpc>
                <a:spcPct val="150000"/>
              </a:lnSpc>
            </a:pPr>
            <a:r>
              <a:rPr lang="en-US" sz="2800" b="1" dirty="0">
                <a:latin typeface="Times New Roman" panose="02020603050405020304" pitchFamily="18" charset="0"/>
              </a:rPr>
              <a:t>Rescue Operation – </a:t>
            </a:r>
            <a:r>
              <a:rPr lang="en-US" sz="2800" b="1" dirty="0" err="1">
                <a:latin typeface="Times New Roman" panose="02020603050405020304" pitchFamily="18" charset="0"/>
              </a:rPr>
              <a:t>Urakkam</a:t>
            </a:r>
            <a:r>
              <a:rPr lang="en-US" sz="2800" b="1" dirty="0">
                <a:latin typeface="Times New Roman" panose="02020603050405020304" pitchFamily="18" charset="0"/>
              </a:rPr>
              <a:t>, Thrissur District (17.08.2018)</a:t>
            </a:r>
          </a:p>
          <a:p>
            <a:pPr>
              <a:lnSpc>
                <a:spcPct val="150000"/>
              </a:lnSpc>
            </a:pPr>
            <a:endParaRPr lang="en-US" sz="2800" b="1" dirty="0">
              <a:latin typeface="Times New Roman" panose="02020603050405020304" pitchFamily="18" charset="0"/>
            </a:endParaRPr>
          </a:p>
          <a:p>
            <a:pPr marL="457200" indent="-457200" algn="just">
              <a:lnSpc>
                <a:spcPct val="150000"/>
              </a:lnSpc>
              <a:buFont typeface="Arial" pitchFamily="34" charset="0"/>
              <a:buChar char="•"/>
            </a:pPr>
            <a:r>
              <a:rPr lang="en-US" sz="2800" dirty="0">
                <a:latin typeface="Times New Roman" panose="02020603050405020304" pitchFamily="18" charset="0"/>
              </a:rPr>
              <a:t>On </a:t>
            </a:r>
            <a:r>
              <a:rPr lang="en-US" sz="2800" b="1" dirty="0">
                <a:latin typeface="Times New Roman" panose="02020603050405020304" pitchFamily="18" charset="0"/>
              </a:rPr>
              <a:t>17th August 2018</a:t>
            </a:r>
            <a:r>
              <a:rPr lang="en-US" sz="2800" dirty="0">
                <a:latin typeface="Times New Roman" panose="02020603050405020304" pitchFamily="18" charset="0"/>
              </a:rPr>
              <a:t>, following heavy flooding from the </a:t>
            </a:r>
            <a:r>
              <a:rPr lang="en-US" sz="2800" b="1" dirty="0" err="1">
                <a:latin typeface="Times New Roman" panose="02020603050405020304" pitchFamily="18" charset="0"/>
              </a:rPr>
              <a:t>Karuvannur</a:t>
            </a:r>
            <a:r>
              <a:rPr lang="en-US" sz="2800" b="1" dirty="0">
                <a:latin typeface="Times New Roman" panose="02020603050405020304" pitchFamily="18" charset="0"/>
              </a:rPr>
              <a:t> River</a:t>
            </a:r>
            <a:r>
              <a:rPr lang="en-US" sz="2800" dirty="0">
                <a:latin typeface="Times New Roman" panose="02020603050405020304" pitchFamily="18" charset="0"/>
              </a:rPr>
              <a:t>, the area of </a:t>
            </a:r>
            <a:r>
              <a:rPr lang="en-US" sz="2800" b="1" dirty="0" err="1">
                <a:latin typeface="Times New Roman" panose="02020603050405020304" pitchFamily="18" charset="0"/>
              </a:rPr>
              <a:t>Urakkam</a:t>
            </a:r>
            <a:r>
              <a:rPr lang="en-US" sz="2800" dirty="0">
                <a:latin typeface="Times New Roman" panose="02020603050405020304" pitchFamily="18" charset="0"/>
              </a:rPr>
              <a:t> in </a:t>
            </a:r>
            <a:r>
              <a:rPr lang="en-US" sz="2800" dirty="0" err="1">
                <a:latin typeface="Times New Roman" panose="02020603050405020304" pitchFamily="18" charset="0"/>
              </a:rPr>
              <a:t>Thrissur</a:t>
            </a:r>
            <a:r>
              <a:rPr lang="en-US" sz="2800" dirty="0">
                <a:latin typeface="Times New Roman" panose="02020603050405020304" pitchFamily="18" charset="0"/>
              </a:rPr>
              <a:t> District became submerged, with fast-flowing waters cutting off access to multiple locations. The </a:t>
            </a:r>
            <a:r>
              <a:rPr lang="en-US" sz="2800" b="1" dirty="0">
                <a:latin typeface="Times New Roman" panose="02020603050405020304" pitchFamily="18" charset="0"/>
              </a:rPr>
              <a:t>NDRF team</a:t>
            </a:r>
            <a:r>
              <a:rPr lang="en-US" sz="2800" dirty="0">
                <a:latin typeface="Times New Roman" panose="02020603050405020304" pitchFamily="18" charset="0"/>
              </a:rPr>
              <a:t>, led by </a:t>
            </a:r>
            <a:r>
              <a:rPr lang="en-US" sz="2800" b="1" dirty="0">
                <a:latin typeface="Times New Roman" panose="02020603050405020304" pitchFamily="18" charset="0"/>
              </a:rPr>
              <a:t>Insp. </a:t>
            </a:r>
            <a:r>
              <a:rPr lang="en-US" sz="2800" b="1" dirty="0" err="1">
                <a:latin typeface="Times New Roman" panose="02020603050405020304" pitchFamily="18" charset="0"/>
              </a:rPr>
              <a:t>Avi</a:t>
            </a:r>
            <a:r>
              <a:rPr lang="en-US" sz="2800" b="1" dirty="0">
                <a:latin typeface="Times New Roman" panose="02020603050405020304" pitchFamily="18" charset="0"/>
              </a:rPr>
              <a:t> N. S.</a:t>
            </a:r>
            <a:r>
              <a:rPr lang="en-US" sz="2800" dirty="0">
                <a:latin typeface="Times New Roman" panose="02020603050405020304" pitchFamily="18" charset="0"/>
              </a:rPr>
              <a:t>, was the first government agency to reach the scene.</a:t>
            </a:r>
          </a:p>
          <a:p>
            <a:pPr>
              <a:lnSpc>
                <a:spcPct val="150000"/>
              </a:lnSpc>
            </a:pPr>
            <a:endParaRPr lang="en-US" sz="3200" dirty="0">
              <a:latin typeface="Times New Roman" panose="02020603050405020304" pitchFamily="18" charset="0"/>
            </a:endParaRPr>
          </a:p>
        </p:txBody>
      </p:sp>
      <p:sp>
        <p:nvSpPr>
          <p:cNvPr id="7" name="Title 1">
            <a:extLst>
              <a:ext uri="{FF2B5EF4-FFF2-40B4-BE49-F238E27FC236}">
                <a16:creationId xmlns:a16="http://schemas.microsoft.com/office/drawing/2014/main" id="{CB6DC706-95C5-3579-7599-6E9791589445}"/>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23273830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sp>
        <p:nvSpPr>
          <p:cNvPr id="3" name="Rectangle 2"/>
          <p:cNvSpPr/>
          <p:nvPr/>
        </p:nvSpPr>
        <p:spPr>
          <a:xfrm>
            <a:off x="198407" y="1276709"/>
            <a:ext cx="11826815" cy="5131661"/>
          </a:xfrm>
          <a:prstGeom prst="rect">
            <a:avLst/>
          </a:prstGeom>
        </p:spPr>
        <p:txBody>
          <a:bodyPr wrap="square">
            <a:spAutoFit/>
          </a:bodyPr>
          <a:lstStyle/>
          <a:p>
            <a:pPr>
              <a:lnSpc>
                <a:spcPct val="200000"/>
              </a:lnSpc>
            </a:pPr>
            <a:r>
              <a:rPr lang="en-US" sz="2800" b="1" dirty="0">
                <a:latin typeface="Times New Roman" panose="02020603050405020304" pitchFamily="18" charset="0"/>
              </a:rPr>
              <a:t>Key Events:</a:t>
            </a:r>
          </a:p>
          <a:p>
            <a:pPr>
              <a:lnSpc>
                <a:spcPct val="200000"/>
              </a:lnSpc>
            </a:pPr>
            <a:r>
              <a:rPr lang="en-US" sz="2800" dirty="0">
                <a:latin typeface="Times New Roman" panose="02020603050405020304" pitchFamily="18" charset="0"/>
              </a:rPr>
              <a:t>Local bystanders reported that </a:t>
            </a:r>
            <a:r>
              <a:rPr lang="en-US" sz="2800" b="1" dirty="0">
                <a:latin typeface="Times New Roman" panose="02020603050405020304" pitchFamily="18" charset="0"/>
              </a:rPr>
              <a:t>12 volunteers</a:t>
            </a:r>
            <a:r>
              <a:rPr lang="en-US" sz="2800" dirty="0">
                <a:latin typeface="Times New Roman" panose="02020603050405020304" pitchFamily="18" charset="0"/>
              </a:rPr>
              <a:t> attempting to rescue </a:t>
            </a:r>
            <a:r>
              <a:rPr lang="en-US" sz="2800" b="1" dirty="0">
                <a:latin typeface="Times New Roman" panose="02020603050405020304" pitchFamily="18" charset="0"/>
              </a:rPr>
              <a:t>10 stranded persons</a:t>
            </a:r>
            <a:r>
              <a:rPr lang="en-US" sz="2800" dirty="0">
                <a:latin typeface="Times New Roman" panose="02020603050405020304" pitchFamily="18" charset="0"/>
              </a:rPr>
              <a:t> became themselves trapped in a </a:t>
            </a:r>
            <a:r>
              <a:rPr lang="en-US" sz="2800" b="1" dirty="0">
                <a:latin typeface="Times New Roman" panose="02020603050405020304" pitchFamily="18" charset="0"/>
              </a:rPr>
              <a:t>half-submerged bus</a:t>
            </a:r>
            <a:r>
              <a:rPr lang="en-US" sz="2800" dirty="0">
                <a:latin typeface="Times New Roman" panose="02020603050405020304" pitchFamily="18" charset="0"/>
              </a:rPr>
              <a:t>, caught 1 km into the flooded area.</a:t>
            </a:r>
          </a:p>
          <a:p>
            <a:pPr marL="457200" indent="-457200">
              <a:lnSpc>
                <a:spcPct val="200000"/>
              </a:lnSpc>
              <a:buFont typeface="Arial" pitchFamily="34" charset="0"/>
              <a:buChar char="•"/>
            </a:pPr>
            <a:r>
              <a:rPr lang="en-US" sz="2800" dirty="0">
                <a:latin typeface="Times New Roman" panose="02020603050405020304" pitchFamily="18" charset="0"/>
              </a:rPr>
              <a:t>NDRF launched a </a:t>
            </a:r>
            <a:r>
              <a:rPr lang="en-US" sz="2800" b="1" dirty="0">
                <a:latin typeface="Times New Roman" panose="02020603050405020304" pitchFamily="18" charset="0"/>
              </a:rPr>
              <a:t>night rescue mission</a:t>
            </a:r>
            <a:r>
              <a:rPr lang="en-US" sz="2800" dirty="0">
                <a:latin typeface="Times New Roman" panose="02020603050405020304" pitchFamily="18" charset="0"/>
              </a:rPr>
              <a:t> using boats, despite dangerous currents, heavy rainfall, total darkness, and unfamiliar geography.</a:t>
            </a:r>
          </a:p>
        </p:txBody>
      </p:sp>
      <p:sp>
        <p:nvSpPr>
          <p:cNvPr id="7" name="Title 1">
            <a:extLst>
              <a:ext uri="{FF2B5EF4-FFF2-40B4-BE49-F238E27FC236}">
                <a16:creationId xmlns:a16="http://schemas.microsoft.com/office/drawing/2014/main" id="{2177BFE8-CE11-70A1-3F06-65625031908A}"/>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7764141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sp>
        <p:nvSpPr>
          <p:cNvPr id="3" name="Rectangle 2"/>
          <p:cNvSpPr/>
          <p:nvPr/>
        </p:nvSpPr>
        <p:spPr>
          <a:xfrm>
            <a:off x="103516" y="1500997"/>
            <a:ext cx="11973465" cy="5390490"/>
          </a:xfrm>
          <a:prstGeom prst="rect">
            <a:avLst/>
          </a:prstGeom>
        </p:spPr>
        <p:txBody>
          <a:bodyPr wrap="square">
            <a:spAutoFit/>
          </a:bodyPr>
          <a:lstStyle/>
          <a:p>
            <a:r>
              <a:rPr lang="en-US" sz="2800" b="1" dirty="0">
                <a:latin typeface="Times New Roman" panose="02020603050405020304" pitchFamily="18" charset="0"/>
              </a:rPr>
              <a:t>Key Events:</a:t>
            </a:r>
          </a:p>
          <a:p>
            <a:endParaRPr lang="en-US" sz="2800" dirty="0">
              <a:latin typeface="Times New Roman" panose="02020603050405020304" pitchFamily="18" charset="0"/>
            </a:endParaRPr>
          </a:p>
          <a:p>
            <a:pPr marL="457200" indent="-457200">
              <a:buFont typeface="Arial" pitchFamily="34" charset="0"/>
              <a:buChar char="•"/>
            </a:pPr>
            <a:r>
              <a:rPr lang="en-US" sz="2800" dirty="0">
                <a:latin typeface="Times New Roman" panose="02020603050405020304" pitchFamily="18" charset="0"/>
              </a:rPr>
              <a:t>The </a:t>
            </a:r>
            <a:r>
              <a:rPr lang="en-US" sz="2800" b="1" dirty="0">
                <a:latin typeface="Times New Roman" panose="02020603050405020304" pitchFamily="18" charset="0"/>
              </a:rPr>
              <a:t>boat team</a:t>
            </a:r>
            <a:r>
              <a:rPr lang="en-US" sz="2800" dirty="0">
                <a:latin typeface="Times New Roman" panose="02020603050405020304" pitchFamily="18" charset="0"/>
              </a:rPr>
              <a:t>, including </a:t>
            </a:r>
            <a:r>
              <a:rPr lang="en-US" sz="2800" b="1" dirty="0">
                <a:latin typeface="Times New Roman" panose="02020603050405020304" pitchFamily="18" charset="0"/>
              </a:rPr>
              <a:t>Constables Ojha (pilot), </a:t>
            </a:r>
            <a:r>
              <a:rPr lang="en-US" sz="2800" b="1" dirty="0" err="1">
                <a:latin typeface="Times New Roman" panose="02020603050405020304" pitchFamily="18" charset="0"/>
              </a:rPr>
              <a:t>Mullaiyah</a:t>
            </a:r>
            <a:r>
              <a:rPr lang="en-US" sz="2800" b="1" dirty="0">
                <a:latin typeface="Times New Roman" panose="02020603050405020304" pitchFamily="18" charset="0"/>
              </a:rPr>
              <a:t>, and Om Prakash</a:t>
            </a:r>
            <a:r>
              <a:rPr lang="en-US" sz="2800" dirty="0">
                <a:latin typeface="Times New Roman" panose="02020603050405020304" pitchFamily="18" charset="0"/>
              </a:rPr>
              <a:t>, navigated submerged roads using </a:t>
            </a:r>
            <a:r>
              <a:rPr lang="en-US" sz="2800" b="1" dirty="0">
                <a:latin typeface="Times New Roman" panose="02020603050405020304" pitchFamily="18" charset="0"/>
              </a:rPr>
              <a:t>rooftops and coconut trees as markers</a:t>
            </a:r>
            <a:r>
              <a:rPr lang="en-US" sz="2800" dirty="0">
                <a:latin typeface="Times New Roman" panose="02020603050405020304" pitchFamily="18" charset="0"/>
              </a:rPr>
              <a:t>, with constant risk of capsizing and boat damage.</a:t>
            </a:r>
          </a:p>
          <a:p>
            <a:pPr marL="457200" indent="-457200">
              <a:buFont typeface="Arial" pitchFamily="34" charset="0"/>
              <a:buChar char="•"/>
            </a:pPr>
            <a:endParaRPr lang="en-US" sz="2800" dirty="0">
              <a:latin typeface="Times New Roman" panose="02020603050405020304" pitchFamily="18" charset="0"/>
            </a:endParaRPr>
          </a:p>
          <a:p>
            <a:pPr marL="457200" indent="-457200">
              <a:buFont typeface="Arial" pitchFamily="34" charset="0"/>
              <a:buChar char="•"/>
            </a:pPr>
            <a:r>
              <a:rPr lang="en-US" sz="2800" dirty="0">
                <a:latin typeface="Times New Roman" panose="02020603050405020304" pitchFamily="18" charset="0"/>
              </a:rPr>
              <a:t>Rescuers lost communication after 1 km but continued the operation based on teamwork and field judgment.</a:t>
            </a:r>
          </a:p>
          <a:p>
            <a:pPr marL="457200" indent="-457200">
              <a:buFont typeface="Arial" pitchFamily="34" charset="0"/>
              <a:buChar char="•"/>
            </a:pPr>
            <a:endParaRPr lang="en-US" sz="2800" dirty="0">
              <a:latin typeface="Times New Roman" panose="02020603050405020304" pitchFamily="18" charset="0"/>
            </a:endParaRPr>
          </a:p>
          <a:p>
            <a:pPr marL="457200" indent="-457200">
              <a:buFont typeface="Arial" pitchFamily="34" charset="0"/>
              <a:buChar char="•"/>
            </a:pPr>
            <a:r>
              <a:rPr lang="en-US" sz="2800" dirty="0">
                <a:latin typeface="Times New Roman" panose="02020603050405020304" pitchFamily="18" charset="0"/>
              </a:rPr>
              <a:t>The team </a:t>
            </a:r>
            <a:r>
              <a:rPr lang="en-US" sz="2800" b="1" dirty="0">
                <a:latin typeface="Times New Roman" panose="02020603050405020304" pitchFamily="18" charset="0"/>
              </a:rPr>
              <a:t>reached the bus</a:t>
            </a:r>
            <a:r>
              <a:rPr lang="en-US" sz="2800" dirty="0">
                <a:latin typeface="Times New Roman" panose="02020603050405020304" pitchFamily="18" charset="0"/>
              </a:rPr>
              <a:t>, successfully rescued </a:t>
            </a:r>
            <a:r>
              <a:rPr lang="en-US" sz="2800" b="1" dirty="0">
                <a:latin typeface="Times New Roman" panose="02020603050405020304" pitchFamily="18" charset="0"/>
              </a:rPr>
              <a:t>three individuals</a:t>
            </a:r>
            <a:r>
              <a:rPr lang="en-US" sz="2800" dirty="0">
                <a:latin typeface="Times New Roman" panose="02020603050405020304" pitchFamily="18" charset="0"/>
              </a:rPr>
              <a:t>, and returned safely. Two more boats were immediately launched to rescue the remaining victims.</a:t>
            </a:r>
          </a:p>
        </p:txBody>
      </p:sp>
      <p:sp>
        <p:nvSpPr>
          <p:cNvPr id="7" name="Title 1">
            <a:extLst>
              <a:ext uri="{FF2B5EF4-FFF2-40B4-BE49-F238E27FC236}">
                <a16:creationId xmlns:a16="http://schemas.microsoft.com/office/drawing/2014/main" id="{23C193EC-CA74-7397-61AF-E8587A52E3A1}"/>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1486154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B3959-A7D2-5D5E-4B4D-51525506654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4E0B1EA-2C3B-32B2-7F06-BFA02F0FD6EA}"/>
              </a:ext>
            </a:extLst>
          </p:cNvPr>
          <p:cNvSpPr>
            <a:spLocks noGrp="1"/>
          </p:cNvSpPr>
          <p:nvPr>
            <p:ph idx="4294967295"/>
          </p:nvPr>
        </p:nvSpPr>
        <p:spPr>
          <a:xfrm>
            <a:off x="173736" y="1755648"/>
            <a:ext cx="11850624" cy="4370520"/>
          </a:xfrm>
          <a:prstGeom prst="rect">
            <a:avLst/>
          </a:prstGeom>
        </p:spPr>
        <p:txBody>
          <a:bodyPr>
            <a:normAutofit/>
          </a:bodyPr>
          <a:lstStyle/>
          <a:p>
            <a:pPr marL="426293" indent="-426293" algn="just">
              <a:lnSpc>
                <a:spcPct val="150000"/>
              </a:lnSpc>
              <a:buFont typeface="Arial" pitchFamily="34" charset="0"/>
              <a:buChar char="•"/>
            </a:pPr>
            <a:r>
              <a:rPr lang="en-IN" sz="2800" dirty="0">
                <a:latin typeface="Times New Roman" panose="02020603050405020304" pitchFamily="18" charset="0"/>
                <a:cs typeface="Times New Roman" panose="02020603050405020304" pitchFamily="18" charset="0"/>
              </a:rPr>
              <a:t> This flood put a large number of urban populace of these areas in great difficulty and has caused severe damages to public and private property. </a:t>
            </a:r>
          </a:p>
          <a:p>
            <a:pPr marL="426293" indent="-426293" algn="just">
              <a:lnSpc>
                <a:spcPct val="150000"/>
              </a:lnSpc>
              <a:buFont typeface="Arial" pitchFamily="34" charset="0"/>
              <a:buChar char="•"/>
            </a:pPr>
            <a:endParaRPr lang="en-IN" sz="2800" dirty="0">
              <a:latin typeface="Times New Roman" panose="02020603050405020304" pitchFamily="18" charset="0"/>
              <a:cs typeface="Times New Roman" panose="02020603050405020304" pitchFamily="18" charset="0"/>
            </a:endParaRPr>
          </a:p>
          <a:p>
            <a:pPr marL="426293" indent="-426293" algn="just">
              <a:lnSpc>
                <a:spcPct val="150000"/>
              </a:lnSpc>
              <a:buFont typeface="Arial" pitchFamily="34" charset="0"/>
              <a:buChar char="•"/>
            </a:pPr>
            <a:r>
              <a:rPr lang="en-IN" sz="2800" dirty="0">
                <a:latin typeface="Times New Roman" panose="02020603050405020304" pitchFamily="18" charset="0"/>
                <a:cs typeface="Times New Roman" panose="02020603050405020304" pitchFamily="18" charset="0"/>
              </a:rPr>
              <a:t>Flood waters entered into a large numbers of houses in many areas of Chennai and other districts and remained so for few days, forcing the inhabitants to evacuate from the houses and move to higher floors or safer areas.  </a:t>
            </a:r>
          </a:p>
          <a:p>
            <a:pPr marL="426293" indent="-426293" algn="just">
              <a:lnSpc>
                <a:spcPct val="150000"/>
              </a:lnSpc>
              <a:buFont typeface="Arial" pitchFamily="34" charset="0"/>
              <a:buChar char="•"/>
            </a:pPr>
            <a:endParaRPr lang="en-IN" sz="2800" dirty="0">
              <a:latin typeface="Times New Roman" panose="02020603050405020304" pitchFamily="18" charset="0"/>
              <a:cs typeface="Times New Roman" panose="02020603050405020304" pitchFamily="18" charset="0"/>
            </a:endParaRPr>
          </a:p>
          <a:p>
            <a:pPr marL="426293" indent="-426293" algn="just">
              <a:lnSpc>
                <a:spcPct val="150000"/>
              </a:lnSpc>
              <a:buFont typeface="Arial" pitchFamily="34" charset="0"/>
              <a:buChar char="•"/>
            </a:pPr>
            <a:endParaRPr lang="en-IN" sz="1800" dirty="0">
              <a:latin typeface="Times New Roman" panose="02020603050405020304" pitchFamily="18" charset="0"/>
              <a:cs typeface="Times New Roman" panose="02020603050405020304" pitchFamily="18" charset="0"/>
            </a:endParaRPr>
          </a:p>
          <a:p>
            <a:pPr algn="just">
              <a:lnSpc>
                <a:spcPct val="150000"/>
              </a:lnSpc>
            </a:pPr>
            <a:endParaRPr lang="en-IN" sz="1800" dirty="0">
              <a:latin typeface="Times New Roman" panose="02020603050405020304" pitchFamily="18" charset="0"/>
              <a:cs typeface="Times New Roman" panose="02020603050405020304" pitchFamily="18" charset="0"/>
            </a:endParaRPr>
          </a:p>
          <a:p>
            <a:pPr>
              <a:lnSpc>
                <a:spcPct val="150000"/>
              </a:lnSpc>
            </a:pPr>
            <a:endParaRPr lang="en-IN"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43C57102-3F5B-1E12-3F79-73BA4B99F676}"/>
              </a:ext>
            </a:extLst>
          </p:cNvPr>
          <p:cNvSpPr txBox="1">
            <a:spLocks noChangeArrowheads="1"/>
          </p:cNvSpPr>
          <p:nvPr/>
        </p:nvSpPr>
        <p:spPr>
          <a:xfrm>
            <a:off x="1947672" y="932688"/>
            <a:ext cx="1170432" cy="521207"/>
          </a:xfrm>
          <a:prstGeom prst="rect">
            <a:avLst/>
          </a:prstGeom>
          <a:solidFill>
            <a:srgbClr val="FFC000"/>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000" b="1" dirty="0">
                <a:latin typeface="Times New Roman" panose="02020603050405020304" pitchFamily="18" charset="0"/>
              </a:rPr>
              <a:t>Cont.</a:t>
            </a:r>
            <a:endParaRPr lang="en-IN" altLang="en-US" sz="3000" dirty="0">
              <a:latin typeface="Times New Roman" panose="02020603050405020304" pitchFamily="18" charset="0"/>
            </a:endParaRPr>
          </a:p>
        </p:txBody>
      </p:sp>
    </p:spTree>
    <p:extLst>
      <p:ext uri="{BB962C8B-B14F-4D97-AF65-F5344CB8AC3E}">
        <p14:creationId xmlns:p14="http://schemas.microsoft.com/office/powerpoint/2010/main" val="134268900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sp>
        <p:nvSpPr>
          <p:cNvPr id="3" name="Rectangle 2"/>
          <p:cNvSpPr/>
          <p:nvPr/>
        </p:nvSpPr>
        <p:spPr>
          <a:xfrm>
            <a:off x="112143" y="1354402"/>
            <a:ext cx="11964838" cy="5421933"/>
          </a:xfrm>
          <a:prstGeom prst="rect">
            <a:avLst/>
          </a:prstGeom>
        </p:spPr>
        <p:txBody>
          <a:bodyPr wrap="square" anchor="ctr">
            <a:spAutoFit/>
          </a:bodyPr>
          <a:lstStyle/>
          <a:p>
            <a:pPr>
              <a:lnSpc>
                <a:spcPct val="150000"/>
              </a:lnSpc>
            </a:pPr>
            <a:r>
              <a:rPr lang="en-US" sz="2600" b="1" dirty="0">
                <a:latin typeface="Times New Roman" panose="02020603050405020304" pitchFamily="18" charset="0"/>
              </a:rPr>
              <a:t>Key Events:</a:t>
            </a:r>
            <a:endParaRPr lang="en-US" sz="2600" dirty="0">
              <a:latin typeface="Times New Roman" panose="02020603050405020304" pitchFamily="18" charset="0"/>
            </a:endParaRPr>
          </a:p>
          <a:p>
            <a:pPr marL="457200" indent="-457200">
              <a:lnSpc>
                <a:spcPct val="150000"/>
              </a:lnSpc>
              <a:buFont typeface="Arial" pitchFamily="34" charset="0"/>
              <a:buChar char="•"/>
            </a:pPr>
            <a:r>
              <a:rPr lang="en-US" sz="2600" dirty="0">
                <a:latin typeface="Times New Roman" panose="02020603050405020304" pitchFamily="18" charset="0"/>
              </a:rPr>
              <a:t>Based on input from rescued victims, </a:t>
            </a:r>
            <a:r>
              <a:rPr lang="en-US" sz="2600" b="1" dirty="0">
                <a:latin typeface="Times New Roman" panose="02020603050405020304" pitchFamily="18" charset="0"/>
              </a:rPr>
              <a:t>10 more people</a:t>
            </a:r>
            <a:r>
              <a:rPr lang="en-US" sz="2600" dirty="0">
                <a:latin typeface="Times New Roman" panose="02020603050405020304" pitchFamily="18" charset="0"/>
              </a:rPr>
              <a:t> were rescued from a similar situation nearby.</a:t>
            </a:r>
          </a:p>
          <a:p>
            <a:pPr>
              <a:lnSpc>
                <a:spcPct val="150000"/>
              </a:lnSpc>
            </a:pPr>
            <a:endParaRPr lang="en-US" sz="2600" b="1" dirty="0">
              <a:latin typeface="Times New Roman" panose="02020603050405020304" pitchFamily="18" charset="0"/>
            </a:endParaRPr>
          </a:p>
          <a:p>
            <a:pPr>
              <a:lnSpc>
                <a:spcPct val="150000"/>
              </a:lnSpc>
            </a:pPr>
            <a:r>
              <a:rPr lang="en-US" sz="2600" b="1" dirty="0">
                <a:latin typeface="Times New Roman" panose="02020603050405020304" pitchFamily="18" charset="0"/>
              </a:rPr>
              <a:t>Challenges Faced:</a:t>
            </a:r>
            <a:endParaRPr lang="en-US" sz="2600" dirty="0">
              <a:latin typeface="Times New Roman" panose="02020603050405020304" pitchFamily="18" charset="0"/>
            </a:endParaRPr>
          </a:p>
          <a:p>
            <a:pPr marL="457200" indent="-457200">
              <a:lnSpc>
                <a:spcPct val="150000"/>
              </a:lnSpc>
              <a:buFont typeface="Arial" panose="020B0604020202020204" pitchFamily="34" charset="0"/>
              <a:buChar char="•"/>
            </a:pPr>
            <a:r>
              <a:rPr lang="en-US" sz="2600" dirty="0">
                <a:latin typeface="Times New Roman" panose="02020603050405020304" pitchFamily="18" charset="0"/>
              </a:rPr>
              <a:t>Strong river currents, eddies, submerged obstacles, poor visibility, and psychological pressure from bystanders and victims.</a:t>
            </a:r>
          </a:p>
          <a:p>
            <a:pPr marL="457200" indent="-457200">
              <a:lnSpc>
                <a:spcPct val="150000"/>
              </a:lnSpc>
              <a:buFont typeface="Arial" panose="020B0604020202020204" pitchFamily="34" charset="0"/>
              <a:buChar char="•"/>
            </a:pPr>
            <a:r>
              <a:rPr lang="en-US" sz="2600" dirty="0">
                <a:latin typeface="Times New Roman" panose="02020603050405020304" pitchFamily="18" charset="0"/>
              </a:rPr>
              <a:t>The boat capsized twice without damage, and rescuers manually anchored it multiple times using coconut trees.</a:t>
            </a:r>
          </a:p>
        </p:txBody>
      </p:sp>
      <p:sp>
        <p:nvSpPr>
          <p:cNvPr id="7" name="Title 1">
            <a:extLst>
              <a:ext uri="{FF2B5EF4-FFF2-40B4-BE49-F238E27FC236}">
                <a16:creationId xmlns:a16="http://schemas.microsoft.com/office/drawing/2014/main" id="{4AF6483E-0602-9E9C-BF71-19802D6C20BA}"/>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3857696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sp>
        <p:nvSpPr>
          <p:cNvPr id="3" name="Rectangle 2"/>
          <p:cNvSpPr/>
          <p:nvPr/>
        </p:nvSpPr>
        <p:spPr>
          <a:xfrm>
            <a:off x="60385" y="1628507"/>
            <a:ext cx="12131615" cy="3697166"/>
          </a:xfrm>
          <a:prstGeom prst="rect">
            <a:avLst/>
          </a:prstGeom>
        </p:spPr>
        <p:txBody>
          <a:bodyPr wrap="square">
            <a:spAutoFit/>
          </a:bodyPr>
          <a:lstStyle/>
          <a:p>
            <a:pPr>
              <a:lnSpc>
                <a:spcPct val="150000"/>
              </a:lnSpc>
            </a:pPr>
            <a:r>
              <a:rPr lang="en-US" sz="3200" dirty="0">
                <a:latin typeface="Times New Roman" panose="02020603050405020304" pitchFamily="18" charset="0"/>
              </a:rPr>
              <a:t>Impact:</a:t>
            </a:r>
          </a:p>
          <a:p>
            <a:pPr marL="457200" indent="-457200">
              <a:lnSpc>
                <a:spcPct val="150000"/>
              </a:lnSpc>
              <a:buFont typeface="Arial" panose="020B0604020202020204" pitchFamily="34" charset="0"/>
              <a:buChar char="•"/>
            </a:pPr>
            <a:r>
              <a:rPr lang="en-US" sz="3200" dirty="0">
                <a:latin typeface="Times New Roman" panose="02020603050405020304" pitchFamily="18" charset="0"/>
              </a:rPr>
              <a:t>The operation restored community confidence, with locals expressing deep gratitude.</a:t>
            </a:r>
          </a:p>
          <a:p>
            <a:pPr marL="457200" indent="-457200">
              <a:lnSpc>
                <a:spcPct val="150000"/>
              </a:lnSpc>
              <a:buFont typeface="Arial" panose="020B0604020202020204" pitchFamily="34" charset="0"/>
              <a:buChar char="•"/>
            </a:pPr>
            <a:r>
              <a:rPr lang="en-US" sz="3200" dirty="0">
                <a:latin typeface="Times New Roman" panose="02020603050405020304" pitchFamily="18" charset="0"/>
              </a:rPr>
              <a:t>The mission highlighted the bravery, coordination, and resilience of the NDRF under extreme conditions.</a:t>
            </a:r>
          </a:p>
        </p:txBody>
      </p:sp>
      <p:sp>
        <p:nvSpPr>
          <p:cNvPr id="7" name="Title 1">
            <a:extLst>
              <a:ext uri="{FF2B5EF4-FFF2-40B4-BE49-F238E27FC236}">
                <a16:creationId xmlns:a16="http://schemas.microsoft.com/office/drawing/2014/main" id="{1B731691-3AC9-CB8A-2912-7AC9C7D0C961}"/>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5100945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sp>
        <p:nvSpPr>
          <p:cNvPr id="3" name="Rectangle 2"/>
          <p:cNvSpPr/>
          <p:nvPr/>
        </p:nvSpPr>
        <p:spPr>
          <a:xfrm>
            <a:off x="146650" y="1628507"/>
            <a:ext cx="11895826" cy="1077218"/>
          </a:xfrm>
          <a:prstGeom prst="rect">
            <a:avLst/>
          </a:prstGeom>
        </p:spPr>
        <p:txBody>
          <a:bodyPr wrap="square">
            <a:spAutoFit/>
          </a:bodyPr>
          <a:lstStyle/>
          <a:p>
            <a:pPr algn="ctr"/>
            <a:r>
              <a:rPr lang="en-US" sz="3200" b="1" dirty="0">
                <a:latin typeface="Times New Roman" panose="02020603050405020304" pitchFamily="18" charset="0"/>
              </a:rPr>
              <a:t>Rescue of 20 days infant girl at </a:t>
            </a:r>
            <a:r>
              <a:rPr lang="en-US" sz="3200" b="1" dirty="0" err="1">
                <a:latin typeface="Times New Roman" panose="02020603050405020304" pitchFamily="18" charset="0"/>
              </a:rPr>
              <a:t>Parapokara</a:t>
            </a:r>
            <a:r>
              <a:rPr lang="en-US" sz="3200" b="1" dirty="0">
                <a:latin typeface="Times New Roman" panose="02020603050405020304" pitchFamily="18" charset="0"/>
              </a:rPr>
              <a:t>:-</a:t>
            </a:r>
          </a:p>
          <a:p>
            <a:endParaRPr lang="en-IN" sz="3200" dirty="0">
              <a:latin typeface="Times New Roman" panose="02020603050405020304" pitchFamily="18" charset="0"/>
            </a:endParaRPr>
          </a:p>
        </p:txBody>
      </p:sp>
      <p:pic>
        <p:nvPicPr>
          <p:cNvPr id="5" name="Picture 4" descr="IMG-20180819-WA0129"/>
          <p:cNvPicPr/>
          <p:nvPr/>
        </p:nvPicPr>
        <p:blipFill>
          <a:blip r:embed="rId2" cstate="print"/>
          <a:srcRect l="15184" t="2846" r="5576" b="28114"/>
          <a:stretch>
            <a:fillRect/>
          </a:stretch>
        </p:blipFill>
        <p:spPr bwMode="auto">
          <a:xfrm>
            <a:off x="1682148" y="2714351"/>
            <a:ext cx="9010650" cy="3876230"/>
          </a:xfrm>
          <a:prstGeom prst="rect">
            <a:avLst/>
          </a:prstGeom>
          <a:noFill/>
        </p:spPr>
      </p:pic>
      <p:sp>
        <p:nvSpPr>
          <p:cNvPr id="8" name="Title 1">
            <a:extLst>
              <a:ext uri="{FF2B5EF4-FFF2-40B4-BE49-F238E27FC236}">
                <a16:creationId xmlns:a16="http://schemas.microsoft.com/office/drawing/2014/main" id="{E10E71D2-13E9-5C7C-82A9-FFACDB360267}"/>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42331949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sp>
        <p:nvSpPr>
          <p:cNvPr id="3" name="Rectangle 2"/>
          <p:cNvSpPr/>
          <p:nvPr/>
        </p:nvSpPr>
        <p:spPr>
          <a:xfrm>
            <a:off x="457200" y="1628507"/>
            <a:ext cx="11449050" cy="5266826"/>
          </a:xfrm>
          <a:prstGeom prst="rect">
            <a:avLst/>
          </a:prstGeom>
        </p:spPr>
        <p:txBody>
          <a:bodyPr wrap="square">
            <a:spAutoFit/>
          </a:bodyPr>
          <a:lstStyle/>
          <a:p>
            <a:pPr marL="457200" indent="-457200">
              <a:lnSpc>
                <a:spcPct val="150000"/>
              </a:lnSpc>
              <a:buFont typeface="Arial" pitchFamily="34" charset="0"/>
              <a:buChar char="•"/>
            </a:pPr>
            <a:r>
              <a:rPr lang="en-US" sz="2800" dirty="0">
                <a:latin typeface="Times New Roman" panose="02020603050405020304" pitchFamily="18" charset="0"/>
              </a:rPr>
              <a:t>During a rescue operation in </a:t>
            </a:r>
            <a:r>
              <a:rPr lang="en-US" sz="2800" dirty="0" err="1">
                <a:latin typeface="Times New Roman" panose="02020603050405020304" pitchFamily="18" charset="0"/>
              </a:rPr>
              <a:t>Parapokara</a:t>
            </a:r>
            <a:r>
              <a:rPr lang="en-US" sz="2800" dirty="0">
                <a:latin typeface="Times New Roman" panose="02020603050405020304" pitchFamily="18" charset="0"/>
              </a:rPr>
              <a:t> village, the NDRF team from the 8th Battalion was conducting a search when they spotted a lady with a baby crying for help. </a:t>
            </a:r>
          </a:p>
          <a:p>
            <a:pPr marL="457200" indent="-457200">
              <a:lnSpc>
                <a:spcPct val="150000"/>
              </a:lnSpc>
              <a:buFont typeface="Arial" pitchFamily="34" charset="0"/>
              <a:buChar char="•"/>
            </a:pPr>
            <a:r>
              <a:rPr lang="en-US" sz="2800" dirty="0">
                <a:latin typeface="Times New Roman" panose="02020603050405020304" pitchFamily="18" charset="0"/>
              </a:rPr>
              <a:t>Sub-inspector </a:t>
            </a:r>
            <a:r>
              <a:rPr lang="en-US" sz="2800" dirty="0" err="1">
                <a:latin typeface="Times New Roman" panose="02020603050405020304" pitchFamily="18" charset="0"/>
              </a:rPr>
              <a:t>Vikas</a:t>
            </a:r>
            <a:r>
              <a:rPr lang="en-US" sz="2800" dirty="0">
                <a:latin typeface="Times New Roman" panose="02020603050405020304" pitchFamily="18" charset="0"/>
              </a:rPr>
              <a:t> </a:t>
            </a:r>
            <a:r>
              <a:rPr lang="en-US" sz="2800" dirty="0" err="1">
                <a:latin typeface="Times New Roman" panose="02020603050405020304" pitchFamily="18" charset="0"/>
              </a:rPr>
              <a:t>Mehra</a:t>
            </a:r>
            <a:r>
              <a:rPr lang="en-US" sz="2800" dirty="0">
                <a:latin typeface="Times New Roman" panose="02020603050405020304" pitchFamily="18" charset="0"/>
              </a:rPr>
              <a:t> quickly steered the boat towards the lady’s home, fighting the strong current, and anchored the boat to a coconut tree. </a:t>
            </a:r>
          </a:p>
          <a:p>
            <a:pPr marL="457200" indent="-457200">
              <a:lnSpc>
                <a:spcPct val="150000"/>
              </a:lnSpc>
              <a:buFont typeface="Arial" pitchFamily="34" charset="0"/>
              <a:buChar char="•"/>
            </a:pPr>
            <a:r>
              <a:rPr lang="en-US" sz="2800" dirty="0">
                <a:latin typeface="Times New Roman" panose="02020603050405020304" pitchFamily="18" charset="0"/>
              </a:rPr>
              <a:t>Two rescuers stood in the unstable boat, lifting a third rescuer onto their shoulders.</a:t>
            </a:r>
          </a:p>
          <a:p>
            <a:pPr>
              <a:lnSpc>
                <a:spcPct val="150000"/>
              </a:lnSpc>
            </a:pPr>
            <a:endParaRPr lang="en-IN" sz="3200" dirty="0">
              <a:latin typeface="Times New Roman" panose="02020603050405020304" pitchFamily="18" charset="0"/>
            </a:endParaRPr>
          </a:p>
        </p:txBody>
      </p:sp>
      <p:sp>
        <p:nvSpPr>
          <p:cNvPr id="10" name="Title 1">
            <a:extLst>
              <a:ext uri="{FF2B5EF4-FFF2-40B4-BE49-F238E27FC236}">
                <a16:creationId xmlns:a16="http://schemas.microsoft.com/office/drawing/2014/main" id="{97AB4EA9-B09F-2142-2A13-70928698C10E}"/>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37643634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sp>
        <p:nvSpPr>
          <p:cNvPr id="3" name="Rectangle 2"/>
          <p:cNvSpPr/>
          <p:nvPr/>
        </p:nvSpPr>
        <p:spPr>
          <a:xfrm>
            <a:off x="165340" y="1288083"/>
            <a:ext cx="11861320" cy="5421933"/>
          </a:xfrm>
          <a:prstGeom prst="rect">
            <a:avLst/>
          </a:prstGeom>
        </p:spPr>
        <p:txBody>
          <a:bodyPr wrap="square">
            <a:spAutoFit/>
          </a:bodyPr>
          <a:lstStyle/>
          <a:p>
            <a:pPr marL="457200" indent="-457200" algn="just">
              <a:lnSpc>
                <a:spcPct val="150000"/>
              </a:lnSpc>
              <a:buFont typeface="Arial" pitchFamily="34" charset="0"/>
              <a:buChar char="•"/>
            </a:pPr>
            <a:r>
              <a:rPr lang="en-US" sz="2600" dirty="0">
                <a:latin typeface="Times New Roman" panose="02020603050405020304" pitchFamily="18" charset="0"/>
              </a:rPr>
              <a:t>The rescuer then carefully took the baby into his arms and handed her over to the team in the boat. </a:t>
            </a:r>
          </a:p>
          <a:p>
            <a:pPr marL="457200" indent="-457200" algn="just">
              <a:lnSpc>
                <a:spcPct val="150000"/>
              </a:lnSpc>
              <a:buFont typeface="Arial" pitchFamily="34" charset="0"/>
              <a:buChar char="•"/>
            </a:pPr>
            <a:r>
              <a:rPr lang="en-US" sz="2600" dirty="0">
                <a:latin typeface="Times New Roman" panose="02020603050405020304" pitchFamily="18" charset="0"/>
              </a:rPr>
              <a:t>The mother was rescued shortly after. </a:t>
            </a:r>
          </a:p>
          <a:p>
            <a:pPr marL="457200" indent="-457200" algn="just">
              <a:lnSpc>
                <a:spcPct val="150000"/>
              </a:lnSpc>
              <a:buFont typeface="Arial" pitchFamily="34" charset="0"/>
              <a:buChar char="•"/>
            </a:pPr>
            <a:r>
              <a:rPr lang="en-US" sz="2600" dirty="0">
                <a:latin typeface="Times New Roman" panose="02020603050405020304" pitchFamily="18" charset="0"/>
              </a:rPr>
              <a:t>Once safe in the boat, the mother, </a:t>
            </a:r>
            <a:r>
              <a:rPr lang="en-US" sz="2600" dirty="0" err="1">
                <a:latin typeface="Times New Roman" panose="02020603050405020304" pitchFamily="18" charset="0"/>
              </a:rPr>
              <a:t>Karthika</a:t>
            </a:r>
            <a:r>
              <a:rPr lang="en-US" sz="2600" dirty="0">
                <a:latin typeface="Times New Roman" panose="02020603050405020304" pitchFamily="18" charset="0"/>
              </a:rPr>
              <a:t>, embraced her baby, kissed her passionately, and tears streamed down her face.</a:t>
            </a:r>
          </a:p>
          <a:p>
            <a:pPr marL="457200" indent="-457200" algn="just">
              <a:lnSpc>
                <a:spcPct val="150000"/>
              </a:lnSpc>
              <a:buFont typeface="Arial" pitchFamily="34" charset="0"/>
              <a:buChar char="•"/>
            </a:pPr>
            <a:r>
              <a:rPr lang="en-US" sz="2600" dirty="0">
                <a:latin typeface="Times New Roman" panose="02020603050405020304" pitchFamily="18" charset="0"/>
              </a:rPr>
              <a:t> Sub-inspector </a:t>
            </a:r>
            <a:r>
              <a:rPr lang="en-US" sz="2600" dirty="0" err="1">
                <a:latin typeface="Times New Roman" panose="02020603050405020304" pitchFamily="18" charset="0"/>
              </a:rPr>
              <a:t>Vikas</a:t>
            </a:r>
            <a:r>
              <a:rPr lang="en-US" sz="2600" dirty="0">
                <a:latin typeface="Times New Roman" panose="02020603050405020304" pitchFamily="18" charset="0"/>
              </a:rPr>
              <a:t> wiped his eyes discreetly, hiding his emotions from the rest of the team. </a:t>
            </a:r>
          </a:p>
          <a:p>
            <a:pPr marL="457200" indent="-457200" algn="just">
              <a:lnSpc>
                <a:spcPct val="150000"/>
              </a:lnSpc>
              <a:buFont typeface="Arial" pitchFamily="34" charset="0"/>
              <a:buChar char="•"/>
            </a:pPr>
            <a:r>
              <a:rPr lang="en-US" sz="2600" dirty="0">
                <a:latin typeface="Times New Roman" panose="02020603050405020304" pitchFamily="18" charset="0"/>
              </a:rPr>
              <a:t>Grateful for their help, </a:t>
            </a:r>
            <a:r>
              <a:rPr lang="en-US" sz="2600" dirty="0" err="1">
                <a:latin typeface="Times New Roman" panose="02020603050405020304" pitchFamily="18" charset="0"/>
              </a:rPr>
              <a:t>Karthika</a:t>
            </a:r>
            <a:r>
              <a:rPr lang="en-US" sz="2600" dirty="0">
                <a:latin typeface="Times New Roman" panose="02020603050405020304" pitchFamily="18" charset="0"/>
              </a:rPr>
              <a:t> thanked the NDRF team, saying she had witnessed "God riding in a boat" in their orange uniforms.</a:t>
            </a:r>
            <a:endParaRPr lang="en-IN" sz="2600" dirty="0">
              <a:latin typeface="Times New Roman" panose="02020603050405020304" pitchFamily="18" charset="0"/>
            </a:endParaRPr>
          </a:p>
        </p:txBody>
      </p:sp>
      <p:sp>
        <p:nvSpPr>
          <p:cNvPr id="7" name="Title 1">
            <a:extLst>
              <a:ext uri="{FF2B5EF4-FFF2-40B4-BE49-F238E27FC236}">
                <a16:creationId xmlns:a16="http://schemas.microsoft.com/office/drawing/2014/main" id="{B9616E24-EA71-6D04-03EF-59F2BEEA09CB}"/>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22298153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sp>
        <p:nvSpPr>
          <p:cNvPr id="3" name="Rectangle 2"/>
          <p:cNvSpPr/>
          <p:nvPr/>
        </p:nvSpPr>
        <p:spPr>
          <a:xfrm>
            <a:off x="457200" y="1628507"/>
            <a:ext cx="11449050" cy="954107"/>
          </a:xfrm>
          <a:prstGeom prst="rect">
            <a:avLst/>
          </a:prstGeom>
        </p:spPr>
        <p:txBody>
          <a:bodyPr wrap="square">
            <a:spAutoFit/>
          </a:bodyPr>
          <a:lstStyle/>
          <a:p>
            <a:r>
              <a:rPr lang="en-US" sz="2800" dirty="0">
                <a:latin typeface="Times New Roman" panose="02020603050405020304" pitchFamily="18" charset="0"/>
              </a:rPr>
              <a:t>Kerala  Flood Rescue Work In The Sight Of Print Media:-</a:t>
            </a:r>
          </a:p>
          <a:p>
            <a:endParaRPr lang="en-IN" sz="2800" dirty="0">
              <a:latin typeface="Times New Roman" panose="02020603050405020304" pitchFamily="18" charset="0"/>
            </a:endParaRPr>
          </a:p>
        </p:txBody>
      </p:sp>
      <p:pic>
        <p:nvPicPr>
          <p:cNvPr id="5" name="Picture 4" descr="C:\Users\Administrator\Desktop\KERALA FLLOD-2018\11th AUGUST-2018\IMG-20180811-WA0001.jpg"/>
          <p:cNvPicPr/>
          <p:nvPr/>
        </p:nvPicPr>
        <p:blipFill>
          <a:blip r:embed="rId2" cstate="print"/>
          <a:srcRect/>
          <a:stretch>
            <a:fillRect/>
          </a:stretch>
        </p:blipFill>
        <p:spPr bwMode="auto">
          <a:xfrm>
            <a:off x="623887" y="2411095"/>
            <a:ext cx="4652963" cy="2035810"/>
          </a:xfrm>
          <a:prstGeom prst="rect">
            <a:avLst/>
          </a:prstGeom>
          <a:noFill/>
          <a:ln w="9525">
            <a:noFill/>
            <a:miter lim="800000"/>
            <a:headEnd/>
            <a:tailEnd/>
          </a:ln>
        </p:spPr>
      </p:pic>
      <p:pic>
        <p:nvPicPr>
          <p:cNvPr id="6" name="Picture 5" descr="C:\Users\Administrator\Desktop\KERALA FLLOD-2018\12th AUGUST-2018\IMG-20180812-WA0013.jpg"/>
          <p:cNvPicPr/>
          <p:nvPr/>
        </p:nvPicPr>
        <p:blipFill>
          <a:blip r:embed="rId3" cstate="print"/>
          <a:srcRect/>
          <a:stretch>
            <a:fillRect/>
          </a:stretch>
        </p:blipFill>
        <p:spPr bwMode="auto">
          <a:xfrm>
            <a:off x="5291137" y="2411095"/>
            <a:ext cx="4748213" cy="2038350"/>
          </a:xfrm>
          <a:prstGeom prst="rect">
            <a:avLst/>
          </a:prstGeom>
          <a:noFill/>
          <a:ln w="9525">
            <a:noFill/>
            <a:miter lim="800000"/>
            <a:headEnd/>
            <a:tailEnd/>
          </a:ln>
        </p:spPr>
      </p:pic>
      <p:pic>
        <p:nvPicPr>
          <p:cNvPr id="7" name="Picture 6" descr="C:\Users\Administrator\Desktop\KERALA FLLOD-2018\13th AUGUST-2018\IMG-20180813-WA0021.jpg"/>
          <p:cNvPicPr/>
          <p:nvPr/>
        </p:nvPicPr>
        <p:blipFill>
          <a:blip r:embed="rId4" cstate="print"/>
          <a:srcRect/>
          <a:stretch>
            <a:fillRect/>
          </a:stretch>
        </p:blipFill>
        <p:spPr bwMode="auto">
          <a:xfrm>
            <a:off x="609599" y="4467225"/>
            <a:ext cx="4748213" cy="2076450"/>
          </a:xfrm>
          <a:prstGeom prst="rect">
            <a:avLst/>
          </a:prstGeom>
          <a:noFill/>
          <a:ln w="9525">
            <a:noFill/>
            <a:miter lim="800000"/>
            <a:headEnd/>
            <a:tailEnd/>
          </a:ln>
        </p:spPr>
      </p:pic>
      <p:pic>
        <p:nvPicPr>
          <p:cNvPr id="8" name="Picture 7" descr="C:\Users\Administrator\Desktop\KERALA FLLOD-2018\13th AUGUST-2018\IMG-20180813-WA0032.jpg"/>
          <p:cNvPicPr/>
          <p:nvPr/>
        </p:nvPicPr>
        <p:blipFill>
          <a:blip r:embed="rId5" cstate="print"/>
          <a:srcRect/>
          <a:stretch>
            <a:fillRect/>
          </a:stretch>
        </p:blipFill>
        <p:spPr bwMode="auto">
          <a:xfrm>
            <a:off x="5305424" y="4446905"/>
            <a:ext cx="4748213" cy="2076450"/>
          </a:xfrm>
          <a:prstGeom prst="rect">
            <a:avLst/>
          </a:prstGeom>
          <a:noFill/>
          <a:ln w="9525">
            <a:noFill/>
            <a:miter lim="800000"/>
            <a:headEnd/>
            <a:tailEnd/>
          </a:ln>
        </p:spPr>
      </p:pic>
      <p:sp>
        <p:nvSpPr>
          <p:cNvPr id="11" name="Title 1">
            <a:extLst>
              <a:ext uri="{FF2B5EF4-FFF2-40B4-BE49-F238E27FC236}">
                <a16:creationId xmlns:a16="http://schemas.microsoft.com/office/drawing/2014/main" id="{1058EAFD-A1F8-280D-8EAD-86C6FEC043B9}"/>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29203514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sp>
        <p:nvSpPr>
          <p:cNvPr id="3" name="Rectangle 2"/>
          <p:cNvSpPr/>
          <p:nvPr/>
        </p:nvSpPr>
        <p:spPr>
          <a:xfrm>
            <a:off x="457200" y="1628507"/>
            <a:ext cx="11449050" cy="1077218"/>
          </a:xfrm>
          <a:prstGeom prst="rect">
            <a:avLst/>
          </a:prstGeom>
        </p:spPr>
        <p:txBody>
          <a:bodyPr wrap="square">
            <a:spAutoFit/>
          </a:bodyPr>
          <a:lstStyle/>
          <a:p>
            <a:r>
              <a:rPr lang="en-US" sz="3200" dirty="0">
                <a:latin typeface="Times New Roman" panose="02020603050405020304" pitchFamily="18" charset="0"/>
              </a:rPr>
              <a:t>Kerala  Flood Rescue Work In The Sight Of Print Media:-</a:t>
            </a:r>
          </a:p>
          <a:p>
            <a:endParaRPr lang="en-IN" sz="3200" dirty="0">
              <a:latin typeface="Times New Roman" panose="02020603050405020304" pitchFamily="18" charset="0"/>
            </a:endParaRPr>
          </a:p>
        </p:txBody>
      </p:sp>
      <p:pic>
        <p:nvPicPr>
          <p:cNvPr id="9" name="Picture 8" descr="C:\Users\Administrator\Desktop\KERALA FLLOD-2018\21th AUGUST-2018\IMG-20180821-WA0138.jpg"/>
          <p:cNvPicPr/>
          <p:nvPr/>
        </p:nvPicPr>
        <p:blipFill>
          <a:blip r:embed="rId2" cstate="print"/>
          <a:srcRect/>
          <a:stretch>
            <a:fillRect/>
          </a:stretch>
        </p:blipFill>
        <p:spPr bwMode="auto">
          <a:xfrm>
            <a:off x="543463" y="2579298"/>
            <a:ext cx="5486399" cy="3669102"/>
          </a:xfrm>
          <a:prstGeom prst="rect">
            <a:avLst/>
          </a:prstGeom>
          <a:noFill/>
          <a:ln w="9525">
            <a:noFill/>
            <a:miter lim="800000"/>
            <a:headEnd/>
            <a:tailEnd/>
          </a:ln>
        </p:spPr>
      </p:pic>
      <p:pic>
        <p:nvPicPr>
          <p:cNvPr id="10" name="Picture 9" descr="C:\Users\Administrator\Desktop\KERALA FLLOD-2018\22th AUGUST-2018\IMG-20180822-WA0004.jpg"/>
          <p:cNvPicPr/>
          <p:nvPr/>
        </p:nvPicPr>
        <p:blipFill>
          <a:blip r:embed="rId3" cstate="print"/>
          <a:srcRect/>
          <a:stretch>
            <a:fillRect/>
          </a:stretch>
        </p:blipFill>
        <p:spPr bwMode="auto">
          <a:xfrm>
            <a:off x="6096000" y="2579296"/>
            <a:ext cx="5486400" cy="3669103"/>
          </a:xfrm>
          <a:prstGeom prst="rect">
            <a:avLst/>
          </a:prstGeom>
          <a:noFill/>
          <a:ln w="9525">
            <a:noFill/>
            <a:miter lim="800000"/>
            <a:headEnd/>
            <a:tailEnd/>
          </a:ln>
        </p:spPr>
      </p:pic>
      <p:sp>
        <p:nvSpPr>
          <p:cNvPr id="7" name="Title 1">
            <a:extLst>
              <a:ext uri="{FF2B5EF4-FFF2-40B4-BE49-F238E27FC236}">
                <a16:creationId xmlns:a16="http://schemas.microsoft.com/office/drawing/2014/main" id="{DE007D59-044D-63D8-5B2A-A62D48D24BB0}"/>
              </a:ext>
            </a:extLst>
          </p:cNvPr>
          <p:cNvSpPr txBox="1">
            <a:spLocks noGrp="1" noChangeArrowheads="1"/>
          </p:cNvSpPr>
          <p:nvPr>
            <p:ph type="title"/>
          </p:nvPr>
        </p:nvSpPr>
        <p:spPr>
          <a:xfrm>
            <a:off x="1939636" y="591126"/>
            <a:ext cx="8266546" cy="78509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200" b="1" dirty="0">
                <a:latin typeface="Times New Roman" panose="02020603050405020304" pitchFamily="18" charset="0"/>
              </a:rPr>
              <a:t>THIRD PHASE OF OPERATION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324952363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92163" y="731839"/>
            <a:ext cx="8057072" cy="696912"/>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DETAILS OF DE MOBILISATION OF TEAMS</a:t>
            </a:r>
            <a:endParaRPr lang="en-IN" sz="3200" dirty="0">
              <a:latin typeface="Times New Roman" panose="02020603050405020304" pitchFamily="18" charset="0"/>
            </a:endParaRP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4010517672"/>
              </p:ext>
            </p:extLst>
          </p:nvPr>
        </p:nvGraphicFramePr>
        <p:xfrm>
          <a:off x="171450" y="1559655"/>
          <a:ext cx="11888279" cy="5212080"/>
        </p:xfrm>
        <a:graphic>
          <a:graphicData uri="http://schemas.openxmlformats.org/drawingml/2006/table">
            <a:tbl>
              <a:tblPr firstRow="1" firstCol="1" bandRow="1">
                <a:tableStyleId>{5C22544A-7EE6-4342-B048-85BDC9FD1C3A}</a:tableStyleId>
              </a:tblPr>
              <a:tblGrid>
                <a:gridCol w="1420642">
                  <a:extLst>
                    <a:ext uri="{9D8B030D-6E8A-4147-A177-3AD203B41FA5}">
                      <a16:colId xmlns:a16="http://schemas.microsoft.com/office/drawing/2014/main" val="20000"/>
                    </a:ext>
                  </a:extLst>
                </a:gridCol>
                <a:gridCol w="1703810">
                  <a:extLst>
                    <a:ext uri="{9D8B030D-6E8A-4147-A177-3AD203B41FA5}">
                      <a16:colId xmlns:a16="http://schemas.microsoft.com/office/drawing/2014/main" val="20001"/>
                    </a:ext>
                  </a:extLst>
                </a:gridCol>
                <a:gridCol w="2206556">
                  <a:extLst>
                    <a:ext uri="{9D8B030D-6E8A-4147-A177-3AD203B41FA5}">
                      <a16:colId xmlns:a16="http://schemas.microsoft.com/office/drawing/2014/main" val="20002"/>
                    </a:ext>
                  </a:extLst>
                </a:gridCol>
                <a:gridCol w="1693884">
                  <a:extLst>
                    <a:ext uri="{9D8B030D-6E8A-4147-A177-3AD203B41FA5}">
                      <a16:colId xmlns:a16="http://schemas.microsoft.com/office/drawing/2014/main" val="20003"/>
                    </a:ext>
                  </a:extLst>
                </a:gridCol>
                <a:gridCol w="1486035">
                  <a:extLst>
                    <a:ext uri="{9D8B030D-6E8A-4147-A177-3AD203B41FA5}">
                      <a16:colId xmlns:a16="http://schemas.microsoft.com/office/drawing/2014/main" val="20004"/>
                    </a:ext>
                  </a:extLst>
                </a:gridCol>
                <a:gridCol w="3377352">
                  <a:extLst>
                    <a:ext uri="{9D8B030D-6E8A-4147-A177-3AD203B41FA5}">
                      <a16:colId xmlns:a16="http://schemas.microsoft.com/office/drawing/2014/main" val="20005"/>
                    </a:ext>
                  </a:extLst>
                </a:gridCol>
              </a:tblGrid>
              <a:tr h="500332">
                <a:tc>
                  <a:txBody>
                    <a:bodyPr/>
                    <a:lstStyle/>
                    <a:p>
                      <a:pPr algn="l">
                        <a:spcAft>
                          <a:spcPts val="0"/>
                        </a:spcAft>
                      </a:pPr>
                      <a:r>
                        <a:rPr lang="en-US" sz="1800" dirty="0">
                          <a:effectLst/>
                          <a:latin typeface="Times New Roman" panose="02020603050405020304" pitchFamily="18" charset="0"/>
                        </a:rPr>
                        <a:t>BN. NAME</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DEPARTURE DATE/TIME</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MODE OF JOURNEY</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FROM</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TO </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REMARKS </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a16="http://schemas.microsoft.com/office/drawing/2014/main" val="10000"/>
                  </a:ext>
                </a:extLst>
              </a:tr>
              <a:tr h="500332">
                <a:tc>
                  <a:txBody>
                    <a:bodyPr/>
                    <a:lstStyle/>
                    <a:p>
                      <a:pPr algn="l">
                        <a:spcAft>
                          <a:spcPts val="0"/>
                        </a:spcAft>
                      </a:pPr>
                      <a:r>
                        <a:rPr lang="en-US" sz="1800" dirty="0">
                          <a:effectLst/>
                          <a:latin typeface="Times New Roman" panose="02020603050405020304" pitchFamily="18" charset="0"/>
                        </a:rPr>
                        <a:t>2</a:t>
                      </a:r>
                      <a:r>
                        <a:rPr lang="en-US" sz="1800" baseline="30000" dirty="0">
                          <a:effectLst/>
                        </a:rPr>
                        <a:t>ND</a:t>
                      </a:r>
                      <a:r>
                        <a:rPr lang="en-US" sz="1800" dirty="0">
                          <a:effectLst/>
                        </a:rPr>
                        <a:t> </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21/08/18</a:t>
                      </a:r>
                      <a:endParaRPr lang="en-IN" sz="1800" dirty="0">
                        <a:effectLst/>
                      </a:endParaRPr>
                    </a:p>
                    <a:p>
                      <a:pPr algn="l">
                        <a:spcAft>
                          <a:spcPts val="0"/>
                        </a:spcAft>
                      </a:pPr>
                      <a:r>
                        <a:rPr lang="en-US" sz="1800" dirty="0">
                          <a:effectLst/>
                        </a:rPr>
                        <a:t>1710 HRS </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GUWAHATI EXP</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TVM</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HOWRAH </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 </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a16="http://schemas.microsoft.com/office/drawing/2014/main" val="10001"/>
                  </a:ext>
                </a:extLst>
              </a:tr>
              <a:tr h="500332">
                <a:tc>
                  <a:txBody>
                    <a:bodyPr/>
                    <a:lstStyle/>
                    <a:p>
                      <a:pPr algn="l">
                        <a:spcAft>
                          <a:spcPts val="0"/>
                        </a:spcAft>
                      </a:pPr>
                      <a:r>
                        <a:rPr lang="en-US" sz="1800" dirty="0">
                          <a:effectLst/>
                          <a:latin typeface="Times New Roman" panose="02020603050405020304" pitchFamily="18" charset="0"/>
                        </a:rPr>
                        <a:t>3</a:t>
                      </a:r>
                      <a:r>
                        <a:rPr lang="en-US" sz="1800" baseline="30000" dirty="0">
                          <a:effectLst/>
                        </a:rPr>
                        <a:t>RD</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23/08/18 </a:t>
                      </a:r>
                      <a:endParaRPr lang="en-IN" sz="1800" dirty="0">
                        <a:effectLst/>
                      </a:endParaRPr>
                    </a:p>
                    <a:p>
                      <a:pPr algn="l">
                        <a:spcAft>
                          <a:spcPts val="0"/>
                        </a:spcAft>
                      </a:pPr>
                      <a:r>
                        <a:rPr lang="en-US" sz="1800" dirty="0">
                          <a:effectLst/>
                        </a:rPr>
                        <a:t>1655 HRS</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SHALIMAR EXP</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TVM</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BHUBNESHWAR </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 </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a16="http://schemas.microsoft.com/office/drawing/2014/main" val="10002"/>
                  </a:ext>
                </a:extLst>
              </a:tr>
              <a:tr h="500332">
                <a:tc>
                  <a:txBody>
                    <a:bodyPr/>
                    <a:lstStyle/>
                    <a:p>
                      <a:pPr algn="l">
                        <a:spcAft>
                          <a:spcPts val="0"/>
                        </a:spcAft>
                      </a:pPr>
                      <a:r>
                        <a:rPr lang="en-US" sz="1800" dirty="0">
                          <a:effectLst/>
                          <a:latin typeface="Times New Roman" panose="02020603050405020304" pitchFamily="18" charset="0"/>
                        </a:rPr>
                        <a:t>05</a:t>
                      </a:r>
                      <a:r>
                        <a:rPr lang="en-US" sz="1800" baseline="30000" dirty="0">
                          <a:effectLst/>
                        </a:rPr>
                        <a:t>TH</a:t>
                      </a:r>
                      <a:r>
                        <a:rPr lang="en-US" sz="1800" dirty="0">
                          <a:effectLst/>
                        </a:rPr>
                        <a:t> </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23/08/18</a:t>
                      </a:r>
                      <a:endParaRPr lang="en-IN" sz="1800" dirty="0">
                        <a:effectLst/>
                      </a:endParaRPr>
                    </a:p>
                    <a:p>
                      <a:pPr algn="l">
                        <a:spcAft>
                          <a:spcPts val="0"/>
                        </a:spcAft>
                      </a:pPr>
                      <a:r>
                        <a:rPr lang="en-US" sz="1800" dirty="0">
                          <a:effectLst/>
                        </a:rPr>
                        <a:t>0645 HRS</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JAYANTI</a:t>
                      </a:r>
                      <a:r>
                        <a:rPr lang="en-US" sz="1800" dirty="0">
                          <a:effectLst/>
                        </a:rPr>
                        <a:t> JAYANTA EXP</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KANYAKUMARI</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CSTM</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 </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a16="http://schemas.microsoft.com/office/drawing/2014/main" val="10003"/>
                  </a:ext>
                </a:extLst>
              </a:tr>
              <a:tr h="500332">
                <a:tc>
                  <a:txBody>
                    <a:bodyPr/>
                    <a:lstStyle/>
                    <a:p>
                      <a:pPr algn="l">
                        <a:spcAft>
                          <a:spcPts val="0"/>
                        </a:spcAft>
                      </a:pPr>
                      <a:r>
                        <a:rPr lang="en-US" sz="1800" dirty="0">
                          <a:effectLst/>
                          <a:latin typeface="Times New Roman" panose="02020603050405020304" pitchFamily="18" charset="0"/>
                        </a:rPr>
                        <a:t>06</a:t>
                      </a:r>
                      <a:r>
                        <a:rPr lang="en-US" sz="1800" baseline="30000" dirty="0">
                          <a:effectLst/>
                        </a:rPr>
                        <a:t>TH</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22/08/18</a:t>
                      </a:r>
                      <a:endParaRPr lang="en-IN" sz="1800" dirty="0">
                        <a:effectLst/>
                      </a:endParaRPr>
                    </a:p>
                    <a:p>
                      <a:pPr algn="l">
                        <a:spcAft>
                          <a:spcPts val="0"/>
                        </a:spcAft>
                      </a:pPr>
                      <a:r>
                        <a:rPr lang="en-US" sz="1800" dirty="0">
                          <a:effectLst/>
                        </a:rPr>
                        <a:t>2025 HRS</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OKHA EXP</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ERNAKULAM</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GANDHINAGAR</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 </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a16="http://schemas.microsoft.com/office/drawing/2014/main" val="10004"/>
                  </a:ext>
                </a:extLst>
              </a:tr>
              <a:tr h="500332">
                <a:tc>
                  <a:txBody>
                    <a:bodyPr/>
                    <a:lstStyle/>
                    <a:p>
                      <a:pPr algn="l">
                        <a:spcAft>
                          <a:spcPts val="0"/>
                        </a:spcAft>
                      </a:pPr>
                      <a:r>
                        <a:rPr lang="en-US" sz="1800" dirty="0">
                          <a:effectLst/>
                          <a:latin typeface="Times New Roman" panose="02020603050405020304" pitchFamily="18" charset="0"/>
                        </a:rPr>
                        <a:t>07</a:t>
                      </a:r>
                      <a:r>
                        <a:rPr lang="en-US" sz="1800" baseline="30000" dirty="0">
                          <a:effectLst/>
                        </a:rPr>
                        <a:t>TH</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22/08/18</a:t>
                      </a:r>
                      <a:endParaRPr lang="en-IN" sz="1800" dirty="0">
                        <a:effectLst/>
                      </a:endParaRPr>
                    </a:p>
                    <a:p>
                      <a:pPr algn="l">
                        <a:spcAft>
                          <a:spcPts val="0"/>
                        </a:spcAft>
                      </a:pPr>
                      <a:r>
                        <a:rPr lang="en-US" sz="1800" dirty="0">
                          <a:effectLst/>
                        </a:rPr>
                        <a:t>0915 HRS</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BY FLIGHT</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TVM</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CHANDIGARH</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 </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a16="http://schemas.microsoft.com/office/drawing/2014/main" val="10005"/>
                  </a:ext>
                </a:extLst>
              </a:tr>
              <a:tr h="750498">
                <a:tc>
                  <a:txBody>
                    <a:bodyPr/>
                    <a:lstStyle/>
                    <a:p>
                      <a:pPr algn="l">
                        <a:spcAft>
                          <a:spcPts val="0"/>
                        </a:spcAft>
                      </a:pPr>
                      <a:r>
                        <a:rPr lang="en-US" sz="1800" dirty="0">
                          <a:effectLst/>
                          <a:latin typeface="Times New Roman" panose="02020603050405020304" pitchFamily="18" charset="0"/>
                        </a:rPr>
                        <a:t>08</a:t>
                      </a:r>
                      <a:r>
                        <a:rPr lang="en-US" sz="1800" baseline="30000" dirty="0">
                          <a:effectLst/>
                        </a:rPr>
                        <a:t>TH</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22/08/18</a:t>
                      </a:r>
                      <a:endParaRPr lang="en-IN" sz="1800" dirty="0">
                        <a:effectLst/>
                      </a:endParaRPr>
                    </a:p>
                    <a:p>
                      <a:pPr algn="l">
                        <a:spcAft>
                          <a:spcPts val="0"/>
                        </a:spcAft>
                      </a:pPr>
                      <a:r>
                        <a:rPr lang="en-US" sz="1800" dirty="0">
                          <a:effectLst/>
                        </a:rPr>
                        <a:t>1140 HRS &amp;</a:t>
                      </a:r>
                      <a:endParaRPr lang="en-IN" sz="1800" dirty="0">
                        <a:effectLst/>
                      </a:endParaRPr>
                    </a:p>
                    <a:p>
                      <a:pPr algn="l">
                        <a:spcAft>
                          <a:spcPts val="0"/>
                        </a:spcAft>
                      </a:pPr>
                      <a:r>
                        <a:rPr lang="en-US" sz="1800" dirty="0">
                          <a:effectLst/>
                        </a:rPr>
                        <a:t>1150 HRS</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BY FLIGHT</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TVM</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HINDON</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02 TEAMS BY 1</a:t>
                      </a:r>
                      <a:r>
                        <a:rPr lang="en-US" sz="1800" baseline="30000" dirty="0">
                          <a:effectLst/>
                        </a:rPr>
                        <a:t>ST</a:t>
                      </a:r>
                      <a:r>
                        <a:rPr lang="en-US" sz="1800" dirty="0">
                          <a:effectLst/>
                        </a:rPr>
                        <a:t> FLIGHT &amp; 04 TEAMS BY 2</a:t>
                      </a:r>
                      <a:r>
                        <a:rPr lang="en-US" sz="1800" baseline="30000" dirty="0">
                          <a:effectLst/>
                        </a:rPr>
                        <a:t>ND</a:t>
                      </a:r>
                      <a:r>
                        <a:rPr lang="en-US" sz="1800" dirty="0">
                          <a:effectLst/>
                        </a:rPr>
                        <a:t> FLIGHT.</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a16="http://schemas.microsoft.com/office/drawing/2014/main" val="10006"/>
                  </a:ext>
                </a:extLst>
              </a:tr>
              <a:tr h="500332">
                <a:tc>
                  <a:txBody>
                    <a:bodyPr/>
                    <a:lstStyle/>
                    <a:p>
                      <a:pPr algn="l">
                        <a:spcAft>
                          <a:spcPts val="0"/>
                        </a:spcAft>
                      </a:pPr>
                      <a:r>
                        <a:rPr lang="en-US" sz="1800" dirty="0">
                          <a:effectLst/>
                          <a:latin typeface="Times New Roman" panose="02020603050405020304" pitchFamily="18" charset="0"/>
                        </a:rPr>
                        <a:t>09</a:t>
                      </a:r>
                      <a:r>
                        <a:rPr lang="en-US" sz="1800" baseline="30000" dirty="0">
                          <a:effectLst/>
                        </a:rPr>
                        <a:t>TH</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21/08/18 1715 HRS</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PATNA-ERNAKULAM EXP</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ERNAKULAM</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PATNA </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 </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a16="http://schemas.microsoft.com/office/drawing/2014/main" val="10007"/>
                  </a:ext>
                </a:extLst>
              </a:tr>
              <a:tr h="500332">
                <a:tc>
                  <a:txBody>
                    <a:bodyPr/>
                    <a:lstStyle/>
                    <a:p>
                      <a:pPr algn="l">
                        <a:spcAft>
                          <a:spcPts val="0"/>
                        </a:spcAft>
                      </a:pPr>
                      <a:r>
                        <a:rPr lang="en-US" sz="1800" dirty="0">
                          <a:effectLst/>
                          <a:latin typeface="Times New Roman" panose="02020603050405020304" pitchFamily="18" charset="0"/>
                        </a:rPr>
                        <a:t>10</a:t>
                      </a:r>
                      <a:r>
                        <a:rPr lang="en-US" sz="1800" baseline="30000" dirty="0">
                          <a:effectLst/>
                        </a:rPr>
                        <a:t>TH</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22/08/18 0850 HRS</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ERNAKULAM-BILASPUR EXP </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ERNAKULAM</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VIJAYWADA </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 </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8502015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2027208" y="181155"/>
            <a:ext cx="8126083" cy="923746"/>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DEPARTURE DETAILS OF 04 BN AFTER KERALA FLOOD 2018</a:t>
            </a:r>
            <a:endParaRPr lang="en-IN" sz="3200" dirty="0">
              <a:latin typeface="Times New Roman" panose="02020603050405020304" pitchFamily="18" charset="0"/>
            </a:endParaRPr>
          </a:p>
        </p:txBody>
      </p:sp>
      <p:graphicFrame>
        <p:nvGraphicFramePr>
          <p:cNvPr id="3" name="Content Placeholder 2"/>
          <p:cNvGraphicFramePr>
            <a:graphicFrameLocks noGrp="1"/>
          </p:cNvGraphicFramePr>
          <p:nvPr>
            <p:ph idx="4294967295"/>
            <p:extLst>
              <p:ext uri="{D42A27DB-BD31-4B8C-83A1-F6EECF244321}">
                <p14:modId xmlns:p14="http://schemas.microsoft.com/office/powerpoint/2010/main" val="41331317"/>
              </p:ext>
            </p:extLst>
          </p:nvPr>
        </p:nvGraphicFramePr>
        <p:xfrm>
          <a:off x="142336" y="1717376"/>
          <a:ext cx="11895825" cy="5047173"/>
        </p:xfrm>
        <a:graphic>
          <a:graphicData uri="http://schemas.openxmlformats.org/drawingml/2006/table">
            <a:tbl>
              <a:tblPr firstRow="1" firstCol="1" bandRow="1">
                <a:tableStyleId>{5C22544A-7EE6-4342-B048-85BDC9FD1C3A}</a:tableStyleId>
              </a:tblPr>
              <a:tblGrid>
                <a:gridCol w="965941">
                  <a:extLst>
                    <a:ext uri="{9D8B030D-6E8A-4147-A177-3AD203B41FA5}">
                      <a16:colId xmlns:a16="http://schemas.microsoft.com/office/drawing/2014/main" val="20000"/>
                    </a:ext>
                  </a:extLst>
                </a:gridCol>
                <a:gridCol w="1839094">
                  <a:extLst>
                    <a:ext uri="{9D8B030D-6E8A-4147-A177-3AD203B41FA5}">
                      <a16:colId xmlns:a16="http://schemas.microsoft.com/office/drawing/2014/main" val="20001"/>
                    </a:ext>
                  </a:extLst>
                </a:gridCol>
                <a:gridCol w="1584523">
                  <a:extLst>
                    <a:ext uri="{9D8B030D-6E8A-4147-A177-3AD203B41FA5}">
                      <a16:colId xmlns:a16="http://schemas.microsoft.com/office/drawing/2014/main" val="20002"/>
                    </a:ext>
                  </a:extLst>
                </a:gridCol>
                <a:gridCol w="2326824">
                  <a:extLst>
                    <a:ext uri="{9D8B030D-6E8A-4147-A177-3AD203B41FA5}">
                      <a16:colId xmlns:a16="http://schemas.microsoft.com/office/drawing/2014/main" val="20003"/>
                    </a:ext>
                  </a:extLst>
                </a:gridCol>
                <a:gridCol w="3028678">
                  <a:extLst>
                    <a:ext uri="{9D8B030D-6E8A-4147-A177-3AD203B41FA5}">
                      <a16:colId xmlns:a16="http://schemas.microsoft.com/office/drawing/2014/main" val="20004"/>
                    </a:ext>
                  </a:extLst>
                </a:gridCol>
                <a:gridCol w="2150765">
                  <a:extLst>
                    <a:ext uri="{9D8B030D-6E8A-4147-A177-3AD203B41FA5}">
                      <a16:colId xmlns:a16="http://schemas.microsoft.com/office/drawing/2014/main" val="20005"/>
                    </a:ext>
                  </a:extLst>
                </a:gridCol>
              </a:tblGrid>
              <a:tr h="560797">
                <a:tc>
                  <a:txBody>
                    <a:bodyPr/>
                    <a:lstStyle/>
                    <a:p>
                      <a:pPr>
                        <a:spcAft>
                          <a:spcPts val="0"/>
                        </a:spcAft>
                      </a:pPr>
                      <a:r>
                        <a:rPr lang="en-US" sz="1800" dirty="0">
                          <a:effectLst/>
                          <a:latin typeface="Times New Roman" panose="02020603050405020304" pitchFamily="18" charset="0"/>
                        </a:rPr>
                        <a:t>TEAM NO.</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DEPARTURE DATE/TIME</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MODE OF DEPARTURE</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FROM</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TO </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REACHED DATE/TIME</a:t>
                      </a:r>
                      <a:endParaRPr lang="en-IN" sz="1800" dirty="0">
                        <a:effectLst/>
                        <a:latin typeface="Times New Roman" panose="02020603050405020304" pitchFamily="18" charset="0"/>
                        <a:ea typeface="Calibri"/>
                        <a:cs typeface="Mangal"/>
                      </a:endParaRPr>
                    </a:p>
                  </a:txBody>
                  <a:tcPr marL="53039" marR="53039" marT="0" marB="0"/>
                </a:tc>
                <a:extLst>
                  <a:ext uri="{0D108BD9-81ED-4DB2-BD59-A6C34878D82A}">
                    <a16:rowId xmlns:a16="http://schemas.microsoft.com/office/drawing/2014/main" val="10000"/>
                  </a:ext>
                </a:extLst>
              </a:tr>
              <a:tr h="560797">
                <a:tc>
                  <a:txBody>
                    <a:bodyPr/>
                    <a:lstStyle/>
                    <a:p>
                      <a:pPr>
                        <a:spcAft>
                          <a:spcPts val="0"/>
                        </a:spcAft>
                      </a:pPr>
                      <a:r>
                        <a:rPr lang="en-US" sz="1800" dirty="0">
                          <a:effectLst/>
                          <a:latin typeface="Times New Roman" panose="02020603050405020304" pitchFamily="18" charset="0"/>
                        </a:rPr>
                        <a:t>4C</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23/08/18 </a:t>
                      </a:r>
                      <a:endParaRPr lang="en-IN" sz="1800" dirty="0">
                        <a:effectLst/>
                      </a:endParaRPr>
                    </a:p>
                    <a:p>
                      <a:pPr>
                        <a:spcAft>
                          <a:spcPts val="0"/>
                        </a:spcAft>
                      </a:pPr>
                      <a:r>
                        <a:rPr lang="en-US" sz="1800" dirty="0">
                          <a:effectLst/>
                        </a:rPr>
                        <a:t>1940 HRS</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BY ROAD</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PATINAMTHITTA</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PREPOSITIONING TEAM THRISSUR</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24/08/18 0105 HRS</a:t>
                      </a:r>
                      <a:endParaRPr lang="en-IN" sz="1800" dirty="0">
                        <a:effectLst/>
                        <a:latin typeface="Times New Roman" panose="02020603050405020304" pitchFamily="18" charset="0"/>
                        <a:ea typeface="Calibri"/>
                        <a:cs typeface="Mangal"/>
                      </a:endParaRPr>
                    </a:p>
                  </a:txBody>
                  <a:tcPr marL="53039" marR="53039" marT="0" marB="0"/>
                </a:tc>
                <a:extLst>
                  <a:ext uri="{0D108BD9-81ED-4DB2-BD59-A6C34878D82A}">
                    <a16:rowId xmlns:a16="http://schemas.microsoft.com/office/drawing/2014/main" val="10001"/>
                  </a:ext>
                </a:extLst>
              </a:tr>
              <a:tr h="560797">
                <a:tc>
                  <a:txBody>
                    <a:bodyPr/>
                    <a:lstStyle/>
                    <a:p>
                      <a:pPr>
                        <a:spcAft>
                          <a:spcPts val="0"/>
                        </a:spcAft>
                      </a:pPr>
                      <a:r>
                        <a:rPr lang="en-US" sz="1800" dirty="0">
                          <a:effectLst/>
                          <a:latin typeface="Times New Roman" panose="02020603050405020304" pitchFamily="18" charset="0"/>
                        </a:rPr>
                        <a:t>4D</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23/08/18 </a:t>
                      </a:r>
                      <a:endParaRPr lang="en-IN" sz="1800" dirty="0">
                        <a:effectLst/>
                      </a:endParaRPr>
                    </a:p>
                    <a:p>
                      <a:pPr>
                        <a:spcAft>
                          <a:spcPts val="0"/>
                        </a:spcAft>
                      </a:pPr>
                      <a:r>
                        <a:rPr lang="en-US" sz="1800" dirty="0">
                          <a:effectLst/>
                        </a:rPr>
                        <a:t>1657 HRS</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BY ROAD</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IDUKKI</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04 BN NDRF (A)</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24/08/18 1130 HRS</a:t>
                      </a:r>
                      <a:endParaRPr lang="en-IN" sz="1800" dirty="0">
                        <a:effectLst/>
                        <a:latin typeface="Times New Roman" panose="02020603050405020304" pitchFamily="18" charset="0"/>
                        <a:ea typeface="Calibri"/>
                        <a:cs typeface="Mangal"/>
                      </a:endParaRPr>
                    </a:p>
                  </a:txBody>
                  <a:tcPr marL="53039" marR="53039" marT="0" marB="0"/>
                </a:tc>
                <a:extLst>
                  <a:ext uri="{0D108BD9-81ED-4DB2-BD59-A6C34878D82A}">
                    <a16:rowId xmlns:a16="http://schemas.microsoft.com/office/drawing/2014/main" val="10002"/>
                  </a:ext>
                </a:extLst>
              </a:tr>
              <a:tr h="560797">
                <a:tc>
                  <a:txBody>
                    <a:bodyPr/>
                    <a:lstStyle/>
                    <a:p>
                      <a:pPr>
                        <a:spcAft>
                          <a:spcPts val="0"/>
                        </a:spcAft>
                      </a:pPr>
                      <a:r>
                        <a:rPr lang="en-US" sz="1800" dirty="0">
                          <a:effectLst/>
                          <a:latin typeface="Times New Roman" panose="02020603050405020304" pitchFamily="18" charset="0"/>
                        </a:rPr>
                        <a:t>4F</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23/08/18</a:t>
                      </a:r>
                      <a:endParaRPr lang="en-IN" sz="1800" dirty="0">
                        <a:effectLst/>
                      </a:endParaRPr>
                    </a:p>
                    <a:p>
                      <a:pPr>
                        <a:spcAft>
                          <a:spcPts val="0"/>
                        </a:spcAft>
                      </a:pPr>
                      <a:r>
                        <a:rPr lang="en-US" sz="1800" dirty="0">
                          <a:effectLst/>
                        </a:rPr>
                        <a:t>1020 HRS</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BY ROAD</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KOZHIKODE</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PREPOSITIONING TEAM THRISSUR</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23/08/18 2145 HRS</a:t>
                      </a:r>
                      <a:endParaRPr lang="en-IN" sz="1800" dirty="0">
                        <a:effectLst/>
                        <a:latin typeface="Times New Roman" panose="02020603050405020304" pitchFamily="18" charset="0"/>
                        <a:ea typeface="Calibri"/>
                        <a:cs typeface="Mangal"/>
                      </a:endParaRPr>
                    </a:p>
                  </a:txBody>
                  <a:tcPr marL="53039" marR="53039" marT="0" marB="0"/>
                </a:tc>
                <a:extLst>
                  <a:ext uri="{0D108BD9-81ED-4DB2-BD59-A6C34878D82A}">
                    <a16:rowId xmlns:a16="http://schemas.microsoft.com/office/drawing/2014/main" val="10003"/>
                  </a:ext>
                </a:extLst>
              </a:tr>
              <a:tr h="560797">
                <a:tc>
                  <a:txBody>
                    <a:bodyPr/>
                    <a:lstStyle/>
                    <a:p>
                      <a:pPr>
                        <a:spcAft>
                          <a:spcPts val="0"/>
                        </a:spcAft>
                      </a:pPr>
                      <a:r>
                        <a:rPr lang="en-US" sz="1800" dirty="0">
                          <a:effectLst/>
                          <a:latin typeface="Times New Roman" panose="02020603050405020304" pitchFamily="18" charset="0"/>
                        </a:rPr>
                        <a:t>4G</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23/08/18</a:t>
                      </a:r>
                      <a:endParaRPr lang="en-IN" sz="1800" dirty="0">
                        <a:effectLst/>
                      </a:endParaRPr>
                    </a:p>
                    <a:p>
                      <a:pPr>
                        <a:spcAft>
                          <a:spcPts val="0"/>
                        </a:spcAft>
                      </a:pPr>
                      <a:r>
                        <a:rPr lang="en-US" sz="1800" dirty="0">
                          <a:effectLst/>
                        </a:rPr>
                        <a:t>0840 HRS</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BY ROAD</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ERNAKULAM</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04 BN NDRF (A)</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23/08/18</a:t>
                      </a:r>
                      <a:endParaRPr lang="en-IN" sz="1800" dirty="0">
                        <a:effectLst/>
                      </a:endParaRPr>
                    </a:p>
                    <a:p>
                      <a:pPr>
                        <a:spcAft>
                          <a:spcPts val="0"/>
                        </a:spcAft>
                      </a:pPr>
                      <a:r>
                        <a:rPr lang="en-US" sz="1800" dirty="0">
                          <a:effectLst/>
                        </a:rPr>
                        <a:t>2335 HRS</a:t>
                      </a:r>
                      <a:endParaRPr lang="en-IN" sz="1800" dirty="0">
                        <a:effectLst/>
                        <a:latin typeface="Times New Roman" panose="02020603050405020304" pitchFamily="18" charset="0"/>
                        <a:ea typeface="Calibri"/>
                        <a:cs typeface="Mangal"/>
                      </a:endParaRPr>
                    </a:p>
                  </a:txBody>
                  <a:tcPr marL="53039" marR="53039" marT="0" marB="0"/>
                </a:tc>
                <a:extLst>
                  <a:ext uri="{0D108BD9-81ED-4DB2-BD59-A6C34878D82A}">
                    <a16:rowId xmlns:a16="http://schemas.microsoft.com/office/drawing/2014/main" val="10004"/>
                  </a:ext>
                </a:extLst>
              </a:tr>
              <a:tr h="560797">
                <a:tc>
                  <a:txBody>
                    <a:bodyPr/>
                    <a:lstStyle/>
                    <a:p>
                      <a:pPr>
                        <a:spcAft>
                          <a:spcPts val="0"/>
                        </a:spcAft>
                      </a:pPr>
                      <a:r>
                        <a:rPr lang="en-US" sz="1800" dirty="0">
                          <a:effectLst/>
                          <a:latin typeface="Times New Roman" panose="02020603050405020304" pitchFamily="18" charset="0"/>
                        </a:rPr>
                        <a:t>4H</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24/08/18</a:t>
                      </a:r>
                      <a:endParaRPr lang="en-IN" sz="1800" dirty="0">
                        <a:effectLst/>
                      </a:endParaRPr>
                    </a:p>
                    <a:p>
                      <a:pPr>
                        <a:spcAft>
                          <a:spcPts val="0"/>
                        </a:spcAft>
                      </a:pPr>
                      <a:r>
                        <a:rPr lang="en-US" sz="1800" dirty="0">
                          <a:effectLst/>
                        </a:rPr>
                        <a:t>0510 HRS</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BY TRAIN</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THRISSUR</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04 BN NDRF (A)</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25/08/18</a:t>
                      </a:r>
                      <a:endParaRPr lang="en-IN" sz="1800" dirty="0">
                        <a:effectLst/>
                      </a:endParaRPr>
                    </a:p>
                    <a:p>
                      <a:pPr>
                        <a:spcAft>
                          <a:spcPts val="0"/>
                        </a:spcAft>
                      </a:pPr>
                      <a:r>
                        <a:rPr lang="en-US" sz="1800" dirty="0">
                          <a:effectLst/>
                        </a:rPr>
                        <a:t>1235 HRS</a:t>
                      </a:r>
                      <a:endParaRPr lang="en-IN" sz="1800" dirty="0">
                        <a:effectLst/>
                        <a:latin typeface="Times New Roman" panose="02020603050405020304" pitchFamily="18" charset="0"/>
                        <a:ea typeface="Calibri"/>
                        <a:cs typeface="Mangal"/>
                      </a:endParaRPr>
                    </a:p>
                  </a:txBody>
                  <a:tcPr marL="53039" marR="53039" marT="0" marB="0"/>
                </a:tc>
                <a:extLst>
                  <a:ext uri="{0D108BD9-81ED-4DB2-BD59-A6C34878D82A}">
                    <a16:rowId xmlns:a16="http://schemas.microsoft.com/office/drawing/2014/main" val="10005"/>
                  </a:ext>
                </a:extLst>
              </a:tr>
              <a:tr h="560797">
                <a:tc>
                  <a:txBody>
                    <a:bodyPr/>
                    <a:lstStyle/>
                    <a:p>
                      <a:pPr>
                        <a:spcAft>
                          <a:spcPts val="0"/>
                        </a:spcAft>
                      </a:pPr>
                      <a:r>
                        <a:rPr lang="en-US" sz="1800" dirty="0">
                          <a:effectLst/>
                          <a:latin typeface="Times New Roman" panose="02020603050405020304" pitchFamily="18" charset="0"/>
                        </a:rPr>
                        <a:t>4I</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23/08/18</a:t>
                      </a:r>
                      <a:endParaRPr lang="en-IN" sz="1800" dirty="0">
                        <a:effectLst/>
                      </a:endParaRPr>
                    </a:p>
                    <a:p>
                      <a:pPr>
                        <a:spcAft>
                          <a:spcPts val="0"/>
                        </a:spcAft>
                      </a:pPr>
                      <a:r>
                        <a:rPr lang="en-US" sz="1800" dirty="0">
                          <a:effectLst/>
                        </a:rPr>
                        <a:t>1230 HRS</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BY ROAD</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IDUKKI</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04 BN NDRF (A)</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24/08/18 0850 HRS</a:t>
                      </a:r>
                      <a:endParaRPr lang="en-IN" sz="1800" dirty="0">
                        <a:effectLst/>
                        <a:latin typeface="Times New Roman" panose="02020603050405020304" pitchFamily="18" charset="0"/>
                        <a:ea typeface="Calibri"/>
                        <a:cs typeface="Mangal"/>
                      </a:endParaRPr>
                    </a:p>
                  </a:txBody>
                  <a:tcPr marL="53039" marR="53039" marT="0" marB="0"/>
                </a:tc>
                <a:extLst>
                  <a:ext uri="{0D108BD9-81ED-4DB2-BD59-A6C34878D82A}">
                    <a16:rowId xmlns:a16="http://schemas.microsoft.com/office/drawing/2014/main" val="10006"/>
                  </a:ext>
                </a:extLst>
              </a:tr>
              <a:tr h="560797">
                <a:tc>
                  <a:txBody>
                    <a:bodyPr/>
                    <a:lstStyle/>
                    <a:p>
                      <a:pPr>
                        <a:spcAft>
                          <a:spcPts val="0"/>
                        </a:spcAft>
                      </a:pPr>
                      <a:r>
                        <a:rPr lang="en-US" sz="1800" dirty="0">
                          <a:effectLst/>
                          <a:latin typeface="Times New Roman" panose="02020603050405020304" pitchFamily="18" charset="0"/>
                        </a:rPr>
                        <a:t>4J</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23/08/18</a:t>
                      </a:r>
                      <a:endParaRPr lang="en-IN" sz="1800" dirty="0">
                        <a:effectLst/>
                      </a:endParaRPr>
                    </a:p>
                    <a:p>
                      <a:pPr>
                        <a:spcAft>
                          <a:spcPts val="0"/>
                        </a:spcAft>
                      </a:pPr>
                      <a:r>
                        <a:rPr lang="en-US" sz="1800" dirty="0">
                          <a:effectLst/>
                        </a:rPr>
                        <a:t>1850 HRS</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BY ROAD</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WAYANAD</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04 BN NDRF (A)</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24/08/18 0852 HRS</a:t>
                      </a:r>
                      <a:endParaRPr lang="en-IN" sz="1800" dirty="0">
                        <a:effectLst/>
                        <a:latin typeface="Times New Roman" panose="02020603050405020304" pitchFamily="18" charset="0"/>
                        <a:ea typeface="Calibri"/>
                        <a:cs typeface="Mangal"/>
                      </a:endParaRPr>
                    </a:p>
                  </a:txBody>
                  <a:tcPr marL="53039" marR="53039" marT="0" marB="0"/>
                </a:tc>
                <a:extLst>
                  <a:ext uri="{0D108BD9-81ED-4DB2-BD59-A6C34878D82A}">
                    <a16:rowId xmlns:a16="http://schemas.microsoft.com/office/drawing/2014/main" val="10007"/>
                  </a:ext>
                </a:extLst>
              </a:tr>
              <a:tr h="560797">
                <a:tc>
                  <a:txBody>
                    <a:bodyPr/>
                    <a:lstStyle/>
                    <a:p>
                      <a:pPr>
                        <a:spcAft>
                          <a:spcPts val="0"/>
                        </a:spcAft>
                      </a:pPr>
                      <a:r>
                        <a:rPr lang="en-US" sz="1800" dirty="0">
                          <a:effectLst/>
                          <a:latin typeface="Times New Roman" panose="02020603050405020304" pitchFamily="18" charset="0"/>
                        </a:rPr>
                        <a:t>4K</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24/08/18</a:t>
                      </a:r>
                      <a:endParaRPr lang="en-IN" sz="1800" dirty="0">
                        <a:effectLst/>
                      </a:endParaRPr>
                    </a:p>
                    <a:p>
                      <a:pPr>
                        <a:spcAft>
                          <a:spcPts val="0"/>
                        </a:spcAft>
                      </a:pPr>
                      <a:r>
                        <a:rPr lang="en-US" sz="1800" dirty="0">
                          <a:effectLst/>
                        </a:rPr>
                        <a:t>0900 HRS</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BY TRAIN</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PATINAMTHITTA</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04 BN NDRF (A)</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25/08/18</a:t>
                      </a:r>
                      <a:endParaRPr lang="en-IN" sz="1800" dirty="0">
                        <a:effectLst/>
                      </a:endParaRPr>
                    </a:p>
                    <a:p>
                      <a:pPr>
                        <a:spcAft>
                          <a:spcPts val="0"/>
                        </a:spcAft>
                      </a:pPr>
                      <a:r>
                        <a:rPr lang="en-US" sz="1800" dirty="0">
                          <a:effectLst/>
                        </a:rPr>
                        <a:t>1235 HRS</a:t>
                      </a:r>
                      <a:endParaRPr lang="en-IN" sz="1800" dirty="0">
                        <a:effectLst/>
                        <a:latin typeface="Times New Roman" panose="02020603050405020304" pitchFamily="18" charset="0"/>
                        <a:ea typeface="Calibri"/>
                        <a:cs typeface="Mangal"/>
                      </a:endParaRPr>
                    </a:p>
                  </a:txBody>
                  <a:tcPr marL="53039" marR="53039"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3431817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4294967295"/>
            <p:extLst>
              <p:ext uri="{D42A27DB-BD31-4B8C-83A1-F6EECF244321}">
                <p14:modId xmlns:p14="http://schemas.microsoft.com/office/powerpoint/2010/main" val="3533636126"/>
              </p:ext>
            </p:extLst>
          </p:nvPr>
        </p:nvGraphicFramePr>
        <p:xfrm>
          <a:off x="163903" y="1578633"/>
          <a:ext cx="11913079" cy="5181600"/>
        </p:xfrm>
        <a:graphic>
          <a:graphicData uri="http://schemas.openxmlformats.org/drawingml/2006/table">
            <a:tbl>
              <a:tblPr firstRow="1" firstCol="1" bandRow="1">
                <a:tableStyleId>{5C22544A-7EE6-4342-B048-85BDC9FD1C3A}</a:tableStyleId>
              </a:tblPr>
              <a:tblGrid>
                <a:gridCol w="967341">
                  <a:extLst>
                    <a:ext uri="{9D8B030D-6E8A-4147-A177-3AD203B41FA5}">
                      <a16:colId xmlns:a16="http://schemas.microsoft.com/office/drawing/2014/main" val="20000"/>
                    </a:ext>
                  </a:extLst>
                </a:gridCol>
                <a:gridCol w="1841761">
                  <a:extLst>
                    <a:ext uri="{9D8B030D-6E8A-4147-A177-3AD203B41FA5}">
                      <a16:colId xmlns:a16="http://schemas.microsoft.com/office/drawing/2014/main" val="20001"/>
                    </a:ext>
                  </a:extLst>
                </a:gridCol>
                <a:gridCol w="1586822">
                  <a:extLst>
                    <a:ext uri="{9D8B030D-6E8A-4147-A177-3AD203B41FA5}">
                      <a16:colId xmlns:a16="http://schemas.microsoft.com/office/drawing/2014/main" val="20002"/>
                    </a:ext>
                  </a:extLst>
                </a:gridCol>
                <a:gridCol w="2330199">
                  <a:extLst>
                    <a:ext uri="{9D8B030D-6E8A-4147-A177-3AD203B41FA5}">
                      <a16:colId xmlns:a16="http://schemas.microsoft.com/office/drawing/2014/main" val="20003"/>
                    </a:ext>
                  </a:extLst>
                </a:gridCol>
                <a:gridCol w="3033071">
                  <a:extLst>
                    <a:ext uri="{9D8B030D-6E8A-4147-A177-3AD203B41FA5}">
                      <a16:colId xmlns:a16="http://schemas.microsoft.com/office/drawing/2014/main" val="20004"/>
                    </a:ext>
                  </a:extLst>
                </a:gridCol>
                <a:gridCol w="2153885">
                  <a:extLst>
                    <a:ext uri="{9D8B030D-6E8A-4147-A177-3AD203B41FA5}">
                      <a16:colId xmlns:a16="http://schemas.microsoft.com/office/drawing/2014/main" val="20005"/>
                    </a:ext>
                  </a:extLst>
                </a:gridCol>
              </a:tblGrid>
              <a:tr h="888521">
                <a:tc>
                  <a:txBody>
                    <a:bodyPr/>
                    <a:lstStyle/>
                    <a:p>
                      <a:pPr>
                        <a:spcAft>
                          <a:spcPts val="0"/>
                        </a:spcAft>
                      </a:pPr>
                      <a:r>
                        <a:rPr lang="en-US" sz="2000" dirty="0">
                          <a:effectLst/>
                          <a:latin typeface="Times New Roman" panose="02020603050405020304" pitchFamily="18" charset="0"/>
                        </a:rPr>
                        <a:t>TEAM NO.</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DEPARTURE DATE/TIME</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MODE OF DEPARTURE</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FROM</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TO </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REACHED DATE/TIME</a:t>
                      </a:r>
                      <a:endParaRPr lang="en-IN" sz="2000" dirty="0">
                        <a:effectLst/>
                        <a:latin typeface="Times New Roman" panose="02020603050405020304" pitchFamily="18" charset="0"/>
                        <a:ea typeface="Calibri"/>
                        <a:cs typeface="Mangal"/>
                      </a:endParaRPr>
                    </a:p>
                  </a:txBody>
                  <a:tcPr marL="53039" marR="53039" marT="0" marB="0"/>
                </a:tc>
                <a:extLst>
                  <a:ext uri="{0D108BD9-81ED-4DB2-BD59-A6C34878D82A}">
                    <a16:rowId xmlns:a16="http://schemas.microsoft.com/office/drawing/2014/main" val="10000"/>
                  </a:ext>
                </a:extLst>
              </a:tr>
              <a:tr h="592347">
                <a:tc>
                  <a:txBody>
                    <a:bodyPr/>
                    <a:lstStyle/>
                    <a:p>
                      <a:pPr>
                        <a:spcAft>
                          <a:spcPts val="0"/>
                        </a:spcAft>
                      </a:pPr>
                      <a:r>
                        <a:rPr lang="en-US" sz="2000" dirty="0">
                          <a:effectLst/>
                          <a:latin typeface="Times New Roman" panose="02020603050405020304" pitchFamily="18" charset="0"/>
                        </a:rPr>
                        <a:t>4L</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24/08/18</a:t>
                      </a:r>
                      <a:endParaRPr lang="en-IN" sz="2000" dirty="0">
                        <a:effectLst/>
                      </a:endParaRPr>
                    </a:p>
                    <a:p>
                      <a:pPr>
                        <a:spcAft>
                          <a:spcPts val="0"/>
                        </a:spcAft>
                      </a:pPr>
                      <a:r>
                        <a:rPr lang="en-US" sz="2000" dirty="0">
                          <a:effectLst/>
                        </a:rPr>
                        <a:t>0630 HRS</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BY TRAIN</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THRISSUR</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04 BN NDRF (A)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25/08/18</a:t>
                      </a:r>
                      <a:endParaRPr lang="en-IN" sz="2000" dirty="0">
                        <a:effectLst/>
                      </a:endParaRPr>
                    </a:p>
                    <a:p>
                      <a:pPr>
                        <a:spcAft>
                          <a:spcPts val="0"/>
                        </a:spcAft>
                      </a:pPr>
                      <a:r>
                        <a:rPr lang="en-US" sz="2000" dirty="0">
                          <a:effectLst/>
                        </a:rPr>
                        <a:t>1235 HRS</a:t>
                      </a:r>
                      <a:endParaRPr lang="en-IN" sz="2000" dirty="0">
                        <a:effectLst/>
                        <a:latin typeface="Times New Roman" panose="02020603050405020304" pitchFamily="18" charset="0"/>
                        <a:ea typeface="Calibri"/>
                        <a:cs typeface="Mangal"/>
                      </a:endParaRPr>
                    </a:p>
                  </a:txBody>
                  <a:tcPr marL="53039" marR="53039" marT="0" marB="0"/>
                </a:tc>
                <a:extLst>
                  <a:ext uri="{0D108BD9-81ED-4DB2-BD59-A6C34878D82A}">
                    <a16:rowId xmlns:a16="http://schemas.microsoft.com/office/drawing/2014/main" val="10001"/>
                  </a:ext>
                </a:extLst>
              </a:tr>
              <a:tr h="592347">
                <a:tc>
                  <a:txBody>
                    <a:bodyPr/>
                    <a:lstStyle/>
                    <a:p>
                      <a:pPr>
                        <a:spcAft>
                          <a:spcPts val="0"/>
                        </a:spcAft>
                      </a:pPr>
                      <a:r>
                        <a:rPr lang="en-US" sz="2000" dirty="0">
                          <a:effectLst/>
                          <a:latin typeface="Times New Roman" panose="02020603050405020304" pitchFamily="18" charset="0"/>
                        </a:rPr>
                        <a:t>4M</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24/08/18</a:t>
                      </a:r>
                      <a:endParaRPr lang="en-IN" sz="2000" dirty="0">
                        <a:effectLst/>
                      </a:endParaRPr>
                    </a:p>
                    <a:p>
                      <a:pPr>
                        <a:spcAft>
                          <a:spcPts val="0"/>
                        </a:spcAft>
                      </a:pPr>
                      <a:r>
                        <a:rPr lang="en-US" sz="2000" dirty="0">
                          <a:effectLst/>
                        </a:rPr>
                        <a:t>0800 HRS</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BY TRAIN</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PATINAMTHITTA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04 BN NDRF (A)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25/08/18</a:t>
                      </a:r>
                      <a:endParaRPr lang="en-IN" sz="2000" dirty="0">
                        <a:effectLst/>
                      </a:endParaRPr>
                    </a:p>
                    <a:p>
                      <a:pPr>
                        <a:spcAft>
                          <a:spcPts val="0"/>
                        </a:spcAft>
                      </a:pPr>
                      <a:r>
                        <a:rPr lang="en-US" sz="2000" dirty="0">
                          <a:effectLst/>
                        </a:rPr>
                        <a:t>1235 HRS</a:t>
                      </a:r>
                      <a:endParaRPr lang="en-IN" sz="2000" dirty="0">
                        <a:effectLst/>
                        <a:latin typeface="Times New Roman" panose="02020603050405020304" pitchFamily="18" charset="0"/>
                        <a:ea typeface="Calibri"/>
                        <a:cs typeface="Mangal"/>
                      </a:endParaRPr>
                    </a:p>
                  </a:txBody>
                  <a:tcPr marL="53039" marR="53039" marT="0" marB="0"/>
                </a:tc>
                <a:extLst>
                  <a:ext uri="{0D108BD9-81ED-4DB2-BD59-A6C34878D82A}">
                    <a16:rowId xmlns:a16="http://schemas.microsoft.com/office/drawing/2014/main" val="10002"/>
                  </a:ext>
                </a:extLst>
              </a:tr>
              <a:tr h="592347">
                <a:tc>
                  <a:txBody>
                    <a:bodyPr/>
                    <a:lstStyle/>
                    <a:p>
                      <a:pPr>
                        <a:spcAft>
                          <a:spcPts val="0"/>
                        </a:spcAft>
                      </a:pPr>
                      <a:r>
                        <a:rPr lang="en-US" sz="2000" dirty="0">
                          <a:effectLst/>
                          <a:latin typeface="Times New Roman" panose="02020603050405020304" pitchFamily="18" charset="0"/>
                        </a:rPr>
                        <a:t>4N</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23/08/18</a:t>
                      </a:r>
                      <a:endParaRPr lang="en-IN" sz="2000" dirty="0">
                        <a:effectLst/>
                      </a:endParaRPr>
                    </a:p>
                    <a:p>
                      <a:pPr>
                        <a:spcAft>
                          <a:spcPts val="0"/>
                        </a:spcAft>
                      </a:pPr>
                      <a:r>
                        <a:rPr lang="en-US" sz="2000" dirty="0">
                          <a:effectLst/>
                        </a:rPr>
                        <a:t>1604 HRS</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BY TRAIN</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ALAPPUZHA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04 BN NDRF (A)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24/08/18 1120 HRS</a:t>
                      </a:r>
                      <a:endParaRPr lang="en-IN" sz="2000" dirty="0">
                        <a:effectLst/>
                        <a:latin typeface="Times New Roman" panose="02020603050405020304" pitchFamily="18" charset="0"/>
                        <a:ea typeface="Calibri"/>
                        <a:cs typeface="Mangal"/>
                      </a:endParaRPr>
                    </a:p>
                  </a:txBody>
                  <a:tcPr marL="53039" marR="53039" marT="0" marB="0"/>
                </a:tc>
                <a:extLst>
                  <a:ext uri="{0D108BD9-81ED-4DB2-BD59-A6C34878D82A}">
                    <a16:rowId xmlns:a16="http://schemas.microsoft.com/office/drawing/2014/main" val="10003"/>
                  </a:ext>
                </a:extLst>
              </a:tr>
              <a:tr h="592347">
                <a:tc>
                  <a:txBody>
                    <a:bodyPr/>
                    <a:lstStyle/>
                    <a:p>
                      <a:pPr>
                        <a:spcAft>
                          <a:spcPts val="0"/>
                        </a:spcAft>
                      </a:pPr>
                      <a:r>
                        <a:rPr lang="en-US" sz="2000" dirty="0">
                          <a:effectLst/>
                          <a:latin typeface="Times New Roman" panose="02020603050405020304" pitchFamily="18" charset="0"/>
                        </a:rPr>
                        <a:t>4O</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23/08/18</a:t>
                      </a:r>
                      <a:endParaRPr lang="en-IN" sz="2000" dirty="0">
                        <a:effectLst/>
                      </a:endParaRPr>
                    </a:p>
                    <a:p>
                      <a:pPr>
                        <a:spcAft>
                          <a:spcPts val="0"/>
                        </a:spcAft>
                      </a:pPr>
                      <a:r>
                        <a:rPr lang="en-US" sz="2000" dirty="0">
                          <a:effectLst/>
                        </a:rPr>
                        <a:t>1850 HRS</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BY ROAD</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WAYANAD</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04 BN NDRF (A)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24/08/18 0852 HRS</a:t>
                      </a:r>
                      <a:endParaRPr lang="en-IN" sz="2000" dirty="0">
                        <a:effectLst/>
                        <a:latin typeface="Times New Roman" panose="02020603050405020304" pitchFamily="18" charset="0"/>
                        <a:ea typeface="Calibri"/>
                        <a:cs typeface="Mangal"/>
                      </a:endParaRPr>
                    </a:p>
                  </a:txBody>
                  <a:tcPr marL="53039" marR="53039" marT="0" marB="0"/>
                </a:tc>
                <a:extLst>
                  <a:ext uri="{0D108BD9-81ED-4DB2-BD59-A6C34878D82A}">
                    <a16:rowId xmlns:a16="http://schemas.microsoft.com/office/drawing/2014/main" val="10004"/>
                  </a:ext>
                </a:extLst>
              </a:tr>
              <a:tr h="592347">
                <a:tc>
                  <a:txBody>
                    <a:bodyPr/>
                    <a:lstStyle/>
                    <a:p>
                      <a:pPr>
                        <a:spcAft>
                          <a:spcPts val="0"/>
                        </a:spcAft>
                      </a:pPr>
                      <a:r>
                        <a:rPr lang="en-US" sz="2000" dirty="0">
                          <a:effectLst/>
                          <a:latin typeface="Times New Roman" panose="02020603050405020304" pitchFamily="18" charset="0"/>
                        </a:rPr>
                        <a:t>4P</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23/08/18</a:t>
                      </a:r>
                      <a:endParaRPr lang="en-IN" sz="2000" dirty="0">
                        <a:effectLst/>
                      </a:endParaRPr>
                    </a:p>
                    <a:p>
                      <a:pPr>
                        <a:spcAft>
                          <a:spcPts val="0"/>
                        </a:spcAft>
                      </a:pPr>
                      <a:r>
                        <a:rPr lang="en-US" sz="2000" dirty="0">
                          <a:effectLst/>
                        </a:rPr>
                        <a:t>1815 HRS</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BY TRAIN</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ALUVA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04 BN NDRF (A)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24/08/18 1120 HRS</a:t>
                      </a:r>
                      <a:endParaRPr lang="en-IN" sz="2000" dirty="0">
                        <a:effectLst/>
                        <a:latin typeface="Times New Roman" panose="02020603050405020304" pitchFamily="18" charset="0"/>
                        <a:ea typeface="Calibri"/>
                        <a:cs typeface="Mangal"/>
                      </a:endParaRPr>
                    </a:p>
                  </a:txBody>
                  <a:tcPr marL="53039" marR="53039" marT="0" marB="0"/>
                </a:tc>
                <a:extLst>
                  <a:ext uri="{0D108BD9-81ED-4DB2-BD59-A6C34878D82A}">
                    <a16:rowId xmlns:a16="http://schemas.microsoft.com/office/drawing/2014/main" val="10005"/>
                  </a:ext>
                </a:extLst>
              </a:tr>
              <a:tr h="592347">
                <a:tc>
                  <a:txBody>
                    <a:bodyPr/>
                    <a:lstStyle/>
                    <a:p>
                      <a:pPr>
                        <a:spcAft>
                          <a:spcPts val="0"/>
                        </a:spcAft>
                      </a:pPr>
                      <a:r>
                        <a:rPr lang="en-US" sz="2000" dirty="0">
                          <a:effectLst/>
                          <a:latin typeface="Times New Roman" panose="02020603050405020304" pitchFamily="18" charset="0"/>
                        </a:rPr>
                        <a:t>4Q</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23/08/18</a:t>
                      </a:r>
                      <a:endParaRPr lang="en-IN" sz="2000" dirty="0">
                        <a:effectLst/>
                      </a:endParaRPr>
                    </a:p>
                    <a:p>
                      <a:pPr>
                        <a:spcAft>
                          <a:spcPts val="0"/>
                        </a:spcAft>
                      </a:pPr>
                      <a:r>
                        <a:rPr lang="en-US" sz="2000" dirty="0">
                          <a:effectLst/>
                        </a:rPr>
                        <a:t>1657 HRS</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BY ROAD</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IDUKKI</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04 BN NDRF (A)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24/08/18 1120 </a:t>
                      </a:r>
                      <a:r>
                        <a:rPr lang="en-US" sz="2000" dirty="0">
                          <a:effectLst/>
                        </a:rPr>
                        <a:t>HRS</a:t>
                      </a:r>
                      <a:endParaRPr lang="en-IN" sz="2000" dirty="0">
                        <a:effectLst/>
                        <a:latin typeface="Times New Roman" panose="02020603050405020304" pitchFamily="18" charset="0"/>
                        <a:ea typeface="Calibri"/>
                        <a:cs typeface="Mangal"/>
                      </a:endParaRPr>
                    </a:p>
                  </a:txBody>
                  <a:tcPr marL="53039" marR="53039" marT="0" marB="0"/>
                </a:tc>
                <a:extLst>
                  <a:ext uri="{0D108BD9-81ED-4DB2-BD59-A6C34878D82A}">
                    <a16:rowId xmlns:a16="http://schemas.microsoft.com/office/drawing/2014/main" val="10006"/>
                  </a:ext>
                </a:extLst>
              </a:tr>
              <a:tr h="592347">
                <a:tc>
                  <a:txBody>
                    <a:bodyPr/>
                    <a:lstStyle/>
                    <a:p>
                      <a:pPr>
                        <a:spcAft>
                          <a:spcPts val="0"/>
                        </a:spcAft>
                      </a:pPr>
                      <a:r>
                        <a:rPr lang="en-US" sz="2000" dirty="0">
                          <a:effectLst/>
                          <a:latin typeface="Times New Roman" panose="02020603050405020304" pitchFamily="18" charset="0"/>
                        </a:rPr>
                        <a:t>4R</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26/08/18</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BY ROAD</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ALAPPUZHA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04 BN NDRF (A)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28/08/18</a:t>
                      </a:r>
                      <a:endParaRPr lang="en-IN" sz="2000" dirty="0">
                        <a:effectLst/>
                      </a:endParaRPr>
                    </a:p>
                    <a:p>
                      <a:pPr>
                        <a:spcAft>
                          <a:spcPts val="0"/>
                        </a:spcAft>
                      </a:pPr>
                      <a:r>
                        <a:rPr lang="en-US" sz="2000" dirty="0">
                          <a:effectLst/>
                        </a:rPr>
                        <a:t>1205 HRS</a:t>
                      </a:r>
                      <a:endParaRPr lang="en-IN" sz="2000" dirty="0">
                        <a:effectLst/>
                        <a:latin typeface="Times New Roman" panose="02020603050405020304" pitchFamily="18" charset="0"/>
                        <a:ea typeface="Calibri"/>
                        <a:cs typeface="Mangal"/>
                      </a:endParaRPr>
                    </a:p>
                  </a:txBody>
                  <a:tcPr marL="53039" marR="53039"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65728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118E2-ACCA-3D12-FE64-37738249BEE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81408B0-D797-F005-D568-AE71825E4B25}"/>
              </a:ext>
            </a:extLst>
          </p:cNvPr>
          <p:cNvSpPr>
            <a:spLocks noGrp="1"/>
          </p:cNvSpPr>
          <p:nvPr>
            <p:ph idx="4294967295"/>
          </p:nvPr>
        </p:nvSpPr>
        <p:spPr>
          <a:xfrm>
            <a:off x="384048" y="1691640"/>
            <a:ext cx="11439143" cy="5093208"/>
          </a:xfrm>
          <a:prstGeom prst="rect">
            <a:avLst/>
          </a:prstGeom>
        </p:spPr>
        <p:txBody>
          <a:bodyPr>
            <a:normAutofit/>
          </a:bodyPr>
          <a:lstStyle/>
          <a:p>
            <a:pPr marL="426293" indent="-426293" algn="just">
              <a:buFont typeface="Arial" pitchFamily="34" charset="0"/>
              <a:buChar char="•"/>
            </a:pPr>
            <a:r>
              <a:rPr lang="en-IN" sz="2800" dirty="0">
                <a:latin typeface="Times New Roman" panose="02020603050405020304" pitchFamily="18" charset="0"/>
                <a:cs typeface="Times New Roman" panose="02020603050405020304" pitchFamily="18" charset="0"/>
              </a:rPr>
              <a:t> This has caused complete loss of furniture, cars, two wheelers and other domestic durable assets</a:t>
            </a:r>
            <a:r>
              <a:rPr lang="en-IN" sz="2800" b="1" dirty="0">
                <a:latin typeface="Times New Roman" panose="02020603050405020304" pitchFamily="18" charset="0"/>
                <a:cs typeface="Times New Roman" panose="02020603050405020304" pitchFamily="18" charset="0"/>
              </a:rPr>
              <a:t>.</a:t>
            </a:r>
          </a:p>
          <a:p>
            <a:pPr marL="426293" indent="-426293" algn="just">
              <a:buFont typeface="Arial" pitchFamily="34" charset="0"/>
              <a:buChar char="•"/>
            </a:pPr>
            <a:endParaRPr lang="en-IN" sz="2800" b="1" dirty="0">
              <a:latin typeface="Times New Roman" panose="02020603050405020304" pitchFamily="18" charset="0"/>
              <a:cs typeface="Times New Roman" panose="02020603050405020304" pitchFamily="18" charset="0"/>
            </a:endParaRPr>
          </a:p>
          <a:p>
            <a:pPr marL="479580" indent="-479580" algn="just">
              <a:buFont typeface="Arial" pitchFamily="34" charset="0"/>
              <a:buChar char="•"/>
            </a:pPr>
            <a:r>
              <a:rPr lang="en-US" sz="2800" dirty="0">
                <a:latin typeface="Times New Roman" panose="02020603050405020304" pitchFamily="18" charset="0"/>
                <a:cs typeface="Times New Roman" panose="02020603050405020304" pitchFamily="18" charset="0"/>
              </a:rPr>
              <a:t>Widespread flooding shut down the airport and factories of top automobile companies, and stopped trains packed with passengers on submerged tracks.</a:t>
            </a:r>
          </a:p>
          <a:p>
            <a:pPr marL="479580" indent="-479580" algn="just">
              <a:buFont typeface="Arial" pitchFamily="34" charset="0"/>
              <a:buChar char="•"/>
            </a:pPr>
            <a:endParaRPr lang="en-US" sz="2800" dirty="0">
              <a:latin typeface="Times New Roman" panose="02020603050405020304" pitchFamily="18" charset="0"/>
              <a:cs typeface="Times New Roman" panose="02020603050405020304" pitchFamily="18" charset="0"/>
            </a:endParaRPr>
          </a:p>
          <a:p>
            <a:pPr marL="479580" indent="-479580" algn="just">
              <a:buFont typeface="Arial" pitchFamily="34" charset="0"/>
              <a:buChar char="•"/>
            </a:pPr>
            <a:r>
              <a:rPr lang="en-US" sz="2800" dirty="0">
                <a:latin typeface="Times New Roman" panose="02020603050405020304" pitchFamily="18" charset="0"/>
                <a:cs typeface="Times New Roman" panose="02020603050405020304" pitchFamily="18" charset="0"/>
              </a:rPr>
              <a:t>The Indian Navy’s air base at Arakkonam -- 70 km west of Chennai – was readied for commercial flights to evacuate hundreds of passengers stranded at the civil airport, which has been shut till December.</a:t>
            </a:r>
          </a:p>
          <a:p>
            <a:pPr marL="479580" indent="-479580" algn="just">
              <a:buFont typeface="Arial" pitchFamily="34" charset="0"/>
              <a:buChar char="•"/>
            </a:pPr>
            <a:endParaRPr lang="en-US" sz="2800" dirty="0">
              <a:latin typeface="Times New Roman" panose="02020603050405020304" pitchFamily="18" charset="0"/>
              <a:cs typeface="Times New Roman" panose="02020603050405020304" pitchFamily="18" charset="0"/>
            </a:endParaRPr>
          </a:p>
          <a:p>
            <a:pPr marL="479580" indent="-479580" algn="just">
              <a:buFont typeface="Arial" pitchFamily="34" charset="0"/>
              <a:buChar char="•"/>
            </a:pPr>
            <a:endParaRPr lang="en-US" sz="2800" dirty="0">
              <a:latin typeface="Times New Roman" panose="02020603050405020304" pitchFamily="18" charset="0"/>
              <a:cs typeface="Times New Roman" panose="02020603050405020304" pitchFamily="18" charset="0"/>
            </a:endParaRPr>
          </a:p>
          <a:p>
            <a:pPr marL="426293" indent="-426293" algn="just">
              <a:buFont typeface="Arial" pitchFamily="34" charset="0"/>
              <a:buChar char="•"/>
            </a:pPr>
            <a:endParaRPr lang="en-IN" sz="2800" dirty="0">
              <a:latin typeface="Times New Roman" panose="02020603050405020304" pitchFamily="18" charset="0"/>
              <a:cs typeface="Times New Roman" panose="02020603050405020304" pitchFamily="18" charset="0"/>
            </a:endParaRPr>
          </a:p>
          <a:p>
            <a:pPr marL="426293" indent="-426293" algn="just">
              <a:buFont typeface="Arial" pitchFamily="34" charset="0"/>
              <a:buChar char="•"/>
            </a:pPr>
            <a:endParaRPr lang="en-IN" sz="1800" dirty="0">
              <a:latin typeface="Times New Roman" panose="02020603050405020304" pitchFamily="18" charset="0"/>
              <a:cs typeface="Times New Roman" panose="02020603050405020304" pitchFamily="18" charset="0"/>
            </a:endParaRPr>
          </a:p>
          <a:p>
            <a:pPr algn="just"/>
            <a:endParaRPr lang="en-IN" sz="1800"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39A1E736-9D90-4902-CB96-A0678DAECB47}"/>
              </a:ext>
            </a:extLst>
          </p:cNvPr>
          <p:cNvSpPr txBox="1">
            <a:spLocks noChangeArrowheads="1"/>
          </p:cNvSpPr>
          <p:nvPr/>
        </p:nvSpPr>
        <p:spPr>
          <a:xfrm>
            <a:off x="1947672" y="932688"/>
            <a:ext cx="1170432" cy="521207"/>
          </a:xfrm>
          <a:prstGeom prst="rect">
            <a:avLst/>
          </a:prstGeom>
          <a:solidFill>
            <a:srgbClr val="FFC000"/>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000" b="1" dirty="0">
                <a:latin typeface="Times New Roman" panose="02020603050405020304" pitchFamily="18" charset="0"/>
              </a:rPr>
              <a:t>Cont.</a:t>
            </a:r>
            <a:endParaRPr lang="en-IN" altLang="en-US" sz="3000" dirty="0">
              <a:latin typeface="Times New Roman" panose="02020603050405020304" pitchFamily="18" charset="0"/>
            </a:endParaRPr>
          </a:p>
        </p:txBody>
      </p:sp>
    </p:spTree>
    <p:extLst>
      <p:ext uri="{BB962C8B-B14F-4D97-AF65-F5344CB8AC3E}">
        <p14:creationId xmlns:p14="http://schemas.microsoft.com/office/powerpoint/2010/main" val="17060220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932318" y="897147"/>
            <a:ext cx="8298610" cy="940280"/>
          </a:xfrm>
          <a:prstGeom prst="rect">
            <a:avLst/>
          </a:prstGeom>
          <a:solidFill>
            <a:srgbClr val="FFC000"/>
          </a:solidFill>
        </p:spPr>
        <p:txBody>
          <a:bodyPr anchor="ctr">
            <a:normAutofit fontScale="90000"/>
          </a:bodyPr>
          <a:lstStyle/>
          <a:p>
            <a:br>
              <a:rPr lang="en-US" b="1" dirty="0">
                <a:latin typeface="Times New Roman" panose="02020603050405020304" pitchFamily="18" charset="0"/>
              </a:rPr>
            </a:br>
            <a:r>
              <a:rPr lang="en-US" b="1" dirty="0">
                <a:latin typeface="Times New Roman" panose="02020603050405020304" pitchFamily="18" charset="0"/>
              </a:rPr>
              <a:t>OPERATION GAJRAJ- 2021 </a:t>
            </a:r>
            <a:br>
              <a:rPr lang="en-US" dirty="0">
                <a:latin typeface="Times New Roman" panose="02020603050405020304" pitchFamily="18" charset="0"/>
              </a:rPr>
            </a:br>
            <a:endParaRPr lang="en-US" dirty="0">
              <a:latin typeface="Times New Roman" panose="02020603050405020304" pitchFamily="18" charset="0"/>
            </a:endParaRPr>
          </a:p>
        </p:txBody>
      </p:sp>
      <p:sp>
        <p:nvSpPr>
          <p:cNvPr id="3" name="AutoShape 2" descr="The 2015 Chennai Flood: A Case for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Times New Roman" panose="02020603050405020304" pitchFamily="18" charset="0"/>
            </a:endParaRPr>
          </a:p>
        </p:txBody>
      </p:sp>
      <p:pic>
        <p:nvPicPr>
          <p:cNvPr id="8" name="Picture 7"/>
          <p:cNvPicPr/>
          <p:nvPr/>
        </p:nvPicPr>
        <p:blipFill>
          <a:blip r:embed="rId2" cstate="print"/>
          <a:srcRect l="9285" t="12504" r="17289" b="9085"/>
          <a:stretch>
            <a:fillRect/>
          </a:stretch>
        </p:blipFill>
        <p:spPr bwMode="auto">
          <a:xfrm>
            <a:off x="460375" y="2156605"/>
            <a:ext cx="11349187" cy="4563372"/>
          </a:xfrm>
          <a:prstGeom prst="rect">
            <a:avLst/>
          </a:prstGeom>
          <a:noFill/>
          <a:ln w="9525">
            <a:noFill/>
            <a:miter lim="800000"/>
            <a:headEnd/>
            <a:tailEnd/>
          </a:ln>
        </p:spPr>
      </p:pic>
    </p:spTree>
    <p:extLst>
      <p:ext uri="{BB962C8B-B14F-4D97-AF65-F5344CB8AC3E}">
        <p14:creationId xmlns:p14="http://schemas.microsoft.com/office/powerpoint/2010/main" val="28395185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1155" y="1604513"/>
            <a:ext cx="11783683" cy="2110963"/>
          </a:xfrm>
          <a:prstGeom prst="rect">
            <a:avLst/>
          </a:prstGeom>
        </p:spPr>
        <p:txBody>
          <a:bodyPr>
            <a:noAutofit/>
          </a:bodyPr>
          <a:lstStyle/>
          <a:p>
            <a:pPr algn="just"/>
            <a:r>
              <a:rPr lang="en-IN" sz="2400" dirty="0">
                <a:latin typeface="Times New Roman" panose="02020603050405020304" pitchFamily="18" charset="0"/>
                <a:cs typeface="Times New Roman" panose="02020603050405020304" pitchFamily="18" charset="0"/>
              </a:rPr>
              <a:t>On dated 24.09.2021 an elephant was stuck in Mahanadi River at </a:t>
            </a:r>
            <a:r>
              <a:rPr lang="en-IN" sz="2400" dirty="0" err="1">
                <a:latin typeface="Times New Roman" panose="02020603050405020304" pitchFamily="18" charset="0"/>
                <a:cs typeface="Times New Roman" panose="02020603050405020304" pitchFamily="18" charset="0"/>
              </a:rPr>
              <a:t>Mundali</a:t>
            </a:r>
            <a:r>
              <a:rPr lang="en-IN" sz="2400" dirty="0">
                <a:latin typeface="Times New Roman" panose="02020603050405020304" pitchFamily="18" charset="0"/>
                <a:cs typeface="Times New Roman" panose="02020603050405020304" pitchFamily="18" charset="0"/>
              </a:rPr>
              <a:t> Barrage while crossing the river.</a:t>
            </a:r>
          </a:p>
          <a:p>
            <a:pPr algn="just"/>
            <a:r>
              <a:rPr lang="en-US" sz="2400" dirty="0">
                <a:latin typeface="Times New Roman" panose="02020603050405020304" pitchFamily="18" charset="0"/>
                <a:cs typeface="Times New Roman" panose="02020603050405020304" pitchFamily="18" charset="0"/>
              </a:rPr>
              <a:t>The elephant is one among seven others of a herd that were swept away by heavy currents while crossing the Mahanadi river. </a:t>
            </a:r>
          </a:p>
          <a:p>
            <a:pPr algn="just"/>
            <a:r>
              <a:rPr lang="en-US" sz="2400" dirty="0">
                <a:latin typeface="Times New Roman" panose="02020603050405020304" pitchFamily="18" charset="0"/>
                <a:cs typeface="Times New Roman" panose="02020603050405020304" pitchFamily="18" charset="0"/>
              </a:rPr>
              <a:t>Locals spotted the elephant on hearing its trumpeting sound and immediately informed to ODRAF</a:t>
            </a:r>
            <a:r>
              <a:rPr lang="en-IN" sz="2400" dirty="0">
                <a:latin typeface="Times New Roman" panose="02020603050405020304" pitchFamily="18" charset="0"/>
                <a:cs typeface="Times New Roman" panose="02020603050405020304" pitchFamily="18" charset="0"/>
              </a:rPr>
              <a:t>. </a:t>
            </a:r>
          </a:p>
        </p:txBody>
      </p:sp>
      <p:pic>
        <p:nvPicPr>
          <p:cNvPr id="5" name="Picture 4"/>
          <p:cNvPicPr/>
          <p:nvPr/>
        </p:nvPicPr>
        <p:blipFill>
          <a:blip r:embed="rId2" cstate="print"/>
          <a:srcRect l="14866" t="6932" r="12443" b="11238"/>
          <a:stretch>
            <a:fillRect/>
          </a:stretch>
        </p:blipFill>
        <p:spPr bwMode="auto">
          <a:xfrm>
            <a:off x="1083212" y="4123426"/>
            <a:ext cx="10297551" cy="2631057"/>
          </a:xfrm>
          <a:prstGeom prst="rect">
            <a:avLst/>
          </a:prstGeom>
          <a:noFill/>
          <a:ln w="9525">
            <a:noFill/>
            <a:miter lim="800000"/>
            <a:headEnd/>
            <a:tailEnd/>
          </a:ln>
        </p:spPr>
      </p:pic>
    </p:spTree>
    <p:extLst>
      <p:ext uri="{BB962C8B-B14F-4D97-AF65-F5344CB8AC3E}">
        <p14:creationId xmlns:p14="http://schemas.microsoft.com/office/powerpoint/2010/main" val="148626595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45057" y="1744393"/>
            <a:ext cx="11585275" cy="5010089"/>
          </a:xfrm>
          <a:prstGeom prst="rect">
            <a:avLst/>
          </a:prstGeom>
        </p:spPr>
        <p:txBody>
          <a:bodyPr>
            <a:normAutofit/>
          </a:bodyPr>
          <a:lstStyle/>
          <a:p>
            <a:pPr algn="just">
              <a:lnSpc>
                <a:spcPct val="150000"/>
              </a:lnSpc>
            </a:pPr>
            <a:r>
              <a:rPr lang="en-IN" sz="2800" dirty="0">
                <a:latin typeface="Times New Roman" panose="02020603050405020304" pitchFamily="18" charset="0"/>
                <a:cs typeface="Times New Roman" panose="02020603050405020304" pitchFamily="18" charset="0"/>
              </a:rPr>
              <a:t>Bn. Control room IC informed to Commandant and DC/Ops regarding the situation while watching NEWS channels.</a:t>
            </a:r>
          </a:p>
          <a:p>
            <a:pPr algn="just">
              <a:lnSpc>
                <a:spcPct val="150000"/>
              </a:lnSpc>
            </a:pPr>
            <a:r>
              <a:rPr lang="en-IN" sz="2800" dirty="0">
                <a:latin typeface="Times New Roman" panose="02020603050405020304" pitchFamily="18" charset="0"/>
                <a:cs typeface="Times New Roman" panose="02020603050405020304" pitchFamily="18" charset="0"/>
              </a:rPr>
              <a:t>Commandant 03 BN. NDRF Mundali directed the DC/Ops to visit the incident site (approx. 4km from Bn. </a:t>
            </a:r>
            <a:r>
              <a:rPr lang="en-IN" sz="2800" dirty="0" err="1">
                <a:latin typeface="Times New Roman" panose="02020603050405020304" pitchFamily="18" charset="0"/>
                <a:cs typeface="Times New Roman" panose="02020603050405020304" pitchFamily="18" charset="0"/>
              </a:rPr>
              <a:t>Hqrs</a:t>
            </a:r>
            <a:r>
              <a:rPr lang="en-IN" sz="2800" dirty="0">
                <a:latin typeface="Times New Roman" panose="02020603050405020304" pitchFamily="18" charset="0"/>
                <a:cs typeface="Times New Roman" panose="02020603050405020304" pitchFamily="18" charset="0"/>
              </a:rPr>
              <a:t>) and do recce if any requisition of NDRF was required.</a:t>
            </a:r>
          </a:p>
          <a:p>
            <a:pPr algn="just">
              <a:lnSpc>
                <a:spcPct val="150000"/>
              </a:lnSpc>
            </a:pPr>
            <a:r>
              <a:rPr lang="en-IN" sz="2800" dirty="0">
                <a:latin typeface="Times New Roman" panose="02020603050405020304" pitchFamily="18" charset="0"/>
                <a:cs typeface="Times New Roman" panose="02020603050405020304" pitchFamily="18" charset="0"/>
              </a:rPr>
              <a:t>At about 1030hrs DC/Ops along with </a:t>
            </a:r>
            <a:r>
              <a:rPr lang="en-IN" sz="2800" dirty="0" err="1">
                <a:latin typeface="Times New Roman" panose="02020603050405020304" pitchFamily="18" charset="0"/>
                <a:cs typeface="Times New Roman" panose="02020603050405020304" pitchFamily="18" charset="0"/>
              </a:rPr>
              <a:t>Insp</a:t>
            </a:r>
            <a:r>
              <a:rPr lang="en-IN" sz="2800" dirty="0">
                <a:latin typeface="Times New Roman" panose="02020603050405020304" pitchFamily="18" charset="0"/>
                <a:cs typeface="Times New Roman" panose="02020603050405020304" pitchFamily="18" charset="0"/>
              </a:rPr>
              <a:t>/Ops and 2 constables went to the incident site where DFO and Fire team were in action.</a:t>
            </a:r>
          </a:p>
          <a:p>
            <a:endParaRPr lang="en-IN"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75448" y="586596"/>
            <a:ext cx="8169215" cy="905774"/>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MANTLE OF NDRF</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370603484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854678"/>
            <a:ext cx="10972800" cy="4735903"/>
          </a:xfrm>
          <a:prstGeom prst="rect">
            <a:avLst/>
          </a:prstGeom>
        </p:spPr>
        <p:txBody>
          <a:bodyPr>
            <a:normAutofit/>
          </a:bodyPr>
          <a:lstStyle/>
          <a:p>
            <a:pPr algn="just"/>
            <a:r>
              <a:rPr lang="en-IN" sz="2800" dirty="0">
                <a:latin typeface="Times New Roman" panose="02020603050405020304" pitchFamily="18" charset="0"/>
                <a:cs typeface="Times New Roman" panose="02020603050405020304" pitchFamily="18" charset="0"/>
              </a:rPr>
              <a:t>On enquiry, the DC/Ops was assured that the DFO would inform NDRF whenever required.</a:t>
            </a:r>
          </a:p>
          <a:p>
            <a:pPr algn="just"/>
            <a:endParaRPr lang="en-IN" sz="2800" dirty="0">
              <a:latin typeface="Times New Roman" panose="02020603050405020304" pitchFamily="18" charset="0"/>
              <a:cs typeface="Times New Roman" panose="02020603050405020304" pitchFamily="18" charset="0"/>
            </a:endParaRPr>
          </a:p>
          <a:p>
            <a:pPr algn="just"/>
            <a:r>
              <a:rPr lang="en-IN" sz="2800" dirty="0">
                <a:latin typeface="Times New Roman" panose="02020603050405020304" pitchFamily="18" charset="0"/>
                <a:cs typeface="Times New Roman" panose="02020603050405020304" pitchFamily="18" charset="0"/>
              </a:rPr>
              <a:t>After certain period of time, the DC/OPS briefed the two constables to keep watch on activities and returned to Bn.</a:t>
            </a:r>
          </a:p>
          <a:p>
            <a:pPr algn="just"/>
            <a:endParaRPr lang="en-US" sz="2800" dirty="0">
              <a:latin typeface="Times New Roman" panose="02020603050405020304" pitchFamily="18" charset="0"/>
              <a:cs typeface="Times New Roman" panose="02020603050405020304" pitchFamily="18" charset="0"/>
            </a:endParaRPr>
          </a:p>
          <a:p>
            <a:pPr algn="just"/>
            <a:r>
              <a:rPr lang="en-IN" sz="2800" dirty="0">
                <a:latin typeface="Times New Roman" panose="02020603050405020304" pitchFamily="18" charset="0"/>
                <a:cs typeface="Times New Roman" panose="02020603050405020304" pitchFamily="18" charset="0"/>
              </a:rPr>
              <a:t>Meanwhile, the ODRAF (</a:t>
            </a:r>
            <a:r>
              <a:rPr lang="en-IN" sz="2800" dirty="0" err="1">
                <a:latin typeface="Times New Roman" panose="02020603050405020304" pitchFamily="18" charset="0"/>
                <a:cs typeface="Times New Roman" panose="02020603050405020304" pitchFamily="18" charset="0"/>
              </a:rPr>
              <a:t>Odisha</a:t>
            </a:r>
            <a:r>
              <a:rPr lang="en-IN" sz="2800" dirty="0">
                <a:latin typeface="Times New Roman" panose="02020603050405020304" pitchFamily="18" charset="0"/>
                <a:cs typeface="Times New Roman" panose="02020603050405020304" pitchFamily="18" charset="0"/>
              </a:rPr>
              <a:t> Disaster Rapid Action Force) team was mobilized and immediately rescue operation was launched.</a:t>
            </a:r>
          </a:p>
          <a:p>
            <a:pPr algn="just"/>
            <a:endParaRPr lang="en-IN" sz="2400" dirty="0">
              <a:latin typeface="Times New Roman" panose="02020603050405020304" pitchFamily="18" charset="0"/>
              <a:cs typeface="Times New Roman" pitchFamily="18" charset="0"/>
            </a:endParaRPr>
          </a:p>
          <a:p>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B3E6CE9F-9415-EF1E-690B-4FFE685D416D}"/>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35597779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58128" y="1682150"/>
            <a:ext cx="10724271" cy="5020575"/>
          </a:xfrm>
          <a:prstGeom prst="rect">
            <a:avLst/>
          </a:prstGeom>
        </p:spPr>
        <p:txBody>
          <a:bodyPr/>
          <a:lstStyle/>
          <a:p>
            <a:r>
              <a:rPr lang="en-IN" sz="2800" dirty="0">
                <a:latin typeface="Times New Roman" panose="02020603050405020304" pitchFamily="18" charset="0"/>
                <a:cs typeface="Times New Roman" panose="02020603050405020304" pitchFamily="18" charset="0"/>
              </a:rPr>
              <a:t>A team consisting of 07personnel (5 ODRAF &amp; 2 journalists) moved by rubber boat near to the elephant.</a:t>
            </a:r>
          </a:p>
          <a:p>
            <a:endParaRPr lang="en-IN" dirty="0">
              <a:latin typeface="Times New Roman" panose="02020603050405020304" pitchFamily="18" charset="0"/>
              <a:cs typeface="Times New Roman" panose="02020603050405020304" pitchFamily="18" charset="0"/>
            </a:endParaRPr>
          </a:p>
        </p:txBody>
      </p:sp>
      <p:pic>
        <p:nvPicPr>
          <p:cNvPr id="4" name="Picture 3"/>
          <p:cNvPicPr/>
          <p:nvPr/>
        </p:nvPicPr>
        <p:blipFill>
          <a:blip r:embed="rId2" cstate="print"/>
          <a:srcRect l="9285" t="12504" r="17289" b="9085"/>
          <a:stretch>
            <a:fillRect/>
          </a:stretch>
        </p:blipFill>
        <p:spPr bwMode="auto">
          <a:xfrm>
            <a:off x="1050386" y="3073392"/>
            <a:ext cx="10339754" cy="3334083"/>
          </a:xfrm>
          <a:prstGeom prst="rect">
            <a:avLst/>
          </a:prstGeom>
          <a:noFill/>
          <a:ln w="9525">
            <a:noFill/>
            <a:miter lim="800000"/>
            <a:headEnd/>
            <a:tailEnd/>
          </a:ln>
        </p:spPr>
      </p:pic>
      <p:sp>
        <p:nvSpPr>
          <p:cNvPr id="8" name="Title 1">
            <a:extLst>
              <a:ext uri="{FF2B5EF4-FFF2-40B4-BE49-F238E27FC236}">
                <a16:creationId xmlns:a16="http://schemas.microsoft.com/office/drawing/2014/main" id="{EFFCA8B5-22EB-F44A-9C4E-C9FC4315EF82}"/>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63341432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8408" y="1535501"/>
            <a:ext cx="11775055" cy="5210355"/>
          </a:xfrm>
          <a:prstGeom prst="rect">
            <a:avLst/>
          </a:prstGeom>
        </p:spPr>
        <p:txBody>
          <a:bodyPr>
            <a:normAutofit lnSpcReduction="10000"/>
          </a:bodyPr>
          <a:lstStyle/>
          <a:p>
            <a:pPr algn="just"/>
            <a:r>
              <a:rPr lang="en-IN" sz="3000" dirty="0">
                <a:latin typeface="Times New Roman" panose="02020603050405020304" pitchFamily="18" charset="0"/>
                <a:cs typeface="Times New Roman" panose="02020603050405020304" pitchFamily="18" charset="0"/>
              </a:rPr>
              <a:t>At about 1315hrs, the NDRF personnel who were detailed at the incident site informed that the Rubber boat of ODRAF rescuer team was capsized due to the strong water current. </a:t>
            </a:r>
          </a:p>
          <a:p>
            <a:pPr algn="just"/>
            <a:r>
              <a:rPr lang="en-IN" sz="3000" dirty="0">
                <a:latin typeface="Times New Roman" panose="02020603050405020304" pitchFamily="18" charset="0"/>
                <a:cs typeface="Times New Roman" panose="02020603050405020304" pitchFamily="18" charset="0"/>
              </a:rPr>
              <a:t>Forthwith, a team 3B under the supervision of Commandant 3rd Bn NDRF </a:t>
            </a:r>
            <a:r>
              <a:rPr lang="en-IN" sz="3000" dirty="0" err="1">
                <a:latin typeface="Times New Roman" panose="02020603050405020304" pitchFamily="18" charset="0"/>
                <a:cs typeface="Times New Roman" panose="02020603050405020304" pitchFamily="18" charset="0"/>
              </a:rPr>
              <a:t>Mundali</a:t>
            </a:r>
            <a:r>
              <a:rPr lang="en-IN" sz="3000" dirty="0">
                <a:latin typeface="Times New Roman" panose="02020603050405020304" pitchFamily="18" charset="0"/>
                <a:cs typeface="Times New Roman" panose="02020603050405020304" pitchFamily="18" charset="0"/>
              </a:rPr>
              <a:t>, 2I/C, DC/Ops and team commander Insp/GD S K Shanti left Bn HQ at 1328hrs and reached the spot at 1340hrs.</a:t>
            </a:r>
          </a:p>
          <a:p>
            <a:pPr algn="just"/>
            <a:r>
              <a:rPr lang="en-IN" sz="3000" dirty="0">
                <a:latin typeface="Times New Roman" panose="02020603050405020304" pitchFamily="18" charset="0"/>
                <a:cs typeface="Times New Roman" panose="02020603050405020304" pitchFamily="18" charset="0"/>
              </a:rPr>
              <a:t>Out of 07 personnel, 06 personnel were rescued in which one OTV chief reporter was found dead. </a:t>
            </a:r>
          </a:p>
          <a:p>
            <a:pPr algn="just"/>
            <a:r>
              <a:rPr lang="en-IN" sz="3000" dirty="0">
                <a:latin typeface="Times New Roman" panose="02020603050405020304" pitchFamily="18" charset="0"/>
                <a:cs typeface="Times New Roman" panose="02020603050405020304" pitchFamily="18" charset="0"/>
              </a:rPr>
              <a:t>Simultaneously, on learning that a person was missing, the team started search &amp; rescue operation at 1420 hrs of the missing person of 06Bn. ODRAF</a:t>
            </a:r>
          </a:p>
          <a:p>
            <a:pPr algn="just"/>
            <a:endParaRPr lang="en-IN" sz="2400" dirty="0">
              <a:latin typeface="Times New Roman" pitchFamily="18" charset="0"/>
              <a:cs typeface="Times New Roman" pitchFamily="18" charset="0"/>
            </a:endParaRPr>
          </a:p>
          <a:p>
            <a:pPr algn="just"/>
            <a:endParaRPr lang="en-IN" sz="2400" dirty="0">
              <a:latin typeface="Times New Roman" pitchFamily="18" charset="0"/>
              <a:cs typeface="Times New Roman" pitchFamily="18" charset="0"/>
            </a:endParaRPr>
          </a:p>
          <a:p>
            <a:pPr algn="just"/>
            <a:endParaRPr lang="en-IN" sz="2400" dirty="0">
              <a:latin typeface="Times New Roman" pitchFamily="18" charset="0"/>
              <a:cs typeface="Times New Roman" pitchFamily="18" charset="0"/>
            </a:endParaRPr>
          </a:p>
          <a:p>
            <a:endParaRPr lang="en-IN" dirty="0">
              <a:latin typeface="Times New Roman" panose="02020603050405020304" pitchFamily="18" charset="0"/>
              <a:cs typeface="Times New Roman" panose="02020603050405020304" pitchFamily="18" charset="0"/>
            </a:endParaRPr>
          </a:p>
          <a:p>
            <a:endParaRPr lang="en-IN" sz="48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4EC003A2-3FEE-EACA-C6DD-64D071880CDA}"/>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28535819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8189" y="1647645"/>
            <a:ext cx="11602528" cy="5132717"/>
          </a:xfrm>
          <a:prstGeom prst="rect">
            <a:avLst/>
          </a:prstGeom>
        </p:spPr>
        <p:txBody>
          <a:bodyPr>
            <a:normAutofit/>
          </a:bodyPr>
          <a:lstStyle/>
          <a:p>
            <a:pPr algn="just">
              <a:lnSpc>
                <a:spcPct val="120000"/>
              </a:lnSpc>
            </a:pPr>
            <a:r>
              <a:rPr lang="en-IN" sz="2800" dirty="0">
                <a:latin typeface="Times New Roman" panose="02020603050405020304" pitchFamily="18" charset="0"/>
                <a:cs typeface="Times New Roman" panose="02020603050405020304" pitchFamily="18" charset="0"/>
              </a:rPr>
              <a:t>However, </a:t>
            </a:r>
            <a:r>
              <a:rPr lang="en-IN" sz="2800" dirty="0" err="1">
                <a:latin typeface="Times New Roman" panose="02020603050405020304" pitchFamily="18" charset="0"/>
                <a:cs typeface="Times New Roman" panose="02020603050405020304" pitchFamily="18" charset="0"/>
              </a:rPr>
              <a:t>inspite</a:t>
            </a:r>
            <a:r>
              <a:rPr lang="en-IN" sz="2800" dirty="0">
                <a:latin typeface="Times New Roman" panose="02020603050405020304" pitchFamily="18" charset="0"/>
                <a:cs typeface="Times New Roman" panose="02020603050405020304" pitchFamily="18" charset="0"/>
              </a:rPr>
              <a:t> of putting the best efforts and intensive search by using various techniques, the victim could not be traced. Subsequently, due to darkness, the search operation was closed at 1813hrs.</a:t>
            </a:r>
          </a:p>
          <a:p>
            <a:pPr algn="just">
              <a:lnSpc>
                <a:spcPct val="120000"/>
              </a:lnSpc>
            </a:pPr>
            <a:r>
              <a:rPr lang="en-IN" sz="2800" dirty="0">
                <a:latin typeface="Times New Roman" panose="02020603050405020304" pitchFamily="18" charset="0"/>
                <a:cs typeface="Times New Roman" panose="02020603050405020304" pitchFamily="18" charset="0"/>
              </a:rPr>
              <a:t>On dated 25.09.2021, 08teams of 3rd Bn Mundali were mobilised in which 04teams were kept reserved in Bn HQ while were deployed for search operation in various location at 0625hrs. </a:t>
            </a:r>
          </a:p>
          <a:p>
            <a:pPr algn="just">
              <a:lnSpc>
                <a:spcPct val="120000"/>
              </a:lnSpc>
            </a:pPr>
            <a:r>
              <a:rPr lang="en-IN" sz="2800" dirty="0">
                <a:latin typeface="Times New Roman" panose="02020603050405020304" pitchFamily="18" charset="0"/>
                <a:cs typeface="Times New Roman" panose="02020603050405020304" pitchFamily="18" charset="0"/>
              </a:rPr>
              <a:t>During the search operation, an unknown dead body was recovered by team 3A at Naraj, Cuttack. However, ODRAF verified and confirmed that the dead body was not the missing person </a:t>
            </a:r>
            <a:r>
              <a:rPr lang="en-IN" sz="2800" dirty="0" err="1">
                <a:latin typeface="Times New Roman" panose="02020603050405020304" pitchFamily="18" charset="0"/>
                <a:cs typeface="Times New Roman" panose="02020603050405020304" pitchFamily="18" charset="0"/>
              </a:rPr>
              <a:t>i,e</a:t>
            </a:r>
            <a:r>
              <a:rPr lang="en-IN" sz="2800" dirty="0">
                <a:latin typeface="Times New Roman" panose="02020603050405020304" pitchFamily="18" charset="0"/>
                <a:cs typeface="Times New Roman" panose="02020603050405020304" pitchFamily="18" charset="0"/>
              </a:rPr>
              <a:t> Sitaram Murmu.</a:t>
            </a:r>
          </a:p>
          <a:p>
            <a:pPr marL="0" indent="0" algn="just">
              <a:buNone/>
            </a:pPr>
            <a:endParaRPr lang="en-IN" sz="2400" dirty="0">
              <a:latin typeface="Times New Roman" panose="02020603050405020304" pitchFamily="18" charset="0"/>
              <a:cs typeface="Times New Roman" pitchFamily="18" charset="0"/>
            </a:endParaRPr>
          </a:p>
          <a:p>
            <a:endParaRPr lang="en-IN"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30D487BA-B70D-2254-F759-48F17DE860AC}"/>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113723085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1411" y="1897810"/>
            <a:ext cx="11749177" cy="5089585"/>
          </a:xfrm>
          <a:prstGeom prst="rect">
            <a:avLst/>
          </a:prstGeom>
        </p:spPr>
        <p:txBody>
          <a:bodyPr anchor="ctr">
            <a:normAutofit/>
          </a:bodyPr>
          <a:lstStyle/>
          <a:p>
            <a:pPr algn="just"/>
            <a:r>
              <a:rPr lang="en-IN" sz="2800" dirty="0">
                <a:latin typeface="Times New Roman" panose="02020603050405020304" pitchFamily="18" charset="0"/>
                <a:cs typeface="Times New Roman" panose="02020603050405020304" pitchFamily="18" charset="0"/>
              </a:rPr>
              <a:t>Furthermore, as per the requisition from Special Relief Commissioner (SRC) in view of impending Cyclone Gulab in the state of Odisha, the search operation was closed at 1156hrs.</a:t>
            </a:r>
          </a:p>
          <a:p>
            <a:pPr algn="just"/>
            <a:r>
              <a:rPr lang="en-IN" sz="2800" dirty="0">
                <a:latin typeface="Times New Roman" panose="02020603050405020304" pitchFamily="18" charset="0"/>
                <a:cs typeface="Times New Roman" panose="02020603050405020304" pitchFamily="18" charset="0"/>
              </a:rPr>
              <a:t>On the following day, </a:t>
            </a:r>
            <a:r>
              <a:rPr lang="en-IN" sz="2800" dirty="0" err="1">
                <a:latin typeface="Times New Roman" panose="02020603050405020304" pitchFamily="18" charset="0"/>
                <a:cs typeface="Times New Roman" panose="02020603050405020304" pitchFamily="18" charset="0"/>
              </a:rPr>
              <a:t>i</a:t>
            </a:r>
            <a:r>
              <a:rPr lang="en-IN" sz="2800" dirty="0">
                <a:latin typeface="Times New Roman" panose="02020603050405020304" pitchFamily="18" charset="0"/>
                <a:cs typeface="Times New Roman" panose="02020603050405020304" pitchFamily="18" charset="0"/>
              </a:rPr>
              <a:t>, e dated 26.09.2021 as per the media sources, after several hours of search operation, the dead body of the deceased who went missing after the </a:t>
            </a:r>
            <a:r>
              <a:rPr lang="en-IN" sz="2800" dirty="0" err="1">
                <a:latin typeface="Times New Roman" panose="02020603050405020304" pitchFamily="18" charset="0"/>
                <a:cs typeface="Times New Roman" panose="02020603050405020304" pitchFamily="18" charset="0"/>
              </a:rPr>
              <a:t>Mundali</a:t>
            </a:r>
            <a:r>
              <a:rPr lang="en-IN" sz="2800" dirty="0">
                <a:latin typeface="Times New Roman" panose="02020603050405020304" pitchFamily="18" charset="0"/>
                <a:cs typeface="Times New Roman" panose="02020603050405020304" pitchFamily="18" charset="0"/>
              </a:rPr>
              <a:t> boat tragedy was found and retrieved  out of the river at </a:t>
            </a:r>
            <a:r>
              <a:rPr lang="en-IN" sz="2800" dirty="0" err="1">
                <a:latin typeface="Times New Roman" panose="02020603050405020304" pitchFamily="18" charset="0"/>
                <a:cs typeface="Times New Roman" panose="02020603050405020304" pitchFamily="18" charset="0"/>
              </a:rPr>
              <a:t>Kakhadi</a:t>
            </a:r>
            <a:r>
              <a:rPr lang="en-IN" sz="2800" dirty="0">
                <a:latin typeface="Times New Roman" panose="02020603050405020304" pitchFamily="18" charset="0"/>
                <a:cs typeface="Times New Roman" panose="02020603050405020304" pitchFamily="18" charset="0"/>
              </a:rPr>
              <a:t> area of </a:t>
            </a:r>
            <a:r>
              <a:rPr lang="en-IN" sz="2800" dirty="0" err="1">
                <a:latin typeface="Times New Roman" panose="02020603050405020304" pitchFamily="18" charset="0"/>
                <a:cs typeface="Times New Roman" panose="02020603050405020304" pitchFamily="18" charset="0"/>
              </a:rPr>
              <a:t>Athagarh</a:t>
            </a:r>
            <a:r>
              <a:rPr lang="en-IN" sz="2800" dirty="0">
                <a:latin typeface="Times New Roman" panose="02020603050405020304" pitchFamily="18" charset="0"/>
                <a:cs typeface="Times New Roman" panose="02020603050405020304" pitchFamily="18" charset="0"/>
              </a:rPr>
              <a:t> in Cuttack district, Odisha.</a:t>
            </a:r>
          </a:p>
          <a:p>
            <a:pPr algn="just"/>
            <a:r>
              <a:rPr lang="en-IN" sz="2800" dirty="0">
                <a:latin typeface="Times New Roman" panose="02020603050405020304" pitchFamily="18" charset="0"/>
                <a:cs typeface="Times New Roman" panose="02020603050405020304" pitchFamily="18" charset="0"/>
              </a:rPr>
              <a:t> Also the tusker that was trapped in Mahanadi at </a:t>
            </a:r>
            <a:r>
              <a:rPr lang="en-IN" sz="2800" dirty="0" err="1">
                <a:latin typeface="Times New Roman" panose="02020603050405020304" pitchFamily="18" charset="0"/>
                <a:cs typeface="Times New Roman" panose="02020603050405020304" pitchFamily="18" charset="0"/>
              </a:rPr>
              <a:t>Mundali</a:t>
            </a:r>
            <a:r>
              <a:rPr lang="en-IN" sz="2800" dirty="0">
                <a:latin typeface="Times New Roman" panose="02020603050405020304" pitchFamily="18" charset="0"/>
                <a:cs typeface="Times New Roman" panose="02020603050405020304" pitchFamily="18" charset="0"/>
              </a:rPr>
              <a:t> bridge was found dead at </a:t>
            </a:r>
            <a:r>
              <a:rPr lang="en-IN" sz="2800" dirty="0" err="1">
                <a:latin typeface="Times New Roman" panose="02020603050405020304" pitchFamily="18" charset="0"/>
                <a:cs typeface="Times New Roman" panose="02020603050405020304" pitchFamily="18" charset="0"/>
              </a:rPr>
              <a:t>Jobra</a:t>
            </a:r>
            <a:r>
              <a:rPr lang="en-IN" sz="2800" dirty="0">
                <a:latin typeface="Times New Roman" panose="02020603050405020304" pitchFamily="18" charset="0"/>
                <a:cs typeface="Times New Roman" panose="02020603050405020304" pitchFamily="18" charset="0"/>
              </a:rPr>
              <a:t> barrage on the same day.</a:t>
            </a:r>
          </a:p>
          <a:p>
            <a:pPr algn="just"/>
            <a:endParaRPr lang="en-IN" sz="2400" dirty="0">
              <a:latin typeface="Times New Roman" pitchFamily="18" charset="0"/>
              <a:cs typeface="Times New Roman" pitchFamily="18" charset="0"/>
            </a:endParaRPr>
          </a:p>
          <a:p>
            <a:pPr algn="just"/>
            <a:endParaRPr lang="en-IN" sz="2400" dirty="0">
              <a:latin typeface="Times New Roman" pitchFamily="18" charset="0"/>
              <a:cs typeface="Times New Roman" pitchFamily="18" charset="0"/>
            </a:endParaRPr>
          </a:p>
          <a:p>
            <a:pPr algn="just"/>
            <a:endParaRPr lang="en-IN" dirty="0">
              <a:latin typeface="Times New Roman" panose="02020603050405020304" pitchFamily="18" charset="0"/>
              <a:cs typeface="Times New Roman" pitchFamily="18" charset="0"/>
            </a:endParaRPr>
          </a:p>
        </p:txBody>
      </p:sp>
      <p:sp>
        <p:nvSpPr>
          <p:cNvPr id="6" name="Title 1">
            <a:extLst>
              <a:ext uri="{FF2B5EF4-FFF2-40B4-BE49-F238E27FC236}">
                <a16:creationId xmlns:a16="http://schemas.microsoft.com/office/drawing/2014/main" id="{8569187C-98B0-0256-A766-746BB12F478A}"/>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28861419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2199736"/>
            <a:ext cx="10972800" cy="1805329"/>
          </a:xfrm>
          <a:prstGeom prst="rect">
            <a:avLst/>
          </a:prstGeom>
          <a:solidFill>
            <a:srgbClr val="FFC000"/>
          </a:solidFill>
        </p:spPr>
        <p:txBody>
          <a:bodyPr>
            <a:normAutofit/>
          </a:bodyPr>
          <a:lstStyle/>
          <a:p>
            <a:pPr marL="0" indent="0" algn="ctr">
              <a:buNone/>
            </a:pPr>
            <a:r>
              <a:rPr lang="en-US" sz="9600" b="1" dirty="0">
                <a:latin typeface="Times New Roman" panose="02020603050405020304" pitchFamily="18" charset="0"/>
                <a:cs typeface="Times New Roman" panose="02020603050405020304" pitchFamily="18" charset="0"/>
              </a:rPr>
              <a:t>ANY QUESTIONS?</a:t>
            </a:r>
            <a:endParaRPr lang="en-IN" sz="9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387153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01766-441C-90FD-9A3E-45BF75533F58}"/>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02D4FF5-FDA7-8556-02FD-9394DE51D4C0}"/>
              </a:ext>
            </a:extLst>
          </p:cNvPr>
          <p:cNvSpPr>
            <a:spLocks noGrp="1"/>
          </p:cNvSpPr>
          <p:nvPr>
            <p:ph idx="4294967295"/>
          </p:nvPr>
        </p:nvSpPr>
        <p:spPr>
          <a:xfrm>
            <a:off x="128016" y="1901951"/>
            <a:ext cx="11942064" cy="4635373"/>
          </a:xfrm>
          <a:prstGeom prst="rect">
            <a:avLst/>
          </a:prstGeom>
        </p:spPr>
        <p:txBody>
          <a:bodyPr>
            <a:normAutofit/>
          </a:bodyPr>
          <a:lstStyle/>
          <a:p>
            <a:pPr marL="0" indent="0">
              <a:buNone/>
            </a:pPr>
            <a:r>
              <a:rPr lang="en-US" sz="2700" b="1" dirty="0">
                <a:latin typeface="Times New Roman" panose="02020603050405020304" pitchFamily="18" charset="0"/>
                <a:cs typeface="Times New Roman" panose="02020603050405020304" pitchFamily="18" charset="0"/>
              </a:rPr>
              <a:t>You have now learnt about :-</a:t>
            </a:r>
          </a:p>
          <a:p>
            <a:pPr>
              <a:lnSpc>
                <a:spcPct val="200000"/>
              </a:lnSpc>
            </a:pPr>
            <a:r>
              <a:rPr lang="en-US" sz="2800" dirty="0">
                <a:latin typeface="Times New Roman" panose="02020603050405020304" pitchFamily="18" charset="0"/>
                <a:cs typeface="Times New Roman" panose="02020603050405020304" pitchFamily="18" charset="0"/>
              </a:rPr>
              <a:t>Chennai Urban Flooding-2015</a:t>
            </a:r>
          </a:p>
          <a:p>
            <a:pPr>
              <a:lnSpc>
                <a:spcPct val="200000"/>
              </a:lnSpc>
            </a:pPr>
            <a:r>
              <a:rPr lang="en-US" sz="2800" dirty="0">
                <a:latin typeface="Times New Roman" panose="02020603050405020304" pitchFamily="18" charset="0"/>
                <a:cs typeface="Times New Roman" panose="02020603050405020304" pitchFamily="18" charset="0"/>
              </a:rPr>
              <a:t>Kerala Flood- 2018</a:t>
            </a:r>
          </a:p>
          <a:p>
            <a:pPr>
              <a:lnSpc>
                <a:spcPct val="200000"/>
              </a:lnSpc>
            </a:pPr>
            <a:r>
              <a:rPr lang="en-US" sz="2800" dirty="0">
                <a:latin typeface="Times New Roman" panose="02020603050405020304" pitchFamily="18" charset="0"/>
                <a:cs typeface="Times New Roman" panose="02020603050405020304" pitchFamily="18" charset="0"/>
              </a:rPr>
              <a:t>Analysis of death of rescuers in FWR </a:t>
            </a:r>
            <a:r>
              <a:rPr lang="en-US" sz="2800" dirty="0" err="1">
                <a:latin typeface="Times New Roman" panose="02020603050405020304" pitchFamily="18" charset="0"/>
                <a:cs typeface="Times New Roman" panose="02020603050405020304" pitchFamily="18" charset="0"/>
              </a:rPr>
              <a:t>Trg</a:t>
            </a:r>
            <a:r>
              <a:rPr lang="en-US" sz="2800" dirty="0">
                <a:latin typeface="Times New Roman" panose="02020603050405020304" pitchFamily="18" charset="0"/>
                <a:cs typeface="Times New Roman" panose="02020603050405020304" pitchFamily="18" charset="0"/>
              </a:rPr>
              <a:t>/ops including </a:t>
            </a:r>
            <a:r>
              <a:rPr lang="en-US" sz="2800" dirty="0" err="1">
                <a:latin typeface="Times New Roman" panose="02020603050405020304" pitchFamily="18" charset="0"/>
                <a:cs typeface="Times New Roman" panose="02020603050405020304" pitchFamily="18" charset="0"/>
              </a:rPr>
              <a:t>Mundali</a:t>
            </a:r>
            <a:r>
              <a:rPr lang="en-US" sz="2800" dirty="0">
                <a:latin typeface="Times New Roman" panose="02020603050405020304" pitchFamily="18" charset="0"/>
                <a:cs typeface="Times New Roman" panose="02020603050405020304" pitchFamily="18" charset="0"/>
              </a:rPr>
              <a:t>, ODRAF incident</a:t>
            </a:r>
          </a:p>
          <a:p>
            <a:pPr marL="0" indent="0">
              <a:buNone/>
            </a:pPr>
            <a:endParaRPr lang="en-IN" dirty="0">
              <a:latin typeface="Times New Roman" panose="02020603050405020304" pitchFamily="18" charset="0"/>
              <a:cs typeface="Times New Roman" panose="02020603050405020304" pitchFamily="18" charset="0"/>
            </a:endParaRPr>
          </a:p>
        </p:txBody>
      </p:sp>
      <p:sp>
        <p:nvSpPr>
          <p:cNvPr id="10" name="Rectangle 6">
            <a:extLst>
              <a:ext uri="{FF2B5EF4-FFF2-40B4-BE49-F238E27FC236}">
                <a16:creationId xmlns:a16="http://schemas.microsoft.com/office/drawing/2014/main" id="{0935CCCC-4E62-3386-65D2-4DE002886032}"/>
              </a:ext>
            </a:extLst>
          </p:cNvPr>
          <p:cNvSpPr>
            <a:spLocks noChangeArrowheads="1"/>
          </p:cNvSpPr>
          <p:nvPr/>
        </p:nvSpPr>
        <p:spPr bwMode="auto">
          <a:xfrm>
            <a:off x="5990322" y="532400"/>
            <a:ext cx="92204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30250" algn="l"/>
              </a:tabLst>
              <a:defRPr>
                <a:solidFill>
                  <a:schemeClr val="tx1"/>
                </a:solidFill>
                <a:latin typeface="Arial" panose="020B0604020202020204" pitchFamily="34" charset="0"/>
              </a:defRPr>
            </a:lvl1pPr>
            <a:lvl2pPr eaLnBrk="0" fontAlgn="base" hangingPunct="0">
              <a:spcBef>
                <a:spcPct val="0"/>
              </a:spcBef>
              <a:spcAft>
                <a:spcPct val="0"/>
              </a:spcAft>
              <a:tabLst>
                <a:tab pos="730250" algn="l"/>
              </a:tabLst>
              <a:defRPr>
                <a:solidFill>
                  <a:schemeClr val="tx1"/>
                </a:solidFill>
                <a:latin typeface="Arial" panose="020B0604020202020204" pitchFamily="34" charset="0"/>
              </a:defRPr>
            </a:lvl2pPr>
            <a:lvl3pPr eaLnBrk="0" fontAlgn="base" hangingPunct="0">
              <a:spcBef>
                <a:spcPct val="0"/>
              </a:spcBef>
              <a:spcAft>
                <a:spcPct val="0"/>
              </a:spcAft>
              <a:tabLst>
                <a:tab pos="730250" algn="l"/>
              </a:tabLst>
              <a:defRPr>
                <a:solidFill>
                  <a:schemeClr val="tx1"/>
                </a:solidFill>
                <a:latin typeface="Arial" panose="020B0604020202020204" pitchFamily="34" charset="0"/>
              </a:defRPr>
            </a:lvl3pPr>
            <a:lvl4pPr eaLnBrk="0" fontAlgn="base" hangingPunct="0">
              <a:spcBef>
                <a:spcPct val="0"/>
              </a:spcBef>
              <a:spcAft>
                <a:spcPct val="0"/>
              </a:spcAft>
              <a:tabLst>
                <a:tab pos="730250" algn="l"/>
              </a:tabLst>
              <a:defRPr>
                <a:solidFill>
                  <a:schemeClr val="tx1"/>
                </a:solidFill>
                <a:latin typeface="Arial" panose="020B0604020202020204" pitchFamily="34" charset="0"/>
              </a:defRPr>
            </a:lvl4pPr>
            <a:lvl5pPr eaLnBrk="0" fontAlgn="base" hangingPunct="0">
              <a:spcBef>
                <a:spcPct val="0"/>
              </a:spcBef>
              <a:spcAft>
                <a:spcPct val="0"/>
              </a:spcAft>
              <a:tabLst>
                <a:tab pos="730250" algn="l"/>
              </a:tabLst>
              <a:defRPr>
                <a:solidFill>
                  <a:schemeClr val="tx1"/>
                </a:solidFill>
                <a:latin typeface="Arial" panose="020B0604020202020204" pitchFamily="34" charset="0"/>
              </a:defRPr>
            </a:lvl5pPr>
            <a:lvl6pPr eaLnBrk="0" fontAlgn="base" hangingPunct="0">
              <a:spcBef>
                <a:spcPct val="0"/>
              </a:spcBef>
              <a:spcAft>
                <a:spcPct val="0"/>
              </a:spcAft>
              <a:tabLst>
                <a:tab pos="730250" algn="l"/>
              </a:tabLst>
              <a:defRPr>
                <a:solidFill>
                  <a:schemeClr val="tx1"/>
                </a:solidFill>
                <a:latin typeface="Arial" panose="020B0604020202020204" pitchFamily="34" charset="0"/>
              </a:defRPr>
            </a:lvl6pPr>
            <a:lvl7pPr eaLnBrk="0" fontAlgn="base" hangingPunct="0">
              <a:spcBef>
                <a:spcPct val="0"/>
              </a:spcBef>
              <a:spcAft>
                <a:spcPct val="0"/>
              </a:spcAft>
              <a:tabLst>
                <a:tab pos="730250" algn="l"/>
              </a:tabLst>
              <a:defRPr>
                <a:solidFill>
                  <a:schemeClr val="tx1"/>
                </a:solidFill>
                <a:latin typeface="Arial" panose="020B0604020202020204" pitchFamily="34" charset="0"/>
              </a:defRPr>
            </a:lvl7pPr>
            <a:lvl8pPr eaLnBrk="0" fontAlgn="base" hangingPunct="0">
              <a:spcBef>
                <a:spcPct val="0"/>
              </a:spcBef>
              <a:spcAft>
                <a:spcPct val="0"/>
              </a:spcAft>
              <a:tabLst>
                <a:tab pos="730250" algn="l"/>
              </a:tabLst>
              <a:defRPr>
                <a:solidFill>
                  <a:schemeClr val="tx1"/>
                </a:solidFill>
                <a:latin typeface="Arial" panose="020B0604020202020204" pitchFamily="34" charset="0"/>
              </a:defRPr>
            </a:lvl8pPr>
            <a:lvl9pPr eaLnBrk="0" fontAlgn="base" hangingPunct="0">
              <a:spcBef>
                <a:spcPct val="0"/>
              </a:spcBef>
              <a:spcAft>
                <a:spcPct val="0"/>
              </a:spcAft>
              <a:tabLst>
                <a:tab pos="7302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730250" algn="l"/>
              </a:tabLst>
            </a:pPr>
            <a:r>
              <a:rPr kumimoji="0" lang="en-US" altLang="en-US" sz="1000" b="0" i="0" u="none" strike="noStrike" cap="none" normalizeH="0" baseline="0" dirty="0">
                <a:ln>
                  <a:noFill/>
                </a:ln>
                <a:solidFill>
                  <a:srgbClr val="211C1F"/>
                </a:solidFill>
                <a:effectLst/>
                <a:latin typeface="Arial" panose="020B0604020202020204" pitchFamily="34" charset="0"/>
                <a:ea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itle 1">
            <a:extLst>
              <a:ext uri="{FF2B5EF4-FFF2-40B4-BE49-F238E27FC236}">
                <a16:creationId xmlns:a16="http://schemas.microsoft.com/office/drawing/2014/main" id="{EA4DB79E-2B62-5FCD-78C7-079771A426BA}"/>
              </a:ext>
            </a:extLst>
          </p:cNvPr>
          <p:cNvSpPr>
            <a:spLocks noGrp="1" noChangeArrowheads="1"/>
          </p:cNvSpPr>
          <p:nvPr>
            <p:ph type="title"/>
          </p:nvPr>
        </p:nvSpPr>
        <p:spPr>
          <a:xfrm>
            <a:off x="1938528" y="320675"/>
            <a:ext cx="8229600" cy="1281113"/>
          </a:xfrm>
          <a:solidFill>
            <a:srgbClr val="FFC000"/>
          </a:solidFill>
        </p:spPr>
        <p:txBody>
          <a:bodyPr anchor="ctr">
            <a:normAutofit/>
          </a:bodyPr>
          <a:lstStyle/>
          <a:p>
            <a:pPr algn="ctr"/>
            <a:r>
              <a:rPr lang="en-IN" altLang="en-US" sz="6600" b="1" dirty="0"/>
              <a:t>REVIEW</a:t>
            </a:r>
          </a:p>
        </p:txBody>
      </p:sp>
    </p:spTree>
    <p:extLst>
      <p:ext uri="{BB962C8B-B14F-4D97-AF65-F5344CB8AC3E}">
        <p14:creationId xmlns:p14="http://schemas.microsoft.com/office/powerpoint/2010/main" val="12756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04912" y="1682496"/>
            <a:ext cx="11127542" cy="4663440"/>
          </a:xfrm>
          <a:prstGeom prst="rect">
            <a:avLst/>
          </a:prstGeom>
          <a:noFill/>
          <a:ln w="9525">
            <a:noFill/>
            <a:miter lim="800000"/>
            <a:headEnd/>
            <a:tailEnd/>
          </a:ln>
          <a:effectLst/>
        </p:spPr>
      </p:pic>
      <p:sp>
        <p:nvSpPr>
          <p:cNvPr id="6"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2011680" y="694944"/>
            <a:ext cx="8074152" cy="841248"/>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200" b="1" dirty="0">
                <a:latin typeface="Times New Roman" panose="02020603050405020304" pitchFamily="18" charset="0"/>
              </a:rPr>
            </a:br>
            <a:r>
              <a:rPr lang="en-US" sz="3200" b="1" dirty="0">
                <a:latin typeface="Times New Roman" panose="02020603050405020304" pitchFamily="18" charset="0"/>
              </a:rPr>
              <a:t>SUBMERGED HOUSES NEAR ADAYAR RIVER</a:t>
            </a:r>
            <a:r>
              <a:rPr lang="en-US" sz="3200" b="1" dirty="0">
                <a:solidFill>
                  <a:srgbClr val="FF0000"/>
                </a:solidFill>
                <a:latin typeface="Times New Roman" panose="02020603050405020304" pitchFamily="18" charset="0"/>
              </a:rPr>
              <a:t> </a:t>
            </a:r>
            <a:br>
              <a:rPr lang="en-IN" sz="3200" dirty="0">
                <a:latin typeface="Times New Roman" panose="02020603050405020304" pitchFamily="18" charset="0"/>
              </a:rPr>
            </a:br>
            <a:endParaRPr lang="en-IN" altLang="en-US" sz="3000" dirty="0">
              <a:latin typeface="Times New Roman" panose="02020603050405020304" pitchFamily="18"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871932"/>
            <a:ext cx="10972800" cy="4254236"/>
          </a:xfrm>
          <a:prstGeom prst="rect">
            <a:avLst/>
          </a:prstGeom>
        </p:spPr>
        <p:txBody>
          <a:bodyPr>
            <a:normAutofit lnSpcReduction="10000"/>
          </a:bodyPr>
          <a:lstStyle/>
          <a:p>
            <a:pPr marL="0" indent="0">
              <a:buNone/>
            </a:pPr>
            <a:r>
              <a:rPr lang="en-US" b="1" dirty="0">
                <a:latin typeface="Times New Roman" panose="02020603050405020304" pitchFamily="18" charset="0"/>
                <a:cs typeface="Times New Roman" panose="02020603050405020304" pitchFamily="18" charset="0"/>
              </a:rPr>
              <a:t>Ques:- </a:t>
            </a:r>
            <a:r>
              <a:rPr lang="en-US" dirty="0">
                <a:latin typeface="Times New Roman" panose="02020603050405020304" pitchFamily="18" charset="0"/>
                <a:cs typeface="Times New Roman" panose="02020603050405020304" pitchFamily="18" charset="0"/>
              </a:rPr>
              <a:t>When did the Chennai Flood of 2015 occur?</a:t>
            </a:r>
          </a:p>
          <a:p>
            <a:pPr marL="0" indent="0">
              <a:buNone/>
            </a:pPr>
            <a:endParaRPr lang="en-US" dirty="0">
              <a:latin typeface="Times New Roman" panose="02020603050405020304" pitchFamily="18" charset="0"/>
              <a:cs typeface="Times New Roman" panose="02020603050405020304" pitchFamily="18" charset="0"/>
            </a:endParaRPr>
          </a:p>
          <a:p>
            <a:pPr marL="514350" indent="-514350">
              <a:buFont typeface="+mj-lt"/>
              <a:buAutoNum type="alphaLcParenR"/>
            </a:pPr>
            <a:r>
              <a:rPr lang="en-US" dirty="0">
                <a:latin typeface="Times New Roman" panose="02020603050405020304" pitchFamily="18" charset="0"/>
                <a:cs typeface="Times New Roman" panose="02020603050405020304" pitchFamily="18" charset="0"/>
              </a:rPr>
              <a:t>November 2015</a:t>
            </a:r>
          </a:p>
          <a:p>
            <a:pPr marL="514350" indent="-514350">
              <a:buFont typeface="+mj-lt"/>
              <a:buAutoNum type="alphaLcParenR"/>
            </a:pPr>
            <a:r>
              <a:rPr lang="en-US" dirty="0">
                <a:latin typeface="Times New Roman" panose="02020603050405020304" pitchFamily="18" charset="0"/>
                <a:cs typeface="Times New Roman" panose="02020603050405020304" pitchFamily="18" charset="0"/>
              </a:rPr>
              <a:t>December 2015</a:t>
            </a:r>
          </a:p>
          <a:p>
            <a:pPr marL="514350" indent="-514350">
              <a:buFont typeface="+mj-lt"/>
              <a:buAutoNum type="alphaLcParenR"/>
            </a:pPr>
            <a:r>
              <a:rPr lang="en-US" dirty="0">
                <a:latin typeface="Times New Roman" panose="02020603050405020304" pitchFamily="18" charset="0"/>
                <a:cs typeface="Times New Roman" panose="02020603050405020304" pitchFamily="18" charset="0"/>
              </a:rPr>
              <a:t>October 2015</a:t>
            </a:r>
          </a:p>
          <a:p>
            <a:pPr marL="514350" indent="-514350">
              <a:buFont typeface="+mj-lt"/>
              <a:buAutoNum type="alphaLcParenR"/>
            </a:pPr>
            <a:r>
              <a:rPr lang="en-US" dirty="0">
                <a:latin typeface="Times New Roman" panose="02020603050405020304" pitchFamily="18" charset="0"/>
                <a:cs typeface="Times New Roman" panose="02020603050405020304" pitchFamily="18" charset="0"/>
              </a:rPr>
              <a:t>January 2015</a:t>
            </a:r>
          </a:p>
          <a:p>
            <a:pPr marL="0" indent="0">
              <a:buNone/>
            </a:pPr>
            <a:br>
              <a:rPr lang="en-US" dirty="0">
                <a:latin typeface="Times New Roman" panose="02020603050405020304" pitchFamily="18" charset="0"/>
                <a:cs typeface="Times New Roman" panose="02020603050405020304" pitchFamily="18" charset="0"/>
              </a:rPr>
            </a:br>
            <a:endParaRPr lang="en-IN"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063B4179-12C0-197A-CE34-E0B66CD05E14}"/>
              </a:ext>
            </a:extLst>
          </p:cNvPr>
          <p:cNvSpPr txBox="1">
            <a:spLocks noGrp="1" noChangeArrowheads="1"/>
          </p:cNvSpPr>
          <p:nvPr>
            <p:ph type="title"/>
          </p:nvPr>
        </p:nvSpPr>
        <p:spPr>
          <a:prstGeom prst="rect">
            <a:avLst/>
          </a:prstGeom>
          <a:solidFill>
            <a:srgbClr val="FFC000"/>
          </a:solidFill>
        </p:spPr>
        <p:txBody>
          <a:bodyPr vert="horz" lIns="121917" tIns="60958" rIns="121917" bIns="60958"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IN" sz="3700" b="1" dirty="0">
                <a:latin typeface="Times New Roman" panose="02020603050405020304" pitchFamily="18" charset="0"/>
                <a:cs typeface="Times New Roman" pitchFamily="18" charset="0"/>
              </a:rPr>
            </a:br>
            <a:r>
              <a:rPr lang="en-IN" sz="4000" b="1" dirty="0">
                <a:latin typeface="Times New Roman" panose="02020603050405020304" pitchFamily="18" charset="0"/>
                <a:cs typeface="Times New Roman" pitchFamily="18" charset="0"/>
              </a:rPr>
              <a:t>EVALUATION</a:t>
            </a:r>
            <a:br>
              <a:rPr lang="en-IN" sz="2400" b="1" u="sng" dirty="0">
                <a:latin typeface="Times New Roman" pitchFamily="18" charset="0"/>
                <a:cs typeface="Times New Roman" pitchFamily="18" charset="0"/>
              </a:rPr>
            </a:br>
            <a:endParaRPr lang="en-IN" altLang="en-US" sz="3600" b="1" dirty="0">
              <a:latin typeface="Times New Roman" panose="02020603050405020304" pitchFamily="18" charset="0"/>
            </a:endParaRPr>
          </a:p>
        </p:txBody>
      </p:sp>
    </p:spTree>
    <p:extLst>
      <p:ext uri="{BB962C8B-B14F-4D97-AF65-F5344CB8AC3E}">
        <p14:creationId xmlns:p14="http://schemas.microsoft.com/office/powerpoint/2010/main" val="209922009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2017168"/>
            <a:ext cx="10972800" cy="4254236"/>
          </a:xfrm>
          <a:prstGeom prst="rect">
            <a:avLst/>
          </a:prstGeom>
        </p:spPr>
        <p:txBody>
          <a:bodyPr>
            <a:normAutofit lnSpcReduction="10000"/>
          </a:bodyPr>
          <a:lstStyle/>
          <a:p>
            <a:pPr marL="0" indent="0">
              <a:buNone/>
            </a:pPr>
            <a:r>
              <a:rPr lang="en-US" b="1" dirty="0">
                <a:latin typeface="Times New Roman" panose="02020603050405020304" pitchFamily="18" charset="0"/>
                <a:cs typeface="Times New Roman" panose="02020603050405020304" pitchFamily="18" charset="0"/>
              </a:rPr>
              <a:t>Ques:-When did the Kerala Floods of 2018 occur?</a:t>
            </a:r>
          </a:p>
          <a:p>
            <a:pPr marL="0" indent="0">
              <a:buNone/>
            </a:pPr>
            <a:endParaRPr lang="en-US" b="1" dirty="0">
              <a:latin typeface="Times New Roman" panose="02020603050405020304" pitchFamily="18" charset="0"/>
              <a:cs typeface="Times New Roman" panose="02020603050405020304" pitchFamily="18" charset="0"/>
            </a:endParaRPr>
          </a:p>
          <a:p>
            <a:pPr marL="514350" indent="-514350">
              <a:buFont typeface="+mj-lt"/>
              <a:buAutoNum type="alphaLcParenR"/>
            </a:pPr>
            <a:r>
              <a:rPr lang="en-US" dirty="0">
                <a:latin typeface="Times New Roman" panose="02020603050405020304" pitchFamily="18" charset="0"/>
                <a:cs typeface="Times New Roman" panose="02020603050405020304" pitchFamily="18" charset="0"/>
              </a:rPr>
              <a:t>June 2018</a:t>
            </a:r>
          </a:p>
          <a:p>
            <a:pPr marL="514350" indent="-514350">
              <a:buFont typeface="+mj-lt"/>
              <a:buAutoNum type="alphaLcParenR"/>
            </a:pPr>
            <a:r>
              <a:rPr lang="en-US" dirty="0">
                <a:latin typeface="Times New Roman" panose="02020603050405020304" pitchFamily="18" charset="0"/>
                <a:cs typeface="Times New Roman" panose="02020603050405020304" pitchFamily="18" charset="0"/>
              </a:rPr>
              <a:t>August 2018</a:t>
            </a:r>
          </a:p>
          <a:p>
            <a:pPr marL="514350" indent="-514350">
              <a:buFont typeface="+mj-lt"/>
              <a:buAutoNum type="alphaLcParenR"/>
            </a:pPr>
            <a:r>
              <a:rPr lang="en-US" dirty="0">
                <a:latin typeface="Times New Roman" panose="02020603050405020304" pitchFamily="18" charset="0"/>
                <a:cs typeface="Times New Roman" panose="02020603050405020304" pitchFamily="18" charset="0"/>
              </a:rPr>
              <a:t>September 2018</a:t>
            </a:r>
          </a:p>
          <a:p>
            <a:pPr marL="514350" indent="-514350">
              <a:buFont typeface="+mj-lt"/>
              <a:buAutoNum type="alphaLcParenR"/>
            </a:pPr>
            <a:r>
              <a:rPr lang="en-US" dirty="0">
                <a:latin typeface="Times New Roman" panose="02020603050405020304" pitchFamily="18" charset="0"/>
                <a:cs typeface="Times New Roman" panose="02020603050405020304" pitchFamily="18" charset="0"/>
              </a:rPr>
              <a:t>October 2018</a:t>
            </a:r>
          </a:p>
          <a:p>
            <a:pPr marL="0" indent="0">
              <a:buNone/>
            </a:pPr>
            <a:br>
              <a:rPr lang="en-US" dirty="0">
                <a:latin typeface="Times New Roman" panose="02020603050405020304" pitchFamily="18" charset="0"/>
                <a:cs typeface="Times New Roman" panose="02020603050405020304" pitchFamily="18" charset="0"/>
              </a:rPr>
            </a:br>
            <a:endParaRPr lang="en-IN"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063B4179-12C0-197A-CE34-E0B66CD05E14}"/>
              </a:ext>
            </a:extLst>
          </p:cNvPr>
          <p:cNvSpPr txBox="1">
            <a:spLocks noGrp="1" noChangeArrowheads="1"/>
          </p:cNvSpPr>
          <p:nvPr>
            <p:ph type="title"/>
          </p:nvPr>
        </p:nvSpPr>
        <p:spPr>
          <a:prstGeom prst="rect">
            <a:avLst/>
          </a:prstGeom>
          <a:solidFill>
            <a:srgbClr val="FFC000"/>
          </a:solidFill>
        </p:spPr>
        <p:txBody>
          <a:bodyPr vert="horz" lIns="121917" tIns="60958" rIns="121917" bIns="60958"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IN" sz="3700" b="1" dirty="0">
                <a:latin typeface="Times New Roman" panose="02020603050405020304" pitchFamily="18" charset="0"/>
                <a:cs typeface="Times New Roman" pitchFamily="18" charset="0"/>
              </a:rPr>
            </a:br>
            <a:r>
              <a:rPr lang="en-IN" sz="4000" b="1" dirty="0">
                <a:latin typeface="Times New Roman" panose="02020603050405020304" pitchFamily="18" charset="0"/>
                <a:cs typeface="Times New Roman" pitchFamily="18" charset="0"/>
              </a:rPr>
              <a:t>EVALUATION</a:t>
            </a:r>
            <a:br>
              <a:rPr lang="en-IN" sz="2400" b="1" u="sng" dirty="0">
                <a:latin typeface="Times New Roman" pitchFamily="18" charset="0"/>
                <a:cs typeface="Times New Roman" pitchFamily="18" charset="0"/>
              </a:rPr>
            </a:br>
            <a:endParaRPr lang="en-IN" altLang="en-US" sz="3600" b="1" dirty="0">
              <a:latin typeface="Times New Roman" panose="02020603050405020304" pitchFamily="18" charset="0"/>
            </a:endParaRPr>
          </a:p>
        </p:txBody>
      </p:sp>
    </p:spTree>
    <p:extLst>
      <p:ext uri="{BB962C8B-B14F-4D97-AF65-F5344CB8AC3E}">
        <p14:creationId xmlns:p14="http://schemas.microsoft.com/office/powerpoint/2010/main" val="312260682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62309" y="2544792"/>
            <a:ext cx="11576649" cy="2484408"/>
          </a:xfrm>
          <a:prstGeom prst="rect">
            <a:avLst/>
          </a:prstGeom>
          <a:solidFill>
            <a:srgbClr val="FFC000"/>
          </a:solidFill>
        </p:spPr>
        <p:txBody>
          <a:bodyPr>
            <a:normAutofit/>
          </a:bodyPr>
          <a:lstStyle/>
          <a:p>
            <a:pPr marL="0" indent="0" algn="ctr">
              <a:buNone/>
            </a:pPr>
            <a:r>
              <a:rPr lang="en-US" sz="12800" b="1" dirty="0"/>
              <a:t>THANK YOU</a:t>
            </a:r>
            <a:endParaRPr lang="en-IN" sz="12800" b="1" dirty="0"/>
          </a:p>
        </p:txBody>
      </p:sp>
    </p:spTree>
    <p:extLst>
      <p:ext uri="{BB962C8B-B14F-4D97-AF65-F5344CB8AC3E}">
        <p14:creationId xmlns:p14="http://schemas.microsoft.com/office/powerpoint/2010/main" val="377398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images.mid-day.com/images/2015/dec/chennai3.jpg"/>
          <p:cNvPicPr/>
          <p:nvPr/>
        </p:nvPicPr>
        <p:blipFill>
          <a:blip r:embed="rId2" cstate="print"/>
          <a:srcRect/>
          <a:stretch>
            <a:fillRect/>
          </a:stretch>
        </p:blipFill>
        <p:spPr bwMode="auto">
          <a:xfrm>
            <a:off x="402337" y="1728215"/>
            <a:ext cx="11503152" cy="4503773"/>
          </a:xfrm>
          <a:prstGeom prst="rect">
            <a:avLst/>
          </a:prstGeom>
          <a:noFill/>
          <a:ln w="9525">
            <a:noFill/>
            <a:miter lim="800000"/>
            <a:headEnd/>
            <a:tailEnd/>
          </a:ln>
        </p:spPr>
      </p:pic>
      <p:sp>
        <p:nvSpPr>
          <p:cNvPr id="6"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20240" y="420624"/>
            <a:ext cx="8229600" cy="1124712"/>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600" b="1" dirty="0">
                <a:latin typeface="Times New Roman" panose="02020603050405020304" pitchFamily="18" charset="0"/>
              </a:rPr>
            </a:br>
            <a:br>
              <a:rPr lang="en-US" sz="3600" b="1" dirty="0">
                <a:latin typeface="Times New Roman" panose="02020603050405020304" pitchFamily="18" charset="0"/>
              </a:rPr>
            </a:br>
            <a:r>
              <a:rPr lang="en-US" sz="3600" b="1" dirty="0">
                <a:latin typeface="Times New Roman" panose="02020603050405020304" pitchFamily="18" charset="0"/>
              </a:rPr>
              <a:t>SAIDAPET OVERBRIDGE SUBMERGED IN FLOODS </a:t>
            </a:r>
            <a:br>
              <a:rPr lang="en-IN" sz="3200" dirty="0">
                <a:latin typeface="Times New Roman" panose="02020603050405020304" pitchFamily="18" charset="0"/>
              </a:rPr>
            </a:br>
            <a:br>
              <a:rPr lang="en-IN" sz="3200" dirty="0">
                <a:latin typeface="Times New Roman" panose="02020603050405020304" pitchFamily="18" charset="0"/>
              </a:rPr>
            </a:br>
            <a:endParaRPr lang="en-IN" altLang="en-US" sz="3000" dirty="0">
              <a:latin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94298" y="1597309"/>
            <a:ext cx="11411189" cy="4906108"/>
          </a:xfrm>
          <a:prstGeom prst="rect">
            <a:avLst/>
          </a:prstGeom>
          <a:noFill/>
          <a:ln w="9525">
            <a:noFill/>
            <a:miter lim="800000"/>
            <a:headEnd/>
            <a:tailEnd/>
          </a:ln>
          <a:effectLst/>
        </p:spPr>
      </p:pic>
      <p:sp>
        <p:nvSpPr>
          <p:cNvPr id="6"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11096" y="493776"/>
            <a:ext cx="8321041" cy="941832"/>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r>
              <a:rPr lang="en-US" sz="3600" b="1" dirty="0">
                <a:latin typeface="Times New Roman" panose="02020603050405020304" pitchFamily="18" charset="0"/>
              </a:rPr>
              <a:t>INUNDATED HOUSES IN KOTTURPURAM </a:t>
            </a: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endParaRPr lang="en-IN" altLang="en-US" sz="3000" dirty="0">
              <a:latin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74431" y="1984248"/>
            <a:ext cx="11043138" cy="4712677"/>
          </a:xfrm>
          <a:prstGeom prst="rect">
            <a:avLst/>
          </a:prstGeom>
          <a:noFill/>
          <a:ln w="9525">
            <a:noFill/>
            <a:miter lim="800000"/>
            <a:headEnd/>
            <a:tailEnd/>
          </a:ln>
          <a:effectLst/>
        </p:spPr>
      </p:pic>
      <p:sp>
        <p:nvSpPr>
          <p:cNvPr id="6"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856232" y="374904"/>
            <a:ext cx="8302752" cy="1172542"/>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r>
              <a:rPr lang="en-US" sz="3600" b="1" dirty="0">
                <a:latin typeface="Times New Roman" panose="02020603050405020304" pitchFamily="18" charset="0"/>
              </a:rPr>
              <a:t>WATER INUNDATION DUE TO FLOOD IN PERUNGALATHUR </a:t>
            </a: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endParaRPr lang="en-IN" altLang="en-US" sz="3000" dirty="0">
              <a:latin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4294967295"/>
          </p:nvPr>
        </p:nvPicPr>
        <p:blipFill>
          <a:blip r:embed="rId2" cstate="print"/>
          <a:srcRect/>
          <a:stretch>
            <a:fillRect/>
          </a:stretch>
        </p:blipFill>
        <p:spPr bwMode="auto">
          <a:xfrm>
            <a:off x="637735" y="1828098"/>
            <a:ext cx="10916529" cy="4895556"/>
          </a:xfrm>
          <a:prstGeom prst="rect">
            <a:avLst/>
          </a:prstGeom>
          <a:noFill/>
          <a:ln w="9525">
            <a:noFill/>
            <a:miter lim="800000"/>
            <a:headEnd/>
            <a:tailEnd/>
          </a:ln>
          <a:effectLst/>
        </p:spPr>
      </p:pic>
      <p:sp>
        <p:nvSpPr>
          <p:cNvPr id="5"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56816" y="512064"/>
            <a:ext cx="8229600" cy="1042416"/>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r>
              <a:rPr lang="en-US" sz="3600" b="1" dirty="0">
                <a:latin typeface="Times New Roman" panose="02020603050405020304" pitchFamily="18" charset="0"/>
              </a:rPr>
              <a:t>SUBMERGED HOUSES IN TAMBARAM </a:t>
            </a: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endParaRPr lang="en-IN" altLang="en-US" sz="3000" dirty="0">
              <a:latin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13242FD-A83A-8793-7A9F-36A8119715E4}"/>
              </a:ext>
            </a:extLst>
          </p:cNvPr>
          <p:cNvSpPr>
            <a:spLocks noGrp="1"/>
          </p:cNvSpPr>
          <p:nvPr>
            <p:ph idx="4294967295"/>
          </p:nvPr>
        </p:nvSpPr>
        <p:spPr>
          <a:xfrm>
            <a:off x="128016" y="1901951"/>
            <a:ext cx="11942064" cy="4635373"/>
          </a:xfrm>
          <a:prstGeom prst="rect">
            <a:avLst/>
          </a:prstGeom>
        </p:spPr>
        <p:txBody>
          <a:bodyPr>
            <a:normAutofit/>
          </a:bodyPr>
          <a:lstStyle/>
          <a:p>
            <a:pPr marL="0" indent="0">
              <a:buNone/>
            </a:pPr>
            <a:r>
              <a:rPr lang="en-US" sz="2700" b="1" dirty="0">
                <a:latin typeface="Times New Roman" panose="02020603050405020304" pitchFamily="18" charset="0"/>
                <a:cs typeface="Times New Roman" panose="02020603050405020304" pitchFamily="18" charset="0"/>
              </a:rPr>
              <a:t>Upon completing this lesson, you will be able to learn about:-</a:t>
            </a:r>
          </a:p>
          <a:p>
            <a:pPr>
              <a:lnSpc>
                <a:spcPct val="200000"/>
              </a:lnSpc>
            </a:pPr>
            <a:r>
              <a:rPr lang="en-US" sz="2800" dirty="0">
                <a:latin typeface="Times New Roman" panose="02020603050405020304" pitchFamily="18" charset="0"/>
                <a:cs typeface="Times New Roman" panose="02020603050405020304" pitchFamily="18" charset="0"/>
              </a:rPr>
              <a:t>Chennai Urban Flooding-2015</a:t>
            </a:r>
          </a:p>
          <a:p>
            <a:pPr>
              <a:lnSpc>
                <a:spcPct val="200000"/>
              </a:lnSpc>
            </a:pPr>
            <a:r>
              <a:rPr lang="en-US" sz="2800" dirty="0">
                <a:latin typeface="Times New Roman" panose="02020603050405020304" pitchFamily="18" charset="0"/>
                <a:cs typeface="Times New Roman" panose="02020603050405020304" pitchFamily="18" charset="0"/>
              </a:rPr>
              <a:t>Kerala Flood- 2018</a:t>
            </a:r>
          </a:p>
          <a:p>
            <a:pPr>
              <a:lnSpc>
                <a:spcPct val="200000"/>
              </a:lnSpc>
            </a:pPr>
            <a:r>
              <a:rPr lang="en-US" sz="2800" dirty="0">
                <a:latin typeface="Times New Roman" panose="02020603050405020304" pitchFamily="18" charset="0"/>
                <a:cs typeface="Times New Roman" panose="02020603050405020304" pitchFamily="18" charset="0"/>
              </a:rPr>
              <a:t>Analysis of death of rescuers in FWR </a:t>
            </a:r>
            <a:r>
              <a:rPr lang="en-US" sz="2800" dirty="0" err="1">
                <a:latin typeface="Times New Roman" panose="02020603050405020304" pitchFamily="18" charset="0"/>
                <a:cs typeface="Times New Roman" panose="02020603050405020304" pitchFamily="18" charset="0"/>
              </a:rPr>
              <a:t>Trg</a:t>
            </a:r>
            <a:r>
              <a:rPr lang="en-US" sz="2800" dirty="0">
                <a:latin typeface="Times New Roman" panose="02020603050405020304" pitchFamily="18" charset="0"/>
                <a:cs typeface="Times New Roman" panose="02020603050405020304" pitchFamily="18" charset="0"/>
              </a:rPr>
              <a:t>/ops including </a:t>
            </a:r>
            <a:r>
              <a:rPr lang="en-US" sz="2800" dirty="0" err="1">
                <a:latin typeface="Times New Roman" panose="02020603050405020304" pitchFamily="18" charset="0"/>
                <a:cs typeface="Times New Roman" panose="02020603050405020304" pitchFamily="18" charset="0"/>
              </a:rPr>
              <a:t>Mundali</a:t>
            </a:r>
            <a:r>
              <a:rPr lang="en-US" sz="2800" dirty="0">
                <a:latin typeface="Times New Roman" panose="02020603050405020304" pitchFamily="18" charset="0"/>
                <a:cs typeface="Times New Roman" panose="02020603050405020304" pitchFamily="18" charset="0"/>
              </a:rPr>
              <a:t>, ODRAF incident</a:t>
            </a:r>
          </a:p>
          <a:p>
            <a:pPr marL="0" indent="0">
              <a:buNone/>
            </a:pPr>
            <a:endParaRPr lang="en-IN" dirty="0">
              <a:latin typeface="Times New Roman" panose="02020603050405020304" pitchFamily="18" charset="0"/>
              <a:cs typeface="Times New Roman" panose="02020603050405020304" pitchFamily="18" charset="0"/>
            </a:endParaRPr>
          </a:p>
        </p:txBody>
      </p:sp>
      <p:sp>
        <p:nvSpPr>
          <p:cNvPr id="10" name="Rectangle 6">
            <a:extLst>
              <a:ext uri="{FF2B5EF4-FFF2-40B4-BE49-F238E27FC236}">
                <a16:creationId xmlns:a16="http://schemas.microsoft.com/office/drawing/2014/main" id="{B6975D7C-6B9C-C7B6-57C7-8331EDE0229F}"/>
              </a:ext>
            </a:extLst>
          </p:cNvPr>
          <p:cNvSpPr>
            <a:spLocks noChangeArrowheads="1"/>
          </p:cNvSpPr>
          <p:nvPr/>
        </p:nvSpPr>
        <p:spPr bwMode="auto">
          <a:xfrm>
            <a:off x="5990322" y="532400"/>
            <a:ext cx="92204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30250" algn="l"/>
              </a:tabLst>
              <a:defRPr>
                <a:solidFill>
                  <a:schemeClr val="tx1"/>
                </a:solidFill>
                <a:latin typeface="Arial" panose="020B0604020202020204" pitchFamily="34" charset="0"/>
              </a:defRPr>
            </a:lvl1pPr>
            <a:lvl2pPr eaLnBrk="0" fontAlgn="base" hangingPunct="0">
              <a:spcBef>
                <a:spcPct val="0"/>
              </a:spcBef>
              <a:spcAft>
                <a:spcPct val="0"/>
              </a:spcAft>
              <a:tabLst>
                <a:tab pos="730250" algn="l"/>
              </a:tabLst>
              <a:defRPr>
                <a:solidFill>
                  <a:schemeClr val="tx1"/>
                </a:solidFill>
                <a:latin typeface="Arial" panose="020B0604020202020204" pitchFamily="34" charset="0"/>
              </a:defRPr>
            </a:lvl2pPr>
            <a:lvl3pPr eaLnBrk="0" fontAlgn="base" hangingPunct="0">
              <a:spcBef>
                <a:spcPct val="0"/>
              </a:spcBef>
              <a:spcAft>
                <a:spcPct val="0"/>
              </a:spcAft>
              <a:tabLst>
                <a:tab pos="730250" algn="l"/>
              </a:tabLst>
              <a:defRPr>
                <a:solidFill>
                  <a:schemeClr val="tx1"/>
                </a:solidFill>
                <a:latin typeface="Arial" panose="020B0604020202020204" pitchFamily="34" charset="0"/>
              </a:defRPr>
            </a:lvl3pPr>
            <a:lvl4pPr eaLnBrk="0" fontAlgn="base" hangingPunct="0">
              <a:spcBef>
                <a:spcPct val="0"/>
              </a:spcBef>
              <a:spcAft>
                <a:spcPct val="0"/>
              </a:spcAft>
              <a:tabLst>
                <a:tab pos="730250" algn="l"/>
              </a:tabLst>
              <a:defRPr>
                <a:solidFill>
                  <a:schemeClr val="tx1"/>
                </a:solidFill>
                <a:latin typeface="Arial" panose="020B0604020202020204" pitchFamily="34" charset="0"/>
              </a:defRPr>
            </a:lvl4pPr>
            <a:lvl5pPr eaLnBrk="0" fontAlgn="base" hangingPunct="0">
              <a:spcBef>
                <a:spcPct val="0"/>
              </a:spcBef>
              <a:spcAft>
                <a:spcPct val="0"/>
              </a:spcAft>
              <a:tabLst>
                <a:tab pos="730250" algn="l"/>
              </a:tabLst>
              <a:defRPr>
                <a:solidFill>
                  <a:schemeClr val="tx1"/>
                </a:solidFill>
                <a:latin typeface="Arial" panose="020B0604020202020204" pitchFamily="34" charset="0"/>
              </a:defRPr>
            </a:lvl5pPr>
            <a:lvl6pPr eaLnBrk="0" fontAlgn="base" hangingPunct="0">
              <a:spcBef>
                <a:spcPct val="0"/>
              </a:spcBef>
              <a:spcAft>
                <a:spcPct val="0"/>
              </a:spcAft>
              <a:tabLst>
                <a:tab pos="730250" algn="l"/>
              </a:tabLst>
              <a:defRPr>
                <a:solidFill>
                  <a:schemeClr val="tx1"/>
                </a:solidFill>
                <a:latin typeface="Arial" panose="020B0604020202020204" pitchFamily="34" charset="0"/>
              </a:defRPr>
            </a:lvl6pPr>
            <a:lvl7pPr eaLnBrk="0" fontAlgn="base" hangingPunct="0">
              <a:spcBef>
                <a:spcPct val="0"/>
              </a:spcBef>
              <a:spcAft>
                <a:spcPct val="0"/>
              </a:spcAft>
              <a:tabLst>
                <a:tab pos="730250" algn="l"/>
              </a:tabLst>
              <a:defRPr>
                <a:solidFill>
                  <a:schemeClr val="tx1"/>
                </a:solidFill>
                <a:latin typeface="Arial" panose="020B0604020202020204" pitchFamily="34" charset="0"/>
              </a:defRPr>
            </a:lvl7pPr>
            <a:lvl8pPr eaLnBrk="0" fontAlgn="base" hangingPunct="0">
              <a:spcBef>
                <a:spcPct val="0"/>
              </a:spcBef>
              <a:spcAft>
                <a:spcPct val="0"/>
              </a:spcAft>
              <a:tabLst>
                <a:tab pos="730250" algn="l"/>
              </a:tabLst>
              <a:defRPr>
                <a:solidFill>
                  <a:schemeClr val="tx1"/>
                </a:solidFill>
                <a:latin typeface="Arial" panose="020B0604020202020204" pitchFamily="34" charset="0"/>
              </a:defRPr>
            </a:lvl8pPr>
            <a:lvl9pPr eaLnBrk="0" fontAlgn="base" hangingPunct="0">
              <a:spcBef>
                <a:spcPct val="0"/>
              </a:spcBef>
              <a:spcAft>
                <a:spcPct val="0"/>
              </a:spcAft>
              <a:tabLst>
                <a:tab pos="7302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730250" algn="l"/>
              </a:tabLst>
            </a:pPr>
            <a:r>
              <a:rPr kumimoji="0" lang="en-US" altLang="en-US" sz="1000" b="0" i="0" u="none" strike="noStrike" cap="none" normalizeH="0" baseline="0" dirty="0">
                <a:ln>
                  <a:noFill/>
                </a:ln>
                <a:solidFill>
                  <a:srgbClr val="211C1F"/>
                </a:solidFill>
                <a:effectLst/>
                <a:latin typeface="Arial" panose="020B0604020202020204" pitchFamily="34" charset="0"/>
                <a:ea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itle 1">
            <a:extLst>
              <a:ext uri="{FF2B5EF4-FFF2-40B4-BE49-F238E27FC236}">
                <a16:creationId xmlns:a16="http://schemas.microsoft.com/office/drawing/2014/main" id="{F394924C-6064-6CE9-DD33-231909F8F7DC}"/>
              </a:ext>
            </a:extLst>
          </p:cNvPr>
          <p:cNvSpPr>
            <a:spLocks noGrp="1" noChangeArrowheads="1"/>
          </p:cNvSpPr>
          <p:nvPr>
            <p:ph type="title"/>
          </p:nvPr>
        </p:nvSpPr>
        <p:spPr>
          <a:xfrm>
            <a:off x="1938528" y="320675"/>
            <a:ext cx="8229600" cy="1281113"/>
          </a:xfrm>
          <a:solidFill>
            <a:srgbClr val="FFC000"/>
          </a:solidFill>
        </p:spPr>
        <p:txBody>
          <a:bodyPr anchor="ctr">
            <a:normAutofit/>
          </a:bodyPr>
          <a:lstStyle/>
          <a:p>
            <a:pPr algn="ctr"/>
            <a:r>
              <a:rPr lang="en-GB" altLang="en-US" sz="6600" b="1" dirty="0">
                <a:ea typeface="Arial Unicode MS"/>
                <a:cs typeface="Arial Unicode MS"/>
              </a:rPr>
              <a:t>OBJECTIVES</a:t>
            </a:r>
            <a:endParaRPr lang="en-IN" altLang="en-US" sz="6600" b="1" dirty="0"/>
          </a:p>
        </p:txBody>
      </p:sp>
    </p:spTree>
    <p:extLst>
      <p:ext uri="{BB962C8B-B14F-4D97-AF65-F5344CB8AC3E}">
        <p14:creationId xmlns:p14="http://schemas.microsoft.com/office/powerpoint/2010/main" val="124569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news.asiaone.com/sites/default/files/styles/w641/public/original_images/Dec2015/20151206_chennai_0.jpg?itok=tYT3m_38"/>
          <p:cNvPicPr>
            <a:picLocks noGrp="1"/>
          </p:cNvPicPr>
          <p:nvPr>
            <p:ph idx="4294967295"/>
          </p:nvPr>
        </p:nvPicPr>
        <p:blipFill>
          <a:blip r:embed="rId2" cstate="print"/>
          <a:srcRect/>
          <a:stretch>
            <a:fillRect/>
          </a:stretch>
        </p:blipFill>
        <p:spPr bwMode="auto">
          <a:xfrm>
            <a:off x="1066165" y="1648968"/>
            <a:ext cx="5173394" cy="2431366"/>
          </a:xfrm>
          <a:prstGeom prst="rect">
            <a:avLst/>
          </a:prstGeom>
          <a:noFill/>
          <a:ln w="9525">
            <a:noFill/>
            <a:miter lim="800000"/>
            <a:headEnd/>
            <a:tailEnd/>
          </a:ln>
        </p:spPr>
      </p:pic>
      <p:pic>
        <p:nvPicPr>
          <p:cNvPr id="5" name="Picture 4" descr="An aerial view of the waterlogged Chennai airport"/>
          <p:cNvPicPr/>
          <p:nvPr/>
        </p:nvPicPr>
        <p:blipFill>
          <a:blip r:embed="rId3" cstate="print"/>
          <a:srcRect/>
          <a:stretch>
            <a:fillRect/>
          </a:stretch>
        </p:blipFill>
        <p:spPr bwMode="auto">
          <a:xfrm>
            <a:off x="6239559" y="1648968"/>
            <a:ext cx="5174566" cy="2431366"/>
          </a:xfrm>
          <a:prstGeom prst="rect">
            <a:avLst/>
          </a:prstGeom>
          <a:noFill/>
          <a:ln w="9525">
            <a:noFill/>
            <a:miter lim="800000"/>
            <a:headEnd/>
            <a:tailEnd/>
          </a:ln>
        </p:spPr>
      </p:pic>
      <p:pic>
        <p:nvPicPr>
          <p:cNvPr id="6" name="Picture 5" descr="http://i.dawn.com/primary/2015/12/5661429b5be97.jpg"/>
          <p:cNvPicPr/>
          <p:nvPr/>
        </p:nvPicPr>
        <p:blipFill>
          <a:blip r:embed="rId4" cstate="print"/>
          <a:srcRect/>
          <a:stretch>
            <a:fillRect/>
          </a:stretch>
        </p:blipFill>
        <p:spPr bwMode="auto">
          <a:xfrm>
            <a:off x="1050925" y="4080334"/>
            <a:ext cx="10363200" cy="2560320"/>
          </a:xfrm>
          <a:prstGeom prst="rect">
            <a:avLst/>
          </a:prstGeom>
          <a:noFill/>
          <a:ln w="9525">
            <a:noFill/>
            <a:miter lim="800000"/>
            <a:headEnd/>
            <a:tailEnd/>
          </a:ln>
        </p:spPr>
      </p:pic>
      <p:sp>
        <p:nvSpPr>
          <p:cNvPr id="7"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09075" y="437437"/>
            <a:ext cx="8249909" cy="1112838"/>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200000"/>
              </a:lnSpc>
            </a:pP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r>
              <a:rPr lang="en-US" sz="3600" b="1" dirty="0">
                <a:latin typeface="Times New Roman" panose="02020603050405020304" pitchFamily="18" charset="0"/>
              </a:rPr>
              <a:t>FLOODED CHENNAI AIRPORT </a:t>
            </a: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endParaRPr lang="en-IN" altLang="en-US" sz="3000" dirty="0">
              <a:latin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http://timesofindia.indiatimes.com/thumb/msid-50023145,width-400,resizemode-4/50023145.jpg"/>
          <p:cNvPicPr>
            <a:picLocks noGrp="1"/>
          </p:cNvPicPr>
          <p:nvPr>
            <p:ph idx="4294967295"/>
          </p:nvPr>
        </p:nvPicPr>
        <p:blipFill>
          <a:blip r:embed="rId2" cstate="print"/>
          <a:stretch>
            <a:fillRect/>
          </a:stretch>
        </p:blipFill>
        <p:spPr bwMode="auto">
          <a:xfrm>
            <a:off x="6172201" y="4453832"/>
            <a:ext cx="4495799" cy="2193857"/>
          </a:xfrm>
          <a:prstGeom prst="rect">
            <a:avLst/>
          </a:prstGeom>
          <a:noFill/>
          <a:ln w="9525">
            <a:noFill/>
            <a:miter lim="800000"/>
            <a:headEnd/>
            <a:tailEnd/>
          </a:ln>
        </p:spPr>
      </p:pic>
      <p:pic>
        <p:nvPicPr>
          <p:cNvPr id="9" name="Picture 8" descr="http://www.thehindu.com/multimedia/dynamic/02643/flood-IAF_2643703g.jpg"/>
          <p:cNvPicPr/>
          <p:nvPr/>
        </p:nvPicPr>
        <p:blipFill>
          <a:blip r:embed="rId3" cstate="print"/>
          <a:srcRect/>
          <a:stretch>
            <a:fillRect/>
          </a:stretch>
        </p:blipFill>
        <p:spPr bwMode="auto">
          <a:xfrm>
            <a:off x="1531622" y="1764792"/>
            <a:ext cx="4648199" cy="2689038"/>
          </a:xfrm>
          <a:prstGeom prst="rect">
            <a:avLst/>
          </a:prstGeom>
          <a:noFill/>
          <a:ln w="9525">
            <a:noFill/>
            <a:miter lim="800000"/>
            <a:headEnd/>
            <a:tailEnd/>
          </a:ln>
        </p:spPr>
      </p:pic>
      <p:pic>
        <p:nvPicPr>
          <p:cNvPr id="10" name="Picture 9" descr="Chennai"/>
          <p:cNvPicPr/>
          <p:nvPr/>
        </p:nvPicPr>
        <p:blipFill>
          <a:blip r:embed="rId4" cstate="print"/>
          <a:srcRect/>
          <a:stretch>
            <a:fillRect/>
          </a:stretch>
        </p:blipFill>
        <p:spPr bwMode="auto">
          <a:xfrm>
            <a:off x="1524000" y="4453833"/>
            <a:ext cx="4648200" cy="2193856"/>
          </a:xfrm>
          <a:prstGeom prst="rect">
            <a:avLst/>
          </a:prstGeom>
          <a:noFill/>
          <a:ln w="9525">
            <a:noFill/>
            <a:miter lim="800000"/>
            <a:headEnd/>
            <a:tailEnd/>
          </a:ln>
        </p:spPr>
      </p:pic>
      <p:pic>
        <p:nvPicPr>
          <p:cNvPr id="11" name="Picture 10" descr="Heavy rain Flooded the city"/>
          <p:cNvPicPr/>
          <p:nvPr/>
        </p:nvPicPr>
        <p:blipFill>
          <a:blip r:embed="rId5" cstate="print"/>
          <a:srcRect/>
          <a:stretch>
            <a:fillRect/>
          </a:stretch>
        </p:blipFill>
        <p:spPr bwMode="auto">
          <a:xfrm>
            <a:off x="6179821" y="1764792"/>
            <a:ext cx="4495800" cy="2689038"/>
          </a:xfrm>
          <a:prstGeom prst="rect">
            <a:avLst/>
          </a:prstGeom>
          <a:noFill/>
          <a:ln w="9525">
            <a:noFill/>
            <a:miter lim="800000"/>
            <a:headEnd/>
            <a:tailEnd/>
          </a:ln>
        </p:spPr>
      </p:pic>
      <p:sp>
        <p:nvSpPr>
          <p:cNvPr id="8"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38529" y="530353"/>
            <a:ext cx="8229600" cy="1087432"/>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r>
              <a:rPr lang="en-US" sz="3600" b="1" dirty="0">
                <a:latin typeface="Times New Roman" panose="02020603050405020304" pitchFamily="18" charset="0"/>
              </a:rPr>
              <a:t>DISRUPTION OF TRANSPORTATION </a:t>
            </a: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endParaRPr lang="en-IN" altLang="en-US" sz="3000" dirty="0">
              <a:latin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3"/>
          <p:cNvSpPr txBox="1">
            <a:spLocks/>
          </p:cNvSpPr>
          <p:nvPr/>
        </p:nvSpPr>
        <p:spPr bwMode="auto">
          <a:xfrm>
            <a:off x="2214367" y="-1"/>
            <a:ext cx="7763265" cy="1153551"/>
          </a:xfrm>
          <a:prstGeom prst="rect">
            <a:avLst/>
          </a:prstGeom>
          <a:noFill/>
          <a:ln w="9525">
            <a:noFill/>
            <a:miter lim="800000"/>
            <a:headEnd/>
            <a:tailEnd/>
          </a:ln>
        </p:spPr>
        <p:txBody>
          <a:bodyPr lIns="85259" tIns="42629" rIns="85259" bIns="42629" anchor="ctr"/>
          <a:lstStyle/>
          <a:p>
            <a:pPr algn="ctr" defTabSz="852587"/>
            <a:endParaRPr lang="en-US" sz="3200" b="1" dirty="0">
              <a:solidFill>
                <a:srgbClr val="FF0000"/>
              </a:solidFill>
              <a:latin typeface="Times New Roman" panose="02020603050405020304" pitchFamily="18" charset="0"/>
            </a:endParaRPr>
          </a:p>
        </p:txBody>
      </p:sp>
      <p:pic>
        <p:nvPicPr>
          <p:cNvPr id="46083" name="Picture 2" descr="C:\Documents and Settings\admin\Desktop\flood\Picture 555.jpg"/>
          <p:cNvPicPr>
            <a:picLocks noChangeArrowheads="1"/>
          </p:cNvPicPr>
          <p:nvPr/>
        </p:nvPicPr>
        <p:blipFill>
          <a:blip r:embed="rId2" cstate="print"/>
          <a:srcRect/>
          <a:stretch>
            <a:fillRect/>
          </a:stretch>
        </p:blipFill>
        <p:spPr bwMode="auto">
          <a:xfrm>
            <a:off x="1176621" y="2029968"/>
            <a:ext cx="4719721" cy="2290218"/>
          </a:xfrm>
          <a:prstGeom prst="rect">
            <a:avLst/>
          </a:prstGeom>
          <a:noFill/>
          <a:ln w="28575">
            <a:solidFill>
              <a:schemeClr val="tx1"/>
            </a:solidFill>
            <a:miter lim="800000"/>
            <a:headEnd/>
            <a:tailEnd/>
          </a:ln>
        </p:spPr>
      </p:pic>
      <p:pic>
        <p:nvPicPr>
          <p:cNvPr id="46084" name="Picture 3" descr="C:\Documents and Settings\admin\Desktop\flood\Picture 561.jpg"/>
          <p:cNvPicPr>
            <a:picLocks noChangeArrowheads="1"/>
          </p:cNvPicPr>
          <p:nvPr/>
        </p:nvPicPr>
        <p:blipFill>
          <a:blip r:embed="rId3" cstate="print"/>
          <a:srcRect/>
          <a:stretch>
            <a:fillRect/>
          </a:stretch>
        </p:blipFill>
        <p:spPr bwMode="auto">
          <a:xfrm>
            <a:off x="5896343" y="2029968"/>
            <a:ext cx="5540691" cy="2290218"/>
          </a:xfrm>
          <a:prstGeom prst="rect">
            <a:avLst/>
          </a:prstGeom>
          <a:noFill/>
          <a:ln w="28575">
            <a:solidFill>
              <a:schemeClr val="tx1"/>
            </a:solidFill>
            <a:miter lim="800000"/>
            <a:headEnd/>
            <a:tailEnd/>
          </a:ln>
        </p:spPr>
      </p:pic>
      <p:pic>
        <p:nvPicPr>
          <p:cNvPr id="46085" name="Picture 4" descr="C:\Documents and Settings\admin\Desktop\flood\Picture 584.jpg"/>
          <p:cNvPicPr>
            <a:picLocks noChangeArrowheads="1"/>
          </p:cNvPicPr>
          <p:nvPr/>
        </p:nvPicPr>
        <p:blipFill>
          <a:blip r:embed="rId4" cstate="print"/>
          <a:srcRect/>
          <a:stretch>
            <a:fillRect/>
          </a:stretch>
        </p:blipFill>
        <p:spPr bwMode="auto">
          <a:xfrm>
            <a:off x="1176621" y="4357841"/>
            <a:ext cx="4719721" cy="2290218"/>
          </a:xfrm>
          <a:prstGeom prst="rect">
            <a:avLst/>
          </a:prstGeom>
          <a:noFill/>
          <a:ln w="28575">
            <a:solidFill>
              <a:schemeClr val="tx1"/>
            </a:solidFill>
            <a:miter lim="800000"/>
            <a:headEnd/>
            <a:tailEnd/>
          </a:ln>
        </p:spPr>
      </p:pic>
      <p:pic>
        <p:nvPicPr>
          <p:cNvPr id="46086" name="Picture 5" descr="C:\Documents and Settings\admin\Desktop\flood\Picture 604.jpg"/>
          <p:cNvPicPr>
            <a:picLocks noChangeArrowheads="1"/>
          </p:cNvPicPr>
          <p:nvPr/>
        </p:nvPicPr>
        <p:blipFill>
          <a:blip r:embed="rId5" cstate="print"/>
          <a:srcRect/>
          <a:stretch>
            <a:fillRect/>
          </a:stretch>
        </p:blipFill>
        <p:spPr bwMode="auto">
          <a:xfrm>
            <a:off x="5896343" y="4320186"/>
            <a:ext cx="5540692" cy="2327875"/>
          </a:xfrm>
          <a:prstGeom prst="rect">
            <a:avLst/>
          </a:prstGeom>
          <a:noFill/>
          <a:ln w="28575">
            <a:solidFill>
              <a:schemeClr val="tx1"/>
            </a:solidFill>
            <a:miter lim="800000"/>
            <a:headEnd/>
            <a:tailEnd/>
          </a:ln>
        </p:spPr>
      </p:pic>
      <p:sp>
        <p:nvSpPr>
          <p:cNvPr id="8"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20240" y="521208"/>
            <a:ext cx="8266176" cy="1153550"/>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r>
              <a:rPr lang="en-US" sz="3600" b="1" dirty="0">
                <a:latin typeface="Times New Roman" panose="02020603050405020304" pitchFamily="18" charset="0"/>
              </a:rPr>
              <a:t>FLOOD DAMAGES IN KANCHEEPURAM DISTRICT</a:t>
            </a: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endParaRPr lang="en-IN" altLang="en-US" sz="3000" dirty="0">
              <a:latin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4294967295"/>
          </p:nvPr>
        </p:nvPicPr>
        <p:blipFill>
          <a:blip r:embed="rId2" cstate="print"/>
          <a:stretch>
            <a:fillRect/>
          </a:stretch>
        </p:blipFill>
        <p:spPr bwMode="auto">
          <a:xfrm>
            <a:off x="900332" y="1918130"/>
            <a:ext cx="10438228" cy="4747529"/>
          </a:xfrm>
          <a:prstGeom prst="rect">
            <a:avLst/>
          </a:prstGeom>
          <a:noFill/>
          <a:ln w="9525">
            <a:noFill/>
            <a:miter lim="800000"/>
            <a:headEnd/>
            <a:tailEnd/>
          </a:ln>
          <a:effectLst/>
        </p:spPr>
      </p:pic>
      <p:sp>
        <p:nvSpPr>
          <p:cNvPr id="5"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892808" y="548640"/>
            <a:ext cx="8311896" cy="1051560"/>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r>
              <a:rPr lang="en-US" sz="3600" b="1" dirty="0">
                <a:latin typeface="Times New Roman" panose="02020603050405020304" pitchFamily="18" charset="0"/>
              </a:rPr>
              <a:t>FLOODING AT VISOOR IN PANRUTI , CUDDALORE DISTRICT </a:t>
            </a: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endParaRPr lang="en-IN" altLang="en-US" sz="3000" dirty="0">
              <a:latin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4294967295"/>
          </p:nvPr>
        </p:nvPicPr>
        <p:blipFill>
          <a:blip r:embed="rId2" cstate="print"/>
          <a:srcRect/>
          <a:stretch>
            <a:fillRect/>
          </a:stretch>
        </p:blipFill>
        <p:spPr bwMode="auto">
          <a:xfrm>
            <a:off x="1495864" y="1874520"/>
            <a:ext cx="9144000" cy="4641752"/>
          </a:xfrm>
          <a:prstGeom prst="rect">
            <a:avLst/>
          </a:prstGeom>
          <a:noFill/>
          <a:ln w="9525">
            <a:noFill/>
            <a:miter lim="800000"/>
            <a:headEnd/>
            <a:tailEnd/>
          </a:ln>
          <a:effectLst/>
        </p:spPr>
      </p:pic>
      <p:sp>
        <p:nvSpPr>
          <p:cNvPr id="5"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11096" y="274638"/>
            <a:ext cx="8211312" cy="1316418"/>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r>
              <a:rPr lang="en-US" sz="3600" b="1" dirty="0">
                <a:latin typeface="Times New Roman" panose="02020603050405020304" pitchFamily="18" charset="0"/>
              </a:rPr>
              <a:t>BREACH IN MELIRUPPU TO KEELIRUPPU ROAD AT CUDDALORE </a:t>
            </a: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endParaRPr lang="en-IN" altLang="en-US" sz="3000" dirty="0">
              <a:latin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www.kicc.jp/auick/database/apc/apc052/chennai_map.jpg"/>
          <p:cNvPicPr/>
          <p:nvPr/>
        </p:nvPicPr>
        <p:blipFill>
          <a:blip r:embed="rId2" cstate="print"/>
          <a:srcRect/>
          <a:stretch>
            <a:fillRect/>
          </a:stretch>
        </p:blipFill>
        <p:spPr bwMode="auto">
          <a:xfrm>
            <a:off x="774895" y="2130551"/>
            <a:ext cx="11099409" cy="4452811"/>
          </a:xfrm>
          <a:prstGeom prst="rect">
            <a:avLst/>
          </a:prstGeom>
          <a:noFill/>
          <a:ln w="9525">
            <a:noFill/>
            <a:miter lim="800000"/>
            <a:headEnd/>
            <a:tailEnd/>
          </a:ln>
        </p:spPr>
      </p:pic>
      <p:sp>
        <p:nvSpPr>
          <p:cNvPr id="5"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93392" y="694944"/>
            <a:ext cx="8156448" cy="868680"/>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r>
              <a:rPr lang="en-US" sz="3600" b="1" dirty="0">
                <a:latin typeface="Times New Roman" panose="02020603050405020304" pitchFamily="18" charset="0"/>
              </a:rPr>
              <a:t>CHENNAI DISTRICT</a:t>
            </a: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endParaRPr lang="en-IN" altLang="en-US" sz="3000" dirty="0">
              <a:latin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11095" y="621792"/>
            <a:ext cx="8257033" cy="91173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r>
              <a:rPr lang="en-US" sz="3600" b="1" dirty="0">
                <a:latin typeface="Times New Roman" panose="02020603050405020304" pitchFamily="18" charset="0"/>
              </a:rPr>
              <a:t>GEOGRAPHICAL FEATURE</a:t>
            </a: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endParaRPr lang="en-IN" altLang="en-US" sz="3000" dirty="0">
              <a:latin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2646807"/>
              </p:ext>
            </p:extLst>
          </p:nvPr>
        </p:nvGraphicFramePr>
        <p:xfrm>
          <a:off x="960120" y="1774743"/>
          <a:ext cx="10360152" cy="4858956"/>
        </p:xfrm>
        <a:graphic>
          <a:graphicData uri="http://schemas.openxmlformats.org/drawingml/2006/table">
            <a:tbl>
              <a:tblPr firstRow="1" bandRow="1">
                <a:tableStyleId>{5C22544A-7EE6-4342-B048-85BDC9FD1C3A}</a:tableStyleId>
              </a:tblPr>
              <a:tblGrid>
                <a:gridCol w="5180076">
                  <a:extLst>
                    <a:ext uri="{9D8B030D-6E8A-4147-A177-3AD203B41FA5}">
                      <a16:colId xmlns:a16="http://schemas.microsoft.com/office/drawing/2014/main" val="20000"/>
                    </a:ext>
                  </a:extLst>
                </a:gridCol>
                <a:gridCol w="5180076">
                  <a:extLst>
                    <a:ext uri="{9D8B030D-6E8A-4147-A177-3AD203B41FA5}">
                      <a16:colId xmlns:a16="http://schemas.microsoft.com/office/drawing/2014/main" val="20001"/>
                    </a:ext>
                  </a:extLst>
                </a:gridCol>
              </a:tblGrid>
              <a:tr h="843046">
                <a:tc>
                  <a:txBody>
                    <a:bodyPr/>
                    <a:lstStyle/>
                    <a:p>
                      <a:r>
                        <a:rPr lang="en-US" sz="2600" dirty="0">
                          <a:latin typeface="Times New Roman" panose="02020603050405020304" pitchFamily="18" charset="0"/>
                          <a:cs typeface="Times New Roman" panose="02020603050405020304" pitchFamily="18" charset="0"/>
                        </a:rPr>
                        <a:t>Area of Chennai city </a:t>
                      </a:r>
                      <a:endParaRPr lang="en-IN" sz="26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dirty="0">
                          <a:latin typeface="Times New Roman" panose="02020603050405020304" pitchFamily="18" charset="0"/>
                          <a:cs typeface="Times New Roman" panose="02020603050405020304" pitchFamily="18" charset="0"/>
                        </a:rPr>
                        <a:t>426 </a:t>
                      </a:r>
                      <a:r>
                        <a:rPr lang="en-US" sz="2600" dirty="0" err="1">
                          <a:latin typeface="Times New Roman" panose="02020603050405020304" pitchFamily="18" charset="0"/>
                          <a:cs typeface="Times New Roman" panose="02020603050405020304" pitchFamily="18" charset="0"/>
                        </a:rPr>
                        <a:t>Sq.Km</a:t>
                      </a:r>
                      <a:endParaRPr lang="en-US" sz="2600" dirty="0">
                        <a:latin typeface="Times New Roman" panose="02020603050405020304" pitchFamily="18" charset="0"/>
                        <a:cs typeface="Times New Roman" panose="02020603050405020304" pitchFamily="18" charset="0"/>
                      </a:endParaRPr>
                    </a:p>
                    <a:p>
                      <a:endParaRPr lang="en-IN" sz="2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1976797">
                <a:tc>
                  <a:txBody>
                    <a:bodyPr/>
                    <a:lstStyle/>
                    <a:p>
                      <a:r>
                        <a:rPr lang="en-US" sz="2600" dirty="0">
                          <a:latin typeface="Times New Roman" panose="02020603050405020304" pitchFamily="18" charset="0"/>
                          <a:cs typeface="Times New Roman" panose="02020603050405020304" pitchFamily="18" charset="0"/>
                        </a:rPr>
                        <a:t>Major Water ways </a:t>
                      </a:r>
                      <a:endParaRPr lang="en-IN" sz="2600" dirty="0">
                        <a:latin typeface="Times New Roman" panose="02020603050405020304" pitchFamily="18" charset="0"/>
                        <a:cs typeface="Times New Roman" panose="02020603050405020304" pitchFamily="18" charset="0"/>
                      </a:endParaRPr>
                    </a:p>
                  </a:txBody>
                  <a:tcPr/>
                </a:tc>
                <a:tc>
                  <a:txBody>
                    <a:bodyPr/>
                    <a:lstStyle/>
                    <a:p>
                      <a:pPr>
                        <a:buFont typeface="Wingdings" panose="05000000000000000000" pitchFamily="2" charset="2"/>
                        <a:buNone/>
                      </a:pPr>
                      <a:r>
                        <a:rPr lang="en-US" sz="2600" dirty="0">
                          <a:latin typeface="Times New Roman" panose="02020603050405020304" pitchFamily="18" charset="0"/>
                          <a:cs typeface="Times New Roman" panose="02020603050405020304" pitchFamily="18" charset="0"/>
                        </a:rPr>
                        <a:t>Adyar River , </a:t>
                      </a:r>
                      <a:r>
                        <a:rPr lang="en-US" sz="2600" dirty="0" err="1">
                          <a:latin typeface="Times New Roman" panose="02020603050405020304" pitchFamily="18" charset="0"/>
                          <a:cs typeface="Times New Roman" panose="02020603050405020304" pitchFamily="18" charset="0"/>
                        </a:rPr>
                        <a:t>Coovum</a:t>
                      </a:r>
                      <a:r>
                        <a:rPr lang="en-US" sz="2600" dirty="0">
                          <a:latin typeface="Times New Roman" panose="02020603050405020304" pitchFamily="18" charset="0"/>
                          <a:cs typeface="Times New Roman" panose="02020603050405020304" pitchFamily="18" charset="0"/>
                        </a:rPr>
                        <a:t> River, </a:t>
                      </a:r>
                      <a:r>
                        <a:rPr lang="en-US" sz="2600" dirty="0" err="1">
                          <a:latin typeface="Times New Roman" panose="02020603050405020304" pitchFamily="18" charset="0"/>
                          <a:cs typeface="Times New Roman" panose="02020603050405020304" pitchFamily="18" charset="0"/>
                        </a:rPr>
                        <a:t>Kosasthalaiar</a:t>
                      </a:r>
                      <a:r>
                        <a:rPr lang="en-US" sz="2600" dirty="0">
                          <a:latin typeface="Times New Roman" panose="02020603050405020304" pitchFamily="18" charset="0"/>
                          <a:cs typeface="Times New Roman" panose="02020603050405020304" pitchFamily="18" charset="0"/>
                        </a:rPr>
                        <a:t> River, </a:t>
                      </a:r>
                      <a:r>
                        <a:rPr lang="en-US" sz="2600" dirty="0" err="1">
                          <a:latin typeface="Times New Roman" panose="02020603050405020304" pitchFamily="18" charset="0"/>
                          <a:cs typeface="Times New Roman" panose="02020603050405020304" pitchFamily="18" charset="0"/>
                        </a:rPr>
                        <a:t>Mambalam</a:t>
                      </a:r>
                      <a:r>
                        <a:rPr lang="en-US" sz="2600" dirty="0">
                          <a:latin typeface="Times New Roman" panose="02020603050405020304" pitchFamily="18" charset="0"/>
                          <a:cs typeface="Times New Roman" panose="02020603050405020304" pitchFamily="18" charset="0"/>
                        </a:rPr>
                        <a:t> Canal,</a:t>
                      </a:r>
                      <a:r>
                        <a:rPr lang="en-US" sz="2600" baseline="0"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Captain Cotton Canal, </a:t>
                      </a:r>
                      <a:r>
                        <a:rPr lang="en-US" sz="2600" dirty="0" err="1">
                          <a:latin typeface="Times New Roman" panose="02020603050405020304" pitchFamily="18" charset="0"/>
                          <a:cs typeface="Times New Roman" panose="02020603050405020304" pitchFamily="18" charset="0"/>
                        </a:rPr>
                        <a:t>Otteri</a:t>
                      </a:r>
                      <a:r>
                        <a:rPr lang="en-US" sz="2600" dirty="0">
                          <a:latin typeface="Times New Roman" panose="02020603050405020304" pitchFamily="18" charset="0"/>
                          <a:cs typeface="Times New Roman" panose="02020603050405020304" pitchFamily="18" charset="0"/>
                        </a:rPr>
                        <a:t> Nullah, </a:t>
                      </a:r>
                      <a:r>
                        <a:rPr lang="en-US" sz="2600" dirty="0" err="1">
                          <a:latin typeface="Times New Roman" panose="02020603050405020304" pitchFamily="18" charset="0"/>
                          <a:cs typeface="Times New Roman" panose="02020603050405020304" pitchFamily="18" charset="0"/>
                        </a:rPr>
                        <a:t>Virugambakkam</a:t>
                      </a:r>
                      <a:r>
                        <a:rPr lang="en-US" sz="2600" dirty="0">
                          <a:latin typeface="Times New Roman" panose="02020603050405020304" pitchFamily="18" charset="0"/>
                          <a:cs typeface="Times New Roman" panose="02020603050405020304" pitchFamily="18" charset="0"/>
                        </a:rPr>
                        <a:t> Canal.</a:t>
                      </a:r>
                    </a:p>
                  </a:txBody>
                  <a:tcPr/>
                </a:tc>
                <a:extLst>
                  <a:ext uri="{0D108BD9-81ED-4DB2-BD59-A6C34878D82A}">
                    <a16:rowId xmlns:a16="http://schemas.microsoft.com/office/drawing/2014/main" val="10001"/>
                  </a:ext>
                </a:extLst>
              </a:tr>
              <a:tr h="582820">
                <a:tc>
                  <a:txBody>
                    <a:bodyPr/>
                    <a:lstStyle/>
                    <a:p>
                      <a:r>
                        <a:rPr lang="en-US" sz="2600" dirty="0">
                          <a:latin typeface="Times New Roman" panose="02020603050405020304" pitchFamily="18" charset="0"/>
                          <a:cs typeface="Times New Roman" panose="02020603050405020304" pitchFamily="18" charset="0"/>
                        </a:rPr>
                        <a:t>Storm Water Drain </a:t>
                      </a:r>
                      <a:endParaRPr lang="en-IN" sz="26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dirty="0">
                          <a:latin typeface="Times New Roman" panose="02020603050405020304" pitchFamily="18" charset="0"/>
                          <a:cs typeface="Times New Roman" panose="02020603050405020304" pitchFamily="18" charset="0"/>
                        </a:rPr>
                        <a:t>7,351 Drains</a:t>
                      </a:r>
                    </a:p>
                  </a:txBody>
                  <a:tcPr/>
                </a:tc>
                <a:extLst>
                  <a:ext uri="{0D108BD9-81ED-4DB2-BD59-A6C34878D82A}">
                    <a16:rowId xmlns:a16="http://schemas.microsoft.com/office/drawing/2014/main" val="10002"/>
                  </a:ext>
                </a:extLst>
              </a:tr>
              <a:tr h="582820">
                <a:tc>
                  <a:txBody>
                    <a:bodyPr/>
                    <a:lstStyle/>
                    <a:p>
                      <a:r>
                        <a:rPr lang="en-US" sz="2600" dirty="0">
                          <a:latin typeface="Times New Roman" panose="02020603050405020304" pitchFamily="18" charset="0"/>
                          <a:cs typeface="Times New Roman" panose="02020603050405020304" pitchFamily="18" charset="0"/>
                        </a:rPr>
                        <a:t>Annual average rainfall </a:t>
                      </a:r>
                      <a:endParaRPr lang="en-IN" sz="26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dirty="0">
                          <a:latin typeface="Times New Roman" panose="02020603050405020304" pitchFamily="18" charset="0"/>
                          <a:cs typeface="Times New Roman" panose="02020603050405020304" pitchFamily="18" charset="0"/>
                        </a:rPr>
                        <a:t>958.5mm / Year</a:t>
                      </a:r>
                    </a:p>
                  </a:txBody>
                  <a:tcPr/>
                </a:tc>
                <a:extLst>
                  <a:ext uri="{0D108BD9-81ED-4DB2-BD59-A6C34878D82A}">
                    <a16:rowId xmlns:a16="http://schemas.microsoft.com/office/drawing/2014/main" val="10003"/>
                  </a:ext>
                </a:extLst>
              </a:tr>
              <a:tr h="832599">
                <a:tc>
                  <a:txBody>
                    <a:bodyPr/>
                    <a:lstStyle/>
                    <a:p>
                      <a:r>
                        <a:rPr lang="en-US" sz="2600" dirty="0">
                          <a:latin typeface="Times New Roman" panose="02020603050405020304" pitchFamily="18" charset="0"/>
                          <a:cs typeface="Times New Roman" panose="02020603050405020304" pitchFamily="18" charset="0"/>
                        </a:rPr>
                        <a:t>Average Rainfall in November</a:t>
                      </a:r>
                      <a:endParaRPr lang="en-IN" sz="2600" dirty="0">
                        <a:latin typeface="Times New Roman" panose="02020603050405020304" pitchFamily="18" charset="0"/>
                        <a:cs typeface="Times New Roman" panose="02020603050405020304" pitchFamily="18" charset="0"/>
                      </a:endParaRPr>
                    </a:p>
                  </a:txBody>
                  <a:tcPr/>
                </a:tc>
                <a:tc>
                  <a:txBody>
                    <a:bodyPr/>
                    <a:lstStyle/>
                    <a:p>
                      <a:pPr algn="just">
                        <a:spcBef>
                          <a:spcPts val="0"/>
                        </a:spcBef>
                        <a:buClrTx/>
                        <a:buFont typeface="Wingdings" panose="05000000000000000000" pitchFamily="2" charset="2"/>
                        <a:buNone/>
                      </a:pPr>
                      <a:r>
                        <a:rPr lang="en-US" sz="2600" dirty="0">
                          <a:latin typeface="Times New Roman" panose="02020603050405020304" pitchFamily="18" charset="0"/>
                          <a:cs typeface="Times New Roman" panose="02020603050405020304" pitchFamily="18" charset="0"/>
                        </a:rPr>
                        <a:t>513.9mm</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81434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95600" y="228601"/>
            <a:ext cx="6172200" cy="1058487"/>
          </a:xfrm>
        </p:spPr>
        <p:txBody>
          <a:bodyPr/>
          <a:lstStyle/>
          <a:p>
            <a:pPr algn="ctr"/>
            <a:r>
              <a:rPr lang="en-US" sz="3200" dirty="0">
                <a:solidFill>
                  <a:srgbClr val="C00000"/>
                </a:solidFill>
                <a:latin typeface="Times New Roman" pitchFamily="18" charset="0"/>
                <a:cs typeface="Times New Roman" pitchFamily="18" charset="0"/>
              </a:rPr>
              <a:t> </a:t>
            </a:r>
          </a:p>
        </p:txBody>
      </p:sp>
      <p:sp>
        <p:nvSpPr>
          <p:cNvPr id="5" name="Content Placeholder 4"/>
          <p:cNvSpPr>
            <a:spLocks noGrp="1"/>
          </p:cNvSpPr>
          <p:nvPr>
            <p:ph sz="half" idx="2"/>
          </p:nvPr>
        </p:nvSpPr>
        <p:spPr>
          <a:xfrm>
            <a:off x="327804" y="1536192"/>
            <a:ext cx="11595972" cy="5239511"/>
          </a:xfrm>
        </p:spPr>
        <p:txBody>
          <a:bodyPr>
            <a:normAutofit lnSpcReduction="10000"/>
          </a:bodyPr>
          <a:lstStyle/>
          <a:p>
            <a:pPr algn="just">
              <a:lnSpc>
                <a:spcPct val="150000"/>
              </a:lnSpc>
              <a:spcBef>
                <a:spcPts val="1200"/>
              </a:spcBef>
              <a:buClrTx/>
              <a:buSzPct val="121000"/>
              <a:buFont typeface="Arial" pitchFamily="34" charset="0"/>
              <a:buChar char="•"/>
            </a:pPr>
            <a:r>
              <a:rPr lang="en-US" sz="2800" dirty="0"/>
              <a:t>November 2015 is recorded as the wettest month of last 100 years with 1113.80. mm of rainfall. Way back in 1918 Chennai has received 1088.40 mm which remains maximum till date.</a:t>
            </a:r>
          </a:p>
          <a:p>
            <a:pPr algn="just">
              <a:lnSpc>
                <a:spcPct val="150000"/>
              </a:lnSpc>
              <a:spcBef>
                <a:spcPts val="1200"/>
              </a:spcBef>
              <a:buClrTx/>
              <a:buSzPct val="121000"/>
              <a:buFont typeface="Arial" pitchFamily="34" charset="0"/>
              <a:buChar char="•"/>
            </a:pPr>
            <a:r>
              <a:rPr lang="en-US" sz="2800" dirty="0"/>
              <a:t>Maximum Rainfall Recorded 319.60mm on 02.12.2015.</a:t>
            </a:r>
          </a:p>
          <a:p>
            <a:pPr algn="just">
              <a:lnSpc>
                <a:spcPct val="150000"/>
              </a:lnSpc>
              <a:spcBef>
                <a:spcPts val="1200"/>
              </a:spcBef>
              <a:buClrTx/>
              <a:buSzPct val="121000"/>
              <a:buFont typeface="Arial" pitchFamily="34" charset="0"/>
              <a:buChar char="•"/>
            </a:pPr>
            <a:r>
              <a:rPr lang="en-US" sz="2800" dirty="0"/>
              <a:t>Normal life affected due to high rise of water level in </a:t>
            </a:r>
            <a:r>
              <a:rPr lang="en-US" sz="2800" dirty="0" err="1"/>
              <a:t>Coovum</a:t>
            </a:r>
            <a:r>
              <a:rPr lang="en-US" sz="2800" dirty="0"/>
              <a:t> river, Adyar river, Buckingham Canal and </a:t>
            </a:r>
            <a:r>
              <a:rPr lang="en-US" sz="2800" dirty="0" err="1"/>
              <a:t>Kosasthalaiar</a:t>
            </a:r>
            <a:r>
              <a:rPr lang="en-US" sz="2800" dirty="0"/>
              <a:t> river basin as a result of surplus water released from </a:t>
            </a:r>
            <a:r>
              <a:rPr lang="en-US" sz="2800" dirty="0" err="1"/>
              <a:t>Chembarambakkam</a:t>
            </a:r>
            <a:r>
              <a:rPr lang="en-US" sz="2800" dirty="0"/>
              <a:t>, Red hills and </a:t>
            </a:r>
            <a:r>
              <a:rPr lang="en-US" sz="2800" dirty="0" err="1"/>
              <a:t>Poondi</a:t>
            </a:r>
            <a:r>
              <a:rPr lang="en-US" sz="2800" dirty="0"/>
              <a:t> reservoir during 17.11.2015 and 01.12.2015.</a:t>
            </a:r>
          </a:p>
          <a:p>
            <a:pPr>
              <a:lnSpc>
                <a:spcPct val="150000"/>
              </a:lnSpc>
              <a:spcBef>
                <a:spcPts val="1200"/>
              </a:spcBef>
              <a:buClrTx/>
              <a:buSzPct val="121000"/>
              <a:buFont typeface="Arial" pitchFamily="34" charset="0"/>
              <a:buChar char="•"/>
            </a:pPr>
            <a:endParaRPr lang="en-US" sz="2400" b="1" dirty="0">
              <a:solidFill>
                <a:schemeClr val="bg1"/>
              </a:solidFill>
              <a:latin typeface="Times New Roman" pitchFamily="18" charset="0"/>
              <a:cs typeface="Times New Roman" pitchFamily="18" charset="0"/>
            </a:endParaRPr>
          </a:p>
        </p:txBody>
      </p:sp>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75103" y="655608"/>
            <a:ext cx="8156449" cy="880584"/>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r>
              <a:rPr lang="en-US" sz="3600" b="1" dirty="0">
                <a:latin typeface="Times New Roman" panose="02020603050405020304" pitchFamily="18" charset="0"/>
              </a:rPr>
              <a:t>RAINFALL</a:t>
            </a: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endParaRPr lang="en-IN" altLang="en-US" sz="3000" dirty="0">
              <a:latin typeface="Times New Roman" panose="02020603050405020304" pitchFamily="18"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http://1.bp.blogspot.com/-tRnDaCSIXNk/Vmv-ZMoXyRI/AAAAAAAAA3Y/XJuY9wT_XZc/s1600/map%2B001.jpg"/>
          <p:cNvPicPr>
            <a:picLocks noGrp="1"/>
          </p:cNvPicPr>
          <p:nvPr>
            <p:ph sz="quarter" idx="4"/>
          </p:nvPr>
        </p:nvPicPr>
        <p:blipFill>
          <a:blip r:embed="rId2" cstate="print"/>
          <a:srcRect/>
          <a:stretch>
            <a:fillRect/>
          </a:stretch>
        </p:blipFill>
        <p:spPr bwMode="auto">
          <a:xfrm>
            <a:off x="703386" y="1856232"/>
            <a:ext cx="5392614" cy="4598728"/>
          </a:xfrm>
          <a:prstGeom prst="rect">
            <a:avLst/>
          </a:prstGeom>
          <a:noFill/>
          <a:ln w="9525">
            <a:noFill/>
            <a:miter lim="800000"/>
            <a:headEnd/>
            <a:tailEnd/>
          </a:ln>
        </p:spPr>
      </p:pic>
      <p:pic>
        <p:nvPicPr>
          <p:cNvPr id="7" name="Picture 6" descr="Chennai Flood Map"/>
          <p:cNvPicPr/>
          <p:nvPr/>
        </p:nvPicPr>
        <p:blipFill>
          <a:blip r:embed="rId3" cstate="print"/>
          <a:srcRect/>
          <a:stretch>
            <a:fillRect/>
          </a:stretch>
        </p:blipFill>
        <p:spPr bwMode="auto">
          <a:xfrm>
            <a:off x="6096000" y="1856232"/>
            <a:ext cx="5224271" cy="4598728"/>
          </a:xfrm>
          <a:prstGeom prst="rect">
            <a:avLst/>
          </a:prstGeom>
          <a:noFill/>
          <a:ln w="9525">
            <a:noFill/>
            <a:miter lim="800000"/>
            <a:headEnd/>
            <a:tailEnd/>
          </a:ln>
        </p:spPr>
      </p:pic>
      <p:sp>
        <p:nvSpPr>
          <p:cNvPr id="9"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56817" y="685800"/>
            <a:ext cx="8156448" cy="841248"/>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br>
              <a:rPr lang="en-US" sz="3600" b="1" dirty="0">
                <a:latin typeface="Times New Roman" panose="02020603050405020304" pitchFamily="18" charset="0"/>
              </a:rPr>
            </a:br>
            <a:r>
              <a:rPr lang="en-US" sz="3600" b="1" dirty="0">
                <a:latin typeface="Times New Roman" panose="02020603050405020304" pitchFamily="18" charset="0"/>
              </a:rPr>
              <a:t>FLOOD AFFECTED AREA OF CHENNAI</a:t>
            </a: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br>
              <a:rPr lang="en-IN" sz="3200" dirty="0">
                <a:latin typeface="Times New Roman" panose="02020603050405020304" pitchFamily="18" charset="0"/>
              </a:rPr>
            </a:br>
            <a:endParaRPr lang="en-IN" altLang="en-US" sz="3000" dirty="0">
              <a:latin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40"/>
          <p:cNvGraphicFramePr>
            <a:graphicFrameLocks noGrp="1"/>
          </p:cNvGraphicFramePr>
          <p:nvPr>
            <p:extLst>
              <p:ext uri="{D42A27DB-BD31-4B8C-83A1-F6EECF244321}">
                <p14:modId xmlns:p14="http://schemas.microsoft.com/office/powerpoint/2010/main" val="1975629200"/>
              </p:ext>
            </p:extLst>
          </p:nvPr>
        </p:nvGraphicFramePr>
        <p:xfrm>
          <a:off x="548641" y="1618488"/>
          <a:ext cx="5387923" cy="4965195"/>
        </p:xfrm>
        <a:graphic>
          <a:graphicData uri="http://schemas.openxmlformats.org/drawingml/2006/table">
            <a:tbl>
              <a:tblPr/>
              <a:tblGrid>
                <a:gridCol w="3970048">
                  <a:extLst>
                    <a:ext uri="{9D8B030D-6E8A-4147-A177-3AD203B41FA5}">
                      <a16:colId xmlns:a16="http://schemas.microsoft.com/office/drawing/2014/main" val="20000"/>
                    </a:ext>
                  </a:extLst>
                </a:gridCol>
                <a:gridCol w="1417875">
                  <a:extLst>
                    <a:ext uri="{9D8B030D-6E8A-4147-A177-3AD203B41FA5}">
                      <a16:colId xmlns:a16="http://schemas.microsoft.com/office/drawing/2014/main" val="20001"/>
                    </a:ext>
                  </a:extLst>
                </a:gridCol>
              </a:tblGrid>
              <a:tr h="353535">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Loss of Human Life</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38</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53535">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Cattle Loss</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1</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353535">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Huts Damaged</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18</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2"/>
                  </a:ext>
                </a:extLst>
              </a:tr>
              <a:tr h="36924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Houses inundated</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529505</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53535">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Partly Damaged Catamarans </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47</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53535">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Fully Damaged Catamarans</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53535">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Fully Damaged FRP </a:t>
                      </a:r>
                      <a:r>
                        <a:rPr kumimoji="0" lang="en-IN" sz="17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Vallams</a:t>
                      </a:r>
                      <a:endPar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53535">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Partly Damaged FRP </a:t>
                      </a:r>
                      <a:r>
                        <a:rPr kumimoji="0" lang="en-IN" sz="17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Vallams</a:t>
                      </a:r>
                      <a:endPar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58</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53535">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Partly Damaged Mechanized Boats</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6</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53535">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Fully Damaged Mechanized Boats</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313</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53535">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Fishing Nets</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353535">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OBM Engine</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1030</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53535">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Breaches in Water Bodies</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24</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353535">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Roads</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39.6 Km</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3"/>
                  </a:ext>
                </a:extLst>
              </a:tr>
            </a:tbl>
          </a:graphicData>
        </a:graphic>
      </p:graphicFrame>
      <p:graphicFrame>
        <p:nvGraphicFramePr>
          <p:cNvPr id="5" name="Group 40"/>
          <p:cNvGraphicFramePr>
            <a:graphicFrameLocks noGrp="1"/>
          </p:cNvGraphicFramePr>
          <p:nvPr>
            <p:extLst>
              <p:ext uri="{D42A27DB-BD31-4B8C-83A1-F6EECF244321}">
                <p14:modId xmlns:p14="http://schemas.microsoft.com/office/powerpoint/2010/main" val="1093332564"/>
              </p:ext>
            </p:extLst>
          </p:nvPr>
        </p:nvGraphicFramePr>
        <p:xfrm>
          <a:off x="5921324" y="1618488"/>
          <a:ext cx="5782996" cy="5245056"/>
        </p:xfrm>
        <a:graphic>
          <a:graphicData uri="http://schemas.openxmlformats.org/drawingml/2006/table">
            <a:tbl>
              <a:tblPr/>
              <a:tblGrid>
                <a:gridCol w="4203875">
                  <a:extLst>
                    <a:ext uri="{9D8B030D-6E8A-4147-A177-3AD203B41FA5}">
                      <a16:colId xmlns:a16="http://schemas.microsoft.com/office/drawing/2014/main" val="20000"/>
                    </a:ext>
                  </a:extLst>
                </a:gridCol>
                <a:gridCol w="1579121">
                  <a:extLst>
                    <a:ext uri="{9D8B030D-6E8A-4147-A177-3AD203B41FA5}">
                      <a16:colId xmlns:a16="http://schemas.microsoft.com/office/drawing/2014/main" val="20001"/>
                    </a:ext>
                  </a:extLst>
                </a:gridCol>
              </a:tblGrid>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Loss of Human Life</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72</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Cattle Loss</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3213</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Huts Damaged</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8643</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2"/>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Houses inundated</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325637</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Agriculture Crops</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11783</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4"/>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Horticulture Crops</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301</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Partly Damaged Catamarans </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140</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Partly Damaged FRP </a:t>
                      </a:r>
                      <a:r>
                        <a:rPr kumimoji="0" lang="en-IN" sz="16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Vallams</a:t>
                      </a:r>
                      <a:endPar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52</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Fishing Nets</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2676</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OBM Engine</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77</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Fish Farms &amp; Shrimp Farms Affected</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60</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0"/>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Breaches in Water Bodies</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1513</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Roads</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1747 Km</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2"/>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Culverts &amp; Bridges</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1062</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3"/>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Electrical Poles</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203</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4"/>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Transformers</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358</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5"/>
                  </a:ext>
                </a:extLst>
              </a:tr>
            </a:tbl>
          </a:graphicData>
        </a:graphic>
      </p:graphicFrame>
      <p:sp>
        <p:nvSpPr>
          <p:cNvPr id="6" name="Title 1">
            <a:extLst>
              <a:ext uri="{FF2B5EF4-FFF2-40B4-BE49-F238E27FC236}">
                <a16:creationId xmlns:a16="http://schemas.microsoft.com/office/drawing/2014/main" id="{F394924C-6064-6CE9-DD33-231909F8F7DC}"/>
              </a:ext>
            </a:extLst>
          </p:cNvPr>
          <p:cNvSpPr txBox="1">
            <a:spLocks noChangeArrowheads="1"/>
          </p:cNvSpPr>
          <p:nvPr/>
        </p:nvSpPr>
        <p:spPr>
          <a:xfrm>
            <a:off x="1973581" y="209940"/>
            <a:ext cx="8199120" cy="1199760"/>
          </a:xfrm>
          <a:prstGeom prst="rect">
            <a:avLst/>
          </a:prstGeom>
          <a:solidFill>
            <a:srgbClr val="FFC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800" b="1" dirty="0">
                <a:latin typeface="Times New Roman" panose="02020603050405020304" pitchFamily="18" charset="0"/>
              </a:rPr>
            </a:br>
            <a:br>
              <a:rPr lang="en-US" sz="800" b="1" dirty="0">
                <a:latin typeface="Times New Roman" panose="02020603050405020304" pitchFamily="18" charset="0"/>
              </a:rPr>
            </a:br>
            <a:br>
              <a:rPr lang="en-US" sz="800" b="1" dirty="0">
                <a:latin typeface="Times New Roman" panose="02020603050405020304" pitchFamily="18" charset="0"/>
              </a:rPr>
            </a:br>
            <a:br>
              <a:rPr lang="en-US" sz="800" b="1" dirty="0">
                <a:latin typeface="Times New Roman" panose="02020603050405020304" pitchFamily="18" charset="0"/>
              </a:rPr>
            </a:br>
            <a:br>
              <a:rPr lang="en-US" sz="800" b="1" dirty="0">
                <a:latin typeface="Times New Roman" panose="02020603050405020304" pitchFamily="18" charset="0"/>
              </a:rPr>
            </a:br>
            <a:r>
              <a:rPr lang="en-US" sz="2800" b="1" dirty="0">
                <a:latin typeface="Times New Roman" panose="02020603050405020304" pitchFamily="18" charset="0"/>
              </a:rPr>
              <a:t>DAMAGE CAUSED IN CHENNAI DISTRICT &amp; KANCHEEPURAM DISTRICT</a:t>
            </a:r>
            <a:br>
              <a:rPr lang="en-IN" sz="700" dirty="0">
                <a:latin typeface="Times New Roman" panose="02020603050405020304" pitchFamily="18" charset="0"/>
              </a:rPr>
            </a:br>
            <a:br>
              <a:rPr lang="en-IN" sz="700" dirty="0">
                <a:latin typeface="Times New Roman" panose="02020603050405020304" pitchFamily="18" charset="0"/>
              </a:rPr>
            </a:br>
            <a:br>
              <a:rPr lang="en-IN" sz="700" dirty="0">
                <a:latin typeface="Times New Roman" panose="02020603050405020304" pitchFamily="18" charset="0"/>
              </a:rPr>
            </a:br>
            <a:br>
              <a:rPr lang="en-IN" sz="700" dirty="0">
                <a:latin typeface="Times New Roman" panose="02020603050405020304" pitchFamily="18" charset="0"/>
              </a:rPr>
            </a:br>
            <a:br>
              <a:rPr lang="en-IN" sz="700" dirty="0">
                <a:latin typeface="Times New Roman" panose="02020603050405020304" pitchFamily="18" charset="0"/>
              </a:rPr>
            </a:br>
            <a:endParaRPr lang="en-IN" altLang="en-US" sz="700" dirty="0">
              <a:latin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ell\Desktop\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6"/>
            <a:ext cx="4568141" cy="26086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idx="4294967295"/>
          </p:nvPr>
        </p:nvSpPr>
        <p:spPr>
          <a:xfrm>
            <a:off x="1161288" y="2616591"/>
            <a:ext cx="9994392" cy="2039814"/>
          </a:xfrm>
          <a:prstGeom prst="rect">
            <a:avLst/>
          </a:prstGeom>
          <a:solidFill>
            <a:srgbClr val="FFC000"/>
          </a:solidFill>
        </p:spPr>
        <p:txBody>
          <a:bodyPr anchor="ctr">
            <a:normAutofit fontScale="90000"/>
          </a:bodyPr>
          <a:lstStyle/>
          <a:p>
            <a:br>
              <a:rPr lang="en-US" sz="6000" b="1" dirty="0">
                <a:latin typeface="Times New Roman" panose="02020603050405020304" pitchFamily="18" charset="0"/>
              </a:rPr>
            </a:br>
            <a:r>
              <a:rPr lang="en-US" sz="7300" b="1" dirty="0">
                <a:latin typeface="Times New Roman" panose="02020603050405020304" pitchFamily="18" charset="0"/>
              </a:rPr>
              <a:t>CHENNAI FLOOD - 2015 </a:t>
            </a:r>
            <a:br>
              <a:rPr lang="en-US" sz="6000" dirty="0">
                <a:latin typeface="Times New Roman" panose="02020603050405020304" pitchFamily="18" charset="0"/>
              </a:rPr>
            </a:br>
            <a:endParaRPr lang="en-US" sz="6000" dirty="0">
              <a:latin typeface="Times New Roman" panose="02020603050405020304" pitchFamily="18" charset="0"/>
            </a:endParaRPr>
          </a:p>
        </p:txBody>
      </p:sp>
      <p:sp>
        <p:nvSpPr>
          <p:cNvPr id="3" name="AutoShape 2" descr="The 2015 Chennai Flood: A Case for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Times New Roman" panose="02020603050405020304" pitchFamily="18" charset="0"/>
            </a:endParaRPr>
          </a:p>
        </p:txBody>
      </p:sp>
      <p:pic>
        <p:nvPicPr>
          <p:cNvPr id="1028" name="Picture 4" descr="C:\Users\Dell\Desktop\a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569" y="7937"/>
            <a:ext cx="4384431" cy="260865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Dell\Desktop\i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56406"/>
            <a:ext cx="4568141" cy="22015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Dell\Desktop\pi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6043" y="4656406"/>
            <a:ext cx="4285957" cy="22015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63"/>
          <p:cNvGraphicFramePr>
            <a:graphicFrameLocks/>
          </p:cNvGraphicFramePr>
          <p:nvPr>
            <p:extLst>
              <p:ext uri="{D42A27DB-BD31-4B8C-83A1-F6EECF244321}">
                <p14:modId xmlns:p14="http://schemas.microsoft.com/office/powerpoint/2010/main" val="3348293419"/>
              </p:ext>
            </p:extLst>
          </p:nvPr>
        </p:nvGraphicFramePr>
        <p:xfrm>
          <a:off x="665872" y="1644742"/>
          <a:ext cx="5515730" cy="4505892"/>
        </p:xfrm>
        <a:graphic>
          <a:graphicData uri="http://schemas.openxmlformats.org/drawingml/2006/table">
            <a:tbl>
              <a:tblPr>
                <a:tableStyleId>{5DA37D80-6434-44D0-A028-1B22A696006F}</a:tableStyleId>
              </a:tblPr>
              <a:tblGrid>
                <a:gridCol w="3147003">
                  <a:extLst>
                    <a:ext uri="{9D8B030D-6E8A-4147-A177-3AD203B41FA5}">
                      <a16:colId xmlns:a16="http://schemas.microsoft.com/office/drawing/2014/main" val="20000"/>
                    </a:ext>
                  </a:extLst>
                </a:gridCol>
                <a:gridCol w="2368727">
                  <a:extLst>
                    <a:ext uri="{9D8B030D-6E8A-4147-A177-3AD203B41FA5}">
                      <a16:colId xmlns:a16="http://schemas.microsoft.com/office/drawing/2014/main" val="20001"/>
                    </a:ext>
                  </a:extLst>
                </a:gridCol>
              </a:tblGrid>
              <a:tr h="2856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Human Loss</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54</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a16="http://schemas.microsoft.com/office/drawing/2014/main" val="10000"/>
                  </a:ext>
                </a:extLst>
              </a:tr>
              <a:tr h="3719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Cattle Loss</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2302</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a16="http://schemas.microsoft.com/office/drawing/2014/main" val="10001"/>
                  </a:ext>
                </a:extLst>
              </a:tr>
              <a:tr h="3814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Houses/Huts  Damages</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25408</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a16="http://schemas.microsoft.com/office/drawing/2014/main" val="10002"/>
                  </a:ext>
                </a:extLst>
              </a:tr>
              <a:tr h="3719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Houses Inundated</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200321</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a16="http://schemas.microsoft.com/office/drawing/2014/main" val="10003"/>
                  </a:ext>
                </a:extLst>
              </a:tr>
              <a:tr h="3888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Agricultural Crop</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19282.25 Ha</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a16="http://schemas.microsoft.com/office/drawing/2014/main" val="10004"/>
                  </a:ext>
                </a:extLst>
              </a:tr>
              <a:tr h="3719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Horticulture Crop  </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1514 Ha</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a16="http://schemas.microsoft.com/office/drawing/2014/main" val="10005"/>
                  </a:ext>
                </a:extLst>
              </a:tr>
              <a:tr h="3888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Fishing Boats</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725</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a16="http://schemas.microsoft.com/office/drawing/2014/main" val="10006"/>
                  </a:ext>
                </a:extLst>
              </a:tr>
              <a:tr h="3719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Road length</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1258 km</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a16="http://schemas.microsoft.com/office/drawing/2014/main" val="10007"/>
                  </a:ext>
                </a:extLst>
              </a:tr>
              <a:tr h="3850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Bridges/Culverts/causeways</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62</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a16="http://schemas.microsoft.com/office/drawing/2014/main" val="10008"/>
                  </a:ext>
                </a:extLst>
              </a:tr>
              <a:tr h="3719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Tank Breaches</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127</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a16="http://schemas.microsoft.com/office/drawing/2014/main" val="10009"/>
                  </a:ext>
                </a:extLst>
              </a:tr>
              <a:tr h="405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Electric Poles</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278</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a16="http://schemas.microsoft.com/office/drawing/2014/main" val="10010"/>
                  </a:ext>
                </a:extLst>
              </a:tr>
              <a:tr h="3610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Transformer</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1</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a16="http://schemas.microsoft.com/office/drawing/2014/main" val="10011"/>
                  </a:ext>
                </a:extLst>
              </a:tr>
            </a:tbl>
          </a:graphicData>
        </a:graphic>
      </p:graphicFrame>
      <p:sp>
        <p:nvSpPr>
          <p:cNvPr id="6" name="TextBox 5"/>
          <p:cNvSpPr txBox="1">
            <a:spLocks noChangeArrowheads="1"/>
          </p:cNvSpPr>
          <p:nvPr/>
        </p:nvSpPr>
        <p:spPr>
          <a:xfrm>
            <a:off x="1711194" y="209940"/>
            <a:ext cx="8661791" cy="856861"/>
          </a:xfrm>
          <a:prstGeom prst="rect">
            <a:avLst/>
          </a:prstGeom>
        </p:spPr>
        <p:txBody>
          <a:bodyPr lIns="85259" tIns="42629" rIns="85259" bIns="42629"/>
          <a:lstStyle/>
          <a:p>
            <a:pPr algn="ctr" defTabSz="725291">
              <a:defRPr/>
            </a:pPr>
            <a:endParaRPr lang="en-US" sz="2600" b="1" dirty="0">
              <a:solidFill>
                <a:srgbClr val="FF0000"/>
              </a:solidFill>
              <a:latin typeface="Comic Sans MS" pitchFamily="66" charset="0"/>
              <a:ea typeface="+mj-ea"/>
              <a:cs typeface="+mj-cs"/>
            </a:endParaRPr>
          </a:p>
        </p:txBody>
      </p:sp>
      <p:graphicFrame>
        <p:nvGraphicFramePr>
          <p:cNvPr id="7" name="Content Placeholder 3"/>
          <p:cNvGraphicFramePr>
            <a:graphicFrameLocks/>
          </p:cNvGraphicFramePr>
          <p:nvPr>
            <p:extLst>
              <p:ext uri="{D42A27DB-BD31-4B8C-83A1-F6EECF244321}">
                <p14:modId xmlns:p14="http://schemas.microsoft.com/office/powerpoint/2010/main" val="4219389366"/>
              </p:ext>
            </p:extLst>
          </p:nvPr>
        </p:nvGraphicFramePr>
        <p:xfrm>
          <a:off x="6181602" y="1644742"/>
          <a:ext cx="5578989" cy="4511282"/>
        </p:xfrm>
        <a:graphic>
          <a:graphicData uri="http://schemas.openxmlformats.org/drawingml/2006/table">
            <a:tbl>
              <a:tblPr firstRow="1" bandRow="1">
                <a:tableStyleId>{5DA37D80-6434-44D0-A028-1B22A696006F}</a:tableStyleId>
              </a:tblPr>
              <a:tblGrid>
                <a:gridCol w="4105293">
                  <a:extLst>
                    <a:ext uri="{9D8B030D-6E8A-4147-A177-3AD203B41FA5}">
                      <a16:colId xmlns:a16="http://schemas.microsoft.com/office/drawing/2014/main" val="20000"/>
                    </a:ext>
                  </a:extLst>
                </a:gridCol>
                <a:gridCol w="1473696">
                  <a:extLst>
                    <a:ext uri="{9D8B030D-6E8A-4147-A177-3AD203B41FA5}">
                      <a16:colId xmlns:a16="http://schemas.microsoft.com/office/drawing/2014/main" val="20001"/>
                    </a:ext>
                  </a:extLst>
                </a:gridCol>
              </a:tblGrid>
              <a:tr h="447304">
                <a:tc>
                  <a:txBody>
                    <a:bodyPr/>
                    <a:lstStyle/>
                    <a:p>
                      <a:r>
                        <a:rPr lang="en-US" sz="1600" b="1" dirty="0">
                          <a:solidFill>
                            <a:schemeClr val="tx1"/>
                          </a:solidFill>
                          <a:latin typeface="Comic Sans MS" pitchFamily="66" charset="0"/>
                          <a:ea typeface="Cambria Math" pitchFamily="18" charset="0"/>
                        </a:rPr>
                        <a:t>Loss</a:t>
                      </a:r>
                      <a:r>
                        <a:rPr lang="en-US" sz="1600" b="1" baseline="0" dirty="0">
                          <a:solidFill>
                            <a:schemeClr val="tx1"/>
                          </a:solidFill>
                          <a:latin typeface="Comic Sans MS" pitchFamily="66" charset="0"/>
                          <a:ea typeface="Cambria Math" pitchFamily="18" charset="0"/>
                        </a:rPr>
                        <a:t> of Human Life</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4</a:t>
                      </a:r>
                    </a:p>
                  </a:txBody>
                  <a:tcPr/>
                </a:tc>
                <a:extLst>
                  <a:ext uri="{0D108BD9-81ED-4DB2-BD59-A6C34878D82A}">
                    <a16:rowId xmlns:a16="http://schemas.microsoft.com/office/drawing/2014/main" val="10000"/>
                  </a:ext>
                </a:extLst>
              </a:tr>
              <a:tr h="447304">
                <a:tc>
                  <a:txBody>
                    <a:bodyPr/>
                    <a:lstStyle/>
                    <a:p>
                      <a:r>
                        <a:rPr lang="en-US" sz="1600" b="1" dirty="0">
                          <a:solidFill>
                            <a:schemeClr val="tx1"/>
                          </a:solidFill>
                          <a:latin typeface="Comic Sans MS" pitchFamily="66" charset="0"/>
                          <a:ea typeface="Cambria Math" pitchFamily="18" charset="0"/>
                        </a:rPr>
                        <a:t>Cattle</a:t>
                      </a:r>
                      <a:r>
                        <a:rPr lang="en-US" sz="1600" b="1" baseline="0" dirty="0">
                          <a:solidFill>
                            <a:schemeClr val="tx1"/>
                          </a:solidFill>
                          <a:latin typeface="Comic Sans MS" pitchFamily="66" charset="0"/>
                          <a:ea typeface="Cambria Math" pitchFamily="18" charset="0"/>
                        </a:rPr>
                        <a:t> Loss</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101</a:t>
                      </a:r>
                    </a:p>
                  </a:txBody>
                  <a:tcPr/>
                </a:tc>
                <a:extLst>
                  <a:ext uri="{0D108BD9-81ED-4DB2-BD59-A6C34878D82A}">
                    <a16:rowId xmlns:a16="http://schemas.microsoft.com/office/drawing/2014/main" val="10001"/>
                  </a:ext>
                </a:extLst>
              </a:tr>
              <a:tr h="332587">
                <a:tc>
                  <a:txBody>
                    <a:bodyPr/>
                    <a:lstStyle/>
                    <a:p>
                      <a:r>
                        <a:rPr lang="en-US" sz="1600" b="1" dirty="0">
                          <a:solidFill>
                            <a:schemeClr val="tx1"/>
                          </a:solidFill>
                          <a:latin typeface="Comic Sans MS" pitchFamily="66" charset="0"/>
                          <a:ea typeface="Cambria Math" pitchFamily="18" charset="0"/>
                        </a:rPr>
                        <a:t>Huts Damaged</a:t>
                      </a:r>
                    </a:p>
                  </a:txBody>
                  <a:tcPr/>
                </a:tc>
                <a:tc>
                  <a:txBody>
                    <a:bodyPr/>
                    <a:lstStyle/>
                    <a:p>
                      <a:pPr algn="ctr"/>
                      <a:r>
                        <a:rPr lang="en-US" sz="1600" b="1" dirty="0">
                          <a:solidFill>
                            <a:schemeClr val="tx1"/>
                          </a:solidFill>
                          <a:latin typeface="Comic Sans MS" pitchFamily="66" charset="0"/>
                          <a:ea typeface="Cambria Math" pitchFamily="18" charset="0"/>
                        </a:rPr>
                        <a:t>2421</a:t>
                      </a:r>
                    </a:p>
                  </a:txBody>
                  <a:tcPr/>
                </a:tc>
                <a:extLst>
                  <a:ext uri="{0D108BD9-81ED-4DB2-BD59-A6C34878D82A}">
                    <a16:rowId xmlns:a16="http://schemas.microsoft.com/office/drawing/2014/main" val="10002"/>
                  </a:ext>
                </a:extLst>
              </a:tr>
              <a:tr h="350196">
                <a:tc>
                  <a:txBody>
                    <a:bodyPr/>
                    <a:lstStyle/>
                    <a:p>
                      <a:r>
                        <a:rPr lang="en-US" sz="1600" b="1" dirty="0">
                          <a:solidFill>
                            <a:schemeClr val="tx1"/>
                          </a:solidFill>
                          <a:latin typeface="Comic Sans MS" pitchFamily="66" charset="0"/>
                          <a:ea typeface="Cambria Math" pitchFamily="18" charset="0"/>
                        </a:rPr>
                        <a:t>Houses</a:t>
                      </a:r>
                      <a:r>
                        <a:rPr lang="en-US" sz="1600" b="1" baseline="0" dirty="0">
                          <a:solidFill>
                            <a:schemeClr val="tx1"/>
                          </a:solidFill>
                          <a:latin typeface="Comic Sans MS" pitchFamily="66" charset="0"/>
                          <a:ea typeface="Cambria Math" pitchFamily="18" charset="0"/>
                        </a:rPr>
                        <a:t> inundated</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17800</a:t>
                      </a:r>
                    </a:p>
                  </a:txBody>
                  <a:tcPr/>
                </a:tc>
                <a:extLst>
                  <a:ext uri="{0D108BD9-81ED-4DB2-BD59-A6C34878D82A}">
                    <a16:rowId xmlns:a16="http://schemas.microsoft.com/office/drawing/2014/main" val="10003"/>
                  </a:ext>
                </a:extLst>
              </a:tr>
              <a:tr h="359398">
                <a:tc>
                  <a:txBody>
                    <a:bodyPr/>
                    <a:lstStyle/>
                    <a:p>
                      <a:r>
                        <a:rPr lang="en-US" sz="1600" b="1" dirty="0" err="1">
                          <a:solidFill>
                            <a:schemeClr val="tx1"/>
                          </a:solidFill>
                          <a:latin typeface="Comic Sans MS" pitchFamily="66" charset="0"/>
                          <a:ea typeface="Cambria Math" pitchFamily="18" charset="0"/>
                        </a:rPr>
                        <a:t>Pucca</a:t>
                      </a:r>
                      <a:r>
                        <a:rPr lang="en-US" sz="1600" b="1" baseline="0" dirty="0">
                          <a:solidFill>
                            <a:schemeClr val="tx1"/>
                          </a:solidFill>
                          <a:latin typeface="Comic Sans MS" pitchFamily="66" charset="0"/>
                          <a:ea typeface="Cambria Math" pitchFamily="18" charset="0"/>
                        </a:rPr>
                        <a:t> Houses Partly Damaged</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76</a:t>
                      </a:r>
                    </a:p>
                  </a:txBody>
                  <a:tcPr/>
                </a:tc>
                <a:extLst>
                  <a:ext uri="{0D108BD9-81ED-4DB2-BD59-A6C34878D82A}">
                    <a16:rowId xmlns:a16="http://schemas.microsoft.com/office/drawing/2014/main" val="10004"/>
                  </a:ext>
                </a:extLst>
              </a:tr>
              <a:tr h="447304">
                <a:tc>
                  <a:txBody>
                    <a:bodyPr/>
                    <a:lstStyle/>
                    <a:p>
                      <a:r>
                        <a:rPr lang="en-US" sz="1600" b="1" dirty="0">
                          <a:solidFill>
                            <a:schemeClr val="tx1"/>
                          </a:solidFill>
                          <a:latin typeface="Comic Sans MS" pitchFamily="66" charset="0"/>
                          <a:ea typeface="Cambria Math" pitchFamily="18" charset="0"/>
                        </a:rPr>
                        <a:t>Agriculture Crops </a:t>
                      </a:r>
                    </a:p>
                  </a:txBody>
                  <a:tcPr/>
                </a:tc>
                <a:tc>
                  <a:txBody>
                    <a:bodyPr/>
                    <a:lstStyle/>
                    <a:p>
                      <a:pPr algn="ctr"/>
                      <a:r>
                        <a:rPr lang="en-US" sz="1600" b="1" dirty="0">
                          <a:solidFill>
                            <a:schemeClr val="tx1"/>
                          </a:solidFill>
                          <a:latin typeface="Comic Sans MS" pitchFamily="66" charset="0"/>
                          <a:ea typeface="Cambria Math" pitchFamily="18" charset="0"/>
                        </a:rPr>
                        <a:t>30210 Ha</a:t>
                      </a:r>
                    </a:p>
                  </a:txBody>
                  <a:tcPr/>
                </a:tc>
                <a:extLst>
                  <a:ext uri="{0D108BD9-81ED-4DB2-BD59-A6C34878D82A}">
                    <a16:rowId xmlns:a16="http://schemas.microsoft.com/office/drawing/2014/main" val="10005"/>
                  </a:ext>
                </a:extLst>
              </a:tr>
              <a:tr h="447304">
                <a:tc>
                  <a:txBody>
                    <a:bodyPr/>
                    <a:lstStyle/>
                    <a:p>
                      <a:r>
                        <a:rPr lang="en-US" sz="1600" b="1" dirty="0">
                          <a:solidFill>
                            <a:schemeClr val="tx1"/>
                          </a:solidFill>
                          <a:latin typeface="Comic Sans MS" pitchFamily="66" charset="0"/>
                          <a:ea typeface="Cambria Math" pitchFamily="18" charset="0"/>
                        </a:rPr>
                        <a:t>Horticulture</a:t>
                      </a:r>
                      <a:r>
                        <a:rPr lang="en-US" sz="1600" b="1" baseline="0" dirty="0">
                          <a:solidFill>
                            <a:schemeClr val="tx1"/>
                          </a:solidFill>
                          <a:latin typeface="Comic Sans MS" pitchFamily="66" charset="0"/>
                          <a:ea typeface="Cambria Math" pitchFamily="18" charset="0"/>
                        </a:rPr>
                        <a:t> Crops</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9527 Ha</a:t>
                      </a:r>
                    </a:p>
                  </a:txBody>
                  <a:tcPr/>
                </a:tc>
                <a:extLst>
                  <a:ext uri="{0D108BD9-81ED-4DB2-BD59-A6C34878D82A}">
                    <a16:rowId xmlns:a16="http://schemas.microsoft.com/office/drawing/2014/main" val="10006"/>
                  </a:ext>
                </a:extLst>
              </a:tr>
              <a:tr h="447304">
                <a:tc>
                  <a:txBody>
                    <a:bodyPr/>
                    <a:lstStyle/>
                    <a:p>
                      <a:r>
                        <a:rPr lang="en-US" sz="1600" b="1" dirty="0">
                          <a:solidFill>
                            <a:schemeClr val="tx1"/>
                          </a:solidFill>
                          <a:latin typeface="Comic Sans MS" pitchFamily="66" charset="0"/>
                          <a:ea typeface="Cambria Math" pitchFamily="18" charset="0"/>
                        </a:rPr>
                        <a:t>Roads</a:t>
                      </a:r>
                    </a:p>
                  </a:txBody>
                  <a:tcPr/>
                </a:tc>
                <a:tc>
                  <a:txBody>
                    <a:bodyPr/>
                    <a:lstStyle/>
                    <a:p>
                      <a:pPr algn="ctr"/>
                      <a:r>
                        <a:rPr lang="en-US" sz="1600" b="1" dirty="0">
                          <a:solidFill>
                            <a:schemeClr val="tx1"/>
                          </a:solidFill>
                          <a:latin typeface="Comic Sans MS" pitchFamily="66" charset="0"/>
                          <a:ea typeface="Cambria Math" pitchFamily="18" charset="0"/>
                        </a:rPr>
                        <a:t>688.91 km</a:t>
                      </a:r>
                    </a:p>
                  </a:txBody>
                  <a:tcPr/>
                </a:tc>
                <a:extLst>
                  <a:ext uri="{0D108BD9-81ED-4DB2-BD59-A6C34878D82A}">
                    <a16:rowId xmlns:a16="http://schemas.microsoft.com/office/drawing/2014/main" val="10007"/>
                  </a:ext>
                </a:extLst>
              </a:tr>
              <a:tr h="447304">
                <a:tc>
                  <a:txBody>
                    <a:bodyPr/>
                    <a:lstStyle/>
                    <a:p>
                      <a:r>
                        <a:rPr lang="en-US" sz="1600" b="1" dirty="0">
                          <a:solidFill>
                            <a:schemeClr val="tx1"/>
                          </a:solidFill>
                          <a:latin typeface="Comic Sans MS" pitchFamily="66" charset="0"/>
                          <a:ea typeface="Cambria Math" pitchFamily="18" charset="0"/>
                        </a:rPr>
                        <a:t>Bridges, Culverts</a:t>
                      </a:r>
                      <a:r>
                        <a:rPr lang="en-US" sz="1600" b="1" baseline="0" dirty="0">
                          <a:solidFill>
                            <a:schemeClr val="tx1"/>
                          </a:solidFill>
                          <a:latin typeface="Comic Sans MS" pitchFamily="66" charset="0"/>
                          <a:ea typeface="Cambria Math" pitchFamily="18" charset="0"/>
                        </a:rPr>
                        <a:t> and Causeways</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96</a:t>
                      </a:r>
                    </a:p>
                  </a:txBody>
                  <a:tcPr/>
                </a:tc>
                <a:extLst>
                  <a:ext uri="{0D108BD9-81ED-4DB2-BD59-A6C34878D82A}">
                    <a16:rowId xmlns:a16="http://schemas.microsoft.com/office/drawing/2014/main" val="10008"/>
                  </a:ext>
                </a:extLst>
              </a:tr>
              <a:tr h="447304">
                <a:tc>
                  <a:txBody>
                    <a:bodyPr/>
                    <a:lstStyle/>
                    <a:p>
                      <a:r>
                        <a:rPr lang="en-US" sz="1600" b="1" dirty="0">
                          <a:solidFill>
                            <a:schemeClr val="tx1"/>
                          </a:solidFill>
                          <a:latin typeface="Comic Sans MS" pitchFamily="66" charset="0"/>
                          <a:ea typeface="Cambria Math" pitchFamily="18" charset="0"/>
                        </a:rPr>
                        <a:t>Breaches</a:t>
                      </a:r>
                      <a:r>
                        <a:rPr lang="en-US" sz="1600" b="1" baseline="0" dirty="0">
                          <a:solidFill>
                            <a:schemeClr val="tx1"/>
                          </a:solidFill>
                          <a:latin typeface="Comic Sans MS" pitchFamily="66" charset="0"/>
                          <a:ea typeface="Cambria Math" pitchFamily="18" charset="0"/>
                        </a:rPr>
                        <a:t> to Tanks</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13</a:t>
                      </a:r>
                    </a:p>
                  </a:txBody>
                  <a:tcPr/>
                </a:tc>
                <a:extLst>
                  <a:ext uri="{0D108BD9-81ED-4DB2-BD59-A6C34878D82A}">
                    <a16:rowId xmlns:a16="http://schemas.microsoft.com/office/drawing/2014/main" val="10009"/>
                  </a:ext>
                </a:extLst>
              </a:tr>
              <a:tr h="332587">
                <a:tc>
                  <a:txBody>
                    <a:bodyPr/>
                    <a:lstStyle/>
                    <a:p>
                      <a:r>
                        <a:rPr lang="en-US" sz="1600" b="1" dirty="0">
                          <a:solidFill>
                            <a:schemeClr val="tx1"/>
                          </a:solidFill>
                          <a:latin typeface="Comic Sans MS" pitchFamily="66" charset="0"/>
                          <a:ea typeface="Cambria Math" pitchFamily="18" charset="0"/>
                        </a:rPr>
                        <a:t>Electrical Poles</a:t>
                      </a:r>
                    </a:p>
                  </a:txBody>
                  <a:tcPr/>
                </a:tc>
                <a:tc>
                  <a:txBody>
                    <a:bodyPr/>
                    <a:lstStyle/>
                    <a:p>
                      <a:pPr algn="ctr"/>
                      <a:r>
                        <a:rPr lang="en-US" sz="1600" b="1" dirty="0">
                          <a:solidFill>
                            <a:schemeClr val="tx1"/>
                          </a:solidFill>
                          <a:latin typeface="Comic Sans MS" pitchFamily="66" charset="0"/>
                          <a:ea typeface="Cambria Math" pitchFamily="18" charset="0"/>
                        </a:rPr>
                        <a:t>116</a:t>
                      </a:r>
                    </a:p>
                  </a:txBody>
                  <a:tcPr/>
                </a:tc>
                <a:extLst>
                  <a:ext uri="{0D108BD9-81ED-4DB2-BD59-A6C34878D82A}">
                    <a16:rowId xmlns:a16="http://schemas.microsoft.com/office/drawing/2014/main" val="10010"/>
                  </a:ext>
                </a:extLst>
              </a:tr>
            </a:tbl>
          </a:graphicData>
        </a:graphic>
      </p:graphicFrame>
      <p:sp>
        <p:nvSpPr>
          <p:cNvPr id="8" name="Title 1">
            <a:extLst>
              <a:ext uri="{FF2B5EF4-FFF2-40B4-BE49-F238E27FC236}">
                <a16:creationId xmlns:a16="http://schemas.microsoft.com/office/drawing/2014/main" id="{F394924C-6064-6CE9-DD33-231909F8F7DC}"/>
              </a:ext>
            </a:extLst>
          </p:cNvPr>
          <p:cNvSpPr txBox="1">
            <a:spLocks noChangeArrowheads="1"/>
          </p:cNvSpPr>
          <p:nvPr/>
        </p:nvSpPr>
        <p:spPr>
          <a:xfrm>
            <a:off x="1906438" y="388189"/>
            <a:ext cx="8281358" cy="1086927"/>
          </a:xfrm>
          <a:prstGeom prst="rect">
            <a:avLst/>
          </a:prstGeom>
          <a:solidFill>
            <a:srgbClr val="FFC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Times New Roman" panose="02020603050405020304" pitchFamily="18" charset="0"/>
                <a:cs typeface="Times New Roman" panose="02020603050405020304" pitchFamily="18" charset="0"/>
              </a:rPr>
              <a:t>DAMAGE CAUSED IN TIRUVALLUR DISTRICT &amp;                                THOOTHUKUDI DISTRICT   </a:t>
            </a:r>
            <a:endParaRPr lang="en-IN"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05441" y="1871931"/>
            <a:ext cx="11421373" cy="4830793"/>
          </a:xfrm>
          <a:prstGeom prst="rect">
            <a:avLst/>
          </a:prstGeom>
        </p:spPr>
        <p:txBody>
          <a:bodyPr>
            <a:normAutofit/>
          </a:bodyPr>
          <a:lstStyle/>
          <a:p>
            <a:pPr algn="just">
              <a:lnSpc>
                <a:spcPct val="150000"/>
              </a:lnSpc>
            </a:pPr>
            <a:r>
              <a:rPr lang="en-US" sz="2800" dirty="0">
                <a:latin typeface="Times New Roman" panose="02020603050405020304" pitchFamily="18" charset="0"/>
                <a:cs typeface="Times New Roman" panose="02020603050405020304" pitchFamily="18" charset="0"/>
              </a:rPr>
              <a:t>This year’s Northeastern Monsoon can be delineated in 02 phases based on severity of rainfall and havoc wreaked. The first phase extended from 9</a:t>
            </a:r>
            <a:r>
              <a:rPr lang="en-US" sz="2800" baseline="30000" dirty="0">
                <a:latin typeface="Times New Roman" panose="02020603050405020304" pitchFamily="18" charset="0"/>
                <a:cs typeface="Times New Roman" panose="02020603050405020304" pitchFamily="18" charset="0"/>
              </a:rPr>
              <a:t>th</a:t>
            </a:r>
            <a:r>
              <a:rPr lang="en-US" sz="2800" dirty="0">
                <a:latin typeface="Times New Roman" panose="02020603050405020304" pitchFamily="18" charset="0"/>
                <a:cs typeface="Times New Roman" panose="02020603050405020304" pitchFamily="18" charset="0"/>
              </a:rPr>
              <a:t> Nov to 19</a:t>
            </a:r>
            <a:r>
              <a:rPr lang="en-US" sz="2800" baseline="30000" dirty="0">
                <a:latin typeface="Times New Roman" panose="02020603050405020304" pitchFamily="18" charset="0"/>
                <a:cs typeface="Times New Roman" panose="02020603050405020304" pitchFamily="18" charset="0"/>
              </a:rPr>
              <a:t>th</a:t>
            </a:r>
            <a:r>
              <a:rPr lang="en-US" sz="2800" dirty="0">
                <a:latin typeface="Times New Roman" panose="02020603050405020304" pitchFamily="18" charset="0"/>
                <a:cs typeface="Times New Roman" panose="02020603050405020304" pitchFamily="18" charset="0"/>
              </a:rPr>
              <a:t> Nov 2015; while the 2</a:t>
            </a:r>
            <a:r>
              <a:rPr lang="en-US" sz="2800" baseline="30000" dirty="0">
                <a:latin typeface="Times New Roman" panose="02020603050405020304" pitchFamily="18" charset="0"/>
                <a:cs typeface="Times New Roman" panose="02020603050405020304" pitchFamily="18" charset="0"/>
              </a:rPr>
              <a:t>nd</a:t>
            </a:r>
            <a:r>
              <a:rPr lang="en-US" sz="2800" dirty="0">
                <a:latin typeface="Times New Roman" panose="02020603050405020304" pitchFamily="18" charset="0"/>
                <a:cs typeface="Times New Roman" panose="02020603050405020304" pitchFamily="18" charset="0"/>
              </a:rPr>
              <a:t> phase from 01</a:t>
            </a:r>
            <a:r>
              <a:rPr lang="en-US" sz="2800" baseline="30000" dirty="0">
                <a:latin typeface="Times New Roman" panose="02020603050405020304" pitchFamily="18" charset="0"/>
                <a:cs typeface="Times New Roman" panose="02020603050405020304" pitchFamily="18" charset="0"/>
              </a:rPr>
              <a:t>st</a:t>
            </a:r>
            <a:r>
              <a:rPr lang="en-US" sz="2800" dirty="0">
                <a:latin typeface="Times New Roman" panose="02020603050405020304" pitchFamily="18" charset="0"/>
                <a:cs typeface="Times New Roman" panose="02020603050405020304" pitchFamily="18" charset="0"/>
              </a:rPr>
              <a:t> Dec to 08</a:t>
            </a:r>
            <a:r>
              <a:rPr lang="en-US" sz="2800" baseline="30000" dirty="0">
                <a:latin typeface="Times New Roman" panose="02020603050405020304" pitchFamily="18" charset="0"/>
                <a:cs typeface="Times New Roman" panose="02020603050405020304" pitchFamily="18" charset="0"/>
              </a:rPr>
              <a:t>th</a:t>
            </a:r>
            <a:r>
              <a:rPr lang="en-US" sz="2800" dirty="0">
                <a:latin typeface="Times New Roman" panose="02020603050405020304" pitchFamily="18" charset="0"/>
                <a:cs typeface="Times New Roman" panose="02020603050405020304" pitchFamily="18" charset="0"/>
              </a:rPr>
              <a:t> Dec 2015.</a:t>
            </a:r>
          </a:p>
          <a:p>
            <a:pPr algn="just">
              <a:lnSpc>
                <a:spcPct val="150000"/>
              </a:lnSpc>
            </a:pPr>
            <a:r>
              <a:rPr lang="en-US" sz="2800" dirty="0">
                <a:latin typeface="Times New Roman" panose="02020603050405020304" pitchFamily="18" charset="0"/>
                <a:cs typeface="Times New Roman" panose="02020603050405020304" pitchFamily="18" charset="0"/>
              </a:rPr>
              <a:t>As per telephonic requests received by Commandant 04 </a:t>
            </a:r>
            <a:r>
              <a:rPr lang="en-US" sz="2800" dirty="0" err="1">
                <a:latin typeface="Times New Roman" panose="02020603050405020304" pitchFamily="18" charset="0"/>
                <a:cs typeface="Times New Roman" panose="02020603050405020304" pitchFamily="18" charset="0"/>
              </a:rPr>
              <a:t>Bn</a:t>
            </a:r>
            <a:r>
              <a:rPr lang="en-US" sz="2800" dirty="0">
                <a:latin typeface="Times New Roman" panose="02020603050405020304" pitchFamily="18" charset="0"/>
                <a:cs typeface="Times New Roman" panose="02020603050405020304" pitchFamily="18" charset="0"/>
              </a:rPr>
              <a:t> and DIG/SZ from Office of CRA/State Relief Commissioner, Shri </a:t>
            </a:r>
            <a:r>
              <a:rPr lang="en-US" sz="2800" dirty="0" err="1">
                <a:latin typeface="Times New Roman" panose="02020603050405020304" pitchFamily="18" charset="0"/>
                <a:cs typeface="Times New Roman" panose="02020603050405020304" pitchFamily="18" charset="0"/>
              </a:rPr>
              <a:t>Atulya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Mishra</a:t>
            </a:r>
            <a:r>
              <a:rPr lang="en-US" sz="2800" dirty="0">
                <a:latin typeface="Times New Roman" panose="02020603050405020304" pitchFamily="18" charset="0"/>
                <a:cs typeface="Times New Roman" panose="02020603050405020304" pitchFamily="18" charset="0"/>
              </a:rPr>
              <a:t>, IAS, a total of 15 teams were deployed in the first phase; including 11 teams from 04 </a:t>
            </a:r>
            <a:r>
              <a:rPr lang="en-US" sz="2800" dirty="0" err="1">
                <a:latin typeface="Times New Roman" panose="02020603050405020304" pitchFamily="18" charset="0"/>
                <a:cs typeface="Times New Roman" panose="02020603050405020304" pitchFamily="18" charset="0"/>
              </a:rPr>
              <a:t>Bn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Arakkonam</a:t>
            </a:r>
            <a:r>
              <a:rPr lang="en-US" sz="2800" dirty="0">
                <a:latin typeface="Times New Roman" panose="02020603050405020304" pitchFamily="18" charset="0"/>
                <a:cs typeface="Times New Roman" panose="02020603050405020304" pitchFamily="18" charset="0"/>
              </a:rPr>
              <a:t> and 04 teams from Guntur. </a:t>
            </a:r>
          </a:p>
          <a:p>
            <a:pPr>
              <a:lnSpc>
                <a:spcPct val="150000"/>
              </a:lnSpc>
            </a:pPr>
            <a:endParaRPr lang="en-US" sz="2800" dirty="0">
              <a:latin typeface="Times New Roman" panose="02020603050405020304" pitchFamily="18" charset="0"/>
              <a:cs typeface="Times New Roman" panose="02020603050405020304" pitchFamily="18" charset="0"/>
            </a:endParaRPr>
          </a:p>
          <a:p>
            <a:pPr>
              <a:lnSpc>
                <a:spcPct val="150000"/>
              </a:lnSpc>
            </a:pPr>
            <a:endParaRPr lang="en-US"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NDRF DEPLOYMENT          </a:t>
            </a:r>
            <a:endParaRPr lang="en-IN" sz="3200" dirty="0">
              <a:latin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Rot="1" noChangeArrowheads="1"/>
          </p:cNvSpPr>
          <p:nvPr>
            <p:ph idx="4294967295"/>
          </p:nvPr>
        </p:nvSpPr>
        <p:spPr>
          <a:xfrm>
            <a:off x="388189" y="1863306"/>
            <a:ext cx="11533517" cy="4822166"/>
          </a:xfrm>
          <a:prstGeom prst="rect">
            <a:avLst/>
          </a:prstGeom>
        </p:spPr>
        <p:txBody>
          <a:bodyPr/>
          <a:lstStyle/>
          <a:p>
            <a:pPr eaLnBrk="1" hangingPunct="1"/>
            <a:r>
              <a:rPr lang="en-US" sz="2800" dirty="0">
                <a:latin typeface="Times New Roman" panose="02020603050405020304" pitchFamily="18" charset="0"/>
                <a:cs typeface="Times New Roman" panose="02020603050405020304" pitchFamily="18" charset="0"/>
              </a:rPr>
              <a:t>OBM with capacity of 25 HP </a:t>
            </a:r>
          </a:p>
          <a:p>
            <a:pPr eaLnBrk="1" hangingPunct="1"/>
            <a:r>
              <a:rPr lang="en-US" sz="2800" dirty="0">
                <a:latin typeface="Times New Roman" panose="02020603050405020304" pitchFamily="18" charset="0"/>
                <a:cs typeface="Times New Roman" panose="02020603050405020304" pitchFamily="18" charset="0"/>
              </a:rPr>
              <a:t>Life Jackets</a:t>
            </a:r>
          </a:p>
          <a:p>
            <a:pPr eaLnBrk="1" hangingPunct="1"/>
            <a:r>
              <a:rPr lang="en-US" sz="2800" dirty="0">
                <a:latin typeface="Times New Roman" panose="02020603050405020304" pitchFamily="18" charset="0"/>
                <a:cs typeface="Times New Roman" panose="02020603050405020304" pitchFamily="18" charset="0"/>
              </a:rPr>
              <a:t>Life Buoys </a:t>
            </a:r>
          </a:p>
          <a:p>
            <a:pPr eaLnBrk="1" hangingPunct="1"/>
            <a:r>
              <a:rPr lang="en-US" sz="2800" dirty="0">
                <a:latin typeface="Times New Roman" panose="02020603050405020304" pitchFamily="18" charset="0"/>
                <a:cs typeface="Times New Roman" panose="02020603050405020304" pitchFamily="18" charset="0"/>
              </a:rPr>
              <a:t>Rescue  ropes </a:t>
            </a:r>
          </a:p>
          <a:p>
            <a:pPr eaLnBrk="1" hangingPunct="1"/>
            <a:r>
              <a:rPr lang="en-US" sz="2800" dirty="0">
                <a:latin typeface="Times New Roman" panose="02020603050405020304" pitchFamily="18" charset="0"/>
                <a:cs typeface="Times New Roman" panose="02020603050405020304" pitchFamily="18" charset="0"/>
              </a:rPr>
              <a:t>Floating  pumps</a:t>
            </a:r>
          </a:p>
          <a:p>
            <a:pPr eaLnBrk="1" hangingPunct="1"/>
            <a:r>
              <a:rPr lang="en-US" sz="2800" dirty="0">
                <a:latin typeface="Times New Roman" panose="02020603050405020304" pitchFamily="18" charset="0"/>
                <a:cs typeface="Times New Roman" panose="02020603050405020304" pitchFamily="18" charset="0"/>
              </a:rPr>
              <a:t>Inflatable lighting towers for lighting support in the operational area</a:t>
            </a:r>
          </a:p>
          <a:p>
            <a:pPr eaLnBrk="1" hangingPunct="1"/>
            <a:r>
              <a:rPr lang="en-US" sz="2800" dirty="0">
                <a:latin typeface="Times New Roman" panose="02020603050405020304" pitchFamily="18" charset="0"/>
                <a:cs typeface="Times New Roman" panose="02020603050405020304" pitchFamily="18" charset="0"/>
              </a:rPr>
              <a:t>CSSR  Equipments</a:t>
            </a:r>
          </a:p>
          <a:p>
            <a:pPr eaLnBrk="1" hangingPunct="1"/>
            <a:r>
              <a:rPr lang="en-US" sz="2800" dirty="0">
                <a:latin typeface="Times New Roman" panose="02020603050405020304" pitchFamily="18" charset="0"/>
                <a:cs typeface="Times New Roman" panose="02020603050405020304" pitchFamily="18" charset="0"/>
              </a:rPr>
              <a:t>Generator Sets</a:t>
            </a:r>
          </a:p>
          <a:p>
            <a:pPr eaLnBrk="1" hangingPunct="1"/>
            <a:r>
              <a:rPr lang="en-US" sz="2800" dirty="0">
                <a:latin typeface="Times New Roman" panose="02020603050405020304" pitchFamily="18" charset="0"/>
                <a:cs typeface="Times New Roman" panose="02020603050405020304" pitchFamily="18" charset="0"/>
              </a:rPr>
              <a:t>MFR Kits</a:t>
            </a:r>
          </a:p>
          <a:p>
            <a:pPr eaLnBrk="1" hangingPunct="1">
              <a:buNone/>
            </a:pPr>
            <a:endParaRPr lang="en-US" sz="24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40942" y="638354"/>
            <a:ext cx="8220975" cy="707367"/>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RESOURCES AVAILABLE WITH NDRF          </a:t>
            </a:r>
            <a:endParaRPr lang="en-IN" sz="3200" dirty="0">
              <a:latin typeface="Times New Roman" panose="02020603050405020304" pitchFamily="18"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696164769"/>
              </p:ext>
            </p:extLst>
          </p:nvPr>
        </p:nvGraphicFramePr>
        <p:xfrm>
          <a:off x="612474" y="1436568"/>
          <a:ext cx="11240218" cy="5429783"/>
        </p:xfrm>
        <a:graphic>
          <a:graphicData uri="http://schemas.openxmlformats.org/drawingml/2006/table">
            <a:tbl>
              <a:tblPr/>
              <a:tblGrid>
                <a:gridCol w="911370">
                  <a:extLst>
                    <a:ext uri="{9D8B030D-6E8A-4147-A177-3AD203B41FA5}">
                      <a16:colId xmlns:a16="http://schemas.microsoft.com/office/drawing/2014/main" val="20000"/>
                    </a:ext>
                  </a:extLst>
                </a:gridCol>
                <a:gridCol w="810107">
                  <a:extLst>
                    <a:ext uri="{9D8B030D-6E8A-4147-A177-3AD203B41FA5}">
                      <a16:colId xmlns:a16="http://schemas.microsoft.com/office/drawing/2014/main" val="20001"/>
                    </a:ext>
                  </a:extLst>
                </a:gridCol>
                <a:gridCol w="2632844">
                  <a:extLst>
                    <a:ext uri="{9D8B030D-6E8A-4147-A177-3AD203B41FA5}">
                      <a16:colId xmlns:a16="http://schemas.microsoft.com/office/drawing/2014/main" val="20002"/>
                    </a:ext>
                  </a:extLst>
                </a:gridCol>
                <a:gridCol w="3848001">
                  <a:extLst>
                    <a:ext uri="{9D8B030D-6E8A-4147-A177-3AD203B41FA5}">
                      <a16:colId xmlns:a16="http://schemas.microsoft.com/office/drawing/2014/main" val="20003"/>
                    </a:ext>
                  </a:extLst>
                </a:gridCol>
                <a:gridCol w="1417685">
                  <a:extLst>
                    <a:ext uri="{9D8B030D-6E8A-4147-A177-3AD203B41FA5}">
                      <a16:colId xmlns:a16="http://schemas.microsoft.com/office/drawing/2014/main" val="20004"/>
                    </a:ext>
                  </a:extLst>
                </a:gridCol>
                <a:gridCol w="1620211">
                  <a:extLst>
                    <a:ext uri="{9D8B030D-6E8A-4147-A177-3AD203B41FA5}">
                      <a16:colId xmlns:a16="http://schemas.microsoft.com/office/drawing/2014/main" val="20005"/>
                    </a:ext>
                  </a:extLst>
                </a:gridCol>
              </a:tblGrid>
              <a:tr h="236841">
                <a:tc rowSpan="2">
                  <a:txBody>
                    <a:bodyPr/>
                    <a:lstStyle/>
                    <a:p>
                      <a:pPr algn="just">
                        <a:spcAft>
                          <a:spcPts val="0"/>
                        </a:spcAft>
                      </a:pPr>
                      <a:r>
                        <a:rPr lang="en-US" sz="1600" dirty="0" err="1">
                          <a:solidFill>
                            <a:srgbClr val="000000"/>
                          </a:solidFill>
                          <a:latin typeface="Times New Roman" panose="02020603050405020304" pitchFamily="18" charset="0"/>
                        </a:rPr>
                        <a:t>Sl</a:t>
                      </a:r>
                      <a:r>
                        <a:rPr lang="en-US" sz="1600" dirty="0">
                          <a:solidFill>
                            <a:srgbClr val="000000"/>
                          </a:solidFill>
                          <a:latin typeface="Times New Roman" panose="02020603050405020304" pitchFamily="18" charset="0"/>
                        </a:rPr>
                        <a:t> No.</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spcAft>
                          <a:spcPts val="0"/>
                        </a:spcAft>
                      </a:pPr>
                      <a:r>
                        <a:rPr lang="en-US" sz="1600" dirty="0">
                          <a:solidFill>
                            <a:srgbClr val="000000"/>
                          </a:solidFill>
                          <a:latin typeface="Times New Roman" panose="02020603050405020304" pitchFamily="18" charset="0"/>
                        </a:rPr>
                        <a:t>Team No</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spcAft>
                          <a:spcPts val="0"/>
                        </a:spcAft>
                      </a:pPr>
                      <a:r>
                        <a:rPr lang="en-US" sz="1600" dirty="0">
                          <a:solidFill>
                            <a:srgbClr val="000000"/>
                          </a:solidFill>
                          <a:latin typeface="Times New Roman" panose="02020603050405020304" pitchFamily="18" charset="0"/>
                        </a:rPr>
                        <a:t>Team Leader</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spcAft>
                          <a:spcPts val="0"/>
                        </a:spcAft>
                      </a:pPr>
                      <a:r>
                        <a:rPr lang="en-US" sz="1600" dirty="0">
                          <a:solidFill>
                            <a:srgbClr val="000000"/>
                          </a:solidFill>
                          <a:latin typeface="Times New Roman" panose="02020603050405020304" pitchFamily="18" charset="0"/>
                        </a:rPr>
                        <a:t>Location</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1600" dirty="0">
                          <a:solidFill>
                            <a:srgbClr val="000000"/>
                          </a:solidFill>
                          <a:latin typeface="Times New Roman" panose="02020603050405020304" pitchFamily="18" charset="0"/>
                        </a:rPr>
                        <a:t>Date</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236841">
                <a:tc vMerge="1">
                  <a:txBody>
                    <a:bodyPr/>
                    <a:lstStyle/>
                    <a:p>
                      <a:pPr algn="just">
                        <a:spcAft>
                          <a:spcPts val="0"/>
                        </a:spcAft>
                      </a:pPr>
                      <a:endParaRPr lang="en-US" sz="1600" dirty="0">
                        <a:solidFill>
                          <a:srgbClr val="000000"/>
                        </a:solidFill>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just">
                        <a:spcAft>
                          <a:spcPts val="0"/>
                        </a:spcAft>
                      </a:pPr>
                      <a:endParaRPr lang="en-US" sz="1600" dirty="0">
                        <a:solidFill>
                          <a:srgbClr val="000000"/>
                        </a:solidFill>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just">
                        <a:spcAft>
                          <a:spcPts val="0"/>
                        </a:spcAft>
                      </a:pPr>
                      <a:endParaRPr lang="en-US" sz="1600">
                        <a:solidFill>
                          <a:srgbClr val="000000"/>
                        </a:solidFill>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just">
                        <a:spcAft>
                          <a:spcPts val="0"/>
                        </a:spcAft>
                      </a:pPr>
                      <a:endParaRPr lang="en-US" sz="1600">
                        <a:solidFill>
                          <a:srgbClr val="000000"/>
                        </a:solidFill>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From</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To</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6841">
                <a:tc>
                  <a:txBody>
                    <a:bodyPr/>
                    <a:lstStyle/>
                    <a:p>
                      <a:pPr algn="just">
                        <a:spcAft>
                          <a:spcPts val="0"/>
                        </a:spcAft>
                      </a:pPr>
                      <a:r>
                        <a:rPr lang="en-US" sz="1600" dirty="0">
                          <a:solidFill>
                            <a:srgbClr val="000000"/>
                          </a:solidFill>
                          <a:latin typeface="Times New Roman" panose="02020603050405020304" pitchFamily="18" charset="0"/>
                        </a:rPr>
                        <a:t>1</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4A</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SI/E </a:t>
                      </a:r>
                      <a:r>
                        <a:rPr lang="en-US" sz="1600" dirty="0" err="1">
                          <a:solidFill>
                            <a:srgbClr val="000000"/>
                          </a:solidFill>
                          <a:latin typeface="Times New Roman" panose="02020603050405020304" pitchFamily="18" charset="0"/>
                        </a:rPr>
                        <a:t>Md.Warsi</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Chennai</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16.11.15</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18.11.15</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6841">
                <a:tc>
                  <a:txBody>
                    <a:bodyPr/>
                    <a:lstStyle/>
                    <a:p>
                      <a:pPr algn="just">
                        <a:spcAft>
                          <a:spcPts val="0"/>
                        </a:spcAft>
                      </a:pPr>
                      <a:r>
                        <a:rPr lang="en-US" sz="1600" dirty="0">
                          <a:latin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Insp/E </a:t>
                      </a:r>
                      <a:r>
                        <a:rPr lang="en-US" sz="1600" dirty="0" err="1">
                          <a:latin typeface="Times New Roman" panose="02020603050405020304" pitchFamily="18" charset="0"/>
                        </a:rPr>
                        <a:t>A.K.Amar</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latin typeface="Times New Roman" panose="02020603050405020304" pitchFamily="18" charset="0"/>
                        </a:rPr>
                        <a:t>Neyveli</a:t>
                      </a:r>
                      <a:r>
                        <a:rPr lang="en-US" sz="1600" dirty="0">
                          <a:latin typeface="Times New Roman" panose="02020603050405020304" pitchFamily="18" charset="0"/>
                        </a:rPr>
                        <a:t>, </a:t>
                      </a:r>
                      <a:r>
                        <a:rPr lang="en-US" sz="1600" dirty="0" err="1">
                          <a:latin typeface="Times New Roman" panose="02020603050405020304" pitchFamily="18" charset="0"/>
                        </a:rPr>
                        <a:t>Cuddalore</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09.11.15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6841">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aseline="0" dirty="0" err="1">
                          <a:latin typeface="Times New Roman" panose="02020603050405020304" pitchFamily="18" charset="0"/>
                        </a:rPr>
                        <a:t>Tambaram</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17.11.15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6841">
                <a:tc>
                  <a:txBody>
                    <a:bodyPr/>
                    <a:lstStyle/>
                    <a:p>
                      <a:pPr algn="just">
                        <a:spcAft>
                          <a:spcPts val="0"/>
                        </a:spcAft>
                      </a:pPr>
                      <a:r>
                        <a:rPr lang="en-US" sz="1600" dirty="0">
                          <a:latin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Insp/E </a:t>
                      </a:r>
                      <a:r>
                        <a:rPr lang="en-US" sz="1600" dirty="0" err="1">
                          <a:latin typeface="Times New Roman" panose="02020603050405020304" pitchFamily="18" charset="0"/>
                        </a:rPr>
                        <a:t>S.K.Datekar</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latin typeface="Times New Roman" panose="02020603050405020304" pitchFamily="18" charset="0"/>
                        </a:rPr>
                        <a:t>Maruthavallipuram</a:t>
                      </a:r>
                      <a:r>
                        <a:rPr lang="en-US" sz="1600" dirty="0">
                          <a:latin typeface="Times New Roman" panose="02020603050405020304" pitchFamily="18" charset="0"/>
                        </a:rPr>
                        <a:t>, </a:t>
                      </a:r>
                      <a:r>
                        <a:rPr lang="en-US" sz="1600" dirty="0" err="1">
                          <a:latin typeface="Times New Roman" panose="02020603050405020304" pitchFamily="18" charset="0"/>
                        </a:rPr>
                        <a:t>Tiruvallur</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09.11.15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10.11.15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73682">
                <a:tc>
                  <a:txBody>
                    <a:bodyPr/>
                    <a:lstStyle/>
                    <a:p>
                      <a:pPr algn="just">
                        <a:spcAft>
                          <a:spcPts val="0"/>
                        </a:spcAft>
                      </a:pPr>
                      <a:r>
                        <a:rPr lang="en-US" sz="1600" dirty="0">
                          <a:latin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Insp/E </a:t>
                      </a:r>
                      <a:r>
                        <a:rPr lang="en-US" sz="1600" dirty="0" err="1">
                          <a:latin typeface="Times New Roman" panose="02020603050405020304" pitchFamily="18" charset="0"/>
                        </a:rPr>
                        <a:t>P.K.Piyasi</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latin typeface="Times New Roman" panose="02020603050405020304" pitchFamily="18" charset="0"/>
                        </a:rPr>
                        <a:t>Mangalam</a:t>
                      </a:r>
                      <a:r>
                        <a:rPr lang="en-US" sz="1600" dirty="0">
                          <a:latin typeface="Times New Roman" panose="02020603050405020304" pitchFamily="18" charset="0"/>
                        </a:rPr>
                        <a:t>(</a:t>
                      </a:r>
                      <a:r>
                        <a:rPr lang="en-US" sz="1600" dirty="0" err="1">
                          <a:latin typeface="Times New Roman" panose="02020603050405020304" pitchFamily="18" charset="0"/>
                        </a:rPr>
                        <a:t>Kedilum</a:t>
                      </a:r>
                      <a:r>
                        <a:rPr lang="en-US" sz="1600" dirty="0">
                          <a:latin typeface="Times New Roman" panose="02020603050405020304" pitchFamily="18" charset="0"/>
                        </a:rPr>
                        <a:t> river) </a:t>
                      </a:r>
                      <a:r>
                        <a:rPr lang="en-US" sz="1600" dirty="0" err="1">
                          <a:latin typeface="Times New Roman" panose="02020603050405020304" pitchFamily="18" charset="0"/>
                        </a:rPr>
                        <a:t>Chidhambaram</a:t>
                      </a:r>
                      <a:r>
                        <a:rPr lang="en-US" sz="1600" dirty="0">
                          <a:latin typeface="Times New Roman" panose="02020603050405020304" pitchFamily="18" charset="0"/>
                        </a:rPr>
                        <a:t>, </a:t>
                      </a:r>
                      <a:r>
                        <a:rPr lang="en-US" sz="1600" dirty="0" err="1">
                          <a:latin typeface="Times New Roman" panose="02020603050405020304" pitchFamily="18" charset="0"/>
                        </a:rPr>
                        <a:t>Cuddalore</a:t>
                      </a:r>
                      <a:r>
                        <a:rPr lang="en-US" sz="1600" baseline="0" dirty="0">
                          <a:latin typeface="Times New Roman" panose="02020603050405020304" pitchFamily="18" charset="0"/>
                        </a:rPr>
                        <a:t> </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09.11.15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6841">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latin typeface="Times New Roman" panose="02020603050405020304" pitchFamily="18" charset="0"/>
                        </a:rPr>
                        <a:t>Tambaram</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17.11.15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6841">
                <a:tc>
                  <a:txBody>
                    <a:bodyPr/>
                    <a:lstStyle/>
                    <a:p>
                      <a:pPr algn="just">
                        <a:spcAft>
                          <a:spcPts val="0"/>
                        </a:spcAft>
                      </a:pPr>
                      <a:r>
                        <a:rPr lang="en-US" sz="1600" dirty="0">
                          <a:latin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Insp/E </a:t>
                      </a:r>
                      <a:r>
                        <a:rPr lang="en-US" sz="1600" dirty="0" err="1">
                          <a:latin typeface="Times New Roman" panose="02020603050405020304" pitchFamily="18" charset="0"/>
                        </a:rPr>
                        <a:t>Vijaya</a:t>
                      </a:r>
                      <a:r>
                        <a:rPr lang="en-US" sz="1600" dirty="0">
                          <a:latin typeface="Times New Roman" panose="02020603050405020304" pitchFamily="18" charset="0"/>
                        </a:rPr>
                        <a:t> Kumar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latin typeface="Times New Roman" panose="02020603050405020304" pitchFamily="18" charset="0"/>
                        </a:rPr>
                        <a:t>Panruti</a:t>
                      </a:r>
                      <a:r>
                        <a:rPr lang="en-US" sz="1600" dirty="0">
                          <a:latin typeface="Times New Roman" panose="02020603050405020304" pitchFamily="18" charset="0"/>
                        </a:rPr>
                        <a:t>, </a:t>
                      </a:r>
                      <a:r>
                        <a:rPr lang="en-US" sz="1600" baseline="0" dirty="0" err="1">
                          <a:latin typeface="Times New Roman" panose="02020603050405020304" pitchFamily="18" charset="0"/>
                        </a:rPr>
                        <a:t>Kurinjipadi</a:t>
                      </a:r>
                      <a:r>
                        <a:rPr lang="en-US" sz="1600" baseline="0" dirty="0">
                          <a:latin typeface="Times New Roman" panose="02020603050405020304" pitchFamily="18" charset="0"/>
                        </a:rPr>
                        <a:t> of</a:t>
                      </a:r>
                      <a:r>
                        <a:rPr lang="en-US" sz="1600" dirty="0">
                          <a:latin typeface="Times New Roman" panose="02020603050405020304" pitchFamily="18" charset="0"/>
                        </a:rPr>
                        <a:t> </a:t>
                      </a:r>
                      <a:r>
                        <a:rPr lang="en-US" sz="1600" dirty="0" err="1">
                          <a:latin typeface="Times New Roman" panose="02020603050405020304" pitchFamily="18" charset="0"/>
                        </a:rPr>
                        <a:t>Cuddalore</a:t>
                      </a:r>
                      <a:r>
                        <a:rPr lang="en-US" sz="1600" dirty="0">
                          <a:latin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09.11.15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6841">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aseline="0" dirty="0" err="1">
                          <a:latin typeface="Times New Roman" panose="02020603050405020304" pitchFamily="18" charset="0"/>
                        </a:rPr>
                        <a:t>Tambaram</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17.11.15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36841">
                <a:tc>
                  <a:txBody>
                    <a:bodyPr/>
                    <a:lstStyle/>
                    <a:p>
                      <a:pPr algn="just">
                        <a:spcAft>
                          <a:spcPts val="0"/>
                        </a:spcAft>
                      </a:pPr>
                      <a:r>
                        <a:rPr lang="en-US" sz="1600" dirty="0">
                          <a:solidFill>
                            <a:srgbClr val="000000"/>
                          </a:solidFill>
                          <a:latin typeface="Times New Roman" panose="02020603050405020304" pitchFamily="18" charset="0"/>
                        </a:rPr>
                        <a:t>6</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4F-2</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SI/E </a:t>
                      </a:r>
                      <a:r>
                        <a:rPr lang="en-US" sz="1600" dirty="0" err="1">
                          <a:solidFill>
                            <a:schemeClr val="tx1"/>
                          </a:solidFill>
                          <a:latin typeface="Times New Roman" panose="02020603050405020304" pitchFamily="18" charset="0"/>
                        </a:rPr>
                        <a:t>Mukesh</a:t>
                      </a:r>
                      <a:r>
                        <a:rPr lang="en-US" sz="1600" dirty="0">
                          <a:solidFill>
                            <a:schemeClr val="tx1"/>
                          </a:solidFill>
                          <a:latin typeface="Times New Roman" panose="02020603050405020304" pitchFamily="18" charset="0"/>
                        </a:rPr>
                        <a:t> Kumar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Kurinjipadi,Cuddalore</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09.11.15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36841">
                <a:tc>
                  <a:txBody>
                    <a:bodyPr/>
                    <a:lstStyle/>
                    <a:p>
                      <a:pPr algn="just">
                        <a:spcAft>
                          <a:spcPts val="0"/>
                        </a:spcAft>
                      </a:pPr>
                      <a:r>
                        <a:rPr lang="en-US" sz="1600" dirty="0">
                          <a:latin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Insp/E </a:t>
                      </a:r>
                      <a:r>
                        <a:rPr lang="en-US" sz="1600" dirty="0" err="1">
                          <a:solidFill>
                            <a:schemeClr val="tx1"/>
                          </a:solidFill>
                          <a:latin typeface="Times New Roman" panose="02020603050405020304" pitchFamily="18" charset="0"/>
                        </a:rPr>
                        <a:t>K.K.Roy</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Chenglepet,Kanchipuram</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13.11.15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36841">
                <a:tc>
                  <a:txBody>
                    <a:bodyPr/>
                    <a:lstStyle/>
                    <a:p>
                      <a:pPr algn="just">
                        <a:spcAft>
                          <a:spcPts val="0"/>
                        </a:spcAft>
                      </a:pPr>
                      <a:r>
                        <a:rPr lang="en-US" sz="1600" dirty="0">
                          <a:latin typeface="Times New Roman" panose="02020603050405020304" pitchFamily="18"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4H-1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Insp/E </a:t>
                      </a:r>
                      <a:r>
                        <a:rPr lang="en-US" sz="1600" dirty="0" err="1">
                          <a:solidFill>
                            <a:schemeClr val="tx1"/>
                          </a:solidFill>
                          <a:latin typeface="Times New Roman" panose="02020603050405020304" pitchFamily="18" charset="0"/>
                        </a:rPr>
                        <a:t>Ganesh</a:t>
                      </a:r>
                      <a:r>
                        <a:rPr lang="en-US" sz="1600" dirty="0">
                          <a:solidFill>
                            <a:schemeClr val="tx1"/>
                          </a:solidFill>
                          <a:latin typeface="Times New Roman" panose="02020603050405020304" pitchFamily="18" charset="0"/>
                        </a:rPr>
                        <a:t> Prasad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Minjur</a:t>
                      </a:r>
                      <a:r>
                        <a:rPr lang="en-US" sz="1600" dirty="0">
                          <a:solidFill>
                            <a:schemeClr val="tx1"/>
                          </a:solidFill>
                          <a:latin typeface="Times New Roman" panose="02020603050405020304" pitchFamily="18" charset="0"/>
                        </a:rPr>
                        <a:t>, </a:t>
                      </a:r>
                      <a:r>
                        <a:rPr lang="en-US" sz="1600" dirty="0" err="1">
                          <a:solidFill>
                            <a:schemeClr val="tx1"/>
                          </a:solidFill>
                          <a:latin typeface="Times New Roman" panose="02020603050405020304" pitchFamily="18" charset="0"/>
                        </a:rPr>
                        <a:t>Tiruvallur</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14.11.15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25.11.15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09143">
                <a:tc>
                  <a:txBody>
                    <a:bodyPr/>
                    <a:lstStyle/>
                    <a:p>
                      <a:pPr algn="just">
                        <a:spcAft>
                          <a:spcPts val="0"/>
                        </a:spcAft>
                      </a:pPr>
                      <a:r>
                        <a:rPr lang="en-US" sz="1600" dirty="0">
                          <a:latin typeface="Times New Roman" panose="02020603050405020304" pitchFamily="18"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4H-2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SI/E </a:t>
                      </a:r>
                      <a:r>
                        <a:rPr lang="en-US" sz="1600" dirty="0" err="1">
                          <a:solidFill>
                            <a:schemeClr val="tx1"/>
                          </a:solidFill>
                          <a:latin typeface="Times New Roman" panose="02020603050405020304" pitchFamily="18" charset="0"/>
                        </a:rPr>
                        <a:t>Vikas</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Manali</a:t>
                      </a:r>
                      <a:r>
                        <a:rPr lang="en-US" sz="1600" dirty="0">
                          <a:solidFill>
                            <a:schemeClr val="tx1"/>
                          </a:solidFill>
                          <a:latin typeface="Times New Roman" panose="02020603050405020304" pitchFamily="18" charset="0"/>
                        </a:rPr>
                        <a:t>, </a:t>
                      </a:r>
                      <a:r>
                        <a:rPr lang="en-US" sz="1600" dirty="0" err="1">
                          <a:solidFill>
                            <a:schemeClr val="tx1"/>
                          </a:solidFill>
                          <a:latin typeface="Times New Roman" panose="02020603050405020304" pitchFamily="18" charset="0"/>
                        </a:rPr>
                        <a:t>Andarkupam,Ponneri</a:t>
                      </a:r>
                      <a:r>
                        <a:rPr lang="en-US" sz="1600" baseline="0" dirty="0">
                          <a:solidFill>
                            <a:schemeClr val="tx1"/>
                          </a:solidFill>
                          <a:latin typeface="Times New Roman" panose="02020603050405020304" pitchFamily="18" charset="0"/>
                        </a:rPr>
                        <a:t> of</a:t>
                      </a:r>
                      <a:r>
                        <a:rPr lang="en-US" sz="1600" dirty="0">
                          <a:solidFill>
                            <a:schemeClr val="tx1"/>
                          </a:solidFill>
                          <a:latin typeface="Times New Roman" panose="02020603050405020304" pitchFamily="18" charset="0"/>
                        </a:rPr>
                        <a:t> </a:t>
                      </a:r>
                      <a:r>
                        <a:rPr lang="en-US" sz="1600" dirty="0" err="1">
                          <a:solidFill>
                            <a:schemeClr val="tx1"/>
                          </a:solidFill>
                          <a:latin typeface="Times New Roman" panose="02020603050405020304" pitchFamily="18" charset="0"/>
                        </a:rPr>
                        <a:t>Tiruvallur</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14.11.15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25.11.15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36841">
                <a:tc>
                  <a:txBody>
                    <a:bodyPr/>
                    <a:lstStyle/>
                    <a:p>
                      <a:pPr algn="just">
                        <a:spcAft>
                          <a:spcPts val="0"/>
                        </a:spcAft>
                      </a:pPr>
                      <a:r>
                        <a:rPr lang="en-US" sz="1600" dirty="0">
                          <a:latin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 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Insp/E </a:t>
                      </a:r>
                      <a:r>
                        <a:rPr lang="en-US" sz="1600" dirty="0" err="1">
                          <a:solidFill>
                            <a:schemeClr val="tx1"/>
                          </a:solidFill>
                          <a:latin typeface="Times New Roman" panose="02020603050405020304" pitchFamily="18" charset="0"/>
                        </a:rPr>
                        <a:t>S.K.Datekar</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Cuddalore</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14.11.15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36841">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Mudhichur</a:t>
                      </a:r>
                      <a:r>
                        <a:rPr lang="en-US" sz="1600" dirty="0">
                          <a:solidFill>
                            <a:schemeClr val="tx1"/>
                          </a:solidFill>
                          <a:latin typeface="Times New Roman" panose="02020603050405020304" pitchFamily="18" charset="0"/>
                        </a:rPr>
                        <a:t>,</a:t>
                      </a:r>
                      <a:r>
                        <a:rPr lang="en-US" sz="1600" baseline="0" dirty="0">
                          <a:solidFill>
                            <a:schemeClr val="tx1"/>
                          </a:solidFill>
                          <a:latin typeface="Times New Roman" panose="02020603050405020304" pitchFamily="18" charset="0"/>
                        </a:rPr>
                        <a:t> </a:t>
                      </a:r>
                      <a:r>
                        <a:rPr lang="en-US" sz="1600" baseline="0" dirty="0" err="1">
                          <a:solidFill>
                            <a:schemeClr val="tx1"/>
                          </a:solidFill>
                          <a:latin typeface="Times New Roman" panose="02020603050405020304" pitchFamily="18" charset="0"/>
                        </a:rPr>
                        <a:t>Tambaram</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17.11.15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36841">
                <a:tc>
                  <a:txBody>
                    <a:bodyPr/>
                    <a:lstStyle/>
                    <a:p>
                      <a:pPr algn="just">
                        <a:spcAft>
                          <a:spcPts val="0"/>
                        </a:spcAft>
                      </a:pPr>
                      <a:r>
                        <a:rPr lang="en-US" sz="1600" dirty="0">
                          <a:latin typeface="Times New Roman" panose="02020603050405020304" pitchFamily="18" charset="0"/>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4J</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Insp/E </a:t>
                      </a:r>
                      <a:r>
                        <a:rPr lang="en-US" sz="1600" dirty="0" err="1">
                          <a:solidFill>
                            <a:schemeClr val="tx1"/>
                          </a:solidFill>
                          <a:latin typeface="Times New Roman" panose="02020603050405020304" pitchFamily="18" charset="0"/>
                        </a:rPr>
                        <a:t>B.Biswal</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Tambaram</a:t>
                      </a:r>
                      <a:r>
                        <a:rPr lang="en-US" sz="1600" dirty="0">
                          <a:solidFill>
                            <a:schemeClr val="tx1"/>
                          </a:solidFill>
                          <a:latin typeface="Times New Roman" panose="02020603050405020304" pitchFamily="18" charset="0"/>
                        </a:rPr>
                        <a:t>, </a:t>
                      </a:r>
                      <a:r>
                        <a:rPr lang="en-US" sz="1600" dirty="0" err="1">
                          <a:solidFill>
                            <a:schemeClr val="tx1"/>
                          </a:solidFill>
                          <a:latin typeface="Times New Roman" panose="02020603050405020304" pitchFamily="18" charset="0"/>
                        </a:rPr>
                        <a:t>Kanchipuram</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36841">
                <a:tc>
                  <a:txBody>
                    <a:bodyPr/>
                    <a:lstStyle/>
                    <a:p>
                      <a:pPr algn="just">
                        <a:spcAft>
                          <a:spcPts val="0"/>
                        </a:spcAft>
                      </a:pPr>
                      <a:r>
                        <a:rPr lang="en-US" sz="1600" dirty="0">
                          <a:latin typeface="Times New Roman" panose="02020603050405020304" pitchFamily="18" charset="0"/>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10B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SI/E Balvir Singh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Basin Bridge, Chennai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36841">
                <a:tc>
                  <a:txBody>
                    <a:bodyPr/>
                    <a:lstStyle/>
                    <a:p>
                      <a:pPr algn="just">
                        <a:spcAft>
                          <a:spcPts val="0"/>
                        </a:spcAft>
                      </a:pPr>
                      <a:r>
                        <a:rPr lang="en-US" sz="1600" dirty="0">
                          <a:latin typeface="Times New Roman" panose="02020603050405020304" pitchFamily="18" charset="0"/>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10F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SI/E Samuel P.T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Tambaram</a:t>
                      </a:r>
                      <a:r>
                        <a:rPr lang="en-US" sz="1600" dirty="0">
                          <a:solidFill>
                            <a:schemeClr val="tx1"/>
                          </a:solidFill>
                          <a:latin typeface="Times New Roman" panose="02020603050405020304" pitchFamily="18" charset="0"/>
                        </a:rPr>
                        <a:t> &amp; </a:t>
                      </a:r>
                      <a:r>
                        <a:rPr lang="en-US" sz="1600" dirty="0" err="1">
                          <a:solidFill>
                            <a:schemeClr val="tx1"/>
                          </a:solidFill>
                          <a:latin typeface="Times New Roman" panose="02020603050405020304" pitchFamily="18" charset="0"/>
                        </a:rPr>
                        <a:t>Manali</a:t>
                      </a:r>
                      <a:r>
                        <a:rPr lang="en-US" sz="1600" dirty="0">
                          <a:solidFill>
                            <a:schemeClr val="tx1"/>
                          </a:solidFill>
                          <a:latin typeface="Times New Roman" panose="02020603050405020304" pitchFamily="18" charset="0"/>
                        </a:rPr>
                        <a:t> New Town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36841">
                <a:tc>
                  <a:txBody>
                    <a:bodyPr/>
                    <a:lstStyle/>
                    <a:p>
                      <a:pPr algn="just">
                        <a:spcAft>
                          <a:spcPts val="0"/>
                        </a:spcAft>
                      </a:pPr>
                      <a:r>
                        <a:rPr lang="en-US" sz="1600" dirty="0">
                          <a:latin typeface="Times New Roman" panose="02020603050405020304" pitchFamily="18" charset="0"/>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10D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SI/E Rahul Dixit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Varatharajapuram</a:t>
                      </a:r>
                      <a:r>
                        <a:rPr lang="en-US" sz="1600" dirty="0">
                          <a:solidFill>
                            <a:schemeClr val="tx1"/>
                          </a:solidFill>
                          <a:latin typeface="Times New Roman" panose="02020603050405020304" pitchFamily="18" charset="0"/>
                        </a:rPr>
                        <a:t>, </a:t>
                      </a:r>
                      <a:r>
                        <a:rPr lang="en-US" sz="1600" dirty="0" err="1">
                          <a:solidFill>
                            <a:schemeClr val="tx1"/>
                          </a:solidFill>
                          <a:latin typeface="Times New Roman" panose="02020603050405020304" pitchFamily="18" charset="0"/>
                        </a:rPr>
                        <a:t>Sriperumbudur</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36841">
                <a:tc>
                  <a:txBody>
                    <a:bodyPr/>
                    <a:lstStyle/>
                    <a:p>
                      <a:pPr algn="just">
                        <a:spcAft>
                          <a:spcPts val="0"/>
                        </a:spcAft>
                      </a:pPr>
                      <a:r>
                        <a:rPr lang="en-US" sz="1600" dirty="0">
                          <a:latin typeface="Times New Roman" panose="02020603050405020304" pitchFamily="18" charset="0"/>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10E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SI/E </a:t>
                      </a:r>
                      <a:r>
                        <a:rPr lang="en-US" sz="1600" dirty="0" err="1">
                          <a:solidFill>
                            <a:schemeClr val="tx1"/>
                          </a:solidFill>
                          <a:latin typeface="Times New Roman" panose="02020603050405020304" pitchFamily="18" charset="0"/>
                        </a:rPr>
                        <a:t>T.N.Tiwari</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Tambaram</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775970" algn="l"/>
                        </a:tabLst>
                      </a:pPr>
                      <a:r>
                        <a:rPr lang="en-US" sz="1600" dirty="0">
                          <a:latin typeface="Times New Roman" panose="02020603050405020304" pitchFamily="18" charset="0"/>
                        </a:rPr>
                        <a:t>18.11.15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sp>
        <p:nvSpPr>
          <p:cNvPr id="5"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2070340" y="388188"/>
            <a:ext cx="8143335" cy="450011"/>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FIRST PHASE OF NDRF DEPLOYMENT        </a:t>
            </a:r>
            <a:endParaRPr lang="en-IN" sz="3200" dirty="0">
              <a:latin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89781" y="1656272"/>
            <a:ext cx="11826815" cy="5063704"/>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14068" y="1647644"/>
            <a:ext cx="11516264" cy="5104847"/>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88189" y="1639019"/>
            <a:ext cx="11550769" cy="5080958"/>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77970" y="1785668"/>
            <a:ext cx="11084943" cy="4908430"/>
          </a:xfrm>
          <a:prstGeom prst="rect">
            <a:avLst/>
          </a:prstGeom>
        </p:spPr>
        <p:txBody>
          <a:bodyPr anchor="ctr">
            <a:normAutofit/>
          </a:bodyPr>
          <a:lstStyle/>
          <a:p>
            <a:pPr>
              <a:lnSpc>
                <a:spcPct val="150000"/>
              </a:lnSpc>
            </a:pPr>
            <a:r>
              <a:rPr lang="en-US" sz="2800" dirty="0">
                <a:latin typeface="Times New Roman" panose="02020603050405020304" pitchFamily="18" charset="0"/>
                <a:cs typeface="Times New Roman" panose="02020603050405020304" pitchFamily="18" charset="0"/>
              </a:rPr>
              <a:t>    	The teams were gradually withdrawn until the 2</a:t>
            </a:r>
            <a:r>
              <a:rPr lang="en-US" sz="2800" baseline="30000" dirty="0">
                <a:latin typeface="Times New Roman" panose="02020603050405020304" pitchFamily="18" charset="0"/>
                <a:cs typeface="Times New Roman" panose="02020603050405020304" pitchFamily="18" charset="0"/>
              </a:rPr>
              <a:t>nd</a:t>
            </a:r>
            <a:r>
              <a:rPr lang="en-US" sz="2800" dirty="0">
                <a:latin typeface="Times New Roman" panose="02020603050405020304" pitchFamily="18" charset="0"/>
                <a:cs typeface="Times New Roman" panose="02020603050405020304" pitchFamily="18" charset="0"/>
              </a:rPr>
              <a:t> phase of monsoon necessitated second round of deployment.  </a:t>
            </a:r>
          </a:p>
          <a:p>
            <a:pPr>
              <a:lnSpc>
                <a:spcPct val="150000"/>
              </a:lnSpc>
            </a:pPr>
            <a:r>
              <a:rPr lang="en-US" sz="2800" dirty="0">
                <a:latin typeface="Times New Roman" panose="02020603050405020304" pitchFamily="18" charset="0"/>
                <a:cs typeface="Times New Roman" panose="02020603050405020304" pitchFamily="18" charset="0"/>
              </a:rPr>
              <a:t>	Deployment was started on 01.12.15 where 11 teams (including 02 pre-positioned teams) were deployed in Chennai limits and Kanchipuram and Tiruvallur Districts.</a:t>
            </a:r>
          </a:p>
        </p:txBody>
      </p:sp>
      <p:sp>
        <p:nvSpPr>
          <p:cNvPr id="5"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49571" y="552090"/>
            <a:ext cx="8281358" cy="981287"/>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SECOND PHASE OF NDRF DEPLOYMENT        </a:t>
            </a:r>
            <a:endParaRPr lang="en-IN" sz="3200" dirty="0">
              <a:latin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4680" y="224287"/>
            <a:ext cx="8350370" cy="1078301"/>
          </a:xfrm>
        </p:spPr>
        <p:txBody>
          <a:bodyPr>
            <a:noAutofit/>
          </a:bodyPr>
          <a:lstStyle/>
          <a:p>
            <a:pPr algn="just"/>
            <a:r>
              <a:rPr lang="en-US" sz="2400" dirty="0"/>
              <a:t>The enormity of the problems necessitated moving further teams across Tamil Nadu.  As such, 19 total teams were moved in on</a:t>
            </a:r>
            <a:br>
              <a:rPr lang="en-US" sz="2400" dirty="0"/>
            </a:br>
            <a:r>
              <a:rPr lang="en-US" sz="2400" dirty="0"/>
              <a:t>2</a:t>
            </a:r>
            <a:r>
              <a:rPr lang="en-US" sz="2400" baseline="30000" dirty="0"/>
              <a:t>nd</a:t>
            </a:r>
            <a:r>
              <a:rPr lang="en-US" sz="2400" dirty="0"/>
              <a:t> Dec 15 as given below:- </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240934894"/>
              </p:ext>
            </p:extLst>
          </p:nvPr>
        </p:nvGraphicFramePr>
        <p:xfrm>
          <a:off x="310551" y="1456707"/>
          <a:ext cx="11632920" cy="5388483"/>
        </p:xfrm>
        <a:graphic>
          <a:graphicData uri="http://schemas.openxmlformats.org/drawingml/2006/table">
            <a:tbl>
              <a:tblPr/>
              <a:tblGrid>
                <a:gridCol w="1101593">
                  <a:extLst>
                    <a:ext uri="{9D8B030D-6E8A-4147-A177-3AD203B41FA5}">
                      <a16:colId xmlns:a16="http://schemas.microsoft.com/office/drawing/2014/main" val="20000"/>
                    </a:ext>
                  </a:extLst>
                </a:gridCol>
                <a:gridCol w="2071019">
                  <a:extLst>
                    <a:ext uri="{9D8B030D-6E8A-4147-A177-3AD203B41FA5}">
                      <a16:colId xmlns:a16="http://schemas.microsoft.com/office/drawing/2014/main" val="20001"/>
                    </a:ext>
                  </a:extLst>
                </a:gridCol>
                <a:gridCol w="4653168">
                  <a:extLst>
                    <a:ext uri="{9D8B030D-6E8A-4147-A177-3AD203B41FA5}">
                      <a16:colId xmlns:a16="http://schemas.microsoft.com/office/drawing/2014/main" val="20002"/>
                    </a:ext>
                  </a:extLst>
                </a:gridCol>
                <a:gridCol w="1797816">
                  <a:extLst>
                    <a:ext uri="{9D8B030D-6E8A-4147-A177-3AD203B41FA5}">
                      <a16:colId xmlns:a16="http://schemas.microsoft.com/office/drawing/2014/main" val="20003"/>
                    </a:ext>
                  </a:extLst>
                </a:gridCol>
                <a:gridCol w="2009324">
                  <a:extLst>
                    <a:ext uri="{9D8B030D-6E8A-4147-A177-3AD203B41FA5}">
                      <a16:colId xmlns:a16="http://schemas.microsoft.com/office/drawing/2014/main" val="20004"/>
                    </a:ext>
                  </a:extLst>
                </a:gridCol>
              </a:tblGrid>
              <a:tr h="222560">
                <a:tc rowSpan="2">
                  <a:txBody>
                    <a:bodyPr/>
                    <a:lstStyle/>
                    <a:p>
                      <a:pPr algn="just">
                        <a:spcAft>
                          <a:spcPts val="0"/>
                        </a:spcAft>
                      </a:pPr>
                      <a:r>
                        <a:rPr lang="en-US" sz="1600" b="1" dirty="0" err="1">
                          <a:solidFill>
                            <a:srgbClr val="000000"/>
                          </a:solidFill>
                          <a:latin typeface="Times New Roman" panose="02020603050405020304" pitchFamily="18" charset="0"/>
                        </a:rPr>
                        <a:t>Bn</a:t>
                      </a:r>
                      <a:endParaRPr lang="en-US" sz="1600" b="1"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spcAft>
                          <a:spcPts val="0"/>
                        </a:spcAft>
                      </a:pPr>
                      <a:r>
                        <a:rPr lang="en-US" sz="1600" b="1" dirty="0">
                          <a:solidFill>
                            <a:srgbClr val="000000"/>
                          </a:solidFill>
                          <a:latin typeface="Times New Roman" panose="02020603050405020304" pitchFamily="18" charset="0"/>
                        </a:rPr>
                        <a:t>No. of teams</a:t>
                      </a:r>
                      <a:endParaRPr lang="en-US" sz="1600" b="1"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spcAft>
                          <a:spcPts val="0"/>
                        </a:spcAft>
                      </a:pPr>
                      <a:r>
                        <a:rPr lang="en-US" sz="1600" b="1" dirty="0">
                          <a:solidFill>
                            <a:srgbClr val="000000"/>
                          </a:solidFill>
                          <a:latin typeface="Times New Roman" panose="02020603050405020304" pitchFamily="18" charset="0"/>
                        </a:rPr>
                        <a:t>Location</a:t>
                      </a:r>
                      <a:endParaRPr lang="en-US" sz="1600" b="1"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1600" b="1" dirty="0">
                          <a:solidFill>
                            <a:srgbClr val="000000"/>
                          </a:solidFill>
                          <a:latin typeface="Times New Roman" panose="02020603050405020304" pitchFamily="18" charset="0"/>
                        </a:rPr>
                        <a:t>Date</a:t>
                      </a:r>
                      <a:endParaRPr lang="en-US" sz="1600" b="1"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222560">
                <a:tc vMerge="1">
                  <a:txBody>
                    <a:bodyPr/>
                    <a:lstStyle/>
                    <a:p>
                      <a:pPr algn="just">
                        <a:spcAft>
                          <a:spcPts val="0"/>
                        </a:spcAft>
                      </a:pPr>
                      <a:endParaRPr lang="en-US" sz="1600" dirty="0">
                        <a:solidFill>
                          <a:srgbClr val="000000"/>
                        </a:solidFill>
                        <a:latin typeface="Calibri"/>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just">
                        <a:spcAft>
                          <a:spcPts val="0"/>
                        </a:spcAft>
                      </a:pPr>
                      <a:endParaRPr lang="en-US" sz="1600" dirty="0">
                        <a:solidFill>
                          <a:srgbClr val="000000"/>
                        </a:solidFill>
                        <a:latin typeface="Calibri"/>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just">
                        <a:spcAft>
                          <a:spcPts val="0"/>
                        </a:spcAft>
                      </a:pPr>
                      <a:endParaRPr lang="en-US" sz="1600" dirty="0">
                        <a:solidFill>
                          <a:srgbClr val="000000"/>
                        </a:solidFill>
                        <a:latin typeface="Calibri"/>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1" dirty="0">
                          <a:solidFill>
                            <a:srgbClr val="000000"/>
                          </a:solidFill>
                          <a:latin typeface="Times New Roman" panose="02020603050405020304" pitchFamily="18" charset="0"/>
                        </a:rPr>
                        <a:t>From</a:t>
                      </a:r>
                      <a:endParaRPr lang="en-US" sz="1600" b="1"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1" dirty="0">
                          <a:solidFill>
                            <a:srgbClr val="000000"/>
                          </a:solidFill>
                          <a:latin typeface="Times New Roman" panose="02020603050405020304" pitchFamily="18" charset="0"/>
                        </a:rPr>
                        <a:t>To</a:t>
                      </a:r>
                      <a:endParaRPr lang="en-US" sz="1600" b="1"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5426">
                <a:tc>
                  <a:txBody>
                    <a:bodyPr/>
                    <a:lstStyle/>
                    <a:p>
                      <a:pPr algn="just">
                        <a:spcAft>
                          <a:spcPts val="0"/>
                        </a:spcAft>
                      </a:pPr>
                      <a:r>
                        <a:rPr lang="en-US" sz="1600" dirty="0">
                          <a:solidFill>
                            <a:srgbClr val="000000"/>
                          </a:solidFill>
                          <a:latin typeface="Times New Roman" panose="02020603050405020304" pitchFamily="18" charset="0"/>
                        </a:rPr>
                        <a:t>03</a:t>
                      </a:r>
                      <a:r>
                        <a:rPr lang="en-US" sz="1600" baseline="30000" dirty="0">
                          <a:solidFill>
                            <a:srgbClr val="000000"/>
                          </a:solidFill>
                          <a:latin typeface="Times New Roman" panose="02020603050405020304" pitchFamily="18" charset="0"/>
                        </a:rPr>
                        <a:t>rd</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10</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Puducherry</a:t>
                      </a:r>
                      <a:endParaRPr lang="en-US" sz="1600" dirty="0">
                        <a:latin typeface="Times New Roman" panose="02020603050405020304" pitchFamily="18" charset="0"/>
                        <a:ea typeface="Times New Roman"/>
                        <a:cs typeface="Times New Roman"/>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15.12.15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5426">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Meenambakkam</a:t>
                      </a:r>
                      <a:endParaRPr lang="en-US" sz="1600" dirty="0">
                        <a:latin typeface="Times New Roman" panose="02020603050405020304" pitchFamily="18" charset="0"/>
                        <a:ea typeface="Times New Roman"/>
                        <a:cs typeface="Times New Roman"/>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15.12.15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5426">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Manali</a:t>
                      </a:r>
                      <a:r>
                        <a:rPr lang="en-US" sz="1600" dirty="0">
                          <a:latin typeface="Times New Roman" panose="02020603050405020304" pitchFamily="18" charset="0"/>
                          <a:ea typeface="Times New Roman"/>
                          <a:cs typeface="Times New Roman"/>
                        </a:rPr>
                        <a:t> New </a:t>
                      </a:r>
                      <a:r>
                        <a:rPr lang="en-US" sz="1600" dirty="0" err="1">
                          <a:latin typeface="Times New Roman" panose="02020603050405020304" pitchFamily="18" charset="0"/>
                          <a:ea typeface="Times New Roman"/>
                          <a:cs typeface="Times New Roman"/>
                        </a:rPr>
                        <a:t>Town,Chennai</a:t>
                      </a:r>
                      <a:endParaRPr lang="en-US" sz="1600" dirty="0">
                        <a:latin typeface="Times New Roman" panose="02020603050405020304" pitchFamily="18" charset="0"/>
                        <a:ea typeface="Times New Roman"/>
                        <a:cs typeface="Times New Roman"/>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15.12.15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5426">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Manali</a:t>
                      </a:r>
                      <a:r>
                        <a:rPr lang="en-US" sz="1600" dirty="0">
                          <a:latin typeface="Times New Roman" panose="02020603050405020304" pitchFamily="18" charset="0"/>
                          <a:ea typeface="Times New Roman"/>
                          <a:cs typeface="Times New Roman"/>
                        </a:rPr>
                        <a:t>, Red Hills, Chennai</a:t>
                      </a: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15.12.15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5426">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Ambattur</a:t>
                      </a:r>
                      <a:endParaRPr lang="en-US" sz="1600" dirty="0">
                        <a:latin typeface="Times New Roman" panose="02020603050405020304" pitchFamily="18" charset="0"/>
                        <a:ea typeface="Times New Roman"/>
                        <a:cs typeface="Times New Roman"/>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15.12.15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5426">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Thuraipakkam</a:t>
                      </a:r>
                      <a:endParaRPr lang="en-US" sz="1600" dirty="0">
                        <a:latin typeface="Times New Roman" panose="02020603050405020304" pitchFamily="18" charset="0"/>
                        <a:ea typeface="Times New Roman"/>
                        <a:cs typeface="Times New Roman"/>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15.12.15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5426">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Guduvamchery</a:t>
                      </a:r>
                      <a:r>
                        <a:rPr lang="en-US" sz="1600" dirty="0">
                          <a:latin typeface="Times New Roman" panose="02020603050405020304" pitchFamily="18" charset="0"/>
                          <a:ea typeface="Times New Roman"/>
                          <a:cs typeface="Times New Roman"/>
                        </a:rPr>
                        <a:t>, </a:t>
                      </a:r>
                      <a:r>
                        <a:rPr lang="en-US" sz="1600" dirty="0" err="1">
                          <a:latin typeface="Times New Roman" panose="02020603050405020304" pitchFamily="18" charset="0"/>
                          <a:ea typeface="Times New Roman"/>
                          <a:cs typeface="Times New Roman"/>
                        </a:rPr>
                        <a:t>Knchipuram</a:t>
                      </a:r>
                      <a:endParaRPr lang="en-US" sz="1600" dirty="0">
                        <a:latin typeface="Times New Roman" panose="02020603050405020304" pitchFamily="18" charset="0"/>
                        <a:ea typeface="Times New Roman"/>
                        <a:cs typeface="Times New Roman"/>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15.12.15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5426">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Neyveli</a:t>
                      </a:r>
                      <a:endParaRPr lang="en-US" sz="1600" dirty="0">
                        <a:latin typeface="Times New Roman" panose="02020603050405020304" pitchFamily="18" charset="0"/>
                        <a:ea typeface="Times New Roman"/>
                        <a:cs typeface="Times New Roman"/>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15.12.15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35426">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Velachery</a:t>
                      </a:r>
                      <a:r>
                        <a:rPr lang="en-US" sz="1600" dirty="0">
                          <a:latin typeface="Times New Roman" panose="02020603050405020304" pitchFamily="18" charset="0"/>
                          <a:ea typeface="Times New Roman"/>
                          <a:cs typeface="Times New Roman"/>
                        </a:rPr>
                        <a:t>, Chennai</a:t>
                      </a: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15.12.15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35426">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Karaikal</a:t>
                      </a:r>
                      <a:r>
                        <a:rPr lang="en-US" sz="1600" dirty="0">
                          <a:latin typeface="Times New Roman" panose="02020603050405020304" pitchFamily="18" charset="0"/>
                          <a:ea typeface="Times New Roman"/>
                          <a:cs typeface="Times New Roman"/>
                        </a:rPr>
                        <a:t>, Pondicherry</a:t>
                      </a: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15.12.15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35426">
                <a:tc>
                  <a:txBody>
                    <a:bodyPr/>
                    <a:lstStyle/>
                    <a:p>
                      <a:pPr algn="just">
                        <a:spcAft>
                          <a:spcPts val="0"/>
                        </a:spcAft>
                      </a:pPr>
                      <a:r>
                        <a:rPr lang="en-US" sz="1600" dirty="0">
                          <a:solidFill>
                            <a:srgbClr val="000000"/>
                          </a:solidFill>
                          <a:latin typeface="Times New Roman" panose="02020603050405020304" pitchFamily="18" charset="0"/>
                        </a:rPr>
                        <a:t>08</a:t>
                      </a:r>
                      <a:r>
                        <a:rPr lang="en-US" sz="1600" baseline="30000" dirty="0">
                          <a:solidFill>
                            <a:srgbClr val="000000"/>
                          </a:solidFill>
                          <a:latin typeface="Times New Roman" panose="02020603050405020304" pitchFamily="18" charset="0"/>
                        </a:rPr>
                        <a:t>th</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04</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Times New Roman" panose="02020603050405020304" pitchFamily="18" charset="0"/>
                          <a:ea typeface="Times New Roman"/>
                          <a:cs typeface="Times New Roman"/>
                        </a:rPr>
                        <a:t>Kodambakkam, Chennai</a:t>
                      </a: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15.12.15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35426">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Saidapet</a:t>
                      </a:r>
                      <a:endParaRPr lang="en-US" sz="1600" dirty="0">
                        <a:latin typeface="Times New Roman" panose="02020603050405020304" pitchFamily="18" charset="0"/>
                        <a:ea typeface="Times New Roman"/>
                        <a:cs typeface="Times New Roman"/>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15.12.15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35426">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Nandanam</a:t>
                      </a:r>
                      <a:endParaRPr lang="en-US" sz="1600" dirty="0">
                        <a:latin typeface="Times New Roman" panose="02020603050405020304" pitchFamily="18" charset="0"/>
                        <a:ea typeface="Times New Roman"/>
                        <a:cs typeface="Times New Roman"/>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15.12.15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35426">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Nandanam</a:t>
                      </a:r>
                      <a:endParaRPr lang="en-US" sz="1600" dirty="0">
                        <a:latin typeface="Times New Roman" panose="02020603050405020304" pitchFamily="18" charset="0"/>
                        <a:ea typeface="Times New Roman"/>
                        <a:cs typeface="Times New Roman"/>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15.12.15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35426">
                <a:tc>
                  <a:txBody>
                    <a:bodyPr/>
                    <a:lstStyle/>
                    <a:p>
                      <a:pPr algn="just">
                        <a:spcAft>
                          <a:spcPts val="0"/>
                        </a:spcAft>
                      </a:pPr>
                      <a:r>
                        <a:rPr lang="en-US" sz="1600" dirty="0">
                          <a:solidFill>
                            <a:srgbClr val="000000"/>
                          </a:solidFill>
                          <a:latin typeface="Times New Roman" panose="02020603050405020304" pitchFamily="18" charset="0"/>
                        </a:rPr>
                        <a:t>10</a:t>
                      </a:r>
                      <a:r>
                        <a:rPr lang="en-US" sz="1600" baseline="30000" dirty="0">
                          <a:solidFill>
                            <a:srgbClr val="000000"/>
                          </a:solidFill>
                          <a:latin typeface="Times New Roman" panose="02020603050405020304" pitchFamily="18" charset="0"/>
                        </a:rPr>
                        <a:t>th</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Tiruputty</a:t>
                      </a:r>
                      <a:r>
                        <a:rPr lang="en-US" sz="1600" dirty="0">
                          <a:latin typeface="Times New Roman" panose="02020603050405020304" pitchFamily="18" charset="0"/>
                          <a:ea typeface="Times New Roman"/>
                          <a:cs typeface="Times New Roman"/>
                        </a:rPr>
                        <a:t> </a:t>
                      </a:r>
                      <a:r>
                        <a:rPr lang="en-US" sz="1600" dirty="0" err="1">
                          <a:latin typeface="Times New Roman" panose="02020603050405020304" pitchFamily="18" charset="0"/>
                          <a:ea typeface="Times New Roman"/>
                          <a:cs typeface="Times New Roman"/>
                        </a:rPr>
                        <a:t>Nagar,Chennai</a:t>
                      </a:r>
                      <a:endParaRPr lang="en-US" sz="1600" dirty="0">
                        <a:latin typeface="Times New Roman" panose="02020603050405020304" pitchFamily="18" charset="0"/>
                        <a:ea typeface="Times New Roman"/>
                        <a:cs typeface="Times New Roman"/>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14.12.15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35426">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Annanagar,Chennai</a:t>
                      </a:r>
                      <a:endParaRPr lang="en-US" sz="1600" dirty="0">
                        <a:latin typeface="Times New Roman" panose="02020603050405020304" pitchFamily="18" charset="0"/>
                        <a:ea typeface="Times New Roman"/>
                        <a:cs typeface="Times New Roman"/>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14.12.15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35426">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Kuttupuram,Chennai</a:t>
                      </a:r>
                      <a:endParaRPr lang="en-US" sz="1600" dirty="0">
                        <a:latin typeface="Times New Roman" panose="02020603050405020304" pitchFamily="18" charset="0"/>
                        <a:ea typeface="Times New Roman"/>
                        <a:cs typeface="Times New Roman"/>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14.12.15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35426">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Zaffarpet,Chennai</a:t>
                      </a:r>
                      <a:endParaRPr lang="en-US" sz="1600" dirty="0">
                        <a:latin typeface="Times New Roman" panose="02020603050405020304" pitchFamily="18" charset="0"/>
                        <a:ea typeface="Times New Roman"/>
                        <a:cs typeface="Times New Roman"/>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14.12.15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35426">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rgbClr val="000000"/>
                        </a:solidFill>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Times New Roman" panose="02020603050405020304" pitchFamily="18" charset="0"/>
                          <a:ea typeface="Times New Roman"/>
                          <a:cs typeface="Times New Roman"/>
                        </a:rPr>
                        <a:t>Kuttupuram,Chennai</a:t>
                      </a:r>
                      <a:endParaRPr lang="en-US" sz="1600" dirty="0">
                        <a:latin typeface="Times New Roman" panose="02020603050405020304" pitchFamily="18" charset="0"/>
                        <a:ea typeface="Times New Roman"/>
                        <a:cs typeface="Times New Roman"/>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02.12.15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14.12.15</a:t>
                      </a:r>
                      <a:endParaRPr lang="en-US" sz="1600" dirty="0">
                        <a:latin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45058" y="1656272"/>
            <a:ext cx="11619780" cy="5089585"/>
          </a:xfrm>
          <a:prstGeom prst="rect">
            <a:avLst/>
          </a:prstGeom>
        </p:spPr>
        <p:txBody>
          <a:bodyPr>
            <a:normAutofit/>
          </a:bodyPr>
          <a:lstStyle/>
          <a:p>
            <a:pPr marL="0" indent="0" algn="just">
              <a:buNone/>
            </a:pPr>
            <a:r>
              <a:rPr lang="en-US" sz="2800" b="1" dirty="0">
                <a:latin typeface="Times New Roman" panose="02020603050405020304" pitchFamily="18" charset="0"/>
                <a:cs typeface="Times New Roman" panose="02020603050405020304" pitchFamily="18" charset="0"/>
              </a:rPr>
              <a:t>SETTING UP OF OPS CONTROL ROOM ADJACENT TO SEOC</a:t>
            </a:r>
            <a:br>
              <a:rPr lang="en-US" sz="2800" b="1" u="sng"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On the early morning of 02.12.15, OPS Control Room of NDRF was set up at SEOC Chennai with full communication back up including QDA, FAX, and Computers etc.  Dedicated team of officers was detailed to man the control room round the clock.</a:t>
            </a:r>
          </a:p>
          <a:p>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One Officer  was especially detailed to liaise with State Government for logistic requirement such as providing transport and accommodation for troops’ arrival from far flung battalions and to also ensure presence of Liaison Officer(s) from State Government with each team.</a:t>
            </a:r>
          </a:p>
          <a:p>
            <a:endParaRPr lang="en-US" sz="28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46888" y="1810512"/>
            <a:ext cx="11722608" cy="4956048"/>
          </a:xfrm>
          <a:prstGeom prst="rect">
            <a:avLst/>
          </a:prstGeom>
        </p:spPr>
        <p:txBody>
          <a:bodyPr>
            <a:normAutofit/>
          </a:bodyPr>
          <a:lstStyle/>
          <a:p>
            <a:r>
              <a:rPr lang="en-US" sz="3000" dirty="0">
                <a:latin typeface="Times New Roman" panose="02020603050405020304" pitchFamily="18" charset="0"/>
                <a:cs typeface="Times New Roman" panose="02020603050405020304" pitchFamily="18" charset="0"/>
              </a:rPr>
              <a:t>Floods have been a recurrent phenomenon in India </a:t>
            </a:r>
          </a:p>
          <a:p>
            <a:r>
              <a:rPr lang="en-US" sz="3000" dirty="0">
                <a:latin typeface="Times New Roman" panose="02020603050405020304" pitchFamily="18" charset="0"/>
                <a:cs typeface="Times New Roman" panose="02020603050405020304" pitchFamily="18" charset="0"/>
              </a:rPr>
              <a:t>Causing huge losses to lives, properties, livelihood systems, infrastructure and public utilities. </a:t>
            </a:r>
          </a:p>
          <a:p>
            <a:r>
              <a:rPr lang="en-US" sz="3000" dirty="0">
                <a:latin typeface="Times New Roman" panose="02020603050405020304" pitchFamily="18" charset="0"/>
                <a:cs typeface="Times New Roman" panose="02020603050405020304" pitchFamily="18" charset="0"/>
              </a:rPr>
              <a:t>India’s high risk and vulnerability is highlighted by the fact that 40 million hectares out of a geographical area of 3290 lakh hectares is prone to floods. </a:t>
            </a:r>
          </a:p>
          <a:p>
            <a:r>
              <a:rPr lang="en-US" sz="3000" dirty="0">
                <a:latin typeface="Times New Roman" panose="02020603050405020304" pitchFamily="18" charset="0"/>
                <a:cs typeface="Times New Roman" panose="02020603050405020304" pitchFamily="18" charset="0"/>
              </a:rPr>
              <a:t>On an average every year, 75 lakh hectares of land is affected, 1600 lives are lost and the damage caused to crops, houses and public utilities is Rs. 1805 crores due to floods.</a:t>
            </a:r>
          </a:p>
          <a:p>
            <a:endParaRPr lang="en-US"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394924C-6064-6CE9-DD33-231909F8F7DC}"/>
              </a:ext>
            </a:extLst>
          </p:cNvPr>
          <p:cNvSpPr>
            <a:spLocks noGrp="1" noChangeArrowheads="1"/>
          </p:cNvSpPr>
          <p:nvPr>
            <p:ph type="title"/>
          </p:nvPr>
        </p:nvSpPr>
        <p:spPr>
          <a:xfrm>
            <a:off x="1883664" y="274638"/>
            <a:ext cx="8284464" cy="1143000"/>
          </a:xfrm>
          <a:solidFill>
            <a:srgbClr val="FFC000"/>
          </a:solidFill>
        </p:spPr>
        <p:txBody>
          <a:bodyPr anchor="ctr">
            <a:normAutofit/>
          </a:bodyPr>
          <a:lstStyle/>
          <a:p>
            <a:pPr algn="ctr"/>
            <a:r>
              <a:rPr lang="en-GB" altLang="en-US" sz="6000" b="1" dirty="0">
                <a:ea typeface="Arial Unicode MS"/>
                <a:cs typeface="Arial Unicode MS"/>
              </a:rPr>
              <a:t>FLOOD</a:t>
            </a:r>
            <a:endParaRPr lang="en-IN" altLang="en-US" sz="60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365760"/>
            <a:ext cx="10688686" cy="1153551"/>
          </a:xfrm>
        </p:spPr>
        <p:txBody>
          <a:bodyPr>
            <a:normAutofit fontScale="90000"/>
          </a:bodyPr>
          <a:lstStyle/>
          <a:p>
            <a:br>
              <a:rPr lang="en-US" dirty="0"/>
            </a:br>
            <a:endParaRPr lang="en-US" dirty="0"/>
          </a:p>
        </p:txBody>
      </p:sp>
      <p:sp>
        <p:nvSpPr>
          <p:cNvPr id="3" name="Content Placeholder 2"/>
          <p:cNvSpPr>
            <a:spLocks noGrp="1"/>
          </p:cNvSpPr>
          <p:nvPr>
            <p:ph idx="4294967295"/>
          </p:nvPr>
        </p:nvSpPr>
        <p:spPr>
          <a:xfrm>
            <a:off x="189781" y="1613141"/>
            <a:ext cx="11809561" cy="3146088"/>
          </a:xfrm>
          <a:prstGeom prst="rect">
            <a:avLst/>
          </a:prstGeom>
        </p:spPr>
        <p:txBody>
          <a:bodyPr>
            <a:noAutofit/>
          </a:bodyPr>
          <a:lstStyle/>
          <a:p>
            <a:pPr marL="0" indent="0">
              <a:buNone/>
            </a:pPr>
            <a:r>
              <a:rPr lang="en-US" sz="2800" b="1" dirty="0">
                <a:latin typeface="Times New Roman" panose="02020603050405020304" pitchFamily="18" charset="0"/>
                <a:cs typeface="Times New Roman" panose="02020603050405020304" pitchFamily="18" charset="0"/>
              </a:rPr>
              <a:t>Additional induction of 20 teams on 4-12-2015</a:t>
            </a:r>
          </a:p>
          <a:p>
            <a:r>
              <a:rPr lang="en-US" sz="2800" dirty="0">
                <a:latin typeface="Times New Roman" panose="02020603050405020304" pitchFamily="18" charset="0"/>
                <a:cs typeface="Times New Roman" panose="02020603050405020304" pitchFamily="18" charset="0"/>
              </a:rPr>
              <a:t>With 30 teams on the ground, the scope and magnitude of the problems   confronting the State, prompted the </a:t>
            </a:r>
            <a:r>
              <a:rPr lang="en-US" sz="2800" dirty="0" err="1">
                <a:latin typeface="Times New Roman" panose="02020603050405020304" pitchFamily="18" charset="0"/>
                <a:cs typeface="Times New Roman" panose="02020603050405020304" pitchFamily="18" charset="0"/>
              </a:rPr>
              <a:t>Hon’ble</a:t>
            </a:r>
            <a:r>
              <a:rPr lang="en-US" sz="2800" dirty="0">
                <a:latin typeface="Times New Roman" panose="02020603050405020304" pitchFamily="18" charset="0"/>
                <a:cs typeface="Times New Roman" panose="02020603050405020304" pitchFamily="18" charset="0"/>
              </a:rPr>
              <a:t> Chief Minister to approach the    Centre for assistance in the   form of   additional manpower.</a:t>
            </a:r>
          </a:p>
          <a:p>
            <a:r>
              <a:rPr lang="en-US" sz="2800" dirty="0">
                <a:latin typeface="Times New Roman" panose="02020603050405020304" pitchFamily="18" charset="0"/>
                <a:cs typeface="Times New Roman" panose="02020603050405020304" pitchFamily="18" charset="0"/>
              </a:rPr>
              <a:t>20 additional teams of NDRF were air lifted into Tamil Nadu on 04.12.15 to assist in rescue work. The details of these additional teams are given below:-</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pPr>
              <a:buNone/>
            </a:pPr>
            <a:endParaRPr lang="en-US" sz="2800" dirty="0">
              <a:latin typeface="Times New Roman" panose="02020603050405020304" pitchFamily="18" charset="0"/>
              <a:cs typeface="Times New Roman" panose="02020603050405020304" pitchFamily="18" charset="0"/>
            </a:endParaRPr>
          </a:p>
          <a:p>
            <a:pPr>
              <a:buNone/>
            </a:pP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20697830"/>
              </p:ext>
            </p:extLst>
          </p:nvPr>
        </p:nvGraphicFramePr>
        <p:xfrm>
          <a:off x="189781" y="4848263"/>
          <a:ext cx="11809561" cy="1828800"/>
        </p:xfrm>
        <a:graphic>
          <a:graphicData uri="http://schemas.openxmlformats.org/drawingml/2006/table">
            <a:tbl>
              <a:tblPr/>
              <a:tblGrid>
                <a:gridCol w="2031751">
                  <a:extLst>
                    <a:ext uri="{9D8B030D-6E8A-4147-A177-3AD203B41FA5}">
                      <a16:colId xmlns:a16="http://schemas.microsoft.com/office/drawing/2014/main" val="20000"/>
                    </a:ext>
                  </a:extLst>
                </a:gridCol>
                <a:gridCol w="2745150">
                  <a:extLst>
                    <a:ext uri="{9D8B030D-6E8A-4147-A177-3AD203B41FA5}">
                      <a16:colId xmlns:a16="http://schemas.microsoft.com/office/drawing/2014/main" val="20001"/>
                    </a:ext>
                  </a:extLst>
                </a:gridCol>
                <a:gridCol w="7032660">
                  <a:extLst>
                    <a:ext uri="{9D8B030D-6E8A-4147-A177-3AD203B41FA5}">
                      <a16:colId xmlns:a16="http://schemas.microsoft.com/office/drawing/2014/main" val="20002"/>
                    </a:ext>
                  </a:extLst>
                </a:gridCol>
              </a:tblGrid>
              <a:tr h="343375">
                <a:tc>
                  <a:txBody>
                    <a:bodyPr/>
                    <a:lstStyle/>
                    <a:p>
                      <a:pPr algn="just">
                        <a:spcAft>
                          <a:spcPts val="0"/>
                        </a:spcAft>
                      </a:pPr>
                      <a:r>
                        <a:rPr lang="en-US" sz="2400" dirty="0">
                          <a:solidFill>
                            <a:srgbClr val="000000"/>
                          </a:solidFill>
                          <a:latin typeface="Times New Roman" panose="02020603050405020304" pitchFamily="18" charset="0"/>
                        </a:rPr>
                        <a:t>Battalion</a:t>
                      </a:r>
                      <a:endParaRPr lang="en-US" sz="24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dirty="0">
                          <a:solidFill>
                            <a:srgbClr val="000000"/>
                          </a:solidFill>
                          <a:latin typeface="Times New Roman" panose="02020603050405020304" pitchFamily="18" charset="0"/>
                        </a:rPr>
                        <a:t>No. of teams</a:t>
                      </a:r>
                      <a:endParaRPr lang="en-US" sz="24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dirty="0">
                          <a:solidFill>
                            <a:srgbClr val="000000"/>
                          </a:solidFill>
                          <a:latin typeface="Times New Roman" panose="02020603050405020304" pitchFamily="18" charset="0"/>
                        </a:rPr>
                        <a:t>Place of deployment (District)</a:t>
                      </a:r>
                      <a:endParaRPr lang="en-US" sz="24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375">
                <a:tc>
                  <a:txBody>
                    <a:bodyPr/>
                    <a:lstStyle/>
                    <a:p>
                      <a:pPr algn="ctr">
                        <a:spcAft>
                          <a:spcPts val="0"/>
                        </a:spcAft>
                      </a:pPr>
                      <a:r>
                        <a:rPr lang="en-US" sz="2400" dirty="0">
                          <a:solidFill>
                            <a:srgbClr val="000000"/>
                          </a:solidFill>
                          <a:latin typeface="Times New Roman" panose="02020603050405020304" pitchFamily="18" charset="0"/>
                        </a:rPr>
                        <a:t>1</a:t>
                      </a:r>
                      <a:r>
                        <a:rPr lang="en-US" sz="2400" baseline="30000" dirty="0">
                          <a:solidFill>
                            <a:srgbClr val="000000"/>
                          </a:solidFill>
                          <a:latin typeface="Times New Roman" panose="02020603050405020304" pitchFamily="18" charset="0"/>
                        </a:rPr>
                        <a:t>st</a:t>
                      </a:r>
                      <a:endParaRPr lang="en-US" sz="24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dirty="0">
                          <a:latin typeface="Times New Roman" panose="02020603050405020304" pitchFamily="18" charset="0"/>
                        </a:rPr>
                        <a:t>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dirty="0">
                          <a:solidFill>
                            <a:srgbClr val="000000"/>
                          </a:solidFill>
                          <a:latin typeface="Times New Roman" panose="02020603050405020304" pitchFamily="18" charset="0"/>
                        </a:rPr>
                        <a:t>Chennai, Vellore</a:t>
                      </a:r>
                      <a:endParaRPr lang="en-US" sz="24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375">
                <a:tc>
                  <a:txBody>
                    <a:bodyPr/>
                    <a:lstStyle/>
                    <a:p>
                      <a:pPr algn="ctr">
                        <a:spcAft>
                          <a:spcPts val="0"/>
                        </a:spcAft>
                      </a:pPr>
                      <a:r>
                        <a:rPr lang="en-US" sz="2400" dirty="0">
                          <a:solidFill>
                            <a:srgbClr val="000000"/>
                          </a:solidFill>
                          <a:latin typeface="Times New Roman" panose="02020603050405020304" pitchFamily="18" charset="0"/>
                        </a:rPr>
                        <a:t>5</a:t>
                      </a:r>
                      <a:r>
                        <a:rPr lang="en-US" sz="2400" baseline="30000" dirty="0">
                          <a:solidFill>
                            <a:srgbClr val="000000"/>
                          </a:solidFill>
                          <a:latin typeface="Times New Roman" panose="02020603050405020304" pitchFamily="18" charset="0"/>
                        </a:rPr>
                        <a:t>th</a:t>
                      </a:r>
                      <a:endParaRPr lang="en-US" sz="24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dirty="0">
                          <a:solidFill>
                            <a:srgbClr val="000000"/>
                          </a:solidFill>
                          <a:latin typeface="Times New Roman" panose="02020603050405020304" pitchFamily="18" charset="0"/>
                        </a:rPr>
                        <a:t>05</a:t>
                      </a:r>
                      <a:endParaRPr lang="en-US" sz="24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dirty="0">
                          <a:solidFill>
                            <a:srgbClr val="000000"/>
                          </a:solidFill>
                          <a:latin typeface="Times New Roman" panose="02020603050405020304" pitchFamily="18" charset="0"/>
                        </a:rPr>
                        <a:t>Chennai, </a:t>
                      </a:r>
                      <a:r>
                        <a:rPr lang="en-US" sz="2400" dirty="0" err="1">
                          <a:solidFill>
                            <a:srgbClr val="000000"/>
                          </a:solidFill>
                          <a:latin typeface="Times New Roman" panose="02020603050405020304" pitchFamily="18" charset="0"/>
                        </a:rPr>
                        <a:t>Tuticorin</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Tirunelveli</a:t>
                      </a:r>
                      <a:endParaRPr lang="en-US" sz="24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375">
                <a:tc>
                  <a:txBody>
                    <a:bodyPr/>
                    <a:lstStyle/>
                    <a:p>
                      <a:pPr algn="ctr">
                        <a:spcAft>
                          <a:spcPts val="0"/>
                        </a:spcAft>
                      </a:pPr>
                      <a:r>
                        <a:rPr lang="en-US" sz="2400" dirty="0">
                          <a:solidFill>
                            <a:srgbClr val="000000"/>
                          </a:solidFill>
                          <a:latin typeface="Times New Roman" panose="02020603050405020304" pitchFamily="18" charset="0"/>
                        </a:rPr>
                        <a:t>7</a:t>
                      </a:r>
                      <a:r>
                        <a:rPr lang="en-US" sz="2400" baseline="30000" dirty="0">
                          <a:solidFill>
                            <a:srgbClr val="000000"/>
                          </a:solidFill>
                          <a:latin typeface="Times New Roman" panose="02020603050405020304" pitchFamily="18" charset="0"/>
                        </a:rPr>
                        <a:t>th</a:t>
                      </a:r>
                      <a:endParaRPr lang="en-US" sz="24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dirty="0">
                          <a:solidFill>
                            <a:srgbClr val="000000"/>
                          </a:solidFill>
                          <a:latin typeface="Times New Roman" panose="02020603050405020304" pitchFamily="18" charset="0"/>
                        </a:rPr>
                        <a:t>05</a:t>
                      </a:r>
                      <a:endParaRPr lang="en-US" sz="24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dirty="0">
                          <a:solidFill>
                            <a:srgbClr val="000000"/>
                          </a:solidFill>
                          <a:latin typeface="Times New Roman" panose="02020603050405020304" pitchFamily="18" charset="0"/>
                        </a:rPr>
                        <a:t>Chennai, </a:t>
                      </a:r>
                      <a:r>
                        <a:rPr lang="en-US" sz="2400" dirty="0" err="1">
                          <a:solidFill>
                            <a:srgbClr val="000000"/>
                          </a:solidFill>
                          <a:latin typeface="Times New Roman" panose="02020603050405020304" pitchFamily="18" charset="0"/>
                        </a:rPr>
                        <a:t>Tiruvallur</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Kanchipuram</a:t>
                      </a:r>
                      <a:endParaRPr lang="en-US" sz="24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3375">
                <a:tc>
                  <a:txBody>
                    <a:bodyPr/>
                    <a:lstStyle/>
                    <a:p>
                      <a:pPr algn="ctr">
                        <a:spcAft>
                          <a:spcPts val="0"/>
                        </a:spcAft>
                      </a:pPr>
                      <a:r>
                        <a:rPr lang="en-US" sz="2400" dirty="0">
                          <a:solidFill>
                            <a:srgbClr val="000000"/>
                          </a:solidFill>
                          <a:latin typeface="Times New Roman" panose="02020603050405020304" pitchFamily="18" charset="0"/>
                        </a:rPr>
                        <a:t>9</a:t>
                      </a:r>
                      <a:r>
                        <a:rPr lang="en-US" sz="2400" baseline="30000" dirty="0">
                          <a:solidFill>
                            <a:srgbClr val="000000"/>
                          </a:solidFill>
                          <a:latin typeface="Times New Roman" panose="02020603050405020304" pitchFamily="18" charset="0"/>
                        </a:rPr>
                        <a:t>th</a:t>
                      </a:r>
                      <a:endParaRPr lang="en-US" sz="24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dirty="0">
                          <a:solidFill>
                            <a:srgbClr val="000000"/>
                          </a:solidFill>
                          <a:latin typeface="Times New Roman" panose="02020603050405020304" pitchFamily="18" charset="0"/>
                        </a:rPr>
                        <a:t>05</a:t>
                      </a:r>
                      <a:endParaRPr lang="en-US" sz="24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dirty="0">
                          <a:solidFill>
                            <a:srgbClr val="000000"/>
                          </a:solidFill>
                          <a:latin typeface="Times New Roman" panose="02020603050405020304" pitchFamily="18" charset="0"/>
                        </a:rPr>
                        <a:t>Chennai, </a:t>
                      </a:r>
                      <a:r>
                        <a:rPr lang="en-US" sz="2400" dirty="0" err="1">
                          <a:solidFill>
                            <a:srgbClr val="000000"/>
                          </a:solidFill>
                          <a:latin typeface="Times New Roman" panose="02020603050405020304" pitchFamily="18" charset="0"/>
                        </a:rPr>
                        <a:t>Kanchipuram</a:t>
                      </a:r>
                      <a:endParaRPr lang="en-US" sz="24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itle 1">
            <a:extLst>
              <a:ext uri="{FF2B5EF4-FFF2-40B4-BE49-F238E27FC236}">
                <a16:creationId xmlns:a16="http://schemas.microsoft.com/office/drawing/2014/main" id="{89105B16-9471-4ECA-5537-427B044F3DC3}"/>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endParaRPr lang="en-US" dirty="0"/>
          </a:p>
        </p:txBody>
      </p:sp>
      <p:sp>
        <p:nvSpPr>
          <p:cNvPr id="3" name="Content Placeholder 2"/>
          <p:cNvSpPr>
            <a:spLocks noGrp="1"/>
          </p:cNvSpPr>
          <p:nvPr>
            <p:ph idx="4294967295"/>
          </p:nvPr>
        </p:nvSpPr>
        <p:spPr>
          <a:xfrm>
            <a:off x="69011" y="940279"/>
            <a:ext cx="12051101" cy="5783794"/>
          </a:xfrm>
          <a:prstGeom prst="rect">
            <a:avLst/>
          </a:prstGeom>
        </p:spPr>
        <p:txBody>
          <a:bodyPr>
            <a:noAutofit/>
          </a:bodyPr>
          <a:lstStyle/>
          <a:p>
            <a:pPr>
              <a:lnSpc>
                <a:spcPct val="120000"/>
              </a:lnSpc>
              <a:buNone/>
            </a:pPr>
            <a:endParaRPr lang="en-US" sz="2000" dirty="0">
              <a:latin typeface="Times New Roman" panose="02020603050405020304" pitchFamily="18" charset="0"/>
              <a:cs typeface="Times New Roman" panose="02020603050405020304" pitchFamily="18" charset="0"/>
            </a:endParaRPr>
          </a:p>
          <a:p>
            <a:pPr marL="0" indent="0" algn="just">
              <a:lnSpc>
                <a:spcPct val="120000"/>
              </a:lnSpc>
              <a:buNone/>
            </a:pPr>
            <a:r>
              <a:rPr lang="en-US" sz="2400" b="1" dirty="0">
                <a:latin typeface="Times New Roman" panose="02020603050405020304" pitchFamily="18" charset="0"/>
                <a:cs typeface="Times New Roman" panose="02020603050405020304" pitchFamily="18" charset="0"/>
              </a:rPr>
              <a:t>SETTING UP OF RDC</a:t>
            </a:r>
          </a:p>
          <a:p>
            <a:pPr algn="just">
              <a:lnSpc>
                <a:spcPct val="120000"/>
              </a:lnSpc>
            </a:pPr>
            <a:r>
              <a:rPr lang="en-US" sz="2400" dirty="0">
                <a:latin typeface="Times New Roman" panose="02020603050405020304" pitchFamily="18" charset="0"/>
                <a:cs typeface="Times New Roman" panose="02020603050405020304" pitchFamily="18" charset="0"/>
              </a:rPr>
              <a:t>Since Chennai International Airport was closed for operations as it was adversely affected by the flood with total flooding of runway the air lifted teams were landed in the Naval Air base INS </a:t>
            </a:r>
            <a:r>
              <a:rPr lang="en-US" sz="2400" dirty="0" err="1">
                <a:latin typeface="Times New Roman" panose="02020603050405020304" pitchFamily="18" charset="0"/>
                <a:cs typeface="Times New Roman" panose="02020603050405020304" pitchFamily="18" charset="0"/>
              </a:rPr>
              <a:t>Rajali</a:t>
            </a:r>
            <a:r>
              <a:rPr lang="en-US" sz="2400" dirty="0">
                <a:latin typeface="Times New Roman" panose="02020603050405020304" pitchFamily="18" charset="0"/>
                <a:cs typeface="Times New Roman" panose="02020603050405020304" pitchFamily="18" charset="0"/>
              </a:rPr>
              <a:t> at </a:t>
            </a:r>
            <a:r>
              <a:rPr lang="en-US" sz="2400" dirty="0" err="1">
                <a:latin typeface="Times New Roman" panose="02020603050405020304" pitchFamily="18" charset="0"/>
                <a:cs typeface="Times New Roman" panose="02020603050405020304" pitchFamily="18" charset="0"/>
              </a:rPr>
              <a:t>Arakonam</a:t>
            </a:r>
            <a:r>
              <a:rPr lang="en-US" sz="2400" dirty="0">
                <a:latin typeface="Times New Roman" panose="02020603050405020304" pitchFamily="18" charset="0"/>
                <a:cs typeface="Times New Roman" panose="02020603050405020304" pitchFamily="18" charset="0"/>
              </a:rPr>
              <a:t>. </a:t>
            </a:r>
          </a:p>
          <a:p>
            <a:pPr algn="just">
              <a:lnSpc>
                <a:spcPct val="120000"/>
              </a:lnSpc>
            </a:pPr>
            <a:r>
              <a:rPr lang="en-US" sz="2400" dirty="0">
                <a:latin typeface="Times New Roman" panose="02020603050405020304" pitchFamily="18" charset="0"/>
                <a:cs typeface="Times New Roman" panose="02020603050405020304" pitchFamily="18" charset="0"/>
              </a:rPr>
              <a:t>To facilitate the arrival, transfer and further deployment of these teams an RDC was set up at INS </a:t>
            </a:r>
            <a:r>
              <a:rPr lang="en-US" sz="2400" dirty="0" err="1">
                <a:latin typeface="Times New Roman" panose="02020603050405020304" pitchFamily="18" charset="0"/>
                <a:cs typeface="Times New Roman" panose="02020603050405020304" pitchFamily="18" charset="0"/>
              </a:rPr>
              <a:t>Rajali</a:t>
            </a:r>
            <a:r>
              <a:rPr lang="en-US" sz="2400" dirty="0">
                <a:latin typeface="Times New Roman" panose="02020603050405020304" pitchFamily="18" charset="0"/>
                <a:cs typeface="Times New Roman" panose="02020603050405020304" pitchFamily="18" charset="0"/>
              </a:rPr>
              <a:t>. </a:t>
            </a:r>
          </a:p>
          <a:p>
            <a:pPr algn="just">
              <a:lnSpc>
                <a:spcPct val="120000"/>
              </a:lnSpc>
            </a:pPr>
            <a:r>
              <a:rPr lang="en-US" sz="2400" dirty="0">
                <a:latin typeface="Times New Roman" panose="02020603050405020304" pitchFamily="18" charset="0"/>
                <a:cs typeface="Times New Roman" panose="02020603050405020304" pitchFamily="18" charset="0"/>
              </a:rPr>
              <a:t>The RDC also </a:t>
            </a:r>
            <a:r>
              <a:rPr lang="en-US" sz="2400" dirty="0" err="1">
                <a:latin typeface="Times New Roman" panose="02020603050405020304" pitchFamily="18" charset="0"/>
                <a:cs typeface="Times New Roman" panose="02020603050405020304" pitchFamily="18" charset="0"/>
              </a:rPr>
              <a:t>co-ordinated</a:t>
            </a:r>
            <a:r>
              <a:rPr lang="en-US" sz="2400" dirty="0">
                <a:latin typeface="Times New Roman" panose="02020603050405020304" pitchFamily="18" charset="0"/>
                <a:cs typeface="Times New Roman" panose="02020603050405020304" pitchFamily="18" charset="0"/>
              </a:rPr>
              <a:t> with the local police to ensure suitable transport was available in a timely manner with RDC with LOs from Local Police in the rank of SI to accompany the teams to the deployment point and to assist in case of language problems.</a:t>
            </a:r>
          </a:p>
          <a:p>
            <a:pPr algn="just">
              <a:lnSpc>
                <a:spcPct val="120000"/>
              </a:lnSpc>
            </a:pPr>
            <a:r>
              <a:rPr lang="en-US" sz="2400" dirty="0">
                <a:latin typeface="Times New Roman" panose="02020603050405020304" pitchFamily="18" charset="0"/>
                <a:cs typeface="Times New Roman" panose="02020603050405020304" pitchFamily="18" charset="0"/>
              </a:rPr>
              <a:t>The RDC also ensured that each Liaison officer carried two working R/T sets of the local Police channel to facilitate communication until such time that the teams could set up their own HF communication.</a:t>
            </a:r>
          </a:p>
          <a:p>
            <a:pPr>
              <a:lnSpc>
                <a:spcPct val="120000"/>
              </a:lnSpc>
            </a:pPr>
            <a:endParaRPr lang="en-US" sz="2000"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60E916A3-A923-7750-DF1E-87411FE7C020}"/>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67855" y="1560945"/>
            <a:ext cx="11693236" cy="5200073"/>
          </a:xfrm>
          <a:prstGeom prst="rect">
            <a:avLst/>
          </a:prstGeom>
        </p:spPr>
        <p:txBody>
          <a:bodyPr>
            <a:normAutofit lnSpcReduction="10000"/>
          </a:bodyPr>
          <a:lstStyle/>
          <a:p>
            <a:pPr marL="0" indent="0">
              <a:buNone/>
            </a:pPr>
            <a:r>
              <a:rPr lang="en-US" sz="2400" b="1" dirty="0">
                <a:latin typeface="Times New Roman" panose="02020603050405020304" pitchFamily="18" charset="0"/>
                <a:cs typeface="Times New Roman" panose="02020603050405020304" pitchFamily="18" charset="0"/>
              </a:rPr>
              <a:t>In addition to Chennai City, teams have covered the following districts of Tamil Nadu and Puducherry:- </a:t>
            </a:r>
          </a:p>
          <a:p>
            <a:pPr marL="0" indent="0">
              <a:buNone/>
            </a:pPr>
            <a:endParaRPr lang="en-US" sz="2400" b="1" dirty="0">
              <a:latin typeface="Times New Roman" panose="02020603050405020304" pitchFamily="18" charset="0"/>
              <a:cs typeface="Times New Roman" panose="02020603050405020304" pitchFamily="18" charset="0"/>
            </a:endParaRPr>
          </a:p>
          <a:p>
            <a:pPr lvl="0"/>
            <a:r>
              <a:rPr lang="en-US" sz="2400" dirty="0">
                <a:latin typeface="Times New Roman" panose="02020603050405020304" pitchFamily="18" charset="0"/>
                <a:cs typeface="Times New Roman" panose="02020603050405020304" pitchFamily="18" charset="0"/>
              </a:rPr>
              <a:t>Tiruvallur Dist.</a:t>
            </a:r>
          </a:p>
          <a:p>
            <a:pPr lvl="0"/>
            <a:r>
              <a:rPr lang="en-US" sz="2400" dirty="0">
                <a:latin typeface="Times New Roman" panose="02020603050405020304" pitchFamily="18" charset="0"/>
                <a:cs typeface="Times New Roman" panose="02020603050405020304" pitchFamily="18" charset="0"/>
              </a:rPr>
              <a:t>Kanchipuram Dist</a:t>
            </a:r>
          </a:p>
          <a:p>
            <a:pPr lvl="0"/>
            <a:r>
              <a:rPr lang="en-US" sz="2400" dirty="0" err="1">
                <a:latin typeface="Times New Roman" panose="02020603050405020304" pitchFamily="18" charset="0"/>
                <a:cs typeface="Times New Roman" panose="02020603050405020304" pitchFamily="18" charset="0"/>
              </a:rPr>
              <a:t>Cuddalore</a:t>
            </a:r>
            <a:r>
              <a:rPr lang="en-US" sz="2400" dirty="0">
                <a:latin typeface="Times New Roman" panose="02020603050405020304" pitchFamily="18" charset="0"/>
                <a:cs typeface="Times New Roman" panose="02020603050405020304" pitchFamily="18" charset="0"/>
              </a:rPr>
              <a:t> Dist</a:t>
            </a:r>
          </a:p>
          <a:p>
            <a:pPr lvl="0"/>
            <a:r>
              <a:rPr lang="en-US" sz="2400" dirty="0" err="1">
                <a:latin typeface="Times New Roman" panose="02020603050405020304" pitchFamily="18" charset="0"/>
                <a:cs typeface="Times New Roman" panose="02020603050405020304" pitchFamily="18" charset="0"/>
              </a:rPr>
              <a:t>Nagapatinam</a:t>
            </a:r>
            <a:r>
              <a:rPr lang="en-US" sz="2400" dirty="0">
                <a:latin typeface="Times New Roman" panose="02020603050405020304" pitchFamily="18" charset="0"/>
                <a:cs typeface="Times New Roman" panose="02020603050405020304" pitchFamily="18" charset="0"/>
              </a:rPr>
              <a:t> Dist</a:t>
            </a:r>
          </a:p>
          <a:p>
            <a:pPr lvl="0"/>
            <a:r>
              <a:rPr lang="en-US" sz="2400" dirty="0">
                <a:latin typeface="Times New Roman" panose="02020603050405020304" pitchFamily="18" charset="0"/>
                <a:cs typeface="Times New Roman" panose="02020603050405020304" pitchFamily="18" charset="0"/>
              </a:rPr>
              <a:t>Tirunelveli Dist. </a:t>
            </a:r>
          </a:p>
          <a:p>
            <a:pPr lvl="0"/>
            <a:r>
              <a:rPr lang="en-US" sz="2400" dirty="0">
                <a:latin typeface="Times New Roman" panose="02020603050405020304" pitchFamily="18" charset="0"/>
                <a:cs typeface="Times New Roman" panose="02020603050405020304" pitchFamily="18" charset="0"/>
              </a:rPr>
              <a:t>Vellore Dist</a:t>
            </a:r>
          </a:p>
          <a:p>
            <a:pPr lvl="0"/>
            <a:r>
              <a:rPr lang="en-US" sz="2400" dirty="0">
                <a:latin typeface="Times New Roman" panose="02020603050405020304" pitchFamily="18" charset="0"/>
                <a:cs typeface="Times New Roman" panose="02020603050405020304" pitchFamily="18" charset="0"/>
              </a:rPr>
              <a:t>Tuticorin Dist</a:t>
            </a:r>
          </a:p>
          <a:p>
            <a:pPr lvl="0"/>
            <a:r>
              <a:rPr lang="en-US" sz="2400" dirty="0">
                <a:latin typeface="Times New Roman" panose="02020603050405020304" pitchFamily="18" charset="0"/>
                <a:cs typeface="Times New Roman" panose="02020603050405020304" pitchFamily="18" charset="0"/>
              </a:rPr>
              <a:t>Karaikal (Puducherry)</a:t>
            </a:r>
          </a:p>
          <a:p>
            <a:pPr lvl="0"/>
            <a:r>
              <a:rPr lang="en-US" sz="2400" dirty="0">
                <a:latin typeface="Times New Roman" panose="02020603050405020304" pitchFamily="18" charset="0"/>
                <a:cs typeface="Times New Roman" panose="02020603050405020304" pitchFamily="18" charset="0"/>
              </a:rPr>
              <a:t>Puducherry.</a:t>
            </a:r>
          </a:p>
          <a:p>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A963CB1D-859A-8C52-A2F1-C477A55587A3}"/>
              </a:ext>
            </a:extLst>
          </p:cNvPr>
          <p:cNvSpPr txBox="1">
            <a:spLocks noGrp="1" noChangeArrowheads="1"/>
          </p:cNvSpPr>
          <p:nvPr>
            <p:ph type="title"/>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3516298106"/>
              </p:ext>
            </p:extLst>
          </p:nvPr>
        </p:nvGraphicFramePr>
        <p:xfrm>
          <a:off x="314036" y="1884217"/>
          <a:ext cx="11619343" cy="4738255"/>
        </p:xfrm>
        <a:graphic>
          <a:graphicData uri="http://schemas.openxmlformats.org/drawingml/2006/table">
            <a:tbl>
              <a:tblPr firstRow="1" bandRow="1">
                <a:tableStyleId>{5C22544A-7EE6-4342-B048-85BDC9FD1C3A}</a:tableStyleId>
              </a:tblPr>
              <a:tblGrid>
                <a:gridCol w="2323868">
                  <a:extLst>
                    <a:ext uri="{9D8B030D-6E8A-4147-A177-3AD203B41FA5}">
                      <a16:colId xmlns:a16="http://schemas.microsoft.com/office/drawing/2014/main" val="20000"/>
                    </a:ext>
                  </a:extLst>
                </a:gridCol>
                <a:gridCol w="2058866">
                  <a:extLst>
                    <a:ext uri="{9D8B030D-6E8A-4147-A177-3AD203B41FA5}">
                      <a16:colId xmlns:a16="http://schemas.microsoft.com/office/drawing/2014/main" val="20001"/>
                    </a:ext>
                  </a:extLst>
                </a:gridCol>
                <a:gridCol w="2446177">
                  <a:extLst>
                    <a:ext uri="{9D8B030D-6E8A-4147-A177-3AD203B41FA5}">
                      <a16:colId xmlns:a16="http://schemas.microsoft.com/office/drawing/2014/main" val="20002"/>
                    </a:ext>
                  </a:extLst>
                </a:gridCol>
                <a:gridCol w="1732708">
                  <a:extLst>
                    <a:ext uri="{9D8B030D-6E8A-4147-A177-3AD203B41FA5}">
                      <a16:colId xmlns:a16="http://schemas.microsoft.com/office/drawing/2014/main" val="20003"/>
                    </a:ext>
                  </a:extLst>
                </a:gridCol>
                <a:gridCol w="3057724">
                  <a:extLst>
                    <a:ext uri="{9D8B030D-6E8A-4147-A177-3AD203B41FA5}">
                      <a16:colId xmlns:a16="http://schemas.microsoft.com/office/drawing/2014/main" val="20004"/>
                    </a:ext>
                  </a:extLst>
                </a:gridCol>
              </a:tblGrid>
              <a:tr h="658963">
                <a:tc>
                  <a:txBody>
                    <a:bodyPr/>
                    <a:lstStyle/>
                    <a:p>
                      <a:pPr algn="ctr"/>
                      <a:r>
                        <a:rPr lang="en-US" dirty="0">
                          <a:latin typeface="Times New Roman" panose="02020603050405020304" pitchFamily="18" charset="0"/>
                          <a:cs typeface="Times New Roman" panose="02020603050405020304" pitchFamily="18" charset="0"/>
                        </a:rPr>
                        <a:t>Battalion</a:t>
                      </a:r>
                    </a:p>
                  </a:txBody>
                  <a:tcPr/>
                </a:tc>
                <a:tc>
                  <a:txBody>
                    <a:bodyPr/>
                    <a:lstStyle/>
                    <a:p>
                      <a:pPr algn="ctr"/>
                      <a:r>
                        <a:rPr lang="en-US" dirty="0">
                          <a:latin typeface="Times New Roman" panose="02020603050405020304" pitchFamily="18" charset="0"/>
                          <a:cs typeface="Times New Roman" panose="02020603050405020304" pitchFamily="18" charset="0"/>
                        </a:rPr>
                        <a:t>No of teams</a:t>
                      </a:r>
                    </a:p>
                  </a:txBody>
                  <a:tcPr/>
                </a:tc>
                <a:tc>
                  <a:txBody>
                    <a:bodyPr/>
                    <a:lstStyle/>
                    <a:p>
                      <a:pPr algn="ctr"/>
                      <a:r>
                        <a:rPr lang="en-US" dirty="0">
                          <a:latin typeface="Times New Roman" panose="02020603050405020304" pitchFamily="18" charset="0"/>
                          <a:cs typeface="Times New Roman" panose="02020603050405020304" pitchFamily="18" charset="0"/>
                        </a:rPr>
                        <a:t>Conveyance from</a:t>
                      </a:r>
                      <a:r>
                        <a:rPr lang="en-US" baseline="0" dirty="0">
                          <a:latin typeface="Times New Roman" panose="02020603050405020304" pitchFamily="18" charset="0"/>
                          <a:cs typeface="Times New Roman" panose="02020603050405020304" pitchFamily="18" charset="0"/>
                        </a:rPr>
                        <a:t> battalion</a:t>
                      </a:r>
                      <a:endParaRPr lang="en-US"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Deployed from</a:t>
                      </a:r>
                    </a:p>
                  </a:txBody>
                  <a:tcPr/>
                </a:tc>
                <a:tc>
                  <a:txBody>
                    <a:bodyPr/>
                    <a:lstStyle/>
                    <a:p>
                      <a:pPr algn="ctr"/>
                      <a:r>
                        <a:rPr lang="en-US" dirty="0">
                          <a:latin typeface="Times New Roman" panose="02020603050405020304" pitchFamily="18" charset="0"/>
                          <a:cs typeface="Times New Roman" panose="02020603050405020304" pitchFamily="18" charset="0"/>
                        </a:rPr>
                        <a:t>Deployment</a:t>
                      </a:r>
                    </a:p>
                  </a:txBody>
                  <a:tcPr/>
                </a:tc>
                <a:extLst>
                  <a:ext uri="{0D108BD9-81ED-4DB2-BD59-A6C34878D82A}">
                    <a16:rowId xmlns:a16="http://schemas.microsoft.com/office/drawing/2014/main" val="10000"/>
                  </a:ext>
                </a:extLst>
              </a:tr>
              <a:tr h="753100">
                <a:tc>
                  <a:txBody>
                    <a:bodyPr/>
                    <a:lstStyle/>
                    <a:p>
                      <a:r>
                        <a:rPr lang="en-US" dirty="0">
                          <a:latin typeface="Times New Roman" panose="02020603050405020304" pitchFamily="18" charset="0"/>
                          <a:cs typeface="Times New Roman" panose="02020603050405020304" pitchFamily="18" charset="0"/>
                        </a:rPr>
                        <a:t>4</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Arakkonam</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11 teams </a:t>
                      </a:r>
                    </a:p>
                  </a:txBody>
                  <a:tcPr/>
                </a:tc>
                <a:tc>
                  <a:txBody>
                    <a:bodyPr/>
                    <a:lstStyle/>
                    <a:p>
                      <a:r>
                        <a:rPr lang="en-US" dirty="0">
                          <a:latin typeface="Times New Roman" panose="02020603050405020304" pitchFamily="18" charset="0"/>
                          <a:cs typeface="Times New Roman" panose="02020603050405020304" pitchFamily="18" charset="0"/>
                        </a:rPr>
                        <a:t>By road</a:t>
                      </a:r>
                    </a:p>
                  </a:txBody>
                  <a:tcPr/>
                </a:tc>
                <a:tc>
                  <a:txBody>
                    <a:bodyPr/>
                    <a:lstStyle/>
                    <a:p>
                      <a:pPr algn="ctr"/>
                      <a:r>
                        <a:rPr lang="en-US" dirty="0">
                          <a:latin typeface="Times New Roman" panose="02020603050405020304" pitchFamily="18" charset="0"/>
                          <a:cs typeface="Times New Roman" panose="02020603050405020304" pitchFamily="18" charset="0"/>
                        </a:rPr>
                        <a:t>01.12.15</a:t>
                      </a:r>
                    </a:p>
                  </a:txBody>
                  <a:tcPr/>
                </a:tc>
                <a:tc>
                  <a:txBody>
                    <a:bodyPr/>
                    <a:lstStyle/>
                    <a:p>
                      <a:r>
                        <a:rPr lang="en-US" sz="1400" dirty="0">
                          <a:latin typeface="Times New Roman" panose="02020603050405020304" pitchFamily="18" charset="0"/>
                          <a:cs typeface="Times New Roman" panose="02020603050405020304" pitchFamily="18" charset="0"/>
                        </a:rPr>
                        <a:t>Deployed at Chennai, </a:t>
                      </a:r>
                      <a:r>
                        <a:rPr lang="en-US" sz="1400" dirty="0" err="1">
                          <a:latin typeface="Times New Roman" panose="02020603050405020304" pitchFamily="18" charset="0"/>
                          <a:cs typeface="Times New Roman" panose="02020603050405020304" pitchFamily="18" charset="0"/>
                        </a:rPr>
                        <a:t>Kanchipuram</a:t>
                      </a:r>
                      <a:r>
                        <a:rPr lang="en-US" sz="1400" dirty="0">
                          <a:latin typeface="Times New Roman" panose="02020603050405020304" pitchFamily="18" charset="0"/>
                          <a:cs typeface="Times New Roman" panose="02020603050405020304" pitchFamily="18" charset="0"/>
                        </a:rPr>
                        <a:t> and </a:t>
                      </a:r>
                      <a:r>
                        <a:rPr lang="en-US" sz="1400" dirty="0" err="1">
                          <a:latin typeface="Times New Roman" panose="02020603050405020304" pitchFamily="18" charset="0"/>
                          <a:cs typeface="Times New Roman" panose="02020603050405020304" pitchFamily="18" charset="0"/>
                        </a:rPr>
                        <a:t>Thiruvallur</a:t>
                      </a:r>
                      <a:r>
                        <a:rPr lang="en-US" sz="1400" dirty="0">
                          <a:latin typeface="Times New Roman" panose="02020603050405020304" pitchFamily="18" charset="0"/>
                          <a:cs typeface="Times New Roman" panose="02020603050405020304" pitchFamily="18" charset="0"/>
                        </a:rPr>
                        <a:t> Districts. Later 3 teams moved to </a:t>
                      </a:r>
                      <a:r>
                        <a:rPr lang="en-US" sz="1400" dirty="0" err="1">
                          <a:latin typeface="Times New Roman" panose="02020603050405020304" pitchFamily="18" charset="0"/>
                          <a:cs typeface="Times New Roman" panose="02020603050405020304" pitchFamily="18" charset="0"/>
                        </a:rPr>
                        <a:t>Cuddalore</a:t>
                      </a: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6550">
                <a:tc>
                  <a:txBody>
                    <a:bodyPr/>
                    <a:lstStyle/>
                    <a:p>
                      <a:r>
                        <a:rPr lang="en-US" dirty="0">
                          <a:latin typeface="Times New Roman" panose="02020603050405020304" pitchFamily="18" charset="0"/>
                          <a:cs typeface="Times New Roman" panose="02020603050405020304" pitchFamily="18" charset="0"/>
                        </a:rPr>
                        <a:t>1st </a:t>
                      </a:r>
                      <a:r>
                        <a:rPr lang="en-US" dirty="0" err="1">
                          <a:latin typeface="Times New Roman" panose="02020603050405020304" pitchFamily="18" charset="0"/>
                          <a:cs typeface="Times New Roman" panose="02020603050405020304" pitchFamily="18" charset="0"/>
                        </a:rPr>
                        <a:t>Bn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Guwhati</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5 teams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Airlifted to INS </a:t>
                      </a:r>
                      <a:r>
                        <a:rPr lang="en-US" dirty="0" err="1">
                          <a:latin typeface="Times New Roman" panose="02020603050405020304" pitchFamily="18" charset="0"/>
                          <a:cs typeface="Times New Roman" panose="02020603050405020304" pitchFamily="18" charset="0"/>
                        </a:rPr>
                        <a:t>Rajali</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04.12.15</a:t>
                      </a:r>
                    </a:p>
                  </a:txBody>
                  <a:tcPr/>
                </a:tc>
                <a:tc>
                  <a:txBody>
                    <a:bodyPr/>
                    <a:lstStyle/>
                    <a:p>
                      <a:r>
                        <a:rPr lang="en-US" sz="1400" dirty="0">
                          <a:latin typeface="Times New Roman" panose="02020603050405020304" pitchFamily="18" charset="0"/>
                          <a:cs typeface="Times New Roman" panose="02020603050405020304" pitchFamily="18" charset="0"/>
                        </a:rPr>
                        <a:t>Deployed at Chennai, Vellore</a:t>
                      </a:r>
                    </a:p>
                  </a:txBody>
                  <a:tcPr/>
                </a:tc>
                <a:extLst>
                  <a:ext uri="{0D108BD9-81ED-4DB2-BD59-A6C34878D82A}">
                    <a16:rowId xmlns:a16="http://schemas.microsoft.com/office/drawing/2014/main" val="10002"/>
                  </a:ext>
                </a:extLst>
              </a:tr>
              <a:tr h="753100">
                <a:tc>
                  <a:txBody>
                    <a:bodyPr/>
                    <a:lstStyle/>
                    <a:p>
                      <a:r>
                        <a:rPr lang="en-US" dirty="0">
                          <a:latin typeface="Times New Roman" panose="02020603050405020304" pitchFamily="18" charset="0"/>
                          <a:cs typeface="Times New Roman" panose="02020603050405020304" pitchFamily="18" charset="0"/>
                        </a:rPr>
                        <a:t>3</a:t>
                      </a:r>
                      <a:r>
                        <a:rPr lang="en-US" baseline="30000" dirty="0">
                          <a:latin typeface="Times New Roman" panose="02020603050405020304" pitchFamily="18" charset="0"/>
                          <a:cs typeface="Times New Roman" panose="02020603050405020304" pitchFamily="18" charset="0"/>
                        </a:rPr>
                        <a:t>rd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Mundali</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10 teams</a:t>
                      </a:r>
                    </a:p>
                  </a:txBody>
                  <a:tcPr/>
                </a:tc>
                <a:tc>
                  <a:txBody>
                    <a:bodyPr/>
                    <a:lstStyle/>
                    <a:p>
                      <a:r>
                        <a:rPr lang="en-US" dirty="0">
                          <a:latin typeface="Times New Roman" panose="02020603050405020304" pitchFamily="18" charset="0"/>
                          <a:cs typeface="Times New Roman" panose="02020603050405020304" pitchFamily="18" charset="0"/>
                        </a:rPr>
                        <a:t>Airlifted to INS </a:t>
                      </a:r>
                      <a:r>
                        <a:rPr lang="en-US" dirty="0" err="1">
                          <a:latin typeface="Times New Roman" panose="02020603050405020304" pitchFamily="18" charset="0"/>
                          <a:cs typeface="Times New Roman" panose="02020603050405020304" pitchFamily="18" charset="0"/>
                        </a:rPr>
                        <a:t>Rajali</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02.12.15</a:t>
                      </a:r>
                    </a:p>
                  </a:txBody>
                  <a:tcPr/>
                </a:tc>
                <a:tc>
                  <a:txBody>
                    <a:bodyPr/>
                    <a:lstStyle/>
                    <a:p>
                      <a:r>
                        <a:rPr lang="en-US" sz="1400" dirty="0">
                          <a:latin typeface="Times New Roman" panose="02020603050405020304" pitchFamily="18" charset="0"/>
                          <a:cs typeface="Times New Roman" panose="02020603050405020304" pitchFamily="18" charset="0"/>
                        </a:rPr>
                        <a:t>Deployed at Chennai, </a:t>
                      </a:r>
                      <a:r>
                        <a:rPr lang="en-US" sz="1400" dirty="0" err="1">
                          <a:latin typeface="Times New Roman" panose="02020603050405020304" pitchFamily="18" charset="0"/>
                          <a:cs typeface="Times New Roman" panose="02020603050405020304" pitchFamily="18" charset="0"/>
                        </a:rPr>
                        <a:t>Kanchipuram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Tiruvallur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Cuddalore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Puducherry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Karaikkal</a:t>
                      </a: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533446">
                <a:tc>
                  <a:txBody>
                    <a:bodyPr/>
                    <a:lstStyle/>
                    <a:p>
                      <a:r>
                        <a:rPr lang="en-US" dirty="0">
                          <a:latin typeface="Times New Roman" panose="02020603050405020304" pitchFamily="18" charset="0"/>
                          <a:cs typeface="Times New Roman" panose="02020603050405020304" pitchFamily="18" charset="0"/>
                        </a:rPr>
                        <a:t>5</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Pune</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5 teams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Airlifted to INS </a:t>
                      </a:r>
                      <a:r>
                        <a:rPr lang="en-US" dirty="0" err="1">
                          <a:latin typeface="Times New Roman" panose="02020603050405020304" pitchFamily="18" charset="0"/>
                          <a:cs typeface="Times New Roman" panose="02020603050405020304" pitchFamily="18" charset="0"/>
                        </a:rPr>
                        <a:t>Rajali</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04.12.15</a:t>
                      </a:r>
                    </a:p>
                  </a:txBody>
                  <a:tcPr/>
                </a:tc>
                <a:tc>
                  <a:txBody>
                    <a:bodyPr/>
                    <a:lstStyle/>
                    <a:p>
                      <a:r>
                        <a:rPr lang="en-US" sz="1400" dirty="0">
                          <a:latin typeface="Times New Roman" panose="02020603050405020304" pitchFamily="18" charset="0"/>
                          <a:cs typeface="Times New Roman" panose="02020603050405020304" pitchFamily="18" charset="0"/>
                        </a:rPr>
                        <a:t>Deployed at Chennai. Later moved to </a:t>
                      </a:r>
                      <a:r>
                        <a:rPr lang="en-US" sz="1400" baseline="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Tirnelveli</a:t>
                      </a:r>
                      <a:r>
                        <a:rPr lang="en-US" sz="1400" dirty="0">
                          <a:latin typeface="Times New Roman" panose="02020603050405020304" pitchFamily="18" charset="0"/>
                          <a:cs typeface="Times New Roman" panose="02020603050405020304" pitchFamily="18" charset="0"/>
                        </a:rPr>
                        <a:t>,</a:t>
                      </a:r>
                      <a:r>
                        <a:rPr lang="en-US" sz="1400" baseline="0" dirty="0">
                          <a:latin typeface="Times New Roman" panose="02020603050405020304" pitchFamily="18" charset="0"/>
                          <a:cs typeface="Times New Roman" panose="02020603050405020304" pitchFamily="18" charset="0"/>
                        </a:rPr>
                        <a:t> </a:t>
                      </a:r>
                      <a:r>
                        <a:rPr lang="en-US" sz="1400" baseline="0" dirty="0" err="1">
                          <a:latin typeface="Times New Roman" panose="02020603050405020304" pitchFamily="18" charset="0"/>
                          <a:cs typeface="Times New Roman" panose="02020603050405020304" pitchFamily="18" charset="0"/>
                        </a:rPr>
                        <a:t>Tuticurin</a:t>
                      </a: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533446">
                <a:tc>
                  <a:txBody>
                    <a:bodyPr/>
                    <a:lstStyle/>
                    <a:p>
                      <a:r>
                        <a:rPr lang="en-US" dirty="0">
                          <a:latin typeface="Times New Roman" panose="02020603050405020304" pitchFamily="18" charset="0"/>
                          <a:cs typeface="Times New Roman" panose="02020603050405020304" pitchFamily="18" charset="0"/>
                        </a:rPr>
                        <a:t>7</a:t>
                      </a:r>
                      <a:r>
                        <a:rPr lang="en-US" baseline="30000" dirty="0">
                          <a:latin typeface="Times New Roman" panose="02020603050405020304" pitchFamily="18" charset="0"/>
                          <a:cs typeface="Times New Roman" panose="02020603050405020304" pitchFamily="18" charset="0"/>
                        </a:rPr>
                        <a:t>th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Bn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Bhatinda</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5 teams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Airlifted to INS </a:t>
                      </a:r>
                      <a:r>
                        <a:rPr lang="en-US" dirty="0" err="1">
                          <a:latin typeface="Times New Roman" panose="02020603050405020304" pitchFamily="18" charset="0"/>
                          <a:cs typeface="Times New Roman" panose="02020603050405020304" pitchFamily="18" charset="0"/>
                        </a:rPr>
                        <a:t>Rajali</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04.12.15</a:t>
                      </a:r>
                    </a:p>
                  </a:txBody>
                  <a:tcPr/>
                </a:tc>
                <a:tc>
                  <a:txBody>
                    <a:bodyPr/>
                    <a:lstStyle/>
                    <a:p>
                      <a:r>
                        <a:rPr lang="en-US" sz="1400" dirty="0">
                          <a:latin typeface="Times New Roman" panose="02020603050405020304" pitchFamily="18" charset="0"/>
                          <a:cs typeface="Times New Roman" panose="02020603050405020304" pitchFamily="18" charset="0"/>
                        </a:rPr>
                        <a:t>Deployed at  Chennai, </a:t>
                      </a:r>
                      <a:r>
                        <a:rPr lang="en-US" sz="1400" dirty="0" err="1">
                          <a:latin typeface="Times New Roman" panose="02020603050405020304" pitchFamily="18" charset="0"/>
                          <a:cs typeface="Times New Roman" panose="02020603050405020304" pitchFamily="18" charset="0"/>
                        </a:rPr>
                        <a:t>Tiruvallur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Kancheepuram</a:t>
                      </a: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376550">
                <a:tc>
                  <a:txBody>
                    <a:bodyPr/>
                    <a:lstStyle/>
                    <a:p>
                      <a:r>
                        <a:rPr lang="en-US" dirty="0">
                          <a:latin typeface="Times New Roman" panose="02020603050405020304" pitchFamily="18" charset="0"/>
                          <a:cs typeface="Times New Roman" panose="02020603050405020304" pitchFamily="18" charset="0"/>
                        </a:rPr>
                        <a:t>8</a:t>
                      </a:r>
                      <a:r>
                        <a:rPr lang="en-US" baseline="30000" dirty="0">
                          <a:latin typeface="Times New Roman" panose="02020603050405020304" pitchFamily="18" charset="0"/>
                          <a:cs typeface="Times New Roman" panose="02020603050405020304" pitchFamily="18" charset="0"/>
                        </a:rPr>
                        <a:t>th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Bn</a:t>
                      </a:r>
                      <a:r>
                        <a:rPr lang="en-US" baseline="0" dirty="0">
                          <a:latin typeface="Times New Roman" panose="02020603050405020304" pitchFamily="18" charset="0"/>
                          <a:cs typeface="Times New Roman" panose="02020603050405020304" pitchFamily="18" charset="0"/>
                        </a:rPr>
                        <a:t> Ghaziabad</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4 teams</a:t>
                      </a:r>
                    </a:p>
                  </a:txBody>
                  <a:tcPr/>
                </a:tc>
                <a:tc>
                  <a:txBody>
                    <a:bodyPr/>
                    <a:lstStyle/>
                    <a:p>
                      <a:r>
                        <a:rPr lang="en-US" dirty="0">
                          <a:latin typeface="Times New Roman" panose="02020603050405020304" pitchFamily="18" charset="0"/>
                          <a:cs typeface="Times New Roman" panose="02020603050405020304" pitchFamily="18" charset="0"/>
                        </a:rPr>
                        <a:t>Airlifted to INS </a:t>
                      </a:r>
                      <a:r>
                        <a:rPr lang="en-US" dirty="0" err="1">
                          <a:latin typeface="Times New Roman" panose="02020603050405020304" pitchFamily="18" charset="0"/>
                          <a:cs typeface="Times New Roman" panose="02020603050405020304" pitchFamily="18" charset="0"/>
                        </a:rPr>
                        <a:t>Rajali</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02.12.15</a:t>
                      </a:r>
                    </a:p>
                  </a:txBody>
                  <a:tcPr/>
                </a:tc>
                <a:tc>
                  <a:txBody>
                    <a:bodyPr/>
                    <a:lstStyle/>
                    <a:p>
                      <a:r>
                        <a:rPr lang="en-US" sz="1400" dirty="0">
                          <a:latin typeface="Times New Roman" panose="02020603050405020304" pitchFamily="18" charset="0"/>
                          <a:cs typeface="Times New Roman" panose="02020603050405020304" pitchFamily="18" charset="0"/>
                        </a:rPr>
                        <a:t>Deployed at Chennai</a:t>
                      </a:r>
                    </a:p>
                  </a:txBody>
                  <a:tcPr/>
                </a:tc>
                <a:extLst>
                  <a:ext uri="{0D108BD9-81ED-4DB2-BD59-A6C34878D82A}">
                    <a16:rowId xmlns:a16="http://schemas.microsoft.com/office/drawing/2014/main" val="10006"/>
                  </a:ext>
                </a:extLst>
              </a:tr>
              <a:tr h="376550">
                <a:tc>
                  <a:txBody>
                    <a:bodyPr/>
                    <a:lstStyle/>
                    <a:p>
                      <a:r>
                        <a:rPr lang="en-US" dirty="0">
                          <a:latin typeface="Times New Roman" panose="02020603050405020304" pitchFamily="18" charset="0"/>
                          <a:cs typeface="Times New Roman" panose="02020603050405020304" pitchFamily="18" charset="0"/>
                        </a:rPr>
                        <a:t>9</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Bhita</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5 teams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Airlifted to INS </a:t>
                      </a:r>
                      <a:r>
                        <a:rPr lang="en-US" dirty="0" err="1">
                          <a:latin typeface="Times New Roman" panose="02020603050405020304" pitchFamily="18" charset="0"/>
                          <a:cs typeface="Times New Roman" panose="02020603050405020304" pitchFamily="18" charset="0"/>
                        </a:rPr>
                        <a:t>Rajali</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04.12.15</a:t>
                      </a:r>
                    </a:p>
                  </a:txBody>
                  <a:tcPr/>
                </a:tc>
                <a:tc>
                  <a:txBody>
                    <a:bodyPr/>
                    <a:lstStyle/>
                    <a:p>
                      <a:r>
                        <a:rPr lang="en-US" sz="1400" dirty="0">
                          <a:latin typeface="Times New Roman" panose="02020603050405020304" pitchFamily="18" charset="0"/>
                          <a:cs typeface="Times New Roman" panose="02020603050405020304" pitchFamily="18" charset="0"/>
                        </a:rPr>
                        <a:t>Deployed at Chennai, </a:t>
                      </a:r>
                      <a:r>
                        <a:rPr lang="en-US" sz="1400" dirty="0" err="1">
                          <a:latin typeface="Times New Roman" panose="02020603050405020304" pitchFamily="18" charset="0"/>
                          <a:cs typeface="Times New Roman" panose="02020603050405020304" pitchFamily="18" charset="0"/>
                        </a:rPr>
                        <a:t>Kanchipuram</a:t>
                      </a: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r h="376550">
                <a:tc>
                  <a:txBody>
                    <a:bodyPr/>
                    <a:lstStyle/>
                    <a:p>
                      <a:r>
                        <a:rPr lang="en-US" dirty="0">
                          <a:latin typeface="Times New Roman" panose="02020603050405020304" pitchFamily="18" charset="0"/>
                          <a:cs typeface="Times New Roman" panose="02020603050405020304" pitchFamily="18" charset="0"/>
                        </a:rPr>
                        <a:t>10</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Guntur</a:t>
                      </a:r>
                    </a:p>
                  </a:txBody>
                  <a:tcPr/>
                </a:tc>
                <a:tc>
                  <a:txBody>
                    <a:bodyPr/>
                    <a:lstStyle/>
                    <a:p>
                      <a:pPr algn="ctr"/>
                      <a:r>
                        <a:rPr lang="en-US" dirty="0">
                          <a:latin typeface="Times New Roman" panose="02020603050405020304" pitchFamily="18" charset="0"/>
                          <a:cs typeface="Times New Roman" panose="02020603050405020304" pitchFamily="18" charset="0"/>
                        </a:rPr>
                        <a:t>5 teams </a:t>
                      </a:r>
                    </a:p>
                  </a:txBody>
                  <a:tcPr/>
                </a:tc>
                <a:tc>
                  <a:txBody>
                    <a:bodyPr/>
                    <a:lstStyle/>
                    <a:p>
                      <a:r>
                        <a:rPr lang="en-US" dirty="0">
                          <a:latin typeface="Times New Roman" panose="02020603050405020304" pitchFamily="18" charset="0"/>
                          <a:cs typeface="Times New Roman" panose="02020603050405020304" pitchFamily="18" charset="0"/>
                        </a:rPr>
                        <a:t>By road</a:t>
                      </a:r>
                    </a:p>
                  </a:txBody>
                  <a:tcPr/>
                </a:tc>
                <a:tc>
                  <a:txBody>
                    <a:bodyPr/>
                    <a:lstStyle/>
                    <a:p>
                      <a:pPr algn="ctr"/>
                      <a:r>
                        <a:rPr lang="en-US" dirty="0">
                          <a:latin typeface="Times New Roman" panose="02020603050405020304" pitchFamily="18" charset="0"/>
                          <a:cs typeface="Times New Roman" panose="02020603050405020304" pitchFamily="18" charset="0"/>
                        </a:rPr>
                        <a:t>02.12.15</a:t>
                      </a:r>
                    </a:p>
                  </a:txBody>
                  <a:tcPr/>
                </a:tc>
                <a:tc>
                  <a:txBody>
                    <a:bodyPr/>
                    <a:lstStyle/>
                    <a:p>
                      <a:r>
                        <a:rPr lang="en-US" sz="1400" dirty="0">
                          <a:latin typeface="Times New Roman" panose="02020603050405020304" pitchFamily="18" charset="0"/>
                          <a:cs typeface="Times New Roman" panose="02020603050405020304" pitchFamily="18" charset="0"/>
                        </a:rPr>
                        <a:t>Deployed at Chennai</a:t>
                      </a:r>
                    </a:p>
                  </a:txBody>
                  <a:tcPr/>
                </a:tc>
                <a:extLst>
                  <a:ext uri="{0D108BD9-81ED-4DB2-BD59-A6C34878D82A}">
                    <a16:rowId xmlns:a16="http://schemas.microsoft.com/office/drawing/2014/main" val="10008"/>
                  </a:ext>
                </a:extLst>
              </a:tr>
            </a:tbl>
          </a:graphicData>
        </a:graphic>
      </p:graphicFrame>
      <p:sp>
        <p:nvSpPr>
          <p:cNvPr id="5"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39635" y="498765"/>
            <a:ext cx="8238837" cy="951344"/>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MASSIVE MOBILIZATION OF TEAMS       </a:t>
            </a:r>
            <a:endParaRPr lang="en-IN" sz="3200" dirty="0">
              <a:latin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5" y="-323273"/>
            <a:ext cx="11163352" cy="5735782"/>
          </a:xfrm>
        </p:spPr>
        <p:txBody>
          <a:bodyPr>
            <a:normAutofit/>
          </a:bodyPr>
          <a:lstStyle/>
          <a:p>
            <a:pPr indent="457200" algn="l" fontAlgn="base">
              <a:spcAft>
                <a:spcPct val="0"/>
              </a:spcAft>
            </a:pPr>
            <a:br>
              <a:rPr lang="en-US" sz="2700" dirty="0">
                <a:solidFill>
                  <a:srgbClr val="000000"/>
                </a:solidFill>
                <a:ea typeface="Times New Roman" pitchFamily="18" charset="0"/>
                <a:cs typeface="Times New Roman" pitchFamily="18" charset="0"/>
              </a:rPr>
            </a:br>
            <a:br>
              <a:rPr lang="en-US" sz="2700" dirty="0">
                <a:solidFill>
                  <a:srgbClr val="000000"/>
                </a:solidFill>
                <a:ea typeface="Times New Roman" pitchFamily="18" charset="0"/>
                <a:cs typeface="Times New Roman" pitchFamily="18" charset="0"/>
              </a:rPr>
            </a:br>
            <a:br>
              <a:rPr lang="en-US" sz="2700" dirty="0">
                <a:solidFill>
                  <a:srgbClr val="000000"/>
                </a:solidFill>
                <a:ea typeface="Times New Roman" pitchFamily="18" charset="0"/>
                <a:cs typeface="Times New Roman" pitchFamily="18" charset="0"/>
              </a:rPr>
            </a:br>
            <a:br>
              <a:rPr lang="en-US" sz="2700" dirty="0">
                <a:solidFill>
                  <a:srgbClr val="000000"/>
                </a:solidFill>
                <a:ea typeface="Times New Roman" pitchFamily="18" charset="0"/>
                <a:cs typeface="Times New Roman" pitchFamily="18" charset="0"/>
              </a:rPr>
            </a:br>
            <a:br>
              <a:rPr lang="en-US" sz="2700" dirty="0">
                <a:solidFill>
                  <a:srgbClr val="000000"/>
                </a:solidFill>
                <a:ea typeface="Times New Roman" pitchFamily="18" charset="0"/>
                <a:cs typeface="Times New Roman" pitchFamily="18" charset="0"/>
              </a:rPr>
            </a:br>
            <a:br>
              <a:rPr lang="en-US" sz="2700" dirty="0">
                <a:solidFill>
                  <a:srgbClr val="000000"/>
                </a:solidFill>
                <a:ea typeface="Times New Roman" pitchFamily="18" charset="0"/>
                <a:cs typeface="Times New Roman" pitchFamily="18" charset="0"/>
              </a:rPr>
            </a:br>
            <a:r>
              <a:rPr lang="en-US" sz="3100" dirty="0">
                <a:solidFill>
                  <a:srgbClr val="000000"/>
                </a:solidFill>
                <a:ea typeface="Times New Roman" pitchFamily="18" charset="0"/>
                <a:cs typeface="Times New Roman" pitchFamily="18" charset="0"/>
              </a:rPr>
              <a:t>Rescue operations were carried out in earnest from 1st (2) Dec 2015 to 05</a:t>
            </a:r>
            <a:r>
              <a:rPr lang="en-US" sz="3100" baseline="30000" dirty="0">
                <a:solidFill>
                  <a:srgbClr val="000000"/>
                </a:solidFill>
                <a:ea typeface="Times New Roman" pitchFamily="18" charset="0"/>
                <a:cs typeface="Times New Roman" pitchFamily="18" charset="0"/>
              </a:rPr>
              <a:t>/ </a:t>
            </a:r>
            <a:r>
              <a:rPr lang="en-US" sz="3100" dirty="0">
                <a:solidFill>
                  <a:srgbClr val="000000"/>
                </a:solidFill>
                <a:ea typeface="Times New Roman" pitchFamily="18" charset="0"/>
                <a:cs typeface="Times New Roman" pitchFamily="18" charset="0"/>
              </a:rPr>
              <a:t>06 Dec 2015.  The overall figures are given below:-</a:t>
            </a:r>
            <a:endParaRPr lang="en-US" sz="3100"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179190749"/>
              </p:ext>
            </p:extLst>
          </p:nvPr>
        </p:nvGraphicFramePr>
        <p:xfrm>
          <a:off x="498765" y="3703782"/>
          <a:ext cx="11406908" cy="2724729"/>
        </p:xfrm>
        <a:graphic>
          <a:graphicData uri="http://schemas.openxmlformats.org/drawingml/2006/table">
            <a:tbl>
              <a:tblPr/>
              <a:tblGrid>
                <a:gridCol w="1883449">
                  <a:extLst>
                    <a:ext uri="{9D8B030D-6E8A-4147-A177-3AD203B41FA5}">
                      <a16:colId xmlns:a16="http://schemas.microsoft.com/office/drawing/2014/main" val="20000"/>
                    </a:ext>
                  </a:extLst>
                </a:gridCol>
                <a:gridCol w="2059354">
                  <a:extLst>
                    <a:ext uri="{9D8B030D-6E8A-4147-A177-3AD203B41FA5}">
                      <a16:colId xmlns:a16="http://schemas.microsoft.com/office/drawing/2014/main" val="20001"/>
                    </a:ext>
                  </a:extLst>
                </a:gridCol>
                <a:gridCol w="4169533">
                  <a:extLst>
                    <a:ext uri="{9D8B030D-6E8A-4147-A177-3AD203B41FA5}">
                      <a16:colId xmlns:a16="http://schemas.microsoft.com/office/drawing/2014/main" val="20002"/>
                    </a:ext>
                  </a:extLst>
                </a:gridCol>
                <a:gridCol w="3294572">
                  <a:extLst>
                    <a:ext uri="{9D8B030D-6E8A-4147-A177-3AD203B41FA5}">
                      <a16:colId xmlns:a16="http://schemas.microsoft.com/office/drawing/2014/main" val="20003"/>
                    </a:ext>
                  </a:extLst>
                </a:gridCol>
              </a:tblGrid>
              <a:tr h="559960">
                <a:tc>
                  <a:txBody>
                    <a:bodyPr/>
                    <a:lstStyle/>
                    <a:p>
                      <a:pPr marL="0" marR="0" algn="ctr">
                        <a:lnSpc>
                          <a:spcPct val="150000"/>
                        </a:lnSpc>
                        <a:spcBef>
                          <a:spcPts val="0"/>
                        </a:spcBef>
                        <a:spcAft>
                          <a:spcPts val="0"/>
                        </a:spcAft>
                      </a:pPr>
                      <a:r>
                        <a:rPr lang="en-US" sz="2000" b="1" dirty="0">
                          <a:solidFill>
                            <a:srgbClr val="000000"/>
                          </a:solidFill>
                          <a:latin typeface="Times New Roman" panose="02020603050405020304" pitchFamily="18" charset="0"/>
                          <a:ea typeface="Times New Roman"/>
                          <a:cs typeface="Times New Roman"/>
                        </a:rPr>
                        <a:t>Date</a:t>
                      </a:r>
                      <a:endParaRPr lang="en-US" sz="2000" b="1"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b="1" dirty="0">
                          <a:solidFill>
                            <a:srgbClr val="000000"/>
                          </a:solidFill>
                          <a:latin typeface="Times New Roman" panose="02020603050405020304" pitchFamily="18" charset="0"/>
                          <a:ea typeface="Times New Roman"/>
                          <a:cs typeface="Times New Roman"/>
                        </a:rPr>
                        <a:t>Rescued lives</a:t>
                      </a:r>
                      <a:endParaRPr lang="en-US" sz="2000" b="1"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b="1" dirty="0">
                          <a:solidFill>
                            <a:srgbClr val="000000"/>
                          </a:solidFill>
                          <a:latin typeface="Times New Roman" panose="02020603050405020304" pitchFamily="18" charset="0"/>
                          <a:ea typeface="Times New Roman"/>
                          <a:cs typeface="Times New Roman"/>
                        </a:rPr>
                        <a:t>Dead body recovered</a:t>
                      </a:r>
                      <a:endParaRPr lang="en-US" sz="2000" b="1"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b="1" dirty="0">
                          <a:solidFill>
                            <a:srgbClr val="000000"/>
                          </a:solidFill>
                          <a:latin typeface="Times New Roman" panose="02020603050405020304" pitchFamily="18" charset="0"/>
                          <a:ea typeface="Times New Roman"/>
                          <a:cs typeface="Times New Roman"/>
                        </a:rPr>
                        <a:t>Pets recovered</a:t>
                      </a:r>
                      <a:endParaRPr lang="en-US" sz="2000" b="1"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1573">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02.12.15</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2632</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02</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02</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1573">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03.12.15</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6527</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03</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NIL</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1573">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04.12.15</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7169</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01</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28</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1573">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05.12.15</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  655</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01</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NIL</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1573">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06.12.15</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5467</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02</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solidFill>
                            <a:srgbClr val="000000"/>
                          </a:solidFill>
                          <a:latin typeface="Times New Roman" panose="02020603050405020304" pitchFamily="18" charset="0"/>
                          <a:ea typeface="Times New Roman"/>
                          <a:cs typeface="Times New Roman"/>
                        </a:rPr>
                        <a:t>NIL</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6904">
                <a:tc>
                  <a:txBody>
                    <a:bodyPr/>
                    <a:lstStyle/>
                    <a:p>
                      <a:pPr marL="0" marR="0" algn="ctr">
                        <a:lnSpc>
                          <a:spcPct val="100000"/>
                        </a:lnSpc>
                        <a:spcBef>
                          <a:spcPts val="0"/>
                        </a:spcBef>
                        <a:spcAft>
                          <a:spcPts val="0"/>
                        </a:spcAft>
                      </a:pPr>
                      <a:r>
                        <a:rPr lang="en-US" sz="2000" b="1" dirty="0">
                          <a:solidFill>
                            <a:srgbClr val="000000"/>
                          </a:solidFill>
                          <a:latin typeface="Times New Roman" panose="02020603050405020304" pitchFamily="18" charset="0"/>
                          <a:ea typeface="Times New Roman"/>
                          <a:cs typeface="Times New Roman"/>
                        </a:rPr>
                        <a:t>Total</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solidFill>
                            <a:srgbClr val="000000"/>
                          </a:solidFill>
                          <a:latin typeface="Times New Roman" panose="02020603050405020304" pitchFamily="18" charset="0"/>
                          <a:ea typeface="Times New Roman"/>
                          <a:cs typeface="Times New Roman"/>
                        </a:rPr>
                        <a:t>22450</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solidFill>
                            <a:srgbClr val="000000"/>
                          </a:solidFill>
                          <a:latin typeface="Times New Roman" panose="02020603050405020304" pitchFamily="18" charset="0"/>
                          <a:ea typeface="Times New Roman"/>
                          <a:cs typeface="Times New Roman"/>
                        </a:rPr>
                        <a:t>09</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solidFill>
                            <a:srgbClr val="000000"/>
                          </a:solidFill>
                          <a:latin typeface="Times New Roman" panose="02020603050405020304" pitchFamily="18" charset="0"/>
                          <a:ea typeface="Times New Roman"/>
                          <a:cs typeface="Times New Roman"/>
                        </a:rPr>
                        <a:t>30</a:t>
                      </a:r>
                      <a:endParaRPr lang="en-US" sz="20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Rectangle 4"/>
          <p:cNvSpPr/>
          <p:nvPr/>
        </p:nvSpPr>
        <p:spPr>
          <a:xfrm>
            <a:off x="2286000" y="304800"/>
            <a:ext cx="7543800" cy="1200329"/>
          </a:xfrm>
          <a:prstGeom prst="rect">
            <a:avLst/>
          </a:prstGeom>
        </p:spPr>
        <p:txBody>
          <a:bodyPr wrap="square">
            <a:spAutoFit/>
          </a:bodyPr>
          <a:lstStyle/>
          <a:p>
            <a:endParaRPr lang="en-US" sz="2400" dirty="0">
              <a:solidFill>
                <a:srgbClr val="000000"/>
              </a:solidFill>
              <a:latin typeface="Times New Roman" panose="02020603050405020304" pitchFamily="18" charset="0"/>
              <a:ea typeface="Times New Roman" pitchFamily="18" charset="0"/>
              <a:cs typeface="Times New Roman" pitchFamily="18" charset="0"/>
            </a:endParaRPr>
          </a:p>
          <a:p>
            <a:endParaRPr lang="en-US" sz="2400" dirty="0">
              <a:solidFill>
                <a:srgbClr val="000000"/>
              </a:solidFill>
              <a:latin typeface="Times New Roman" panose="02020603050405020304" pitchFamily="18" charset="0"/>
              <a:ea typeface="Times New Roman" pitchFamily="18" charset="0"/>
              <a:cs typeface="Times New Roman" pitchFamily="18" charset="0"/>
            </a:endParaRPr>
          </a:p>
          <a:p>
            <a:endParaRPr lang="en-US" sz="2400" dirty="0">
              <a:solidFill>
                <a:srgbClr val="000000"/>
              </a:solidFill>
              <a:latin typeface="Times New Roman" panose="02020603050405020304" pitchFamily="18" charset="0"/>
              <a:ea typeface="Times New Roman" pitchFamily="18" charset="0"/>
              <a:cs typeface="Times New Roman" pitchFamily="18" charset="0"/>
            </a:endParaRPr>
          </a:p>
        </p:txBody>
      </p:sp>
      <p:sp>
        <p:nvSpPr>
          <p:cNvPr id="6" name="Title 1">
            <a:extLst>
              <a:ext uri="{FF2B5EF4-FFF2-40B4-BE49-F238E27FC236}">
                <a16:creationId xmlns:a16="http://schemas.microsoft.com/office/drawing/2014/main" id="{F394924C-6064-6CE9-DD33-231909F8F7DC}"/>
              </a:ext>
            </a:extLst>
          </p:cNvPr>
          <p:cNvSpPr txBox="1">
            <a:spLocks noChangeArrowheads="1"/>
          </p:cNvSpPr>
          <p:nvPr/>
        </p:nvSpPr>
        <p:spPr>
          <a:xfrm>
            <a:off x="1985817" y="748145"/>
            <a:ext cx="8118765" cy="756984"/>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RESCUE OPERATION DETAILS</a:t>
            </a:r>
            <a:endParaRPr lang="en-IN" sz="3200" dirty="0">
              <a:latin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FINAL PHOTOS 2015\TEAM 4H1.JPG"/>
          <p:cNvPicPr>
            <a:picLocks noGrp="1" noChangeAspect="1" noChangeArrowheads="1"/>
          </p:cNvPicPr>
          <p:nvPr>
            <p:ph idx="4294967295"/>
          </p:nvPr>
        </p:nvPicPr>
        <p:blipFill>
          <a:blip r:embed="rId2" cstate="print"/>
          <a:srcRect/>
          <a:stretch>
            <a:fillRect/>
          </a:stretch>
        </p:blipFill>
        <p:spPr bwMode="auto">
          <a:xfrm>
            <a:off x="6345381" y="1856508"/>
            <a:ext cx="5255492" cy="4526705"/>
          </a:xfrm>
          <a:prstGeom prst="rect">
            <a:avLst/>
          </a:prstGeom>
          <a:noFill/>
        </p:spPr>
      </p:pic>
      <p:pic>
        <p:nvPicPr>
          <p:cNvPr id="1026" name="Picture 2" descr="G:\FINAL PHOTOS 2015\TEAM 4H.jpg"/>
          <p:cNvPicPr>
            <a:picLocks noChangeAspect="1" noChangeArrowheads="1"/>
          </p:cNvPicPr>
          <p:nvPr/>
        </p:nvPicPr>
        <p:blipFill>
          <a:blip r:embed="rId3" cstate="print"/>
          <a:srcRect/>
          <a:stretch>
            <a:fillRect/>
          </a:stretch>
        </p:blipFill>
        <p:spPr bwMode="auto">
          <a:xfrm>
            <a:off x="988292" y="1856508"/>
            <a:ext cx="4682836" cy="4526706"/>
          </a:xfrm>
          <a:prstGeom prst="rect">
            <a:avLst/>
          </a:prstGeom>
          <a:noFill/>
        </p:spPr>
      </p:pic>
      <p:sp>
        <p:nvSpPr>
          <p:cNvPr id="4" name="Title 1">
            <a:extLst>
              <a:ext uri="{FF2B5EF4-FFF2-40B4-BE49-F238E27FC236}">
                <a16:creationId xmlns:a16="http://schemas.microsoft.com/office/drawing/2014/main" id="{B7971FF7-36CC-E670-6C72-DF654829ECC1}"/>
              </a:ext>
            </a:extLst>
          </p:cNvPr>
          <p:cNvSpPr txBox="1">
            <a:spLocks noGrp="1" noChangeArrowheads="1"/>
          </p:cNvSpPr>
          <p:nvPr>
            <p:ph type="title"/>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FINAL PHOTOS 2015\TEAM 4I1.JPG"/>
          <p:cNvPicPr>
            <a:picLocks noChangeAspect="1" noChangeArrowheads="1"/>
          </p:cNvPicPr>
          <p:nvPr/>
        </p:nvPicPr>
        <p:blipFill>
          <a:blip r:embed="rId2" cstate="print"/>
          <a:srcRect/>
          <a:stretch>
            <a:fillRect/>
          </a:stretch>
        </p:blipFill>
        <p:spPr bwMode="auto">
          <a:xfrm>
            <a:off x="567398" y="1782617"/>
            <a:ext cx="5528602" cy="4433455"/>
          </a:xfrm>
          <a:prstGeom prst="rect">
            <a:avLst/>
          </a:prstGeom>
          <a:noFill/>
        </p:spPr>
      </p:pic>
      <p:pic>
        <p:nvPicPr>
          <p:cNvPr id="5" name="Picture 2" descr="G:\Photos\4 E PHOTOS\DSC02067.JPG"/>
          <p:cNvPicPr>
            <a:picLocks noChangeAspect="1" noChangeArrowheads="1"/>
          </p:cNvPicPr>
          <p:nvPr/>
        </p:nvPicPr>
        <p:blipFill>
          <a:blip r:embed="rId3" cstate="print"/>
          <a:srcRect/>
          <a:stretch>
            <a:fillRect/>
          </a:stretch>
        </p:blipFill>
        <p:spPr bwMode="auto">
          <a:xfrm>
            <a:off x="6096000" y="1782617"/>
            <a:ext cx="5528602" cy="4433455"/>
          </a:xfrm>
          <a:prstGeom prst="rect">
            <a:avLst/>
          </a:prstGeom>
          <a:noFill/>
        </p:spPr>
      </p:pic>
      <p:sp>
        <p:nvSpPr>
          <p:cNvPr id="4" name="Title 1">
            <a:extLst>
              <a:ext uri="{FF2B5EF4-FFF2-40B4-BE49-F238E27FC236}">
                <a16:creationId xmlns:a16="http://schemas.microsoft.com/office/drawing/2014/main" id="{7B998C33-6AA0-E4D6-35F0-79C399F6BF1B}"/>
              </a:ext>
            </a:extLst>
          </p:cNvPr>
          <p:cNvSpPr txBox="1">
            <a:spLocks noGrp="1" noChangeArrowheads="1"/>
          </p:cNvSpPr>
          <p:nvPr>
            <p:ph type="title"/>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Photos\4 G PHOTOS\DSC00291.JPG"/>
          <p:cNvPicPr>
            <a:picLocks noGrp="1" noChangeAspect="1" noChangeArrowheads="1"/>
          </p:cNvPicPr>
          <p:nvPr>
            <p:ph idx="4294967295"/>
          </p:nvPr>
        </p:nvPicPr>
        <p:blipFill>
          <a:blip r:embed="rId2" cstate="print"/>
          <a:srcRect/>
          <a:stretch>
            <a:fillRect/>
          </a:stretch>
        </p:blipFill>
        <p:spPr bwMode="auto">
          <a:xfrm>
            <a:off x="1116039" y="1995055"/>
            <a:ext cx="5256625" cy="4177143"/>
          </a:xfrm>
          <a:prstGeom prst="rect">
            <a:avLst/>
          </a:prstGeom>
          <a:noFill/>
        </p:spPr>
      </p:pic>
      <p:pic>
        <p:nvPicPr>
          <p:cNvPr id="7171" name="Picture 3" descr="G:\Photos\4 G PHOTOS\DSC00313.JPG"/>
          <p:cNvPicPr>
            <a:picLocks noChangeAspect="1" noChangeArrowheads="1"/>
          </p:cNvPicPr>
          <p:nvPr/>
        </p:nvPicPr>
        <p:blipFill>
          <a:blip r:embed="rId3" cstate="print"/>
          <a:srcRect/>
          <a:stretch>
            <a:fillRect/>
          </a:stretch>
        </p:blipFill>
        <p:spPr bwMode="auto">
          <a:xfrm>
            <a:off x="6372664" y="1995055"/>
            <a:ext cx="5233182" cy="4177143"/>
          </a:xfrm>
          <a:prstGeom prst="rect">
            <a:avLst/>
          </a:prstGeom>
          <a:noFill/>
        </p:spPr>
      </p:pic>
      <p:sp>
        <p:nvSpPr>
          <p:cNvPr id="4" name="Title 1">
            <a:extLst>
              <a:ext uri="{FF2B5EF4-FFF2-40B4-BE49-F238E27FC236}">
                <a16:creationId xmlns:a16="http://schemas.microsoft.com/office/drawing/2014/main" id="{176DD829-DD86-0F88-F433-0036B2D3DF09}"/>
              </a:ext>
            </a:extLst>
          </p:cNvPr>
          <p:cNvSpPr txBox="1">
            <a:spLocks noGrp="1" noChangeArrowheads="1"/>
          </p:cNvSpPr>
          <p:nvPr>
            <p:ph type="title"/>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G:\Photos\4 H PHOTOS\DSC00863.JPG"/>
          <p:cNvPicPr>
            <a:picLocks noGrp="1" noChangeAspect="1" noChangeArrowheads="1"/>
          </p:cNvPicPr>
          <p:nvPr>
            <p:ph idx="4294967295"/>
          </p:nvPr>
        </p:nvPicPr>
        <p:blipFill>
          <a:blip r:embed="rId2" cstate="print"/>
          <a:srcRect/>
          <a:stretch>
            <a:fillRect/>
          </a:stretch>
        </p:blipFill>
        <p:spPr bwMode="auto">
          <a:xfrm>
            <a:off x="6096000" y="2161308"/>
            <a:ext cx="5472332" cy="3934692"/>
          </a:xfrm>
          <a:prstGeom prst="rect">
            <a:avLst/>
          </a:prstGeom>
          <a:noFill/>
        </p:spPr>
      </p:pic>
      <p:pic>
        <p:nvPicPr>
          <p:cNvPr id="10242" name="Picture 2" descr="G:\Photos\4 H PHOTOS\DSC_0198.jpg"/>
          <p:cNvPicPr>
            <a:picLocks noChangeAspect="1" noChangeArrowheads="1"/>
          </p:cNvPicPr>
          <p:nvPr/>
        </p:nvPicPr>
        <p:blipFill>
          <a:blip r:embed="rId3" cstate="print"/>
          <a:srcRect/>
          <a:stretch>
            <a:fillRect/>
          </a:stretch>
        </p:blipFill>
        <p:spPr bwMode="auto">
          <a:xfrm>
            <a:off x="623668" y="2161308"/>
            <a:ext cx="5472332" cy="3934691"/>
          </a:xfrm>
          <a:prstGeom prst="rect">
            <a:avLst/>
          </a:prstGeom>
          <a:noFill/>
        </p:spPr>
      </p:pic>
      <p:sp>
        <p:nvSpPr>
          <p:cNvPr id="4" name="Title 1">
            <a:extLst>
              <a:ext uri="{FF2B5EF4-FFF2-40B4-BE49-F238E27FC236}">
                <a16:creationId xmlns:a16="http://schemas.microsoft.com/office/drawing/2014/main" id="{71A3F442-B790-5EF4-15F5-96814009DF43}"/>
              </a:ext>
            </a:extLst>
          </p:cNvPr>
          <p:cNvSpPr txBox="1">
            <a:spLocks noGrp="1" noChangeArrowheads="1"/>
          </p:cNvSpPr>
          <p:nvPr>
            <p:ph type="title"/>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G:\Photos\4 I PHOTOS\DSC04752.JPG"/>
          <p:cNvPicPr>
            <a:picLocks noGrp="1" noChangeAspect="1" noChangeArrowheads="1"/>
          </p:cNvPicPr>
          <p:nvPr>
            <p:ph idx="4294967295"/>
          </p:nvPr>
        </p:nvPicPr>
        <p:blipFill>
          <a:blip r:embed="rId2" cstate="print"/>
          <a:srcRect/>
          <a:stretch>
            <a:fillRect/>
          </a:stretch>
        </p:blipFill>
        <p:spPr bwMode="auto">
          <a:xfrm>
            <a:off x="5938982" y="2386642"/>
            <a:ext cx="5902036" cy="3673015"/>
          </a:xfrm>
          <a:prstGeom prst="rect">
            <a:avLst/>
          </a:prstGeom>
          <a:noFill/>
        </p:spPr>
      </p:pic>
      <p:pic>
        <p:nvPicPr>
          <p:cNvPr id="12290" name="Picture 2" descr="G:\Photos\4 I PHOTOS\DSC04689.JPG"/>
          <p:cNvPicPr>
            <a:picLocks noChangeAspect="1" noChangeArrowheads="1"/>
          </p:cNvPicPr>
          <p:nvPr/>
        </p:nvPicPr>
        <p:blipFill>
          <a:blip r:embed="rId3" cstate="print"/>
          <a:srcRect/>
          <a:stretch>
            <a:fillRect/>
          </a:stretch>
        </p:blipFill>
        <p:spPr bwMode="auto">
          <a:xfrm>
            <a:off x="932873" y="2386642"/>
            <a:ext cx="5006109" cy="3673016"/>
          </a:xfrm>
          <a:prstGeom prst="rect">
            <a:avLst/>
          </a:prstGeom>
          <a:noFill/>
        </p:spPr>
      </p:pic>
      <p:sp>
        <p:nvSpPr>
          <p:cNvPr id="4" name="Title 1">
            <a:extLst>
              <a:ext uri="{FF2B5EF4-FFF2-40B4-BE49-F238E27FC236}">
                <a16:creationId xmlns:a16="http://schemas.microsoft.com/office/drawing/2014/main" id="{1BE44347-A2DC-5675-F6F7-A4AF1437D852}"/>
              </a:ext>
            </a:extLst>
          </p:cNvPr>
          <p:cNvSpPr txBox="1">
            <a:spLocks noGrp="1" noChangeArrowheads="1"/>
          </p:cNvSpPr>
          <p:nvPr>
            <p:ph type="title"/>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19456" y="1673352"/>
            <a:ext cx="11768328" cy="5047488"/>
          </a:xfrm>
          <a:prstGeom prst="rect">
            <a:avLst/>
          </a:prstGeom>
        </p:spPr>
        <p:txBody>
          <a:bodyPr>
            <a:normAutofit fontScale="92500" lnSpcReduction="10000"/>
          </a:bodyPr>
          <a:lstStyle/>
          <a:p>
            <a:pPr algn="just">
              <a:lnSpc>
                <a:spcPct val="150000"/>
              </a:lnSpc>
            </a:pPr>
            <a:r>
              <a:rPr lang="en-US" sz="2800" dirty="0">
                <a:latin typeface="Times New Roman" panose="02020603050405020304" pitchFamily="18" charset="0"/>
                <a:cs typeface="Times New Roman" panose="02020603050405020304" pitchFamily="18" charset="0"/>
              </a:rPr>
              <a:t>Due to heavy rain during monsoon season, the rivers bring heavy sediment load from the catchments.</a:t>
            </a:r>
          </a:p>
          <a:p>
            <a:pPr algn="just">
              <a:lnSpc>
                <a:spcPct val="150000"/>
              </a:lnSpc>
            </a:pPr>
            <a:r>
              <a:rPr lang="en-US" sz="2800" dirty="0">
                <a:latin typeface="Times New Roman" panose="02020603050405020304" pitchFamily="18" charset="0"/>
                <a:cs typeface="Times New Roman" panose="02020603050405020304" pitchFamily="18" charset="0"/>
              </a:rPr>
              <a:t>These, coupled with inadequate carrying capacity of the rivers are responsible for causing floods</a:t>
            </a:r>
          </a:p>
          <a:p>
            <a:pPr algn="just">
              <a:lnSpc>
                <a:spcPct val="150000"/>
              </a:lnSpc>
            </a:pPr>
            <a:r>
              <a:rPr lang="en-US" sz="2800" dirty="0">
                <a:latin typeface="Times New Roman" panose="02020603050405020304" pitchFamily="18" charset="0"/>
                <a:cs typeface="Times New Roman" panose="02020603050405020304" pitchFamily="18" charset="0"/>
              </a:rPr>
              <a:t>Drainage congestion</a:t>
            </a:r>
          </a:p>
          <a:p>
            <a:pPr algn="just">
              <a:lnSpc>
                <a:spcPct val="150000"/>
              </a:lnSpc>
            </a:pPr>
            <a:r>
              <a:rPr lang="en-US" sz="2800" dirty="0">
                <a:latin typeface="Times New Roman" panose="02020603050405020304" pitchFamily="18" charset="0"/>
                <a:cs typeface="Times New Roman" panose="02020603050405020304" pitchFamily="18" charset="0"/>
              </a:rPr>
              <a:t>Erosion of river-banks</a:t>
            </a:r>
          </a:p>
          <a:p>
            <a:pPr algn="just">
              <a:lnSpc>
                <a:spcPct val="150000"/>
              </a:lnSpc>
            </a:pPr>
            <a:r>
              <a:rPr lang="en-US" sz="2800" dirty="0">
                <a:latin typeface="Times New Roman" panose="02020603050405020304" pitchFamily="18" charset="0"/>
                <a:cs typeface="Times New Roman" panose="02020603050405020304" pitchFamily="18" charset="0"/>
              </a:rPr>
              <a:t>Cyclones, cyclonic circulations and cloud bursts cause flash floods and lead to huge losses</a:t>
            </a:r>
          </a:p>
          <a:p>
            <a:pPr>
              <a:lnSpc>
                <a:spcPct val="150000"/>
              </a:lnSpc>
            </a:pPr>
            <a:endParaRPr lang="en-US"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394924C-6064-6CE9-DD33-231909F8F7DC}"/>
              </a:ext>
            </a:extLst>
          </p:cNvPr>
          <p:cNvSpPr txBox="1">
            <a:spLocks noChangeArrowheads="1"/>
          </p:cNvSpPr>
          <p:nvPr/>
        </p:nvSpPr>
        <p:spPr>
          <a:xfrm>
            <a:off x="1938528" y="329184"/>
            <a:ext cx="8165592" cy="1240854"/>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6000" b="1" dirty="0">
                <a:latin typeface="Times New Roman" panose="02020603050405020304" pitchFamily="18" charset="0"/>
                <a:ea typeface="Arial Unicode MS"/>
                <a:cs typeface="Arial Unicode MS"/>
              </a:rPr>
              <a:t>CAUSES</a:t>
            </a:r>
            <a:endParaRPr lang="en-IN" altLang="en-US" sz="3000" b="1" dirty="0">
              <a:latin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Photos\4 K PHOTOS\DSC_0894.JPG"/>
          <p:cNvPicPr>
            <a:picLocks noGrp="1" noChangeAspect="1" noChangeArrowheads="1"/>
          </p:cNvPicPr>
          <p:nvPr>
            <p:ph idx="4294967295"/>
          </p:nvPr>
        </p:nvPicPr>
        <p:blipFill>
          <a:blip r:embed="rId2" cstate="print"/>
          <a:srcRect/>
          <a:stretch>
            <a:fillRect/>
          </a:stretch>
        </p:blipFill>
        <p:spPr bwMode="auto">
          <a:xfrm>
            <a:off x="1320800" y="4294908"/>
            <a:ext cx="4546599" cy="2288771"/>
          </a:xfrm>
          <a:prstGeom prst="rect">
            <a:avLst/>
          </a:prstGeom>
          <a:noFill/>
        </p:spPr>
      </p:pic>
      <p:pic>
        <p:nvPicPr>
          <p:cNvPr id="16386" name="Picture 2" descr="G:\Photos\4 K PHOTOS\DSC_0852.JPG"/>
          <p:cNvPicPr>
            <a:picLocks noChangeAspect="1" noChangeArrowheads="1"/>
          </p:cNvPicPr>
          <p:nvPr/>
        </p:nvPicPr>
        <p:blipFill>
          <a:blip r:embed="rId3" cstate="print"/>
          <a:srcRect/>
          <a:stretch>
            <a:fillRect/>
          </a:stretch>
        </p:blipFill>
        <p:spPr bwMode="auto">
          <a:xfrm>
            <a:off x="1320800" y="1893454"/>
            <a:ext cx="4546600" cy="2410689"/>
          </a:xfrm>
          <a:prstGeom prst="rect">
            <a:avLst/>
          </a:prstGeom>
          <a:noFill/>
        </p:spPr>
      </p:pic>
      <p:pic>
        <p:nvPicPr>
          <p:cNvPr id="16387" name="Picture 3" descr="G:\Photos\4 K PHOTOS\DSC_0873.JPG"/>
          <p:cNvPicPr>
            <a:picLocks noChangeAspect="1" noChangeArrowheads="1"/>
          </p:cNvPicPr>
          <p:nvPr/>
        </p:nvPicPr>
        <p:blipFill>
          <a:blip r:embed="rId4" cstate="print"/>
          <a:srcRect/>
          <a:stretch>
            <a:fillRect/>
          </a:stretch>
        </p:blipFill>
        <p:spPr bwMode="auto">
          <a:xfrm>
            <a:off x="5867400" y="1893454"/>
            <a:ext cx="5003800" cy="2410689"/>
          </a:xfrm>
          <a:prstGeom prst="rect">
            <a:avLst/>
          </a:prstGeom>
          <a:noFill/>
        </p:spPr>
      </p:pic>
      <p:pic>
        <p:nvPicPr>
          <p:cNvPr id="16388" name="Picture 4" descr="G:\Photos\4 K PHOTOS\DSC_0880.JPG"/>
          <p:cNvPicPr>
            <a:picLocks noChangeAspect="1" noChangeArrowheads="1"/>
          </p:cNvPicPr>
          <p:nvPr/>
        </p:nvPicPr>
        <p:blipFill>
          <a:blip r:embed="rId5" cstate="print"/>
          <a:srcRect/>
          <a:stretch>
            <a:fillRect/>
          </a:stretch>
        </p:blipFill>
        <p:spPr bwMode="auto">
          <a:xfrm>
            <a:off x="5867399" y="4294908"/>
            <a:ext cx="5003801" cy="2288772"/>
          </a:xfrm>
          <a:prstGeom prst="rect">
            <a:avLst/>
          </a:prstGeom>
          <a:noFill/>
        </p:spPr>
      </p:pic>
      <p:sp>
        <p:nvSpPr>
          <p:cNvPr id="4" name="Title 1">
            <a:extLst>
              <a:ext uri="{FF2B5EF4-FFF2-40B4-BE49-F238E27FC236}">
                <a16:creationId xmlns:a16="http://schemas.microsoft.com/office/drawing/2014/main" id="{103B7684-89B6-44EE-4156-23DC3F413ADD}"/>
              </a:ext>
            </a:extLst>
          </p:cNvPr>
          <p:cNvSpPr txBox="1">
            <a:spLocks noGrp="1" noChangeArrowheads="1"/>
          </p:cNvSpPr>
          <p:nvPr>
            <p:ph type="title"/>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FINAL PHOTOS 2015\TEAM 4I2.JPG"/>
          <p:cNvPicPr>
            <a:picLocks noGrp="1" noChangeAspect="1" noChangeArrowheads="1"/>
          </p:cNvPicPr>
          <p:nvPr>
            <p:ph idx="4294967295"/>
          </p:nvPr>
        </p:nvPicPr>
        <p:blipFill>
          <a:blip r:embed="rId2" cstate="print"/>
          <a:srcRect/>
          <a:stretch>
            <a:fillRect/>
          </a:stretch>
        </p:blipFill>
        <p:spPr bwMode="auto">
          <a:xfrm>
            <a:off x="679940" y="2310511"/>
            <a:ext cx="5467642" cy="2150651"/>
          </a:xfrm>
          <a:prstGeom prst="rect">
            <a:avLst/>
          </a:prstGeom>
          <a:noFill/>
        </p:spPr>
      </p:pic>
      <p:pic>
        <p:nvPicPr>
          <p:cNvPr id="4099" name="Picture 3" descr="G:\FINAL PHOTOS 2015\vellore.JPG"/>
          <p:cNvPicPr>
            <a:picLocks noChangeAspect="1" noChangeArrowheads="1"/>
          </p:cNvPicPr>
          <p:nvPr/>
        </p:nvPicPr>
        <p:blipFill>
          <a:blip r:embed="rId3" cstate="print"/>
          <a:srcRect/>
          <a:stretch>
            <a:fillRect/>
          </a:stretch>
        </p:blipFill>
        <p:spPr bwMode="auto">
          <a:xfrm>
            <a:off x="6156960" y="2310510"/>
            <a:ext cx="5458264" cy="2150651"/>
          </a:xfrm>
          <a:prstGeom prst="rect">
            <a:avLst/>
          </a:prstGeom>
          <a:noFill/>
        </p:spPr>
      </p:pic>
      <p:pic>
        <p:nvPicPr>
          <p:cNvPr id="4100" name="Picture 4" descr="G:\FINAL PHOTOS 2015\TEAM 4E.JPG"/>
          <p:cNvPicPr>
            <a:picLocks noChangeAspect="1" noChangeArrowheads="1"/>
          </p:cNvPicPr>
          <p:nvPr/>
        </p:nvPicPr>
        <p:blipFill>
          <a:blip r:embed="rId4" cstate="print"/>
          <a:srcRect/>
          <a:stretch>
            <a:fillRect/>
          </a:stretch>
        </p:blipFill>
        <p:spPr bwMode="auto">
          <a:xfrm>
            <a:off x="689318" y="4461164"/>
            <a:ext cx="5458264" cy="2150651"/>
          </a:xfrm>
          <a:prstGeom prst="rect">
            <a:avLst/>
          </a:prstGeom>
          <a:noFill/>
        </p:spPr>
      </p:pic>
      <p:pic>
        <p:nvPicPr>
          <p:cNvPr id="4101" name="Picture 5" descr="G:\FINAL PHOTOS 2015\TEAM 4A1.JPG"/>
          <p:cNvPicPr>
            <a:picLocks noChangeAspect="1" noChangeArrowheads="1"/>
          </p:cNvPicPr>
          <p:nvPr/>
        </p:nvPicPr>
        <p:blipFill>
          <a:blip r:embed="rId5" cstate="print"/>
          <a:srcRect/>
          <a:stretch>
            <a:fillRect/>
          </a:stretch>
        </p:blipFill>
        <p:spPr bwMode="auto">
          <a:xfrm>
            <a:off x="6156960" y="4461162"/>
            <a:ext cx="5458264" cy="2150652"/>
          </a:xfrm>
          <a:prstGeom prst="rect">
            <a:avLst/>
          </a:prstGeom>
          <a:noFill/>
        </p:spPr>
      </p:pic>
      <p:sp>
        <p:nvSpPr>
          <p:cNvPr id="8"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67345" y="452581"/>
            <a:ext cx="8183420" cy="1099127"/>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itchFamily="18" charset="0"/>
              </a:rPr>
              <a:t>RECOVERY OF DEAD BODY OF DROWNED VICTIMS</a:t>
            </a:r>
            <a:endParaRPr lang="en-IN" sz="3200" dirty="0">
              <a:latin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082018723"/>
              </p:ext>
            </p:extLst>
          </p:nvPr>
        </p:nvGraphicFramePr>
        <p:xfrm>
          <a:off x="629041" y="1570182"/>
          <a:ext cx="11356633" cy="5163126"/>
        </p:xfrm>
        <a:graphic>
          <a:graphicData uri="http://schemas.openxmlformats.org/drawingml/2006/table">
            <a:tbl>
              <a:tblPr/>
              <a:tblGrid>
                <a:gridCol w="1249230">
                  <a:extLst>
                    <a:ext uri="{9D8B030D-6E8A-4147-A177-3AD203B41FA5}">
                      <a16:colId xmlns:a16="http://schemas.microsoft.com/office/drawing/2014/main" val="20000"/>
                    </a:ext>
                  </a:extLst>
                </a:gridCol>
                <a:gridCol w="4964778">
                  <a:extLst>
                    <a:ext uri="{9D8B030D-6E8A-4147-A177-3AD203B41FA5}">
                      <a16:colId xmlns:a16="http://schemas.microsoft.com/office/drawing/2014/main" val="20001"/>
                    </a:ext>
                  </a:extLst>
                </a:gridCol>
                <a:gridCol w="2879838">
                  <a:extLst>
                    <a:ext uri="{9D8B030D-6E8A-4147-A177-3AD203B41FA5}">
                      <a16:colId xmlns:a16="http://schemas.microsoft.com/office/drawing/2014/main" val="20002"/>
                    </a:ext>
                  </a:extLst>
                </a:gridCol>
                <a:gridCol w="2262787">
                  <a:extLst>
                    <a:ext uri="{9D8B030D-6E8A-4147-A177-3AD203B41FA5}">
                      <a16:colId xmlns:a16="http://schemas.microsoft.com/office/drawing/2014/main" val="20003"/>
                    </a:ext>
                  </a:extLst>
                </a:gridCol>
              </a:tblGrid>
              <a:tr h="233947">
                <a:tc>
                  <a:txBody>
                    <a:bodyPr/>
                    <a:lstStyle/>
                    <a:p>
                      <a:pPr algn="just">
                        <a:spcAft>
                          <a:spcPts val="0"/>
                        </a:spcAft>
                      </a:pPr>
                      <a:r>
                        <a:rPr lang="en-US" sz="1400" dirty="0">
                          <a:solidFill>
                            <a:srgbClr val="000000"/>
                          </a:solidFill>
                          <a:latin typeface="Times New Roman" panose="02020603050405020304" pitchFamily="18" charset="0"/>
                        </a:rPr>
                        <a:t>Date</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Food and water</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 un-cooked foods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clothes &amp; blankets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4979">
                <a:tc>
                  <a:txBody>
                    <a:bodyPr/>
                    <a:lstStyle/>
                    <a:p>
                      <a:pPr algn="just">
                        <a:spcAft>
                          <a:spcPts val="0"/>
                        </a:spcAft>
                      </a:pPr>
                      <a:r>
                        <a:rPr lang="en-US" sz="1400" dirty="0">
                          <a:solidFill>
                            <a:srgbClr val="000000"/>
                          </a:solidFill>
                          <a:latin typeface="Times New Roman" panose="02020603050405020304" pitchFamily="18" charset="0"/>
                        </a:rPr>
                        <a:t>03.12.15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3200 Food packet + one truck load</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3947">
                <a:tc>
                  <a:txBody>
                    <a:bodyPr/>
                    <a:lstStyle/>
                    <a:p>
                      <a:pPr algn="just">
                        <a:spcAft>
                          <a:spcPts val="0"/>
                        </a:spcAft>
                      </a:pPr>
                      <a:r>
                        <a:rPr lang="en-US" sz="1400" dirty="0">
                          <a:solidFill>
                            <a:srgbClr val="000000"/>
                          </a:solidFill>
                          <a:latin typeface="Times New Roman" panose="02020603050405020304" pitchFamily="18" charset="0"/>
                        </a:rPr>
                        <a:t>04.12.15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16265 Food packets + 16002 Water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3947">
                <a:tc>
                  <a:txBody>
                    <a:bodyPr/>
                    <a:lstStyle/>
                    <a:p>
                      <a:pPr algn="just">
                        <a:spcAft>
                          <a:spcPts val="0"/>
                        </a:spcAft>
                      </a:pPr>
                      <a:r>
                        <a:rPr lang="en-US" sz="1400" dirty="0">
                          <a:solidFill>
                            <a:srgbClr val="000000"/>
                          </a:solidFill>
                          <a:latin typeface="Times New Roman" panose="02020603050405020304" pitchFamily="18" charset="0"/>
                        </a:rPr>
                        <a:t>05.12.15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29012 Food packets + 27901 Water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2548(Milk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1730 </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9960">
                <a:tc>
                  <a:txBody>
                    <a:bodyPr/>
                    <a:lstStyle/>
                    <a:p>
                      <a:pPr algn="just">
                        <a:spcAft>
                          <a:spcPts val="0"/>
                        </a:spcAft>
                      </a:pPr>
                      <a:r>
                        <a:rPr lang="en-US" sz="1400" dirty="0">
                          <a:solidFill>
                            <a:srgbClr val="000000"/>
                          </a:solidFill>
                          <a:latin typeface="Times New Roman" panose="02020603050405020304" pitchFamily="18" charset="0"/>
                        </a:rPr>
                        <a:t>06.12.15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72459 Food packets + 9483 Water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1600(Milk Packets)</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5000 (Misc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4770</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24899">
                <a:tc>
                  <a:txBody>
                    <a:bodyPr/>
                    <a:lstStyle/>
                    <a:p>
                      <a:pPr algn="just">
                        <a:spcAft>
                          <a:spcPts val="0"/>
                        </a:spcAft>
                      </a:pPr>
                      <a:r>
                        <a:rPr lang="en-US" sz="1400" dirty="0">
                          <a:solidFill>
                            <a:srgbClr val="000000"/>
                          </a:solidFill>
                          <a:latin typeface="Times New Roman" panose="02020603050405020304" pitchFamily="18" charset="0"/>
                        </a:rPr>
                        <a:t>07.12.15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65703 Food packets+ 93225 Water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11638 (Milk packets)</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3275 Kg (Rice)</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1800 Kg (Atta)</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1800 (Misc Packets)</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4581 kg (Misc food items)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22945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49960">
                <a:tc>
                  <a:txBody>
                    <a:bodyPr/>
                    <a:lstStyle/>
                    <a:p>
                      <a:pPr algn="just">
                        <a:spcAft>
                          <a:spcPts val="0"/>
                        </a:spcAft>
                      </a:pPr>
                      <a:r>
                        <a:rPr lang="en-US" sz="1400" dirty="0">
                          <a:solidFill>
                            <a:srgbClr val="000000"/>
                          </a:solidFill>
                          <a:latin typeface="Times New Roman" panose="02020603050405020304" pitchFamily="18" charset="0"/>
                        </a:rPr>
                        <a:t>08.12.15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16782 Food packets + 39148 Water packets + 3 Truck food materials.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3800 – Milk Packets</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3800 – Misc Food</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8482</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349879">
                <a:tc>
                  <a:txBody>
                    <a:bodyPr/>
                    <a:lstStyle/>
                    <a:p>
                      <a:pPr algn="just">
                        <a:spcAft>
                          <a:spcPts val="0"/>
                        </a:spcAft>
                      </a:pPr>
                      <a:r>
                        <a:rPr lang="en-US" sz="1400" dirty="0">
                          <a:solidFill>
                            <a:srgbClr val="000000"/>
                          </a:solidFill>
                          <a:latin typeface="Times New Roman" panose="02020603050405020304" pitchFamily="18" charset="0"/>
                        </a:rPr>
                        <a:t>09.12.15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2818 Food packets + 5568 Water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2600 – Milk Packets</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1000 kg – Atta</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1875 kg – Rice</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100 – Misc Food items</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140 kg – Sugar</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60 </a:t>
                      </a:r>
                      <a:r>
                        <a:rPr lang="en-US" sz="1400" dirty="0" err="1">
                          <a:solidFill>
                            <a:srgbClr val="000000"/>
                          </a:solidFill>
                          <a:latin typeface="Times New Roman" panose="02020603050405020304" pitchFamily="18" charset="0"/>
                        </a:rPr>
                        <a:t>ltr</a:t>
                      </a:r>
                      <a:r>
                        <a:rPr lang="en-US" sz="1400" dirty="0">
                          <a:solidFill>
                            <a:srgbClr val="000000"/>
                          </a:solidFill>
                          <a:latin typeface="Times New Roman" panose="02020603050405020304" pitchFamily="18" charset="0"/>
                        </a:rPr>
                        <a:t> -  Oil</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768 + 110 mattresses.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3947">
                <a:tc>
                  <a:txBody>
                    <a:bodyPr/>
                    <a:lstStyle/>
                    <a:p>
                      <a:pPr algn="just">
                        <a:spcAft>
                          <a:spcPts val="0"/>
                        </a:spcAft>
                      </a:pPr>
                      <a:r>
                        <a:rPr lang="en-US" sz="1400" dirty="0">
                          <a:solidFill>
                            <a:srgbClr val="000000"/>
                          </a:solidFill>
                          <a:latin typeface="Times New Roman" panose="02020603050405020304" pitchFamily="18" charset="0"/>
                        </a:rPr>
                        <a:t>10.12.15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13450 Food packets + 16580 Water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4520 – Misc items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4520</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3947">
                <a:tc>
                  <a:txBody>
                    <a:bodyPr/>
                    <a:lstStyle/>
                    <a:p>
                      <a:pPr algn="just">
                        <a:spcAft>
                          <a:spcPts val="0"/>
                        </a:spcAft>
                      </a:pPr>
                      <a:r>
                        <a:rPr lang="en-US" sz="1400" dirty="0">
                          <a:solidFill>
                            <a:srgbClr val="000000"/>
                          </a:solidFill>
                          <a:latin typeface="Times New Roman" panose="02020603050405020304" pitchFamily="18" charset="0"/>
                        </a:rPr>
                        <a:t>11.12.15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7465 Food packets + 2465 Water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4500 – Misc items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1000</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24979">
                <a:tc>
                  <a:txBody>
                    <a:bodyPr/>
                    <a:lstStyle/>
                    <a:p>
                      <a:pPr algn="just">
                        <a:spcAft>
                          <a:spcPts val="0"/>
                        </a:spcAft>
                      </a:pPr>
                      <a:r>
                        <a:rPr lang="en-US" sz="1400" dirty="0">
                          <a:solidFill>
                            <a:srgbClr val="000000"/>
                          </a:solidFill>
                          <a:latin typeface="Times New Roman" panose="02020603050405020304" pitchFamily="18" charset="0"/>
                        </a:rPr>
                        <a:t>12.12.15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14050 Food packets </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Nil</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12750</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68735">
                <a:tc>
                  <a:txBody>
                    <a:bodyPr/>
                    <a:lstStyle/>
                    <a:p>
                      <a:pPr algn="just">
                        <a:spcAft>
                          <a:spcPts val="0"/>
                        </a:spcAft>
                      </a:pPr>
                      <a:r>
                        <a:rPr lang="en-US" sz="1050" dirty="0">
                          <a:solidFill>
                            <a:srgbClr val="000000"/>
                          </a:solidFill>
                          <a:latin typeface="Times New Roman" panose="02020603050405020304" pitchFamily="18" charset="0"/>
                        </a:rPr>
                        <a:t>TOTAL</a:t>
                      </a:r>
                      <a:endParaRPr lang="en-US" sz="105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50" dirty="0">
                          <a:solidFill>
                            <a:srgbClr val="000000"/>
                          </a:solidFill>
                          <a:latin typeface="Times New Roman" panose="02020603050405020304" pitchFamily="18" charset="0"/>
                        </a:rPr>
                        <a:t>2.38 Lakh pkts each food + water</a:t>
                      </a:r>
                      <a:endParaRPr lang="en-US" sz="105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050" dirty="0">
                        <a:solidFill>
                          <a:srgbClr val="000000"/>
                        </a:solidFill>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050" dirty="0">
                        <a:solidFill>
                          <a:srgbClr val="000000"/>
                        </a:solidFill>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7" name="Title 1">
            <a:extLst>
              <a:ext uri="{FF2B5EF4-FFF2-40B4-BE49-F238E27FC236}">
                <a16:creationId xmlns:a16="http://schemas.microsoft.com/office/drawing/2014/main" id="{F3365423-09D6-044E-CA97-22EF79CCAE60}"/>
              </a:ext>
            </a:extLst>
          </p:cNvPr>
          <p:cNvSpPr txBox="1">
            <a:spLocks noGrp="1" noChangeArrowheads="1"/>
          </p:cNvSpPr>
          <p:nvPr>
            <p:ph type="title"/>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Photos\4 G PHOTOS\DSC00408.JPG"/>
          <p:cNvPicPr>
            <a:picLocks noGrp="1" noChangeAspect="1" noChangeArrowheads="1"/>
          </p:cNvPicPr>
          <p:nvPr>
            <p:ph idx="4294967295"/>
          </p:nvPr>
        </p:nvPicPr>
        <p:blipFill>
          <a:blip r:embed="rId2" cstate="print"/>
          <a:srcRect/>
          <a:stretch>
            <a:fillRect/>
          </a:stretch>
        </p:blipFill>
        <p:spPr bwMode="auto">
          <a:xfrm>
            <a:off x="628358" y="2235198"/>
            <a:ext cx="5315242" cy="4089401"/>
          </a:xfrm>
          <a:prstGeom prst="rect">
            <a:avLst/>
          </a:prstGeom>
          <a:noFill/>
        </p:spPr>
      </p:pic>
      <p:pic>
        <p:nvPicPr>
          <p:cNvPr id="8195" name="Picture 3" descr="G:\Photos\4 G PHOTOS\DSC00409.JPG"/>
          <p:cNvPicPr>
            <a:picLocks noChangeAspect="1" noChangeArrowheads="1"/>
          </p:cNvPicPr>
          <p:nvPr/>
        </p:nvPicPr>
        <p:blipFill>
          <a:blip r:embed="rId3" cstate="print"/>
          <a:srcRect/>
          <a:stretch>
            <a:fillRect/>
          </a:stretch>
        </p:blipFill>
        <p:spPr bwMode="auto">
          <a:xfrm>
            <a:off x="5943599" y="2235200"/>
            <a:ext cx="5620043" cy="4089400"/>
          </a:xfrm>
          <a:prstGeom prst="rect">
            <a:avLst/>
          </a:prstGeom>
          <a:noFill/>
        </p:spPr>
      </p:pic>
      <p:sp>
        <p:nvSpPr>
          <p:cNvPr id="5"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30400" y="623888"/>
            <a:ext cx="8118764" cy="825500"/>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RELIEF DISTRIBUTION</a:t>
            </a:r>
            <a:endParaRPr lang="en-IN" sz="3200" dirty="0">
              <a:latin typeface="Times New Roman"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G:\Photos\4 I PHOTOS\DSC04942.JPG"/>
          <p:cNvPicPr>
            <a:picLocks noGrp="1" noChangeAspect="1" noChangeArrowheads="1"/>
          </p:cNvPicPr>
          <p:nvPr>
            <p:ph idx="4294967295"/>
          </p:nvPr>
        </p:nvPicPr>
        <p:blipFill>
          <a:blip r:embed="rId2" cstate="print"/>
          <a:srcRect/>
          <a:stretch>
            <a:fillRect/>
          </a:stretch>
        </p:blipFill>
        <p:spPr bwMode="auto">
          <a:xfrm>
            <a:off x="6096000" y="2678544"/>
            <a:ext cx="4726745" cy="3417456"/>
          </a:xfrm>
          <a:prstGeom prst="rect">
            <a:avLst/>
          </a:prstGeom>
          <a:noFill/>
        </p:spPr>
      </p:pic>
      <p:pic>
        <p:nvPicPr>
          <p:cNvPr id="13314" name="Picture 2" descr="G:\Photos\4 I PHOTOS\DSC04923.JPG"/>
          <p:cNvPicPr>
            <a:picLocks noChangeAspect="1" noChangeArrowheads="1"/>
          </p:cNvPicPr>
          <p:nvPr/>
        </p:nvPicPr>
        <p:blipFill>
          <a:blip r:embed="rId3" cstate="print"/>
          <a:srcRect/>
          <a:stretch>
            <a:fillRect/>
          </a:stretch>
        </p:blipFill>
        <p:spPr bwMode="auto">
          <a:xfrm>
            <a:off x="1369254" y="2678544"/>
            <a:ext cx="4726745" cy="3417455"/>
          </a:xfrm>
          <a:prstGeom prst="rect">
            <a:avLst/>
          </a:prstGeom>
          <a:noFill/>
        </p:spPr>
      </p:pic>
      <p:sp>
        <p:nvSpPr>
          <p:cNvPr id="5"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11927" y="665018"/>
            <a:ext cx="8248074" cy="858982"/>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RELIEF DISTRIBUTION</a:t>
            </a:r>
            <a:endParaRPr lang="en-IN" sz="3200" dirty="0">
              <a:latin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Photos\4 K PHOTOS\mobile photos of baby\Cloud M6_20151203_144416.jpg"/>
          <p:cNvPicPr>
            <a:picLocks noGrp="1" noChangeAspect="1" noChangeArrowheads="1"/>
          </p:cNvPicPr>
          <p:nvPr>
            <p:ph idx="4294967295"/>
          </p:nvPr>
        </p:nvPicPr>
        <p:blipFill>
          <a:blip r:embed="rId2" cstate="print"/>
          <a:srcRect/>
          <a:stretch>
            <a:fillRect/>
          </a:stretch>
        </p:blipFill>
        <p:spPr bwMode="auto">
          <a:xfrm>
            <a:off x="1524000" y="1739900"/>
            <a:ext cx="4648199" cy="4386264"/>
          </a:xfrm>
          <a:prstGeom prst="rect">
            <a:avLst/>
          </a:prstGeom>
          <a:noFill/>
        </p:spPr>
      </p:pic>
      <p:pic>
        <p:nvPicPr>
          <p:cNvPr id="1026" name="Picture 2"/>
          <p:cNvPicPr>
            <a:picLocks noChangeAspect="1" noChangeArrowheads="1"/>
          </p:cNvPicPr>
          <p:nvPr/>
        </p:nvPicPr>
        <p:blipFill>
          <a:blip r:embed="rId3" cstate="print"/>
          <a:srcRect/>
          <a:stretch>
            <a:fillRect/>
          </a:stretch>
        </p:blipFill>
        <p:spPr bwMode="auto">
          <a:xfrm>
            <a:off x="6172200" y="1739900"/>
            <a:ext cx="4495799" cy="4356100"/>
          </a:xfrm>
          <a:prstGeom prst="rect">
            <a:avLst/>
          </a:prstGeom>
          <a:noFill/>
          <a:ln w="9525">
            <a:noFill/>
            <a:miter lim="800000"/>
            <a:headEnd/>
            <a:tailEnd/>
          </a:ln>
          <a:effectLst/>
        </p:spPr>
      </p:pic>
      <p:sp>
        <p:nvSpPr>
          <p:cNvPr id="5" name="Title 1">
            <a:extLst>
              <a:ext uri="{FF2B5EF4-FFF2-40B4-BE49-F238E27FC236}">
                <a16:creationId xmlns:a16="http://schemas.microsoft.com/office/drawing/2014/main" id="{F394924C-6064-6CE9-DD33-231909F8F7DC}"/>
              </a:ext>
            </a:extLst>
          </p:cNvPr>
          <p:cNvSpPr txBox="1">
            <a:spLocks noChangeArrowheads="1"/>
          </p:cNvSpPr>
          <p:nvPr/>
        </p:nvSpPr>
        <p:spPr>
          <a:xfrm>
            <a:off x="1981201" y="731835"/>
            <a:ext cx="8188036" cy="801401"/>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RELIEF DISTRIBUTION</a:t>
            </a:r>
            <a:endParaRPr lang="en-IN" sz="3200" dirty="0">
              <a:latin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4294967295"/>
          </p:nvPr>
        </p:nvPicPr>
        <p:blipFill>
          <a:blip r:embed="rId2" cstate="print"/>
          <a:srcRect/>
          <a:stretch>
            <a:fillRect/>
          </a:stretch>
        </p:blipFill>
        <p:spPr bwMode="auto">
          <a:xfrm>
            <a:off x="6096000" y="2521526"/>
            <a:ext cx="4775200" cy="3574473"/>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a:stretch>
            <a:fillRect/>
          </a:stretch>
        </p:blipFill>
        <p:spPr bwMode="auto">
          <a:xfrm>
            <a:off x="1320800" y="2521526"/>
            <a:ext cx="4775200" cy="3574473"/>
          </a:xfrm>
          <a:prstGeom prst="rect">
            <a:avLst/>
          </a:prstGeom>
          <a:noFill/>
          <a:ln w="9525">
            <a:noFill/>
            <a:miter lim="800000"/>
            <a:headEnd/>
            <a:tailEnd/>
          </a:ln>
          <a:effectLst/>
        </p:spPr>
      </p:pic>
      <p:sp>
        <p:nvSpPr>
          <p:cNvPr id="5" name="Title 1">
            <a:extLst>
              <a:ext uri="{FF2B5EF4-FFF2-40B4-BE49-F238E27FC236}">
                <a16:creationId xmlns:a16="http://schemas.microsoft.com/office/drawing/2014/main" id="{F394924C-6064-6CE9-DD33-231909F8F7DC}"/>
              </a:ext>
            </a:extLst>
          </p:cNvPr>
          <p:cNvSpPr txBox="1">
            <a:spLocks noChangeArrowheads="1"/>
          </p:cNvSpPr>
          <p:nvPr/>
        </p:nvSpPr>
        <p:spPr>
          <a:xfrm>
            <a:off x="1985818" y="581891"/>
            <a:ext cx="8146473" cy="932873"/>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RELIEF DISTRIBUTION</a:t>
            </a:r>
            <a:endParaRPr lang="en-IN" sz="3200" dirty="0">
              <a:latin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 Singh, Director General, National Disaster Response Force (NDRF) inspects the flood affected area at Kotturpuram in Chennai on Saturday. Photo. M. Moorthy"/>
          <p:cNvPicPr/>
          <p:nvPr/>
        </p:nvPicPr>
        <p:blipFill>
          <a:blip r:embed="rId2" cstate="print"/>
          <a:srcRect/>
          <a:stretch>
            <a:fillRect/>
          </a:stretch>
        </p:blipFill>
        <p:spPr bwMode="auto">
          <a:xfrm>
            <a:off x="424873" y="1717964"/>
            <a:ext cx="11471563" cy="4655126"/>
          </a:xfrm>
          <a:prstGeom prst="rect">
            <a:avLst/>
          </a:prstGeom>
          <a:noFill/>
          <a:ln w="9525">
            <a:noFill/>
            <a:miter lim="800000"/>
            <a:headEnd/>
            <a:tailEnd/>
          </a:ln>
        </p:spPr>
      </p:pic>
      <p:sp>
        <p:nvSpPr>
          <p:cNvPr id="5" name="Title 1">
            <a:extLst>
              <a:ext uri="{FF2B5EF4-FFF2-40B4-BE49-F238E27FC236}">
                <a16:creationId xmlns:a16="http://schemas.microsoft.com/office/drawing/2014/main" id="{F394924C-6064-6CE9-DD33-231909F8F7DC}"/>
              </a:ext>
            </a:extLst>
          </p:cNvPr>
          <p:cNvSpPr txBox="1">
            <a:spLocks noChangeArrowheads="1"/>
          </p:cNvSpPr>
          <p:nvPr/>
        </p:nvSpPr>
        <p:spPr>
          <a:xfrm>
            <a:off x="1911927" y="484910"/>
            <a:ext cx="8248074" cy="1029854"/>
          </a:xfrm>
          <a:prstGeom prst="rect">
            <a:avLst/>
          </a:prstGeom>
          <a:solidFill>
            <a:srgbClr val="FFC000"/>
          </a:solidFill>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DG NDRF SHRI O.P.SINGH INTERACTING WITH THE TEAMS AT KOTTURPURAM</a:t>
            </a:r>
            <a:endParaRPr lang="en-IN" sz="3200" b="1" dirty="0">
              <a:latin typeface="Times New Roman" panose="0202060305040502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G:\Photos\TAMILNADU FLOOD PHOTOS\4F.flood resscue TN Insp.vijay kr.Nov 17th2015\11-10-2015\DSC04362.JPG"/>
          <p:cNvPicPr>
            <a:picLocks noGrp="1" noChangeAspect="1" noChangeArrowheads="1"/>
          </p:cNvPicPr>
          <p:nvPr>
            <p:ph idx="4294967295"/>
          </p:nvPr>
        </p:nvPicPr>
        <p:blipFill>
          <a:blip r:embed="rId2" cstate="print"/>
          <a:srcRect/>
          <a:stretch>
            <a:fillRect/>
          </a:stretch>
        </p:blipFill>
        <p:spPr bwMode="auto">
          <a:xfrm>
            <a:off x="1523999" y="2013524"/>
            <a:ext cx="4572001" cy="2373746"/>
          </a:xfrm>
          <a:prstGeom prst="rect">
            <a:avLst/>
          </a:prstGeom>
          <a:noFill/>
        </p:spPr>
      </p:pic>
      <p:pic>
        <p:nvPicPr>
          <p:cNvPr id="19458" name="Picture 2" descr="G:\Photos\TAMILNADU FLOOD PHOTOS\4E.flood resscue TN Insp.p.k.Payasi 17.11\DSC01818.JPG"/>
          <p:cNvPicPr>
            <a:picLocks noChangeAspect="1" noChangeArrowheads="1"/>
          </p:cNvPicPr>
          <p:nvPr/>
        </p:nvPicPr>
        <p:blipFill>
          <a:blip r:embed="rId3" cstate="print"/>
          <a:srcRect/>
          <a:stretch>
            <a:fillRect/>
          </a:stretch>
        </p:blipFill>
        <p:spPr bwMode="auto">
          <a:xfrm>
            <a:off x="1524000" y="4387273"/>
            <a:ext cx="4572000" cy="2196090"/>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6095998" y="2013526"/>
            <a:ext cx="4572001" cy="2373745"/>
          </a:xfrm>
          <a:prstGeom prst="rect">
            <a:avLst/>
          </a:prstGeom>
          <a:noFill/>
          <a:ln w="9525">
            <a:noFill/>
            <a:miter lim="800000"/>
            <a:headEnd/>
            <a:tailEnd/>
          </a:ln>
          <a:effectLst/>
        </p:spPr>
      </p:pic>
      <p:pic>
        <p:nvPicPr>
          <p:cNvPr id="8" name="Picture 3"/>
          <p:cNvPicPr>
            <a:picLocks noChangeAspect="1" noChangeArrowheads="1"/>
          </p:cNvPicPr>
          <p:nvPr/>
        </p:nvPicPr>
        <p:blipFill>
          <a:blip r:embed="rId5" cstate="print"/>
          <a:srcRect/>
          <a:stretch>
            <a:fillRect/>
          </a:stretch>
        </p:blipFill>
        <p:spPr bwMode="auto">
          <a:xfrm>
            <a:off x="6096000" y="4387273"/>
            <a:ext cx="4572000" cy="2196089"/>
          </a:xfrm>
          <a:prstGeom prst="rect">
            <a:avLst/>
          </a:prstGeom>
          <a:noFill/>
          <a:ln w="9525">
            <a:noFill/>
            <a:miter lim="800000"/>
            <a:headEnd/>
            <a:tailEnd/>
          </a:ln>
          <a:effectLst/>
        </p:spPr>
      </p:pic>
      <p:sp>
        <p:nvSpPr>
          <p:cNvPr id="9"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02690" y="609600"/>
            <a:ext cx="8229601" cy="840508"/>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EFFECTIVE CO-ORDINATION BETWEEN AGENCIES</a:t>
            </a:r>
            <a:endParaRPr lang="en-IN" sz="3200" b="1" dirty="0">
              <a:latin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1727200"/>
            <a:ext cx="11610109" cy="4969164"/>
          </a:xfrm>
          <a:prstGeom prst="rect">
            <a:avLst/>
          </a:prstGeom>
        </p:spPr>
        <p:txBody>
          <a:bodyPr/>
          <a:lstStyle/>
          <a:p>
            <a:pPr algn="just">
              <a:lnSpc>
                <a:spcPct val="150000"/>
              </a:lnSpc>
              <a:buNone/>
            </a:pPr>
            <a:r>
              <a:rPr lang="en-US" dirty="0"/>
              <a:t>    </a:t>
            </a:r>
          </a:p>
          <a:p>
            <a:pPr algn="just">
              <a:lnSpc>
                <a:spcPct val="150000"/>
              </a:lnSpc>
              <a:buNone/>
            </a:pPr>
            <a:r>
              <a:rPr lang="en-US" sz="2800" dirty="0">
                <a:latin typeface="Times New Roman" panose="02020603050405020304" pitchFamily="18" charset="0"/>
                <a:cs typeface="Times New Roman" panose="02020603050405020304" pitchFamily="18" charset="0"/>
              </a:rPr>
              <a:t>	NDRF teams, in conjunction with State medical officers also conducted medical camps.  Details of the same are given below:-</a:t>
            </a:r>
          </a:p>
          <a:p>
            <a:pPr algn="just">
              <a:lnSpc>
                <a:spcPct val="150000"/>
              </a:lnSpc>
              <a:buNone/>
            </a:pPr>
            <a:endParaRPr lang="en-US" sz="2800" dirty="0">
              <a:latin typeface="Times New Roman" panose="02020603050405020304" pitchFamily="18" charset="0"/>
              <a:cs typeface="Times New Roman" panose="02020603050405020304" pitchFamily="18" charset="0"/>
            </a:endParaRPr>
          </a:p>
          <a:p>
            <a:pPr lvl="0" algn="just">
              <a:lnSpc>
                <a:spcPct val="150000"/>
              </a:lnSpc>
            </a:pPr>
            <a:r>
              <a:rPr lang="en-US" sz="2800" dirty="0">
                <a:latin typeface="Times New Roman" panose="02020603050405020304" pitchFamily="18" charset="0"/>
                <a:cs typeface="Times New Roman" panose="02020603050405020304" pitchFamily="18" charset="0"/>
              </a:rPr>
              <a:t>359 persons treated in Medical camps.</a:t>
            </a:r>
          </a:p>
          <a:p>
            <a:pPr lvl="0" algn="just">
              <a:lnSpc>
                <a:spcPct val="150000"/>
              </a:lnSpc>
            </a:pPr>
            <a:r>
              <a:rPr lang="en-US" sz="2800" dirty="0">
                <a:latin typeface="Times New Roman" panose="02020603050405020304" pitchFamily="18" charset="0"/>
                <a:cs typeface="Times New Roman" panose="02020603050405020304" pitchFamily="18" charset="0"/>
              </a:rPr>
              <a:t>46 boxes of medicines was distributed to public.</a:t>
            </a:r>
          </a:p>
          <a:p>
            <a:endParaRPr lang="en-US" dirty="0"/>
          </a:p>
        </p:txBody>
      </p:sp>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MEDICAL ASSISTANCE</a:t>
            </a:r>
            <a:endParaRPr lang="en-IN" sz="3200" b="1" dirty="0">
              <a:latin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dirty="0"/>
            </a:br>
            <a:endParaRPr lang="en-US" dirty="0"/>
          </a:p>
        </p:txBody>
      </p:sp>
      <p:sp>
        <p:nvSpPr>
          <p:cNvPr id="3" name="Content Placeholder 2"/>
          <p:cNvSpPr>
            <a:spLocks noGrp="1"/>
          </p:cNvSpPr>
          <p:nvPr>
            <p:ph idx="4294967295"/>
          </p:nvPr>
        </p:nvSpPr>
        <p:spPr>
          <a:xfrm>
            <a:off x="182880" y="1883664"/>
            <a:ext cx="11823192" cy="4800600"/>
          </a:xfrm>
          <a:prstGeom prst="rect">
            <a:avLst/>
          </a:prstGeom>
        </p:spPr>
        <p:txBody>
          <a:bodyPr>
            <a:normAutofit/>
          </a:bodyPr>
          <a:lstStyle/>
          <a:p>
            <a:r>
              <a:rPr lang="en-US" sz="2800" dirty="0">
                <a:latin typeface="Times New Roman" panose="02020603050405020304" pitchFamily="18" charset="0"/>
                <a:cs typeface="Times New Roman" panose="02020603050405020304" pitchFamily="18" charset="0"/>
              </a:rPr>
              <a:t>Loss of life and damage to property</a:t>
            </a:r>
          </a:p>
          <a:p>
            <a:r>
              <a:rPr lang="en-US" sz="2800" dirty="0">
                <a:latin typeface="Times New Roman" panose="02020603050405020304" pitchFamily="18" charset="0"/>
                <a:cs typeface="Times New Roman" panose="02020603050405020304" pitchFamily="18" charset="0"/>
              </a:rPr>
              <a:t>The sense of insecurity and fear in the minds of people living in the flood plains is a cause of great concern.</a:t>
            </a:r>
          </a:p>
          <a:p>
            <a:r>
              <a:rPr lang="en-US" sz="2800" dirty="0">
                <a:latin typeface="Times New Roman" panose="02020603050405020304" pitchFamily="18" charset="0"/>
                <a:cs typeface="Times New Roman" panose="02020603050405020304" pitchFamily="18" charset="0"/>
              </a:rPr>
              <a:t>The after-effects of floods</a:t>
            </a:r>
          </a:p>
          <a:p>
            <a:r>
              <a:rPr lang="en-US" sz="2800" dirty="0">
                <a:latin typeface="Times New Roman" panose="02020603050405020304" pitchFamily="18" charset="0"/>
                <a:cs typeface="Times New Roman" panose="02020603050405020304" pitchFamily="18" charset="0"/>
              </a:rPr>
              <a:t>The agony of survivors</a:t>
            </a:r>
          </a:p>
          <a:p>
            <a:r>
              <a:rPr lang="en-US" sz="2800" dirty="0">
                <a:latin typeface="Times New Roman" panose="02020603050405020304" pitchFamily="18" charset="0"/>
                <a:cs typeface="Times New Roman" panose="02020603050405020304" pitchFamily="18" charset="0"/>
              </a:rPr>
              <a:t>Spread of epidemics</a:t>
            </a:r>
          </a:p>
          <a:p>
            <a:r>
              <a:rPr lang="en-US" sz="2800" dirty="0">
                <a:latin typeface="Times New Roman" panose="02020603050405020304" pitchFamily="18" charset="0"/>
                <a:cs typeface="Times New Roman" panose="02020603050405020304" pitchFamily="18" charset="0"/>
              </a:rPr>
              <a:t>Non availability of drinking water, essential commodities and medicines</a:t>
            </a:r>
          </a:p>
          <a:p>
            <a:r>
              <a:rPr lang="en-US" sz="2800" dirty="0">
                <a:latin typeface="Times New Roman" panose="02020603050405020304" pitchFamily="18" charset="0"/>
                <a:cs typeface="Times New Roman" panose="02020603050405020304" pitchFamily="18" charset="0"/>
              </a:rPr>
              <a:t>Loss of the dwellings </a:t>
            </a:r>
            <a:r>
              <a:rPr lang="en-US" sz="2800" dirty="0" err="1">
                <a:latin typeface="Times New Roman" panose="02020603050405020304" pitchFamily="18" charset="0"/>
                <a:cs typeface="Times New Roman" panose="02020603050405020304" pitchFamily="18" charset="0"/>
              </a:rPr>
              <a:t>etc</a:t>
            </a:r>
            <a:endParaRPr lang="en-US" sz="28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394924C-6064-6CE9-DD33-231909F8F7DC}"/>
              </a:ext>
            </a:extLst>
          </p:cNvPr>
          <p:cNvSpPr txBox="1">
            <a:spLocks noChangeArrowheads="1"/>
          </p:cNvSpPr>
          <p:nvPr/>
        </p:nvSpPr>
        <p:spPr>
          <a:xfrm>
            <a:off x="1965960" y="274638"/>
            <a:ext cx="8101584" cy="1143000"/>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atin typeface="Times New Roman" panose="02020603050405020304" pitchFamily="18" charset="0"/>
              </a:rPr>
              <a:t>DAMAGES CAUSED BY FLOODS</a:t>
            </a:r>
            <a:endParaRPr lang="en-IN" altLang="en-US" sz="3000" dirty="0">
              <a:latin typeface="Times New Roman" panose="02020603050405020304"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dirty="0"/>
              <a:t>DE-INDUCTION OF TEAMS </a:t>
            </a:r>
            <a:endParaRPr lang="en-US" sz="3200" dirty="0"/>
          </a:p>
        </p:txBody>
      </p:sp>
      <p:sp>
        <p:nvSpPr>
          <p:cNvPr id="3" name="Content Placeholder 2"/>
          <p:cNvSpPr>
            <a:spLocks noGrp="1"/>
          </p:cNvSpPr>
          <p:nvPr>
            <p:ph idx="4294967295"/>
          </p:nvPr>
        </p:nvSpPr>
        <p:spPr>
          <a:xfrm>
            <a:off x="544945" y="2410690"/>
            <a:ext cx="11176000" cy="4285673"/>
          </a:xfrm>
          <a:prstGeom prst="rect">
            <a:avLst/>
          </a:prstGeom>
        </p:spPr>
        <p:txBody>
          <a:bodyPr>
            <a:normAutofit/>
          </a:bodyPr>
          <a:lstStyle/>
          <a:p>
            <a:pPr>
              <a:buNone/>
            </a:pPr>
            <a:r>
              <a:rPr lang="en-US"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Rescue and relief operations ground to a halt on 12.12.15.  </a:t>
            </a:r>
          </a:p>
          <a:p>
            <a:pPr>
              <a:buNone/>
            </a:pPr>
            <a:r>
              <a:rPr lang="en-US" sz="2800" dirty="0">
                <a:latin typeface="Times New Roman" panose="02020603050405020304" pitchFamily="18" charset="0"/>
                <a:cs typeface="Times New Roman" panose="02020603050405020304" pitchFamily="18" charset="0"/>
              </a:rPr>
              <a:t>		On the request of State authorities, teams were retained on the ground in standby mode for additional 02/03days, in anticipation of any unprecedented, unexpected problems especially in South Tamil Nadu.</a:t>
            </a:r>
          </a:p>
          <a:p>
            <a:endParaRPr lang="en-US"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394924C-6064-6CE9-DD33-231909F8F7DC}"/>
              </a:ext>
            </a:extLst>
          </p:cNvPr>
          <p:cNvSpPr txBox="1">
            <a:spLocks noChangeArrowheads="1"/>
          </p:cNvSpPr>
          <p:nvPr/>
        </p:nvSpPr>
        <p:spPr>
          <a:xfrm>
            <a:off x="1949570" y="701963"/>
            <a:ext cx="8195094" cy="811535"/>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DE-INDUCTION OF TEAMS</a:t>
            </a:r>
            <a:endParaRPr lang="en-IN" sz="3200" b="1" dirty="0">
              <a:latin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3127" y="1505526"/>
            <a:ext cx="12007273" cy="5077835"/>
          </a:xfrm>
          <a:prstGeom prst="rect">
            <a:avLst/>
          </a:prstGeom>
        </p:spPr>
        <p:txBody>
          <a:bodyPr>
            <a:noAutofit/>
          </a:bodyPr>
          <a:lstStyle/>
          <a:p>
            <a:pPr>
              <a:buNone/>
            </a:pPr>
            <a:r>
              <a:rPr lang="en-US" b="1" dirty="0">
                <a:latin typeface="Times New Roman" panose="02020603050405020304" pitchFamily="18" charset="0"/>
                <a:cs typeface="Times New Roman" panose="02020603050405020304" pitchFamily="18" charset="0"/>
              </a:rPr>
              <a:t>    </a:t>
            </a:r>
            <a:r>
              <a:rPr lang="en-US" b="1" u="sng" dirty="0">
                <a:latin typeface="Times New Roman" panose="02020603050405020304" pitchFamily="18" charset="0"/>
                <a:cs typeface="Times New Roman" panose="02020603050405020304" pitchFamily="18" charset="0"/>
              </a:rPr>
              <a:t>STRENGTHS</a:t>
            </a:r>
            <a:endParaRPr lang="en-US" dirty="0">
              <a:latin typeface="Times New Roman" panose="02020603050405020304" pitchFamily="18" charset="0"/>
              <a:cs typeface="Times New Roman" panose="02020603050405020304" pitchFamily="18" charset="0"/>
            </a:endParaRPr>
          </a:p>
          <a:p>
            <a:pPr lvl="0">
              <a:buNone/>
            </a:pPr>
            <a:r>
              <a:rPr lang="en-US" b="1" dirty="0">
                <a:latin typeface="Times New Roman" panose="02020603050405020304" pitchFamily="18" charset="0"/>
                <a:cs typeface="Times New Roman" panose="02020603050405020304" pitchFamily="18" charset="0"/>
              </a:rPr>
              <a:t>	Communication:-</a:t>
            </a:r>
            <a:endParaRPr lang="en-US" dirty="0">
              <a:latin typeface="Times New Roman" panose="02020603050405020304" pitchFamily="18" charset="0"/>
              <a:cs typeface="Times New Roman" panose="02020603050405020304" pitchFamily="18" charset="0"/>
            </a:endParaRPr>
          </a:p>
          <a:p>
            <a:pPr algn="just"/>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When the entire city was reeling under break down of mobile and landline telephone communication systems, the teams of NDRF established excellent communication systems by developing multi- layer communications.</a:t>
            </a:r>
          </a:p>
          <a:p>
            <a:pPr algn="just"/>
            <a:r>
              <a:rPr lang="en-US" dirty="0">
                <a:latin typeface="Times New Roman" panose="02020603050405020304" pitchFamily="18" charset="0"/>
                <a:cs typeface="Times New Roman" panose="02020603050405020304" pitchFamily="18" charset="0"/>
              </a:rPr>
              <a:t> HF sets, QDA communication, land line telephones, mobile communications and two R/T sets of the local state Police wireless network per team were made available to establish fail safe communication. </a:t>
            </a:r>
          </a:p>
        </p:txBody>
      </p:sp>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2133600" y="840508"/>
            <a:ext cx="7989456" cy="665017"/>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SWAT ANALYSIS OF OPERATION</a:t>
            </a:r>
            <a:endParaRPr lang="en-IN" sz="3200" b="1" dirty="0">
              <a:latin typeface="Times New Roman" panose="0202060305040502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1579418"/>
            <a:ext cx="11610109" cy="5172364"/>
          </a:xfrm>
          <a:prstGeom prst="rect">
            <a:avLst/>
          </a:prstGeom>
        </p:spPr>
        <p:txBody>
          <a:bodyPr>
            <a:normAutofit/>
          </a:bodyPr>
          <a:lstStyle/>
          <a:p>
            <a:pPr marL="0" lvl="0" indent="0" algn="just">
              <a:buNone/>
            </a:pPr>
            <a:r>
              <a:rPr lang="en-US" sz="3000" b="1" dirty="0">
                <a:latin typeface="Times New Roman" panose="02020603050405020304" pitchFamily="18" charset="0"/>
                <a:cs typeface="Times New Roman" panose="02020603050405020304" pitchFamily="18" charset="0"/>
              </a:rPr>
              <a:t>Co-ordination, Co-operation with State Authorities:- </a:t>
            </a:r>
            <a:endParaRPr lang="en-US" sz="3000" dirty="0">
              <a:latin typeface="Times New Roman" panose="02020603050405020304" pitchFamily="18" charset="0"/>
              <a:cs typeface="Times New Roman" panose="02020603050405020304" pitchFamily="18" charset="0"/>
            </a:endParaRPr>
          </a:p>
          <a:p>
            <a:pPr algn="just">
              <a:buNone/>
            </a:pPr>
            <a:r>
              <a:rPr lang="en-US" sz="3000" dirty="0">
                <a:latin typeface="Times New Roman" panose="02020603050405020304" pitchFamily="18" charset="0"/>
                <a:cs typeface="Times New Roman" panose="02020603050405020304" pitchFamily="18" charset="0"/>
              </a:rPr>
              <a:t>    Excellent co-ordination was achieved with the state authorities at various levels starting from the office of the Commissioner Revenue Administration to the District Revenue Officers at the cutting-edge ground level. </a:t>
            </a:r>
          </a:p>
          <a:p>
            <a:pPr algn="just"/>
            <a:r>
              <a:rPr lang="en-US" sz="3000" dirty="0">
                <a:latin typeface="Times New Roman" panose="02020603050405020304" pitchFamily="18" charset="0"/>
                <a:cs typeface="Times New Roman" panose="02020603050405020304" pitchFamily="18" charset="0"/>
              </a:rPr>
              <a:t>Unity of command and communication was achieved by stream-lining all deployment and related communications at the level of office of SRC only and ensuring that intermediate level officers did not intervene or issue directions to the teams in the field. </a:t>
            </a:r>
          </a:p>
          <a:p>
            <a:pPr algn="just"/>
            <a:r>
              <a:rPr lang="en-US" sz="3000" dirty="0">
                <a:latin typeface="Times New Roman" panose="02020603050405020304" pitchFamily="18" charset="0"/>
                <a:cs typeface="Times New Roman" panose="02020603050405020304" pitchFamily="18" charset="0"/>
              </a:rPr>
              <a:t>This improved efficiency and directionality of effort.</a:t>
            </a:r>
          </a:p>
          <a:p>
            <a:endParaRPr lang="en-US"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9B63079-63DF-F84D-31FE-35DDFF485033}"/>
              </a:ext>
            </a:extLst>
          </p:cNvPr>
          <p:cNvSpPr txBox="1">
            <a:spLocks noGrp="1" noChangeArrowheads="1"/>
          </p:cNvSpPr>
          <p:nvPr>
            <p:ph type="title"/>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23273" y="1727200"/>
            <a:ext cx="11600871" cy="4518855"/>
          </a:xfrm>
          <a:prstGeom prst="rect">
            <a:avLst/>
          </a:prstGeom>
        </p:spPr>
        <p:txBody>
          <a:bodyPr>
            <a:normAutofit/>
          </a:bodyPr>
          <a:lstStyle/>
          <a:p>
            <a:pPr lvl="0" algn="just">
              <a:buNone/>
            </a:pPr>
            <a:r>
              <a:rPr lang="en-US" sz="2800" b="1" dirty="0">
                <a:latin typeface="Times New Roman" panose="02020603050405020304" pitchFamily="18" charset="0"/>
                <a:cs typeface="Times New Roman" panose="02020603050405020304" pitchFamily="18" charset="0"/>
              </a:rPr>
              <a:t>  Totally trained, dedicated, effective men:-</a:t>
            </a:r>
          </a:p>
          <a:p>
            <a:pPr lvl="0" algn="just">
              <a:buNone/>
            </a:pPr>
            <a:endParaRPr lang="en-US" sz="2800" dirty="0">
              <a:latin typeface="Times New Roman" panose="02020603050405020304" pitchFamily="18" charset="0"/>
              <a:cs typeface="Times New Roman" panose="02020603050405020304" pitchFamily="18" charset="0"/>
            </a:endParaRPr>
          </a:p>
          <a:p>
            <a:pPr algn="just">
              <a:lnSpc>
                <a:spcPct val="150000"/>
              </a:lnSpc>
              <a:buNone/>
            </a:pP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The single greatest strength which came to light was the extremely heartening sight of highly trained, disciplined, extremely committed NDRF men who came forward enthusiastically to discharge their duties, without hesitation in the face of daunting weather challenges. </a:t>
            </a:r>
          </a:p>
          <a:p>
            <a:endParaRPr lang="en-US"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F26A73C5-B09C-525E-E329-38DAF76ABF61}"/>
              </a:ext>
            </a:extLst>
          </p:cNvPr>
          <p:cNvSpPr txBox="1">
            <a:spLocks noGrp="1" noChangeArrowheads="1"/>
          </p:cNvSpPr>
          <p:nvPr>
            <p:ph type="title"/>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9309" y="1430277"/>
            <a:ext cx="11914910" cy="5062887"/>
          </a:xfrm>
          <a:prstGeom prst="rect">
            <a:avLst/>
          </a:prstGeom>
        </p:spPr>
        <p:txBody>
          <a:bodyPr>
            <a:noAutofit/>
          </a:bodyPr>
          <a:lstStyle/>
          <a:p>
            <a:pPr lvl="0" algn="just">
              <a:buNone/>
            </a:pPr>
            <a:r>
              <a:rPr lang="en-US" sz="2400" b="1" dirty="0">
                <a:latin typeface="Times New Roman" panose="02020603050405020304" pitchFamily="18" charset="0"/>
                <a:cs typeface="Times New Roman" panose="02020603050405020304" pitchFamily="18" charset="0"/>
              </a:rPr>
              <a:t>  Effective/ Excellent RDC, OSSOC:- </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An excellent and functionally efficient OSSOC was established in the early hours of 2</a:t>
            </a:r>
            <a:r>
              <a:rPr lang="en-US" sz="2400" baseline="30000" dirty="0">
                <a:latin typeface="Times New Roman" panose="02020603050405020304" pitchFamily="18" charset="0"/>
                <a:cs typeface="Times New Roman" panose="02020603050405020304" pitchFamily="18" charset="0"/>
              </a:rPr>
              <a:t>nd</a:t>
            </a:r>
            <a:r>
              <a:rPr lang="en-US" sz="2400" dirty="0">
                <a:latin typeface="Times New Roman" panose="02020603050405020304" pitchFamily="18" charset="0"/>
                <a:cs typeface="Times New Roman" panose="02020603050405020304" pitchFamily="18" charset="0"/>
              </a:rPr>
              <a:t> Dec itself adjacent to the SEOC. </a:t>
            </a:r>
          </a:p>
          <a:p>
            <a:pPr algn="just"/>
            <a:r>
              <a:rPr lang="en-US" sz="2400" dirty="0">
                <a:latin typeface="Times New Roman" panose="02020603050405020304" pitchFamily="18" charset="0"/>
                <a:cs typeface="Times New Roman" panose="02020603050405020304" pitchFamily="18" charset="0"/>
              </a:rPr>
              <a:t>It functioned round the clock and remained in close touch with the office of the SRC at Chennai; the teams in the field and the NDRF HQRS. </a:t>
            </a:r>
          </a:p>
          <a:p>
            <a:pPr algn="just"/>
            <a:r>
              <a:rPr lang="en-US" sz="2400" dirty="0">
                <a:latin typeface="Times New Roman" panose="02020603050405020304" pitchFamily="18" charset="0"/>
                <a:cs typeface="Times New Roman" panose="02020603050405020304" pitchFamily="18" charset="0"/>
              </a:rPr>
              <a:t>It monitored deployment, ensured logistic support to the teams by liaising with the state administration; collected and collated rescue and relief data and accomplished hiccough up free de- mobilization. </a:t>
            </a:r>
          </a:p>
          <a:p>
            <a:pPr algn="just"/>
            <a:r>
              <a:rPr lang="en-US" sz="2400" dirty="0">
                <a:latin typeface="Times New Roman" panose="02020603050405020304" pitchFamily="18" charset="0"/>
                <a:cs typeface="Times New Roman" panose="02020603050405020304" pitchFamily="18" charset="0"/>
              </a:rPr>
              <a:t>Similarly, the RDC set up at </a:t>
            </a:r>
            <a:r>
              <a:rPr lang="en-US" sz="2400" dirty="0" err="1">
                <a:latin typeface="Times New Roman" panose="02020603050405020304" pitchFamily="18" charset="0"/>
                <a:cs typeface="Times New Roman" panose="02020603050405020304" pitchFamily="18" charset="0"/>
              </a:rPr>
              <a:t>Rajali</a:t>
            </a:r>
            <a:r>
              <a:rPr lang="en-US" sz="2400" dirty="0">
                <a:latin typeface="Times New Roman" panose="02020603050405020304" pitchFamily="18" charset="0"/>
                <a:cs typeface="Times New Roman" panose="02020603050405020304" pitchFamily="18" charset="0"/>
              </a:rPr>
              <a:t> Naval Base was successful in co-</a:t>
            </a:r>
            <a:r>
              <a:rPr lang="en-US" sz="2400" dirty="0" err="1">
                <a:latin typeface="Times New Roman" panose="02020603050405020304" pitchFamily="18" charset="0"/>
                <a:cs typeface="Times New Roman" panose="02020603050405020304" pitchFamily="18" charset="0"/>
              </a:rPr>
              <a:t>ordinating</a:t>
            </a:r>
            <a:r>
              <a:rPr lang="en-US" sz="2400" dirty="0">
                <a:latin typeface="Times New Roman" panose="02020603050405020304" pitchFamily="18" charset="0"/>
                <a:cs typeface="Times New Roman" panose="02020603050405020304" pitchFamily="18" charset="0"/>
              </a:rPr>
              <a:t> between state police, transport dept, naval authorities and OSSOC Chennai and ensured that teams were met and dispatched without undue discomfort to the teams. </a:t>
            </a:r>
          </a:p>
          <a:p>
            <a:pPr algn="just"/>
            <a:r>
              <a:rPr lang="en-US" sz="2400" dirty="0">
                <a:latin typeface="Times New Roman" panose="02020603050405020304" pitchFamily="18" charset="0"/>
                <a:cs typeface="Times New Roman" panose="02020603050405020304" pitchFamily="18" charset="0"/>
              </a:rPr>
              <a:t>RDC also ensured that responsible Liaison officers were made available with each team to assist in guiding the route and establishing communication with the local police for deployment.</a:t>
            </a:r>
          </a:p>
          <a:p>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DC5F571B-B223-5D13-CEA6-B7B14C7A6295}"/>
              </a:ext>
            </a:extLst>
          </p:cNvPr>
          <p:cNvSpPr txBox="1">
            <a:spLocks noGrp="1" noChangeArrowheads="1"/>
          </p:cNvSpPr>
          <p:nvPr>
            <p:ph type="title"/>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2364" y="1487056"/>
            <a:ext cx="11998036" cy="5273962"/>
          </a:xfrm>
          <a:prstGeom prst="rect">
            <a:avLst/>
          </a:prstGeom>
        </p:spPr>
        <p:txBody>
          <a:bodyPr>
            <a:normAutofit fontScale="70000" lnSpcReduction="20000"/>
          </a:bodyPr>
          <a:lstStyle/>
          <a:p>
            <a:pPr lvl="0">
              <a:buNone/>
            </a:pPr>
            <a:r>
              <a:rPr lang="en-US" sz="3600" b="1" u="sng" dirty="0">
                <a:latin typeface="Times New Roman" panose="02020603050405020304" pitchFamily="18" charset="0"/>
                <a:cs typeface="Times New Roman" panose="02020603050405020304" pitchFamily="18" charset="0"/>
              </a:rPr>
              <a:t>WEAKNESSES</a:t>
            </a:r>
            <a:r>
              <a:rPr lang="en-US" sz="3600" b="1" dirty="0">
                <a:latin typeface="Times New Roman" panose="02020603050405020304" pitchFamily="18" charset="0"/>
                <a:cs typeface="Times New Roman" panose="02020603050405020304" pitchFamily="18" charset="0"/>
              </a:rPr>
              <a:t>  </a:t>
            </a:r>
          </a:p>
          <a:p>
            <a:pPr lvl="0">
              <a:buNone/>
            </a:pPr>
            <a:endParaRPr lang="en-US" sz="3600" b="1" dirty="0">
              <a:latin typeface="Times New Roman" panose="02020603050405020304" pitchFamily="18" charset="0"/>
              <a:cs typeface="Times New Roman" panose="02020603050405020304" pitchFamily="18" charset="0"/>
            </a:endParaRPr>
          </a:p>
          <a:p>
            <a:pPr lvl="0">
              <a:buNone/>
            </a:pPr>
            <a:r>
              <a:rPr lang="en-US" sz="3600" b="1" dirty="0">
                <a:latin typeface="Times New Roman" panose="02020603050405020304" pitchFamily="18" charset="0"/>
                <a:cs typeface="Times New Roman" panose="02020603050405020304" pitchFamily="18" charset="0"/>
              </a:rPr>
              <a:t>Transportation:- </a:t>
            </a:r>
          </a:p>
          <a:p>
            <a:pPr lvl="0">
              <a:buNone/>
            </a:pP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This Battalion has a limitation on the number of vehicles it holds.17 nos. of vehicles have even passed condemnation requirements. </a:t>
            </a:r>
          </a:p>
          <a:p>
            <a:pPr algn="just"/>
            <a:r>
              <a:rPr lang="en-US" sz="3600" dirty="0">
                <a:latin typeface="Times New Roman" panose="02020603050405020304" pitchFamily="18" charset="0"/>
                <a:cs typeface="Times New Roman" panose="02020603050405020304" pitchFamily="18" charset="0"/>
              </a:rPr>
              <a:t>In such scenario, it became a necessity to rely heavily upon state facilities for transportation. </a:t>
            </a:r>
          </a:p>
          <a:p>
            <a:pPr algn="just"/>
            <a:r>
              <a:rPr lang="en-US" sz="3600" dirty="0">
                <a:latin typeface="Times New Roman" panose="02020603050405020304" pitchFamily="18" charset="0"/>
                <a:cs typeface="Times New Roman" panose="02020603050405020304" pitchFamily="18" charset="0"/>
              </a:rPr>
              <a:t>While state authorities were extremely responsive and made available vehicles, during transportation on daily basis, it was seen that wherever private buses and trucks were put to use, the owners caused trouble by refusing to refuel vehicles in a timely manner &amp; also demanded teams to pay for fuel in isolated cases.</a:t>
            </a:r>
          </a:p>
          <a:p>
            <a:pPr algn="just"/>
            <a:r>
              <a:rPr lang="en-US" sz="3600" dirty="0">
                <a:latin typeface="Times New Roman" panose="02020603050405020304" pitchFamily="18" charset="0"/>
                <a:cs typeface="Times New Roman" panose="02020603050405020304" pitchFamily="18" charset="0"/>
              </a:rPr>
              <a:t>However, Dy. Commissioner Transport Mr. Sridhar Chowdhary needs to be appreciated for exerting himself night and day and assisting each &amp; every team above and beyond the call of his duties and minimizing transport related problems.</a:t>
            </a:r>
          </a:p>
          <a:p>
            <a:endParaRPr lang="en-US" dirty="0"/>
          </a:p>
        </p:txBody>
      </p:sp>
      <p:sp>
        <p:nvSpPr>
          <p:cNvPr id="6" name="Title 1">
            <a:extLst>
              <a:ext uri="{FF2B5EF4-FFF2-40B4-BE49-F238E27FC236}">
                <a16:creationId xmlns:a16="http://schemas.microsoft.com/office/drawing/2014/main" id="{6CFFB90B-1D66-1299-640A-5B41B9C95427}"/>
              </a:ext>
            </a:extLst>
          </p:cNvPr>
          <p:cNvSpPr txBox="1">
            <a:spLocks noGrp="1" noChangeArrowheads="1"/>
          </p:cNvSpPr>
          <p:nvPr>
            <p:ph type="title"/>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5491" y="1533236"/>
            <a:ext cx="11850254" cy="5237019"/>
          </a:xfrm>
          <a:prstGeom prst="rect">
            <a:avLst/>
          </a:prstGeom>
        </p:spPr>
        <p:txBody>
          <a:bodyPr>
            <a:normAutofit fontScale="85000" lnSpcReduction="10000"/>
          </a:bodyPr>
          <a:lstStyle/>
          <a:p>
            <a:pPr lvl="0" algn="just">
              <a:buNone/>
            </a:pPr>
            <a:r>
              <a:rPr lang="en-US" b="1" dirty="0">
                <a:latin typeface="Times New Roman" panose="02020603050405020304" pitchFamily="18" charset="0"/>
                <a:cs typeface="Times New Roman" panose="02020603050405020304" pitchFamily="18" charset="0"/>
              </a:rPr>
              <a:t>     </a:t>
            </a:r>
            <a:r>
              <a:rPr lang="en-US" sz="3300" b="1" dirty="0">
                <a:latin typeface="Times New Roman" panose="02020603050405020304" pitchFamily="18" charset="0"/>
                <a:cs typeface="Times New Roman" panose="02020603050405020304" pitchFamily="18" charset="0"/>
              </a:rPr>
              <a:t>Accommodation:- </a:t>
            </a:r>
            <a:endParaRPr lang="en-US" sz="3300" dirty="0">
              <a:latin typeface="Times New Roman" panose="02020603050405020304" pitchFamily="18" charset="0"/>
              <a:cs typeface="Times New Roman" panose="02020603050405020304" pitchFamily="18" charset="0"/>
            </a:endParaRPr>
          </a:p>
          <a:p>
            <a:pPr algn="just">
              <a:buNone/>
            </a:pPr>
            <a:r>
              <a:rPr lang="en-US" sz="3300" dirty="0">
                <a:latin typeface="Times New Roman" panose="02020603050405020304" pitchFamily="18" charset="0"/>
                <a:cs typeface="Times New Roman" panose="02020603050405020304" pitchFamily="18" charset="0"/>
              </a:rPr>
              <a:t>    Some of the teams were housed in schools and marriage halls. </a:t>
            </a:r>
          </a:p>
          <a:p>
            <a:pPr algn="just"/>
            <a:r>
              <a:rPr lang="en-US" sz="3300" dirty="0">
                <a:latin typeface="Times New Roman" panose="02020603050405020304" pitchFamily="18" charset="0"/>
                <a:cs typeface="Times New Roman" panose="02020603050405020304" pitchFamily="18" charset="0"/>
              </a:rPr>
              <a:t>While this arrangement was acceptable while the problem was at its peak; it degenerated into embarrassment in quite a few cases, when schools restarted and our teams were ingloriously asked to leave by school authorities independent of state authorities. </a:t>
            </a:r>
          </a:p>
          <a:p>
            <a:pPr algn="just"/>
            <a:r>
              <a:rPr lang="en-US" sz="3300" dirty="0">
                <a:latin typeface="Times New Roman" panose="02020603050405020304" pitchFamily="18" charset="0"/>
                <a:cs typeface="Times New Roman" panose="02020603050405020304" pitchFamily="18" charset="0"/>
              </a:rPr>
              <a:t>Similarly, marriage halls had to be vacated to make space for marriages which had been booked months in advance. </a:t>
            </a:r>
          </a:p>
          <a:p>
            <a:pPr algn="just"/>
            <a:r>
              <a:rPr lang="en-US" sz="3300" dirty="0">
                <a:latin typeface="Times New Roman" panose="02020603050405020304" pitchFamily="18" charset="0"/>
                <a:cs typeface="Times New Roman" panose="02020603050405020304" pitchFamily="18" charset="0"/>
              </a:rPr>
              <a:t>It would have been better to house teams in large stadiums or even to the extent possible in police barracks/lines once teams moved into stand-by mode. </a:t>
            </a:r>
          </a:p>
          <a:p>
            <a:pPr algn="just"/>
            <a:r>
              <a:rPr lang="en-US" sz="3300" dirty="0">
                <a:latin typeface="Times New Roman" panose="02020603050405020304" pitchFamily="18" charset="0"/>
                <a:cs typeface="Times New Roman" panose="02020603050405020304" pitchFamily="18" charset="0"/>
              </a:rPr>
              <a:t>In the instant case, the teams had to be moved to group centre of CRPF on the initiative of the NDRF Officers independent of state authorities.</a:t>
            </a:r>
          </a:p>
          <a:p>
            <a:endParaRPr lang="en-US"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53266810-4DEF-322C-8F85-7A1F2F3FF2AD}"/>
              </a:ext>
            </a:extLst>
          </p:cNvPr>
          <p:cNvSpPr txBox="1">
            <a:spLocks noGrp="1" noChangeArrowheads="1"/>
          </p:cNvSpPr>
          <p:nvPr>
            <p:ph type="title"/>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72473" y="1311564"/>
            <a:ext cx="11647054" cy="5440217"/>
          </a:xfrm>
          <a:prstGeom prst="rect">
            <a:avLst/>
          </a:prstGeom>
        </p:spPr>
        <p:txBody>
          <a:bodyPr>
            <a:noAutofit/>
          </a:bodyPr>
          <a:lstStyle/>
          <a:p>
            <a:pPr lvl="0">
              <a:lnSpc>
                <a:spcPct val="170000"/>
              </a:lnSpc>
            </a:pPr>
            <a:r>
              <a:rPr lang="en-US" sz="2000" b="1" dirty="0">
                <a:latin typeface="Times New Roman" panose="02020603050405020304" pitchFamily="18" charset="0"/>
                <a:cs typeface="Times New Roman" panose="02020603050405020304" pitchFamily="18" charset="0"/>
              </a:rPr>
              <a:t>Connectivity to </a:t>
            </a:r>
            <a:r>
              <a:rPr lang="en-US" sz="2000" b="1" dirty="0" err="1">
                <a:latin typeface="Times New Roman" panose="02020603050405020304" pitchFamily="18" charset="0"/>
                <a:cs typeface="Times New Roman" panose="02020603050405020304" pitchFamily="18" charset="0"/>
              </a:rPr>
              <a:t>Bn</a:t>
            </a:r>
            <a:r>
              <a:rPr lang="en-US" sz="2000" b="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algn="just">
              <a:lnSpc>
                <a:spcPct val="170000"/>
              </a:lnSpc>
              <a:buNone/>
            </a:pPr>
            <a:r>
              <a:rPr lang="en-US" sz="2000" dirty="0">
                <a:latin typeface="Times New Roman" panose="02020603050405020304" pitchFamily="18" charset="0"/>
                <a:cs typeface="Times New Roman" panose="02020603050405020304" pitchFamily="18" charset="0"/>
              </a:rPr>
              <a:t>	The main access route from the Battalion Campus to NH 4 is via </a:t>
            </a:r>
            <a:r>
              <a:rPr lang="en-US" sz="2000" dirty="0" err="1">
                <a:latin typeface="Times New Roman" panose="02020603050405020304" pitchFamily="18" charset="0"/>
                <a:cs typeface="Times New Roman" panose="02020603050405020304" pitchFamily="18" charset="0"/>
              </a:rPr>
              <a:t>Takkolam</a:t>
            </a:r>
            <a:r>
              <a:rPr lang="en-US" sz="2000" dirty="0">
                <a:latin typeface="Times New Roman" panose="02020603050405020304" pitchFamily="18" charset="0"/>
                <a:cs typeface="Times New Roman" panose="02020603050405020304" pitchFamily="18" charset="0"/>
              </a:rPr>
              <a:t> and across </a:t>
            </a:r>
            <a:r>
              <a:rPr lang="en-US" sz="2000" dirty="0" err="1">
                <a:latin typeface="Times New Roman" panose="02020603050405020304" pitchFamily="18" charset="0"/>
                <a:cs typeface="Times New Roman" panose="02020603050405020304" pitchFamily="18" charset="0"/>
              </a:rPr>
              <a:t>Kallaru</a:t>
            </a:r>
            <a:r>
              <a:rPr lang="en-US" sz="2000" dirty="0">
                <a:latin typeface="Times New Roman" panose="02020603050405020304" pitchFamily="18" charset="0"/>
                <a:cs typeface="Times New Roman" panose="02020603050405020304" pitchFamily="18" charset="0"/>
              </a:rPr>
              <a:t> River.  During the recent TN floods, it was seen that even though distress call was received by the unit Control Room and teams responded and left the campus within 15 minutes, it took over 01 hour to traverse 3-4 </a:t>
            </a:r>
            <a:r>
              <a:rPr lang="en-US" sz="2000" dirty="0" err="1">
                <a:latin typeface="Times New Roman" panose="02020603050405020304" pitchFamily="18" charset="0"/>
                <a:cs typeface="Times New Roman" panose="02020603050405020304" pitchFamily="18" charset="0"/>
              </a:rPr>
              <a:t>kms</a:t>
            </a:r>
            <a:r>
              <a:rPr lang="en-US" sz="2000" dirty="0">
                <a:latin typeface="Times New Roman" panose="02020603050405020304" pitchFamily="18" charset="0"/>
                <a:cs typeface="Times New Roman" panose="02020603050405020304" pitchFamily="18" charset="0"/>
              </a:rPr>
              <a:t> just to cross </a:t>
            </a:r>
            <a:r>
              <a:rPr lang="en-US" sz="2000" dirty="0" err="1">
                <a:latin typeface="Times New Roman" panose="02020603050405020304" pitchFamily="18" charset="0"/>
                <a:cs typeface="Times New Roman" panose="02020603050405020304" pitchFamily="18" charset="0"/>
              </a:rPr>
              <a:t>Kallaru</a:t>
            </a:r>
            <a:r>
              <a:rPr lang="en-US" sz="2000" dirty="0">
                <a:latin typeface="Times New Roman" panose="02020603050405020304" pitchFamily="18" charset="0"/>
                <a:cs typeface="Times New Roman" panose="02020603050405020304" pitchFamily="18" charset="0"/>
              </a:rPr>
              <a:t> River and </a:t>
            </a:r>
            <a:r>
              <a:rPr lang="en-US" sz="2000" dirty="0" err="1">
                <a:latin typeface="Times New Roman" panose="02020603050405020304" pitchFamily="18" charset="0"/>
                <a:cs typeface="Times New Roman" panose="02020603050405020304" pitchFamily="18" charset="0"/>
              </a:rPr>
              <a:t>Takkolam</a:t>
            </a:r>
            <a:r>
              <a:rPr lang="en-US" sz="2000" dirty="0">
                <a:latin typeface="Times New Roman" panose="02020603050405020304" pitchFamily="18" charset="0"/>
                <a:cs typeface="Times New Roman" panose="02020603050405020304" pitchFamily="18" charset="0"/>
              </a:rPr>
              <a:t> area since the bridge across river </a:t>
            </a:r>
            <a:r>
              <a:rPr lang="en-US" sz="2000" dirty="0" err="1">
                <a:latin typeface="Times New Roman" panose="02020603050405020304" pitchFamily="18" charset="0"/>
                <a:cs typeface="Times New Roman" panose="02020603050405020304" pitchFamily="18" charset="0"/>
              </a:rPr>
              <a:t>Kallaru</a:t>
            </a:r>
            <a:r>
              <a:rPr lang="en-US" sz="2000" dirty="0">
                <a:latin typeface="Times New Roman" panose="02020603050405020304" pitchFamily="18" charset="0"/>
                <a:cs typeface="Times New Roman" panose="02020603050405020304" pitchFamily="18" charset="0"/>
              </a:rPr>
              <a:t> washed away. </a:t>
            </a:r>
          </a:p>
          <a:p>
            <a:pPr algn="just">
              <a:lnSpc>
                <a:spcPct val="170000"/>
              </a:lnSpc>
            </a:pPr>
            <a:r>
              <a:rPr lang="en-US" sz="2000" dirty="0">
                <a:latin typeface="Times New Roman" panose="02020603050405020304" pitchFamily="18" charset="0"/>
                <a:cs typeface="Times New Roman" panose="02020603050405020304" pitchFamily="18" charset="0"/>
              </a:rPr>
              <a:t>This problem became even more critical when Chennai International Airport was closed due to heavy flooding and teams had to be flown into the Naval base at </a:t>
            </a:r>
            <a:r>
              <a:rPr lang="en-US" sz="2000" dirty="0" err="1">
                <a:latin typeface="Times New Roman" panose="02020603050405020304" pitchFamily="18" charset="0"/>
                <a:cs typeface="Times New Roman" panose="02020603050405020304" pitchFamily="18" charset="0"/>
              </a:rPr>
              <a:t>Arakonam</a:t>
            </a:r>
            <a:r>
              <a:rPr lang="en-US" sz="2000" dirty="0">
                <a:latin typeface="Times New Roman" panose="02020603050405020304" pitchFamily="18" charset="0"/>
                <a:cs typeface="Times New Roman" panose="02020603050405020304" pitchFamily="18" charset="0"/>
              </a:rPr>
              <a:t> and travel from </a:t>
            </a:r>
            <a:r>
              <a:rPr lang="en-US" sz="2000" dirty="0" err="1">
                <a:latin typeface="Times New Roman" panose="02020603050405020304" pitchFamily="18" charset="0"/>
                <a:cs typeface="Times New Roman" panose="02020603050405020304" pitchFamily="18" charset="0"/>
              </a:rPr>
              <a:t>Arakonam</a:t>
            </a:r>
            <a:r>
              <a:rPr lang="en-US" sz="2000" dirty="0">
                <a:latin typeface="Times New Roman" panose="02020603050405020304" pitchFamily="18" charset="0"/>
                <a:cs typeface="Times New Roman" panose="02020603050405020304" pitchFamily="18" charset="0"/>
              </a:rPr>
              <a:t> to the city which should have taken 4 hours took 10 hours.</a:t>
            </a:r>
          </a:p>
          <a:p>
            <a:pPr algn="just">
              <a:lnSpc>
                <a:spcPct val="170000"/>
              </a:lnSpc>
            </a:pPr>
            <a:r>
              <a:rPr lang="en-US" sz="2000" dirty="0">
                <a:latin typeface="Times New Roman" panose="02020603050405020304" pitchFamily="18" charset="0"/>
                <a:cs typeface="Times New Roman" panose="02020603050405020304" pitchFamily="18" charset="0"/>
              </a:rPr>
              <a:t>(Note : The problem faced was promptly brought into the notice of the State Relief Commissioner and was assured of early action for construction of  new bridge)</a:t>
            </a:r>
          </a:p>
          <a:p>
            <a:pPr>
              <a:lnSpc>
                <a:spcPct val="170000"/>
              </a:lnSpc>
            </a:pPr>
            <a:endParaRPr lang="en-US" sz="20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32AC64E7-E414-B3F1-7871-E47D57202007}"/>
              </a:ext>
            </a:extLst>
          </p:cNvPr>
          <p:cNvSpPr txBox="1">
            <a:spLocks noGrp="1" noChangeArrowheads="1"/>
          </p:cNvSpPr>
          <p:nvPr>
            <p:ph type="title"/>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normAutofit fontScale="90000"/>
          </a:bodyPr>
          <a:lstStyle/>
          <a:p>
            <a:br>
              <a:rPr lang="en-US" dirty="0"/>
            </a:br>
            <a:endParaRPr lang="en-US" dirty="0"/>
          </a:p>
        </p:txBody>
      </p:sp>
      <p:sp>
        <p:nvSpPr>
          <p:cNvPr id="3" name="Content Placeholder 2"/>
          <p:cNvSpPr>
            <a:spLocks noGrp="1"/>
          </p:cNvSpPr>
          <p:nvPr>
            <p:ph idx="4294967295"/>
          </p:nvPr>
        </p:nvSpPr>
        <p:spPr>
          <a:xfrm>
            <a:off x="360218" y="1681017"/>
            <a:ext cx="11619346" cy="5043055"/>
          </a:xfrm>
          <a:prstGeom prst="rect">
            <a:avLst/>
          </a:prstGeom>
        </p:spPr>
        <p:txBody>
          <a:bodyPr>
            <a:normAutofit/>
          </a:bodyPr>
          <a:lstStyle/>
          <a:p>
            <a:pPr lvl="0">
              <a:lnSpc>
                <a:spcPct val="150000"/>
              </a:lnSpc>
              <a:buNone/>
            </a:pPr>
            <a:r>
              <a:rPr lang="en-US" b="1" dirty="0">
                <a:latin typeface="Times New Roman" panose="02020603050405020304" pitchFamily="18" charset="0"/>
                <a:cs typeface="Times New Roman" panose="02020603050405020304" pitchFamily="18" charset="0"/>
              </a:rPr>
              <a:t> </a:t>
            </a:r>
            <a:r>
              <a:rPr lang="en-US" sz="2800" b="1" u="sng" dirty="0">
                <a:latin typeface="Times New Roman" panose="02020603050405020304" pitchFamily="18" charset="0"/>
                <a:cs typeface="Times New Roman" panose="02020603050405020304" pitchFamily="18" charset="0"/>
              </a:rPr>
              <a:t>Opportunities/Lessons Learnt</a:t>
            </a:r>
          </a:p>
          <a:p>
            <a:pPr lvl="0">
              <a:lnSpc>
                <a:spcPct val="150000"/>
              </a:lnSpc>
              <a:buNone/>
            </a:pPr>
            <a:r>
              <a:rPr lang="en-US" sz="2800" dirty="0">
                <a:latin typeface="Times New Roman" panose="02020603050405020304" pitchFamily="18" charset="0"/>
                <a:cs typeface="Times New Roman" panose="02020603050405020304" pitchFamily="18" charset="0"/>
              </a:rPr>
              <a:t>   While it is a sad and sorrowful experience for the country to be faced with such large levels of destruction of properties and loss of valuable lives which cannot be ignored; it has also proven to be a tremendous learning opportunity for the teams which were deployed in the recent TN floods.</a:t>
            </a:r>
          </a:p>
          <a:p>
            <a:pPr algn="just">
              <a:lnSpc>
                <a:spcPct val="150000"/>
              </a:lnSpc>
            </a:pPr>
            <a:r>
              <a:rPr lang="en-US" sz="2800" dirty="0">
                <a:latin typeface="Times New Roman" panose="02020603050405020304" pitchFamily="18" charset="0"/>
                <a:cs typeface="Times New Roman" panose="02020603050405020304" pitchFamily="18" charset="0"/>
              </a:rPr>
              <a:t> This was one of the worst e.g. of urban flooding with all concomitant complications which our teams were exposed to and got to learn from.</a:t>
            </a:r>
          </a:p>
          <a:p>
            <a:pPr algn="just">
              <a:lnSpc>
                <a:spcPct val="150000"/>
              </a:lnSpc>
              <a:buNone/>
            </a:pPr>
            <a:endParaRPr lang="en-US" dirty="0">
              <a:latin typeface="Times New Roman" panose="02020603050405020304" pitchFamily="18" charset="0"/>
              <a:cs typeface="Times New Roman" panose="02020603050405020304" pitchFamily="18" charset="0"/>
            </a:endParaRPr>
          </a:p>
          <a:p>
            <a:pPr>
              <a:lnSpc>
                <a:spcPct val="150000"/>
              </a:lnSpc>
            </a:pPr>
            <a:endParaRPr lang="en-US"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F2F1AE4-FEB0-704B-7B1F-E523F52F23B9}"/>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7927" y="1644072"/>
            <a:ext cx="11517746" cy="5070763"/>
          </a:xfrm>
          <a:prstGeom prst="rect">
            <a:avLst/>
          </a:prstGeom>
        </p:spPr>
        <p:txBody>
          <a:bodyPr>
            <a:normAutofit fontScale="92500" lnSpcReduction="10000"/>
          </a:bodyPr>
          <a:lstStyle/>
          <a:p>
            <a:pPr lvl="0" algn="just">
              <a:lnSpc>
                <a:spcPct val="150000"/>
              </a:lnSpc>
              <a:buNone/>
            </a:pPr>
            <a:r>
              <a:rPr lang="en-US"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Image Building:-</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This experience has resulted in tremendous respect and good will being generated at the ground level for the Men in Blue. </a:t>
            </a:r>
          </a:p>
          <a:p>
            <a:pPr algn="just">
              <a:lnSpc>
                <a:spcPct val="150000"/>
              </a:lnSpc>
            </a:pPr>
            <a:r>
              <a:rPr lang="en-US" sz="2800" dirty="0">
                <a:latin typeface="Times New Roman" panose="02020603050405020304" pitchFamily="18" charset="0"/>
                <a:cs typeface="Times New Roman" panose="02020603050405020304" pitchFamily="18" charset="0"/>
              </a:rPr>
              <a:t>There have been several instances where the local Chennai, the population has communicated to officers and men of NDRF thanking them for selflessly diving into the flood situation and saving their lives. </a:t>
            </a:r>
          </a:p>
          <a:p>
            <a:pPr algn="just">
              <a:lnSpc>
                <a:spcPct val="150000"/>
              </a:lnSpc>
            </a:pPr>
            <a:r>
              <a:rPr lang="en-US" sz="2800" dirty="0">
                <a:latin typeface="Times New Roman" panose="02020603050405020304" pitchFamily="18" charset="0"/>
                <a:cs typeface="Times New Roman" panose="02020603050405020304" pitchFamily="18" charset="0"/>
              </a:rPr>
              <a:t>This good will was also noticed at the various relief centers where locals have gone out of their way to thank NDRF personnel for services rendered.</a:t>
            </a:r>
          </a:p>
          <a:p>
            <a:pPr>
              <a:lnSpc>
                <a:spcPct val="150000"/>
              </a:lnSpc>
            </a:pPr>
            <a:endParaRPr lang="en-US"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7BBF82A1-8694-5C50-55CF-F04DD44FFA48}"/>
              </a:ext>
            </a:extLst>
          </p:cNvPr>
          <p:cNvSpPr txBox="1">
            <a:spLocks noGrp="1" noChangeArrowheads="1"/>
          </p:cNvSpPr>
          <p:nvPr>
            <p:ph type="title"/>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19456" y="1645920"/>
            <a:ext cx="11768328" cy="5010912"/>
          </a:xfrm>
          <a:prstGeom prst="rect">
            <a:avLst/>
          </a:prstGeom>
        </p:spPr>
        <p:txBody>
          <a:bodyPr>
            <a:normAutofit/>
          </a:bodyPr>
          <a:lstStyle/>
          <a:p>
            <a:pPr>
              <a:lnSpc>
                <a:spcPct val="150000"/>
              </a:lnSpc>
            </a:pPr>
            <a:r>
              <a:rPr lang="en-US" sz="2800" dirty="0">
                <a:latin typeface="Times New Roman" panose="02020603050405020304" pitchFamily="18" charset="0"/>
                <a:cs typeface="Times New Roman" panose="02020603050405020304" pitchFamily="18" charset="0"/>
              </a:rPr>
              <a:t>Flooding in the cities and the towns is a recent phenomenon caused by:-</a:t>
            </a:r>
          </a:p>
          <a:p>
            <a:pPr marL="514350" indent="-514350">
              <a:lnSpc>
                <a:spcPct val="150000"/>
              </a:lnSpc>
              <a:buFont typeface="+mj-lt"/>
              <a:buAutoNum type="arabicPeriod"/>
            </a:pPr>
            <a:r>
              <a:rPr lang="en-US" sz="2800" dirty="0">
                <a:latin typeface="Times New Roman" panose="02020603050405020304" pitchFamily="18" charset="0"/>
                <a:cs typeface="Times New Roman" panose="02020603050405020304" pitchFamily="18" charset="0"/>
              </a:rPr>
              <a:t>Increasing incidence of heavy rainfall in a short period of time</a:t>
            </a:r>
          </a:p>
          <a:p>
            <a:pPr marL="514350" indent="-514350">
              <a:lnSpc>
                <a:spcPct val="150000"/>
              </a:lnSpc>
              <a:buFont typeface="+mj-lt"/>
              <a:buAutoNum type="arabicPeriod"/>
            </a:pPr>
            <a:r>
              <a:rPr lang="en-US" sz="2800" dirty="0">
                <a:latin typeface="Times New Roman" panose="02020603050405020304" pitchFamily="18" charset="0"/>
                <a:cs typeface="Times New Roman" panose="02020603050405020304" pitchFamily="18" charset="0"/>
              </a:rPr>
              <a:t>Indiscriminate encroachment of waterways</a:t>
            </a:r>
          </a:p>
          <a:p>
            <a:pPr marL="514350" indent="-514350">
              <a:lnSpc>
                <a:spcPct val="150000"/>
              </a:lnSpc>
              <a:buFont typeface="+mj-lt"/>
              <a:buAutoNum type="arabicPeriod"/>
            </a:pPr>
            <a:r>
              <a:rPr lang="en-US" sz="2800" dirty="0">
                <a:latin typeface="Times New Roman" panose="02020603050405020304" pitchFamily="18" charset="0"/>
                <a:cs typeface="Times New Roman" panose="02020603050405020304" pitchFamily="18" charset="0"/>
              </a:rPr>
              <a:t>Inadequate capacity of drains and</a:t>
            </a:r>
          </a:p>
          <a:p>
            <a:pPr marL="514350" indent="-514350">
              <a:lnSpc>
                <a:spcPct val="150000"/>
              </a:lnSpc>
              <a:buFont typeface="+mj-lt"/>
              <a:buAutoNum type="arabicPeriod"/>
            </a:pPr>
            <a:r>
              <a:rPr lang="en-US" sz="2800" dirty="0">
                <a:latin typeface="Times New Roman" panose="02020603050405020304" pitchFamily="18" charset="0"/>
                <a:cs typeface="Times New Roman" panose="02020603050405020304" pitchFamily="18" charset="0"/>
              </a:rPr>
              <a:t>Lack of maintenance of the drainage</a:t>
            </a:r>
          </a:p>
          <a:p>
            <a:pPr marL="0" indent="0">
              <a:lnSpc>
                <a:spcPct val="150000"/>
              </a:lnSpc>
              <a:buNone/>
            </a:pPr>
            <a:endParaRPr lang="en-US"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394924C-6064-6CE9-DD33-231909F8F7DC}"/>
              </a:ext>
            </a:extLst>
          </p:cNvPr>
          <p:cNvSpPr txBox="1">
            <a:spLocks noChangeArrowheads="1"/>
          </p:cNvSpPr>
          <p:nvPr/>
        </p:nvSpPr>
        <p:spPr>
          <a:xfrm>
            <a:off x="1947672" y="932688"/>
            <a:ext cx="1170432" cy="521207"/>
          </a:xfrm>
          <a:prstGeom prst="rect">
            <a:avLst/>
          </a:prstGeom>
          <a:solidFill>
            <a:srgbClr val="FFC000"/>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000" b="1" dirty="0">
                <a:latin typeface="Times New Roman" panose="02020603050405020304" pitchFamily="18" charset="0"/>
              </a:rPr>
              <a:t>Cont.</a:t>
            </a:r>
            <a:endParaRPr lang="en-IN" altLang="en-US" sz="3000" dirty="0">
              <a:latin typeface="Times New Roman" panose="02020603050405020304"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7164" y="1496292"/>
            <a:ext cx="11508509" cy="5200072"/>
          </a:xfrm>
          <a:prstGeom prst="rect">
            <a:avLst/>
          </a:prstGeom>
        </p:spPr>
        <p:txBody>
          <a:bodyPr>
            <a:normAutofit fontScale="92500"/>
          </a:bodyPr>
          <a:lstStyle/>
          <a:p>
            <a:pPr lvl="0">
              <a:buNone/>
            </a:pPr>
            <a:r>
              <a:rPr lang="en-US"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Improved Co-ordination with State:-</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NDRF was deployed in 9 districts in two states. This necessitated co-ordination down to the level of the DROs of the districts and officers at </a:t>
            </a:r>
            <a:r>
              <a:rPr lang="en-US" sz="2800" dirty="0" err="1">
                <a:latin typeface="Times New Roman" panose="02020603050405020304" pitchFamily="18" charset="0"/>
                <a:cs typeface="Times New Roman" panose="02020603050405020304" pitchFamily="18" charset="0"/>
              </a:rPr>
              <a:t>Taluks</a:t>
            </a:r>
            <a:r>
              <a:rPr lang="en-US" sz="2800" dirty="0">
                <a:latin typeface="Times New Roman" panose="02020603050405020304" pitchFamily="18" charset="0"/>
                <a:cs typeface="Times New Roman" panose="02020603050405020304" pitchFamily="18" charset="0"/>
              </a:rPr>
              <a:t>. </a:t>
            </a:r>
          </a:p>
          <a:p>
            <a:pPr>
              <a:lnSpc>
                <a:spcPct val="150000"/>
              </a:lnSpc>
            </a:pPr>
            <a:r>
              <a:rPr lang="en-US" sz="2800" dirty="0">
                <a:latin typeface="Times New Roman" panose="02020603050405020304" pitchFamily="18" charset="0"/>
                <a:cs typeface="Times New Roman" panose="02020603050405020304" pitchFamily="18" charset="0"/>
              </a:rPr>
              <a:t>While excellent co-ordination was established at the highest echelons of state Administration, it was heartening to see that decisions taken at the top were being passed down to the lower-level functionaries and implemented in proper manner. </a:t>
            </a:r>
          </a:p>
          <a:p>
            <a:pPr>
              <a:lnSpc>
                <a:spcPct val="150000"/>
              </a:lnSpc>
            </a:pPr>
            <a:r>
              <a:rPr lang="en-US" sz="2800" dirty="0">
                <a:latin typeface="Times New Roman" panose="02020603050405020304" pitchFamily="18" charset="0"/>
                <a:cs typeface="Times New Roman" panose="02020603050405020304" pitchFamily="18" charset="0"/>
              </a:rPr>
              <a:t>In this process, the inter agency co-ordination was also established and worked efficiently.</a:t>
            </a:r>
          </a:p>
          <a:p>
            <a:endParaRPr lang="en-US"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E241ED7-008E-FAEB-EB87-67A56A8F2123}"/>
              </a:ext>
            </a:extLst>
          </p:cNvPr>
          <p:cNvSpPr txBox="1">
            <a:spLocks noGrp="1" noChangeArrowheads="1"/>
          </p:cNvSpPr>
          <p:nvPr>
            <p:ph type="title"/>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2364" y="1348509"/>
            <a:ext cx="11998036" cy="5509490"/>
          </a:xfrm>
          <a:prstGeom prst="rect">
            <a:avLst/>
          </a:prstGeom>
        </p:spPr>
        <p:txBody>
          <a:bodyPr>
            <a:noAutofit/>
          </a:bodyPr>
          <a:lstStyle/>
          <a:p>
            <a:pPr lvl="0">
              <a:buNone/>
            </a:pPr>
            <a:r>
              <a:rPr lang="en-US" sz="2800" b="1" dirty="0">
                <a:latin typeface="Times New Roman" panose="02020603050405020304" pitchFamily="18" charset="0"/>
                <a:cs typeface="Times New Roman" panose="02020603050405020304" pitchFamily="18" charset="0"/>
              </a:rPr>
              <a:t>   Identified areas where performances can be improved</a:t>
            </a:r>
          </a:p>
          <a:p>
            <a:pPr lvl="0">
              <a:buNone/>
            </a:pPr>
            <a:endParaRPr lang="en-US" sz="2800" dirty="0">
              <a:latin typeface="Times New Roman" panose="02020603050405020304" pitchFamily="18" charset="0"/>
              <a:cs typeface="Times New Roman" panose="02020603050405020304" pitchFamily="18" charset="0"/>
            </a:endParaRPr>
          </a:p>
          <a:p>
            <a:pPr algn="just">
              <a:buNone/>
            </a:pPr>
            <a:r>
              <a:rPr lang="en-US" sz="2800" dirty="0">
                <a:latin typeface="Times New Roman" panose="02020603050405020304" pitchFamily="18" charset="0"/>
                <a:cs typeface="Times New Roman" panose="02020603050405020304" pitchFamily="18" charset="0"/>
              </a:rPr>
              <a:t>     This experience has given us a road map of our strengths and weaknesses. It has also opened eyes to areas where NDRF can improve its own performance and give better service to the citizens of our country. The main points which emerge from the brainstorming session are as follows:-</a:t>
            </a:r>
          </a:p>
          <a:p>
            <a:pPr lvl="0" algn="just"/>
            <a:r>
              <a:rPr lang="en-US" sz="2800" dirty="0">
                <a:latin typeface="Times New Roman" panose="02020603050405020304" pitchFamily="18" charset="0"/>
                <a:cs typeface="Times New Roman" panose="02020603050405020304" pitchFamily="18" charset="0"/>
              </a:rPr>
              <a:t>Insufficient boats of good quality- many of the boats held are damaged and need to be replaced.</a:t>
            </a:r>
          </a:p>
          <a:p>
            <a:pPr lvl="0" algn="just"/>
            <a:r>
              <a:rPr lang="en-US" sz="2800" dirty="0">
                <a:latin typeface="Times New Roman" panose="02020603050405020304" pitchFamily="18" charset="0"/>
                <a:cs typeface="Times New Roman" panose="02020603050405020304" pitchFamily="18" charset="0"/>
              </a:rPr>
              <a:t>Insufficient buses and trucks/ troop carriers.- while a minimum of 12 teams are available with each battalion; sufficient vehicles are not available,  and battalions are dependent on state to move troops for emergencies leading to avoidable delays.</a:t>
            </a:r>
          </a:p>
          <a:p>
            <a:pPr lvl="0" algn="just"/>
            <a:r>
              <a:rPr lang="en-US" sz="2800" dirty="0">
                <a:latin typeface="Times New Roman" panose="02020603050405020304" pitchFamily="18" charset="0"/>
                <a:cs typeface="Times New Roman" panose="02020603050405020304" pitchFamily="18" charset="0"/>
              </a:rPr>
              <a:t>More QDAs are required.- each team should be equipped with QDA for improved communications.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013528" y="2585599"/>
            <a:ext cx="8035636" cy="2042672"/>
          </a:xfrm>
          <a:prstGeom prst="rect">
            <a:avLst/>
          </a:prstGeom>
          <a:solidFill>
            <a:srgbClr val="FFC000"/>
          </a:solidFill>
        </p:spPr>
        <p:txBody>
          <a:bodyPr anchor="ctr">
            <a:normAutofit fontScale="90000"/>
          </a:bodyPr>
          <a:lstStyle/>
          <a:p>
            <a:br>
              <a:rPr lang="en-US" sz="6000" b="1" dirty="0">
                <a:latin typeface="Times New Roman" panose="02020603050405020304" pitchFamily="18" charset="0"/>
              </a:rPr>
            </a:br>
            <a:r>
              <a:rPr lang="en-US" sz="6000" b="1" dirty="0">
                <a:latin typeface="Times New Roman" panose="02020603050405020304" pitchFamily="18" charset="0"/>
              </a:rPr>
              <a:t>KERALA FLOODS - 2018 </a:t>
            </a:r>
            <a:br>
              <a:rPr lang="en-US" sz="6000" dirty="0">
                <a:latin typeface="Times New Roman" panose="02020603050405020304" pitchFamily="18" charset="0"/>
              </a:rPr>
            </a:br>
            <a:endParaRPr lang="en-US" sz="6000" dirty="0">
              <a:latin typeface="Times New Roman" panose="02020603050405020304" pitchFamily="18" charset="0"/>
            </a:endParaRPr>
          </a:p>
        </p:txBody>
      </p:sp>
      <p:sp>
        <p:nvSpPr>
          <p:cNvPr id="3" name="AutoShape 2" descr="The 2015 Chennai Flood: A Case for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Times New Roman" panose="02020603050405020304" pitchFamily="18" charset="0"/>
            </a:endParaRPr>
          </a:p>
        </p:txBody>
      </p:sp>
      <p:pic>
        <p:nvPicPr>
          <p:cNvPr id="2050" name="Picture 2" descr="C:\Users\Dell\Desktop\kera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44073"/>
            <a:ext cx="5015345" cy="158865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ell\Desktop\kerala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8873" y="1644073"/>
            <a:ext cx="5163127" cy="15886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Dell\Desktop\keral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74253"/>
            <a:ext cx="5015344" cy="184785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Dell\Desktop\keral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8873" y="4174253"/>
            <a:ext cx="5163127" cy="1847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4475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7164" y="1985818"/>
            <a:ext cx="11388436" cy="4594878"/>
          </a:xfrm>
          <a:prstGeom prst="rect">
            <a:avLst/>
          </a:prstGeom>
        </p:spPr>
        <p:txBody>
          <a:bodyPr>
            <a:noAutofit/>
          </a:bodyPr>
          <a:lstStyle/>
          <a:p>
            <a:pPr>
              <a:lnSpc>
                <a:spcPct val="150000"/>
              </a:lnSpc>
            </a:pPr>
            <a:r>
              <a:rPr lang="en-US" sz="2800" dirty="0">
                <a:latin typeface="Times New Roman" panose="02020603050405020304" pitchFamily="18" charset="0"/>
                <a:cs typeface="Times New Roman" panose="02020603050405020304" pitchFamily="18" charset="0"/>
              </a:rPr>
              <a:t>Kerala Floods of 2018 was one of the biggest disasters to hit the country in recent years.</a:t>
            </a:r>
          </a:p>
          <a:p>
            <a:pPr>
              <a:lnSpc>
                <a:spcPct val="150000"/>
              </a:lnSpc>
            </a:pPr>
            <a:r>
              <a:rPr lang="en-US" sz="2800" dirty="0">
                <a:latin typeface="Times New Roman" panose="02020603050405020304" pitchFamily="18" charset="0"/>
                <a:cs typeface="Times New Roman" panose="02020603050405020304" pitchFamily="18" charset="0"/>
              </a:rPr>
              <a:t>In terms of scope, it covered almost the entire state, affecting all aspects of  life. </a:t>
            </a:r>
          </a:p>
          <a:p>
            <a:pPr>
              <a:lnSpc>
                <a:spcPct val="150000"/>
              </a:lnSpc>
            </a:pPr>
            <a:r>
              <a:rPr lang="en-US" sz="2800" dirty="0">
                <a:latin typeface="Times New Roman" panose="02020603050405020304" pitchFamily="18" charset="0"/>
                <a:cs typeface="Times New Roman" panose="02020603050405020304" pitchFamily="18" charset="0"/>
              </a:rPr>
              <a:t>The floods accounted for the loss of 474 lives and destruction of Rs. 18,900 Crore in properties.</a:t>
            </a:r>
          </a:p>
          <a:p>
            <a:pPr marL="0" indent="0">
              <a:buNone/>
            </a:pPr>
            <a:endParaRPr lang="en-IN" sz="28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KERALA FLOOD INTRODUCTION</a:t>
            </a:r>
            <a:endParaRPr lang="en-IN" sz="3200" b="1" dirty="0">
              <a:latin typeface="Times New Roman" panose="02020603050405020304" pitchFamily="18" charset="0"/>
            </a:endParaRPr>
          </a:p>
        </p:txBody>
      </p:sp>
    </p:spTree>
    <p:extLst>
      <p:ext uri="{BB962C8B-B14F-4D97-AF65-F5344CB8AC3E}">
        <p14:creationId xmlns:p14="http://schemas.microsoft.com/office/powerpoint/2010/main" val="27140941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819563"/>
            <a:ext cx="10972800" cy="4867563"/>
          </a:xfrm>
          <a:prstGeom prst="rect">
            <a:avLst/>
          </a:prstGeom>
        </p:spPr>
        <p:txBody>
          <a:bodyPr>
            <a:normAutofit/>
          </a:bodyPr>
          <a:lstStyle/>
          <a:p>
            <a:pPr algn="just">
              <a:lnSpc>
                <a:spcPct val="200000"/>
              </a:lnSpc>
            </a:pPr>
            <a:r>
              <a:rPr lang="en-US" sz="2800" dirty="0">
                <a:latin typeface="Times New Roman" panose="02020603050405020304" pitchFamily="18" charset="0"/>
                <a:cs typeface="Times New Roman" panose="02020603050405020304" pitchFamily="18" charset="0"/>
              </a:rPr>
              <a:t>Not less than 16,000 Km of arterial roadways have been permanently damaged and require to be rebuilt from scratch.</a:t>
            </a:r>
          </a:p>
          <a:p>
            <a:pPr algn="just">
              <a:lnSpc>
                <a:spcPct val="200000"/>
              </a:lnSpc>
            </a:pPr>
            <a:r>
              <a:rPr lang="en-US" sz="2800" dirty="0">
                <a:latin typeface="Times New Roman" panose="02020603050405020304" pitchFamily="18" charset="0"/>
                <a:cs typeface="Times New Roman" panose="02020603050405020304" pitchFamily="18" charset="0"/>
              </a:rPr>
              <a:t>Nearly 30% of all habitations have sustained structural damages</a:t>
            </a:r>
          </a:p>
          <a:p>
            <a:pPr algn="just">
              <a:lnSpc>
                <a:spcPct val="200000"/>
              </a:lnSpc>
            </a:pPr>
            <a:r>
              <a:rPr lang="en-US" sz="2800" dirty="0">
                <a:latin typeface="Times New Roman" panose="02020603050405020304" pitchFamily="18" charset="0"/>
                <a:cs typeface="Times New Roman" panose="02020603050405020304" pitchFamily="18" charset="0"/>
              </a:rPr>
              <a:t>Nearly 10% of all homes have been rendered unsafe for habitation. </a:t>
            </a:r>
            <a:endParaRPr lang="en-IN" sz="2800"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B0F7EA68-E468-D33D-0A07-66806EF30819}"/>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38522980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85818" y="586596"/>
            <a:ext cx="8158846" cy="905774"/>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FLOOD PRONE AREA MAP KERALA STATE</a:t>
            </a:r>
            <a:endParaRPr lang="en-IN" sz="3200" dirty="0">
              <a:latin typeface="Times New Roman" panose="02020603050405020304" pitchFamily="18" charset="0"/>
            </a:endParaRPr>
          </a:p>
        </p:txBody>
      </p:sp>
      <p:pic>
        <p:nvPicPr>
          <p:cNvPr id="5" name="Content Placeholder 4" descr="C:\Users\Administrator\Downloads\KL-Flood (1).tif"/>
          <p:cNvPicPr>
            <a:picLocks noGrp="1"/>
          </p:cNvPicPr>
          <p:nvPr>
            <p:ph idx="4294967295"/>
          </p:nvPr>
        </p:nvPicPr>
        <p:blipFill>
          <a:blip r:embed="rId2" cstate="print"/>
          <a:srcRect/>
          <a:stretch>
            <a:fillRect/>
          </a:stretch>
        </p:blipFill>
        <p:spPr bwMode="auto">
          <a:xfrm>
            <a:off x="267855" y="1745673"/>
            <a:ext cx="11656290" cy="5112326"/>
          </a:xfrm>
          <a:prstGeom prst="rect">
            <a:avLst/>
          </a:prstGeom>
          <a:noFill/>
          <a:ln w="9525">
            <a:noFill/>
            <a:miter lim="800000"/>
            <a:headEnd/>
            <a:tailEnd/>
          </a:ln>
        </p:spPr>
      </p:pic>
    </p:spTree>
    <p:extLst>
      <p:ext uri="{BB962C8B-B14F-4D97-AF65-F5344CB8AC3E}">
        <p14:creationId xmlns:p14="http://schemas.microsoft.com/office/powerpoint/2010/main" val="32329314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600205"/>
            <a:ext cx="10972800" cy="4758392"/>
          </a:xfrm>
          <a:prstGeom prst="rect">
            <a:avLst/>
          </a:prstGeom>
        </p:spPr>
        <p:txBody>
          <a:bodyPr>
            <a:noAutofit/>
          </a:bodyPr>
          <a:lstStyle/>
          <a:p>
            <a:pPr algn="just">
              <a:lnSpc>
                <a:spcPct val="150000"/>
              </a:lnSpc>
            </a:pPr>
            <a:r>
              <a:rPr lang="en-US" sz="2800" dirty="0">
                <a:latin typeface="Times New Roman" panose="02020603050405020304" pitchFamily="18" charset="0"/>
                <a:cs typeface="Times New Roman" panose="02020603050405020304" pitchFamily="18" charset="0"/>
              </a:rPr>
              <a:t>All 14 districts of the state were placed on red alert. </a:t>
            </a:r>
          </a:p>
          <a:p>
            <a:pPr algn="just">
              <a:lnSpc>
                <a:spcPct val="150000"/>
              </a:lnSpc>
            </a:pPr>
            <a:r>
              <a:rPr lang="en-US" sz="2800" dirty="0">
                <a:latin typeface="Times New Roman" panose="02020603050405020304" pitchFamily="18" charset="0"/>
                <a:cs typeface="Times New Roman" panose="02020603050405020304" pitchFamily="18" charset="0"/>
              </a:rPr>
              <a:t>According to the Kerala government, one-sixth of the total population of Kerala had been directly affected by the floods and related incidents. </a:t>
            </a:r>
          </a:p>
          <a:p>
            <a:pPr algn="just">
              <a:lnSpc>
                <a:spcPct val="150000"/>
              </a:lnSpc>
            </a:pPr>
            <a:r>
              <a:rPr lang="en-US" sz="2800" dirty="0">
                <a:latin typeface="Times New Roman" panose="02020603050405020304" pitchFamily="18" charset="0"/>
                <a:cs typeface="Times New Roman" panose="02020603050405020304" pitchFamily="18" charset="0"/>
              </a:rPr>
              <a:t>The Union government had declared it a Level 3 Calamity or 'Calamity of a severe nature. </a:t>
            </a:r>
          </a:p>
          <a:p>
            <a:pPr algn="just">
              <a:lnSpc>
                <a:spcPct val="150000"/>
              </a:lnSpc>
            </a:pPr>
            <a:r>
              <a:rPr lang="en-US" sz="2800" dirty="0">
                <a:latin typeface="Times New Roman" panose="02020603050405020304" pitchFamily="18" charset="0"/>
                <a:cs typeface="Times New Roman" panose="02020603050405020304" pitchFamily="18" charset="0"/>
              </a:rPr>
              <a:t>Thirty-five out of the forty-two dams within the state were opened for the first time in history. </a:t>
            </a:r>
          </a:p>
        </p:txBody>
      </p:sp>
      <p:sp>
        <p:nvSpPr>
          <p:cNvPr id="6" name="Title 1">
            <a:extLst>
              <a:ext uri="{FF2B5EF4-FFF2-40B4-BE49-F238E27FC236}">
                <a16:creationId xmlns:a16="http://schemas.microsoft.com/office/drawing/2014/main" id="{81052886-B507-7152-66EA-35835325C625}"/>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38355727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4728" y="1717964"/>
            <a:ext cx="11843150" cy="5015345"/>
          </a:xfrm>
          <a:prstGeom prst="rect">
            <a:avLst/>
          </a:prstGeom>
        </p:spPr>
        <p:txBody>
          <a:bodyPr>
            <a:noAutofit/>
          </a:bodyPr>
          <a:lstStyle/>
          <a:p>
            <a:pPr algn="just"/>
            <a:r>
              <a:rPr lang="en-US" dirty="0">
                <a:latin typeface="Times New Roman" panose="02020603050405020304" pitchFamily="18" charset="0"/>
                <a:cs typeface="Times New Roman" panose="02020603050405020304" pitchFamily="18" charset="0"/>
              </a:rPr>
              <a:t>All five overflow gates of the Idukki dams largest arch dams in Asia were opened at the same time, for the first time in 26 years. </a:t>
            </a:r>
          </a:p>
          <a:p>
            <a:pPr algn="just"/>
            <a:r>
              <a:rPr lang="en-US" dirty="0">
                <a:latin typeface="Times New Roman" panose="02020603050405020304" pitchFamily="18" charset="0"/>
                <a:cs typeface="Times New Roman" panose="02020603050405020304" pitchFamily="18" charset="0"/>
              </a:rPr>
              <a:t>Besides, more than 24 dams across the state have also been opened to drain out excess water.</a:t>
            </a:r>
          </a:p>
          <a:p>
            <a:pPr algn="just"/>
            <a:r>
              <a:rPr lang="en-US" dirty="0">
                <a:latin typeface="Times New Roman" panose="02020603050405020304" pitchFamily="18" charset="0"/>
                <a:cs typeface="Times New Roman" panose="02020603050405020304" pitchFamily="18" charset="0"/>
              </a:rPr>
              <a:t>Heavy rains in Wayanad and Idukki have caused severe landslides and have left the hilly districts isolated. </a:t>
            </a:r>
          </a:p>
          <a:p>
            <a:pPr algn="just"/>
            <a:r>
              <a:rPr lang="en-US" dirty="0">
                <a:latin typeface="Times New Roman" panose="02020603050405020304" pitchFamily="18" charset="0"/>
                <a:cs typeface="Times New Roman" panose="02020603050405020304" pitchFamily="18" charset="0"/>
              </a:rPr>
              <a:t>Kerala state disaster management authority issued a red alert to make necessary preparations for the authorities for evacuation of people in vulnerable areas in case of a water surge.  </a:t>
            </a:r>
            <a:endParaRPr lang="en-IN"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AA1F97A7-4F85-6B01-0C99-E10DE2864E60}"/>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6082739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67344" y="480290"/>
            <a:ext cx="8220365" cy="912409"/>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200" b="1" dirty="0">
                <a:latin typeface="Times New Roman" panose="02020603050405020304" pitchFamily="18" charset="0"/>
              </a:rPr>
            </a:br>
            <a:r>
              <a:rPr lang="en-US" sz="3200" b="1" dirty="0">
                <a:latin typeface="Times New Roman" panose="02020603050405020304" pitchFamily="18" charset="0"/>
              </a:rPr>
              <a:t>OUT LOOK ON WEATHER FORECAST</a:t>
            </a:r>
            <a:br>
              <a:rPr lang="en-IN" sz="3200" dirty="0">
                <a:latin typeface="Times New Roman" panose="02020603050405020304" pitchFamily="18" charset="0"/>
              </a:rPr>
            </a:br>
            <a:endParaRPr lang="en-IN" sz="3200" b="1" dirty="0">
              <a:latin typeface="Times New Roman" panose="02020603050405020304" pitchFamily="18" charset="0"/>
            </a:endParaRPr>
          </a:p>
        </p:txBody>
      </p:sp>
      <p:pic>
        <p:nvPicPr>
          <p:cNvPr id="5" name="Content Placeholder 4" descr="C:\Users\main\AppData\Local\Microsoft\Windows\Temporary Internet Files\Content.Word\New Picture.png"/>
          <p:cNvPicPr>
            <a:picLocks noGrp="1"/>
          </p:cNvPicPr>
          <p:nvPr>
            <p:ph idx="4294967295"/>
          </p:nvPr>
        </p:nvPicPr>
        <p:blipFill>
          <a:blip r:embed="rId2" cstate="print"/>
          <a:srcRect/>
          <a:stretch>
            <a:fillRect/>
          </a:stretch>
        </p:blipFill>
        <p:spPr bwMode="auto">
          <a:xfrm>
            <a:off x="304800" y="1810327"/>
            <a:ext cx="5589755" cy="4676946"/>
          </a:xfrm>
          <a:prstGeom prst="rect">
            <a:avLst/>
          </a:prstGeom>
          <a:noFill/>
          <a:ln w="9525">
            <a:noFill/>
            <a:miter lim="800000"/>
            <a:headEnd/>
            <a:tailEnd/>
          </a:ln>
        </p:spPr>
      </p:pic>
      <p:pic>
        <p:nvPicPr>
          <p:cNvPr id="6" name="Picture 5" descr="C:\Users\main\AppData\Local\Microsoft\Windows\Temporary Internet Files\Content.Word\New Picture (1).png"/>
          <p:cNvPicPr/>
          <p:nvPr/>
        </p:nvPicPr>
        <p:blipFill>
          <a:blip r:embed="rId3" cstate="print"/>
          <a:srcRect/>
          <a:stretch>
            <a:fillRect/>
          </a:stretch>
        </p:blipFill>
        <p:spPr bwMode="auto">
          <a:xfrm>
            <a:off x="5979428" y="1810327"/>
            <a:ext cx="6010275" cy="4676946"/>
          </a:xfrm>
          <a:prstGeom prst="rect">
            <a:avLst/>
          </a:prstGeom>
          <a:noFill/>
          <a:ln w="9525">
            <a:noFill/>
            <a:miter lim="800000"/>
            <a:headEnd/>
            <a:tailEnd/>
          </a:ln>
        </p:spPr>
      </p:pic>
    </p:spTree>
    <p:extLst>
      <p:ext uri="{BB962C8B-B14F-4D97-AF65-F5344CB8AC3E}">
        <p14:creationId xmlns:p14="http://schemas.microsoft.com/office/powerpoint/2010/main" val="9901766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main\AppData\Local\Microsoft\Windows\Temporary Internet Files\Content.Word\New Picture.png"/>
          <p:cNvPicPr/>
          <p:nvPr/>
        </p:nvPicPr>
        <p:blipFill>
          <a:blip r:embed="rId2" cstate="print"/>
          <a:srcRect/>
          <a:stretch>
            <a:fillRect/>
          </a:stretch>
        </p:blipFill>
        <p:spPr bwMode="auto">
          <a:xfrm>
            <a:off x="1625600" y="1847272"/>
            <a:ext cx="4670073" cy="4174837"/>
          </a:xfrm>
          <a:prstGeom prst="rect">
            <a:avLst/>
          </a:prstGeom>
          <a:noFill/>
          <a:ln w="9525">
            <a:noFill/>
            <a:miter lim="800000"/>
            <a:headEnd/>
            <a:tailEnd/>
          </a:ln>
        </p:spPr>
      </p:pic>
      <p:pic>
        <p:nvPicPr>
          <p:cNvPr id="8" name="Content Placeholder 7" descr="C:\Users\main\AppData\Local\Microsoft\Windows\Temporary Internet Files\Content.Word\New Picture (1).png"/>
          <p:cNvPicPr>
            <a:picLocks noGrp="1"/>
          </p:cNvPicPr>
          <p:nvPr>
            <p:ph idx="4294967295"/>
          </p:nvPr>
        </p:nvPicPr>
        <p:blipFill>
          <a:blip r:embed="rId3" cstate="print"/>
          <a:srcRect/>
          <a:stretch>
            <a:fillRect/>
          </a:stretch>
        </p:blipFill>
        <p:spPr bwMode="auto">
          <a:xfrm>
            <a:off x="6697323" y="1847272"/>
            <a:ext cx="4670073" cy="4174837"/>
          </a:xfrm>
          <a:prstGeom prst="rect">
            <a:avLst/>
          </a:prstGeom>
          <a:noFill/>
          <a:ln w="9525">
            <a:noFill/>
            <a:miter lim="800000"/>
            <a:headEnd/>
            <a:tailEnd/>
          </a:ln>
        </p:spPr>
      </p:pic>
      <p:sp>
        <p:nvSpPr>
          <p:cNvPr id="5" name="Title 1">
            <a:extLst>
              <a:ext uri="{FF2B5EF4-FFF2-40B4-BE49-F238E27FC236}">
                <a16:creationId xmlns:a16="http://schemas.microsoft.com/office/drawing/2014/main" id="{4EB3044A-2ACE-6BD4-A5D6-520879B64E5E}"/>
              </a:ext>
            </a:extLst>
          </p:cNvPr>
          <p:cNvSpPr txBox="1">
            <a:spLocks noGrp="1" noChangeArrowheads="1"/>
          </p:cNvSpPr>
          <p:nvPr>
            <p:ph type="title"/>
          </p:nvPr>
        </p:nvSpPr>
        <p:spPr>
          <a:xfrm>
            <a:off x="1967344" y="480290"/>
            <a:ext cx="8220365" cy="912409"/>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200" b="1" dirty="0">
                <a:latin typeface="Times New Roman" panose="02020603050405020304" pitchFamily="18" charset="0"/>
              </a:rPr>
            </a:br>
            <a:r>
              <a:rPr lang="en-US" sz="3200" b="1" dirty="0">
                <a:latin typeface="Times New Roman" panose="02020603050405020304" pitchFamily="18" charset="0"/>
              </a:rPr>
              <a:t>OUT LOOK ON WEATHER FORECAST</a:t>
            </a:r>
            <a:br>
              <a:rPr lang="en-IN" sz="3200" dirty="0">
                <a:latin typeface="Times New Roman" panose="02020603050405020304" pitchFamily="18" charset="0"/>
              </a:rPr>
            </a:br>
            <a:endParaRPr lang="en-IN" sz="3200" b="1" dirty="0">
              <a:latin typeface="Times New Roman" panose="02020603050405020304" pitchFamily="18" charset="0"/>
            </a:endParaRPr>
          </a:p>
        </p:txBody>
      </p:sp>
    </p:spTree>
    <p:extLst>
      <p:ext uri="{BB962C8B-B14F-4D97-AF65-F5344CB8AC3E}">
        <p14:creationId xmlns:p14="http://schemas.microsoft.com/office/powerpoint/2010/main" val="2049522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960971F-F544-12B6-7A43-126A67A0CFBC}"/>
              </a:ext>
            </a:extLst>
          </p:cNvPr>
          <p:cNvGraphicFramePr/>
          <p:nvPr>
            <p:extLst>
              <p:ext uri="{D42A27DB-BD31-4B8C-83A1-F6EECF244321}">
                <p14:modId xmlns:p14="http://schemas.microsoft.com/office/powerpoint/2010/main" val="1507760581"/>
              </p:ext>
            </p:extLst>
          </p:nvPr>
        </p:nvGraphicFramePr>
        <p:xfrm>
          <a:off x="192024" y="1533376"/>
          <a:ext cx="11768328" cy="5150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F394924C-6064-6CE9-DD33-231909F8F7DC}"/>
              </a:ext>
            </a:extLst>
          </p:cNvPr>
          <p:cNvSpPr txBox="1">
            <a:spLocks noChangeArrowheads="1"/>
          </p:cNvSpPr>
          <p:nvPr/>
        </p:nvSpPr>
        <p:spPr>
          <a:xfrm>
            <a:off x="2249424" y="621791"/>
            <a:ext cx="7562088" cy="732205"/>
          </a:xfrm>
          <a:prstGeom prst="rect">
            <a:avLst/>
          </a:prstGeom>
          <a:solidFill>
            <a:srgbClr val="FFC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000" b="1" dirty="0">
                <a:latin typeface="Times New Roman" panose="02020603050405020304" pitchFamily="18" charset="0"/>
              </a:rPr>
              <a:t>IMD REPORT</a:t>
            </a:r>
            <a:endParaRPr lang="en-IN" altLang="en-US" sz="3000" dirty="0">
              <a:latin typeface="Times New Roman" panose="02020603050405020304"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main\AppData\Local\Microsoft\Windows\Temporary Internet Files\Content.Word\New Picture.png"/>
          <p:cNvPicPr/>
          <p:nvPr/>
        </p:nvPicPr>
        <p:blipFill>
          <a:blip r:embed="rId2" cstate="print"/>
          <a:srcRect/>
          <a:stretch>
            <a:fillRect/>
          </a:stretch>
        </p:blipFill>
        <p:spPr bwMode="auto">
          <a:xfrm>
            <a:off x="424873" y="1616365"/>
            <a:ext cx="11545454" cy="4761346"/>
          </a:xfrm>
          <a:prstGeom prst="rect">
            <a:avLst/>
          </a:prstGeom>
          <a:noFill/>
          <a:ln w="9525">
            <a:noFill/>
            <a:miter lim="800000"/>
            <a:headEnd/>
            <a:tailEnd/>
          </a:ln>
        </p:spPr>
      </p:pic>
      <p:sp>
        <p:nvSpPr>
          <p:cNvPr id="6" name="Title 1">
            <a:extLst>
              <a:ext uri="{FF2B5EF4-FFF2-40B4-BE49-F238E27FC236}">
                <a16:creationId xmlns:a16="http://schemas.microsoft.com/office/drawing/2014/main" id="{E9C6E688-BBF2-1093-227C-C670F429EA91}"/>
              </a:ext>
            </a:extLst>
          </p:cNvPr>
          <p:cNvSpPr txBox="1">
            <a:spLocks noGrp="1" noChangeArrowheads="1"/>
          </p:cNvSpPr>
          <p:nvPr>
            <p:ph type="title"/>
          </p:nvPr>
        </p:nvSpPr>
        <p:spPr>
          <a:xfrm>
            <a:off x="1967344" y="480290"/>
            <a:ext cx="8220365" cy="912409"/>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200" b="1" dirty="0">
                <a:latin typeface="Times New Roman" panose="02020603050405020304" pitchFamily="18" charset="0"/>
              </a:rPr>
            </a:br>
            <a:r>
              <a:rPr lang="en-US" sz="3200" b="1" dirty="0">
                <a:latin typeface="Times New Roman" panose="02020603050405020304" pitchFamily="18" charset="0"/>
              </a:rPr>
              <a:t>OUT LOOK ON WEATHER FORECAST</a:t>
            </a:r>
            <a:br>
              <a:rPr lang="en-IN" sz="3200" dirty="0">
                <a:latin typeface="Times New Roman" panose="02020603050405020304" pitchFamily="18" charset="0"/>
              </a:rPr>
            </a:br>
            <a:endParaRPr lang="en-IN" sz="3200" b="1" dirty="0">
              <a:latin typeface="Times New Roman" panose="02020603050405020304" pitchFamily="18" charset="0"/>
            </a:endParaRPr>
          </a:p>
        </p:txBody>
      </p:sp>
    </p:spTree>
    <p:extLst>
      <p:ext uri="{BB962C8B-B14F-4D97-AF65-F5344CB8AC3E}">
        <p14:creationId xmlns:p14="http://schemas.microsoft.com/office/powerpoint/2010/main" val="8475285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30401" y="586596"/>
            <a:ext cx="8294254" cy="905774"/>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200" b="1" dirty="0">
                <a:latin typeface="Times New Roman" panose="02020603050405020304" pitchFamily="18" charset="0"/>
              </a:rPr>
            </a:br>
            <a:br>
              <a:rPr lang="en-US" sz="3200" b="1" dirty="0">
                <a:latin typeface="Times New Roman" panose="02020603050405020304" pitchFamily="18" charset="0"/>
              </a:rPr>
            </a:br>
            <a:r>
              <a:rPr lang="en-US" sz="3600" b="1" dirty="0">
                <a:latin typeface="Times New Roman" panose="02020603050405020304" pitchFamily="18" charset="0"/>
              </a:rPr>
              <a:t>THE RIVERS WHICH WERE MOSTLY AFFECTED DURING FLOOD</a:t>
            </a:r>
            <a:br>
              <a:rPr lang="en-IN" sz="2800" dirty="0">
                <a:latin typeface="Times New Roman" panose="02020603050405020304" pitchFamily="18" charset="0"/>
              </a:rPr>
            </a:br>
            <a:br>
              <a:rPr lang="en-IN" sz="3200" dirty="0">
                <a:latin typeface="Times New Roman" panose="02020603050405020304" pitchFamily="18" charset="0"/>
              </a:rPr>
            </a:br>
            <a:endParaRPr lang="en-IN" sz="3200" b="1" dirty="0">
              <a:latin typeface="Times New Roman" panose="02020603050405020304" pitchFamily="18" charset="0"/>
            </a:endParaRPr>
          </a:p>
        </p:txBody>
      </p:sp>
      <p:sp>
        <p:nvSpPr>
          <p:cNvPr id="2" name="Content Placeholder 1"/>
          <p:cNvSpPr>
            <a:spLocks noGrp="1"/>
          </p:cNvSpPr>
          <p:nvPr>
            <p:ph idx="4294967295"/>
          </p:nvPr>
        </p:nvSpPr>
        <p:spPr>
          <a:xfrm>
            <a:off x="184727" y="1600204"/>
            <a:ext cx="11868728" cy="5257796"/>
          </a:xfrm>
          <a:prstGeom prst="rect">
            <a:avLst/>
          </a:prstGeom>
        </p:spPr>
        <p:txBody>
          <a:bodyPr>
            <a:normAutofit fontScale="25000" lnSpcReduction="20000"/>
          </a:bodyPr>
          <a:lstStyle/>
          <a:p>
            <a:pPr marL="0" indent="0">
              <a:buNone/>
            </a:pPr>
            <a:r>
              <a:rPr lang="en-US" sz="10800" b="1" u="sng" dirty="0">
                <a:latin typeface="Times New Roman" panose="02020603050405020304" pitchFamily="18" charset="0"/>
                <a:cs typeface="Times New Roman" panose="02020603050405020304" pitchFamily="18" charset="0"/>
              </a:rPr>
              <a:t>PERIYAR:- </a:t>
            </a:r>
            <a:r>
              <a:rPr lang="en-US" sz="10800" dirty="0" err="1">
                <a:latin typeface="Times New Roman" panose="02020603050405020304" pitchFamily="18" charset="0"/>
                <a:cs typeface="Times New Roman" panose="02020603050405020304" pitchFamily="18" charset="0"/>
              </a:rPr>
              <a:t>Periyar</a:t>
            </a:r>
            <a:r>
              <a:rPr lang="en-US" sz="10800" dirty="0">
                <a:latin typeface="Times New Roman" panose="02020603050405020304" pitchFamily="18" charset="0"/>
                <a:cs typeface="Times New Roman" panose="02020603050405020304" pitchFamily="18" charset="0"/>
              </a:rPr>
              <a:t> is the longest river and the river with the largest discharge potential in the Kerala. </a:t>
            </a:r>
          </a:p>
          <a:p>
            <a:r>
              <a:rPr lang="en-US" sz="10800" dirty="0">
                <a:latin typeface="Times New Roman" panose="02020603050405020304" pitchFamily="18" charset="0"/>
                <a:cs typeface="Times New Roman" panose="02020603050405020304" pitchFamily="18" charset="0"/>
              </a:rPr>
              <a:t>It generates a significant proportion of Kerala's electrical power via the </a:t>
            </a:r>
            <a:r>
              <a:rPr lang="en-US" sz="10800" dirty="0" err="1">
                <a:latin typeface="Times New Roman" panose="02020603050405020304" pitchFamily="18" charset="0"/>
                <a:cs typeface="Times New Roman" panose="02020603050405020304" pitchFamily="18" charset="0"/>
              </a:rPr>
              <a:t>Idukki</a:t>
            </a:r>
            <a:r>
              <a:rPr lang="en-US" sz="10800" dirty="0">
                <a:latin typeface="Times New Roman" panose="02020603050405020304" pitchFamily="18" charset="0"/>
                <a:cs typeface="Times New Roman" panose="02020603050405020304" pitchFamily="18" charset="0"/>
              </a:rPr>
              <a:t> Dam and flows along a region of industrial and commercial activity.</a:t>
            </a:r>
          </a:p>
          <a:p>
            <a:r>
              <a:rPr lang="en-US" sz="10800" dirty="0">
                <a:latin typeface="Times New Roman" panose="02020603050405020304" pitchFamily="18" charset="0"/>
                <a:cs typeface="Times New Roman" panose="02020603050405020304" pitchFamily="18" charset="0"/>
              </a:rPr>
              <a:t>The reservoirs with substantial live storage capacity in </a:t>
            </a:r>
            <a:r>
              <a:rPr lang="en-US" sz="10800" dirty="0" err="1">
                <a:latin typeface="Times New Roman" panose="02020603050405020304" pitchFamily="18" charset="0"/>
                <a:cs typeface="Times New Roman" panose="02020603050405020304" pitchFamily="18" charset="0"/>
              </a:rPr>
              <a:t>Periyar</a:t>
            </a:r>
            <a:r>
              <a:rPr lang="en-US" sz="10800" dirty="0">
                <a:latin typeface="Times New Roman" panose="02020603050405020304" pitchFamily="18" charset="0"/>
                <a:cs typeface="Times New Roman" panose="02020603050405020304" pitchFamily="18" charset="0"/>
              </a:rPr>
              <a:t> sub-basin are </a:t>
            </a:r>
            <a:r>
              <a:rPr lang="en-US" sz="10800" dirty="0" err="1">
                <a:latin typeface="Times New Roman" panose="02020603050405020304" pitchFamily="18" charset="0"/>
                <a:cs typeface="Times New Roman" panose="02020603050405020304" pitchFamily="18" charset="0"/>
              </a:rPr>
              <a:t>Idukki</a:t>
            </a:r>
            <a:r>
              <a:rPr lang="en-US" sz="10800" dirty="0">
                <a:latin typeface="Times New Roman" panose="02020603050405020304" pitchFamily="18" charset="0"/>
                <a:cs typeface="Times New Roman" panose="02020603050405020304" pitchFamily="18" charset="0"/>
              </a:rPr>
              <a:t>, </a:t>
            </a:r>
            <a:r>
              <a:rPr lang="en-US" sz="10800" dirty="0" err="1">
                <a:latin typeface="Times New Roman" panose="02020603050405020304" pitchFamily="18" charset="0"/>
                <a:cs typeface="Times New Roman" panose="02020603050405020304" pitchFamily="18" charset="0"/>
              </a:rPr>
              <a:t>Idamalyar</a:t>
            </a:r>
            <a:r>
              <a:rPr lang="en-US" sz="10800" dirty="0">
                <a:latin typeface="Times New Roman" panose="02020603050405020304" pitchFamily="18" charset="0"/>
                <a:cs typeface="Times New Roman" panose="02020603050405020304" pitchFamily="18" charset="0"/>
              </a:rPr>
              <a:t> and </a:t>
            </a:r>
            <a:r>
              <a:rPr lang="en-US" sz="10800" dirty="0" err="1">
                <a:latin typeface="Times New Roman" panose="02020603050405020304" pitchFamily="18" charset="0"/>
                <a:cs typeface="Times New Roman" panose="02020603050405020304" pitchFamily="18" charset="0"/>
              </a:rPr>
              <a:t>Mulla</a:t>
            </a:r>
            <a:r>
              <a:rPr lang="en-US" sz="10800" dirty="0">
                <a:latin typeface="Times New Roman" panose="02020603050405020304" pitchFamily="18" charset="0"/>
                <a:cs typeface="Times New Roman" panose="02020603050405020304" pitchFamily="18" charset="0"/>
              </a:rPr>
              <a:t> </a:t>
            </a:r>
            <a:r>
              <a:rPr lang="en-US" sz="10800" dirty="0" err="1">
                <a:latin typeface="Times New Roman" panose="02020603050405020304" pitchFamily="18" charset="0"/>
                <a:cs typeface="Times New Roman" panose="02020603050405020304" pitchFamily="18" charset="0"/>
              </a:rPr>
              <a:t>Periyar</a:t>
            </a:r>
            <a:r>
              <a:rPr lang="en-US" sz="10800" dirty="0">
                <a:latin typeface="Times New Roman" panose="02020603050405020304" pitchFamily="18" charset="0"/>
                <a:cs typeface="Times New Roman" panose="02020603050405020304" pitchFamily="18" charset="0"/>
              </a:rPr>
              <a:t>. </a:t>
            </a:r>
          </a:p>
          <a:p>
            <a:r>
              <a:rPr lang="en-US" sz="10800" dirty="0">
                <a:latin typeface="Times New Roman" panose="02020603050405020304" pitchFamily="18" charset="0"/>
                <a:cs typeface="Times New Roman" panose="02020603050405020304" pitchFamily="18" charset="0"/>
              </a:rPr>
              <a:t>During the rainfall event of 15-17, August 2018, the total release during three days from Idukki reservoir was about 345 MCM (spill) and 30 MCM (powerhouse going to </a:t>
            </a:r>
            <a:r>
              <a:rPr lang="en-US" sz="10800" dirty="0" err="1">
                <a:latin typeface="Times New Roman" panose="02020603050405020304" pitchFamily="18" charset="0"/>
                <a:cs typeface="Times New Roman" panose="02020603050405020304" pitchFamily="18" charset="0"/>
              </a:rPr>
              <a:t>Muvattupuzha</a:t>
            </a:r>
            <a:r>
              <a:rPr lang="en-US" sz="10800" dirty="0">
                <a:latin typeface="Times New Roman" panose="02020603050405020304" pitchFamily="18" charset="0"/>
                <a:cs typeface="Times New Roman" panose="02020603050405020304" pitchFamily="18" charset="0"/>
              </a:rPr>
              <a:t> river) against the inflow volume of 435 MCM.</a:t>
            </a:r>
          </a:p>
          <a:p>
            <a:r>
              <a:rPr lang="en-US" sz="10800" dirty="0">
                <a:latin typeface="Times New Roman" panose="02020603050405020304" pitchFamily="18" charset="0"/>
                <a:cs typeface="Times New Roman" panose="02020603050405020304" pitchFamily="18" charset="0"/>
              </a:rPr>
              <a:t>Hence, about 60 MCM of flood runoff was absorbed by </a:t>
            </a:r>
            <a:r>
              <a:rPr lang="en-US" sz="10800" dirty="0" err="1">
                <a:latin typeface="Times New Roman" panose="02020603050405020304" pitchFamily="18" charset="0"/>
                <a:cs typeface="Times New Roman" panose="02020603050405020304" pitchFamily="18" charset="0"/>
              </a:rPr>
              <a:t>Idukki</a:t>
            </a:r>
            <a:r>
              <a:rPr lang="en-US" sz="10800" dirty="0">
                <a:latin typeface="Times New Roman" panose="02020603050405020304" pitchFamily="18" charset="0"/>
                <a:cs typeface="Times New Roman" panose="02020603050405020304" pitchFamily="18" charset="0"/>
              </a:rPr>
              <a:t> reservoir during 15-17 August. </a:t>
            </a:r>
          </a:p>
          <a:p>
            <a:r>
              <a:rPr lang="en-US" sz="10800" dirty="0">
                <a:latin typeface="Times New Roman" panose="02020603050405020304" pitchFamily="18" charset="0"/>
                <a:cs typeface="Times New Roman" panose="02020603050405020304" pitchFamily="18" charset="0"/>
              </a:rPr>
              <a:t>During the Kerala flood 2018 most affected cities by </a:t>
            </a:r>
            <a:r>
              <a:rPr lang="en-US" sz="10800" dirty="0" err="1">
                <a:latin typeface="Times New Roman" panose="02020603050405020304" pitchFamily="18" charset="0"/>
                <a:cs typeface="Times New Roman" panose="02020603050405020304" pitchFamily="18" charset="0"/>
              </a:rPr>
              <a:t>Periyar</a:t>
            </a:r>
            <a:r>
              <a:rPr lang="en-US" sz="10800" dirty="0">
                <a:latin typeface="Times New Roman" panose="02020603050405020304" pitchFamily="18" charset="0"/>
                <a:cs typeface="Times New Roman" panose="02020603050405020304" pitchFamily="18" charset="0"/>
              </a:rPr>
              <a:t> overflow were Kochi, </a:t>
            </a:r>
            <a:r>
              <a:rPr lang="en-US" sz="10800" dirty="0" err="1">
                <a:latin typeface="Times New Roman" panose="02020603050405020304" pitchFamily="18" charset="0"/>
                <a:cs typeface="Times New Roman" panose="02020603050405020304" pitchFamily="18" charset="0"/>
              </a:rPr>
              <a:t>Aluva</a:t>
            </a:r>
            <a:r>
              <a:rPr lang="en-US" sz="10800" dirty="0">
                <a:latin typeface="Times New Roman" panose="02020603050405020304" pitchFamily="18" charset="0"/>
                <a:cs typeface="Times New Roman" panose="02020603050405020304" pitchFamily="18" charset="0"/>
              </a:rPr>
              <a:t>, Ernakulum, </a:t>
            </a:r>
            <a:r>
              <a:rPr lang="en-US" sz="10800" dirty="0" err="1">
                <a:latin typeface="Times New Roman" panose="02020603050405020304" pitchFamily="18" charset="0"/>
                <a:cs typeface="Times New Roman" panose="02020603050405020304" pitchFamily="18" charset="0"/>
              </a:rPr>
              <a:t>Idduki</a:t>
            </a:r>
            <a:r>
              <a:rPr lang="en-US" sz="10800" dirty="0">
                <a:latin typeface="Times New Roman" panose="02020603050405020304" pitchFamily="18" charset="0"/>
                <a:cs typeface="Times New Roman" panose="02020603050405020304" pitchFamily="18" charset="0"/>
              </a:rPr>
              <a:t>, </a:t>
            </a:r>
            <a:r>
              <a:rPr lang="en-US" sz="10800" dirty="0" err="1">
                <a:latin typeface="Times New Roman" panose="02020603050405020304" pitchFamily="18" charset="0"/>
                <a:cs typeface="Times New Roman" panose="02020603050405020304" pitchFamily="18" charset="0"/>
              </a:rPr>
              <a:t>neriamangalam</a:t>
            </a:r>
            <a:r>
              <a:rPr lang="en-US" sz="10800" dirty="0">
                <a:latin typeface="Times New Roman" panose="02020603050405020304" pitchFamily="18" charset="0"/>
                <a:cs typeface="Times New Roman" panose="02020603050405020304" pitchFamily="18" charset="0"/>
              </a:rPr>
              <a:t>, </a:t>
            </a:r>
            <a:r>
              <a:rPr lang="en-US" sz="10800" dirty="0" err="1">
                <a:latin typeface="Times New Roman" panose="02020603050405020304" pitchFamily="18" charset="0"/>
                <a:cs typeface="Times New Roman" panose="02020603050405020304" pitchFamily="18" charset="0"/>
              </a:rPr>
              <a:t>Kalady</a:t>
            </a:r>
            <a:r>
              <a:rPr lang="en-US" sz="10800" dirty="0">
                <a:latin typeface="Times New Roman" panose="02020603050405020304" pitchFamily="18" charset="0"/>
                <a:cs typeface="Times New Roman" panose="02020603050405020304" pitchFamily="18" charset="0"/>
              </a:rPr>
              <a:t>, </a:t>
            </a:r>
            <a:r>
              <a:rPr lang="en-US" sz="10800" dirty="0" err="1">
                <a:latin typeface="Times New Roman" panose="02020603050405020304" pitchFamily="18" charset="0"/>
                <a:cs typeface="Times New Roman" panose="02020603050405020304" pitchFamily="18" charset="0"/>
              </a:rPr>
              <a:t>Malayattor</a:t>
            </a:r>
            <a:r>
              <a:rPr lang="en-US" sz="10800" dirty="0">
                <a:latin typeface="Times New Roman" panose="02020603050405020304" pitchFamily="18" charset="0"/>
                <a:cs typeface="Times New Roman" panose="02020603050405020304" pitchFamily="18" charset="0"/>
              </a:rPr>
              <a:t>, </a:t>
            </a:r>
            <a:r>
              <a:rPr lang="en-US" sz="10800" dirty="0" err="1">
                <a:latin typeface="Times New Roman" panose="02020603050405020304" pitchFamily="18" charset="0"/>
                <a:cs typeface="Times New Roman" panose="02020603050405020304" pitchFamily="18" charset="0"/>
              </a:rPr>
              <a:t>Thrissur</a:t>
            </a:r>
            <a:r>
              <a:rPr lang="en-US" sz="10800" dirty="0">
                <a:latin typeface="Times New Roman" panose="02020603050405020304" pitchFamily="18" charset="0"/>
                <a:cs typeface="Times New Roman" panose="02020603050405020304" pitchFamily="18" charset="0"/>
              </a:rPr>
              <a:t> etc.</a:t>
            </a:r>
            <a:endParaRPr lang="en-IN" sz="10800"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03528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95564" y="1671782"/>
            <a:ext cx="11693235" cy="5107709"/>
          </a:xfrm>
          <a:prstGeom prst="rect">
            <a:avLst/>
          </a:prstGeom>
        </p:spPr>
        <p:txBody>
          <a:bodyPr>
            <a:noAutofit/>
          </a:bodyPr>
          <a:lstStyle/>
          <a:p>
            <a:pPr marL="0" indent="0">
              <a:lnSpc>
                <a:spcPct val="150000"/>
              </a:lnSpc>
              <a:buNone/>
            </a:pPr>
            <a:r>
              <a:rPr lang="en-US" sz="2400" b="1" u="sng" dirty="0">
                <a:latin typeface="Times New Roman" panose="02020603050405020304" pitchFamily="18" charset="0"/>
                <a:cs typeface="Times New Roman" panose="02020603050405020304" pitchFamily="18" charset="0"/>
              </a:rPr>
              <a:t>BHARATHAPUZHA:-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Bharathapuzha</a:t>
            </a:r>
            <a:r>
              <a:rPr lang="en-US" sz="2400" dirty="0">
                <a:latin typeface="Times New Roman" panose="02020603050405020304" pitchFamily="18" charset="0"/>
                <a:cs typeface="Times New Roman" panose="02020603050405020304" pitchFamily="18" charset="0"/>
              </a:rPr>
              <a:t> is the second longest (209 km) west flowing river that drains into the Arabian Sea in Kerala. </a:t>
            </a:r>
          </a:p>
          <a:p>
            <a:pPr>
              <a:lnSpc>
                <a:spcPct val="150000"/>
              </a:lnSpc>
            </a:pPr>
            <a:r>
              <a:rPr lang="en-US" sz="2400" dirty="0">
                <a:latin typeface="Times New Roman" panose="02020603050405020304" pitchFamily="18" charset="0"/>
                <a:cs typeface="Times New Roman" panose="02020603050405020304" pitchFamily="18" charset="0"/>
              </a:rPr>
              <a:t>The catchment area of </a:t>
            </a:r>
            <a:r>
              <a:rPr lang="en-US" sz="2400" dirty="0" err="1">
                <a:latin typeface="Times New Roman" panose="02020603050405020304" pitchFamily="18" charset="0"/>
                <a:cs typeface="Times New Roman" panose="02020603050405020304" pitchFamily="18" charset="0"/>
              </a:rPr>
              <a:t>Bharatpuzha</a:t>
            </a:r>
            <a:r>
              <a:rPr lang="en-US" sz="2400" dirty="0">
                <a:latin typeface="Times New Roman" panose="02020603050405020304" pitchFamily="18" charset="0"/>
                <a:cs typeface="Times New Roman" panose="02020603050405020304" pitchFamily="18" charset="0"/>
              </a:rPr>
              <a:t> is about 3852.04 sq.km. </a:t>
            </a:r>
          </a:p>
          <a:p>
            <a:pPr>
              <a:lnSpc>
                <a:spcPct val="150000"/>
              </a:lnSpc>
            </a:pPr>
            <a:r>
              <a:rPr lang="en-US" sz="2400" dirty="0">
                <a:latin typeface="Times New Roman" panose="02020603050405020304" pitchFamily="18" charset="0"/>
                <a:cs typeface="Times New Roman" panose="02020603050405020304" pitchFamily="18" charset="0"/>
              </a:rPr>
              <a:t>The total length of the river is about 209 km. </a:t>
            </a:r>
          </a:p>
          <a:p>
            <a:pPr>
              <a:lnSpc>
                <a:spcPct val="150000"/>
              </a:lnSpc>
            </a:pPr>
            <a:r>
              <a:rPr lang="en-US" sz="2400" dirty="0">
                <a:latin typeface="Times New Roman" panose="02020603050405020304" pitchFamily="18" charset="0"/>
                <a:cs typeface="Times New Roman" panose="02020603050405020304" pitchFamily="18" charset="0"/>
              </a:rPr>
              <a:t>The </a:t>
            </a:r>
            <a:r>
              <a:rPr lang="en-US" sz="2400" dirty="0" err="1">
                <a:latin typeface="Times New Roman" panose="02020603050405020304" pitchFamily="18" charset="0"/>
                <a:cs typeface="Times New Roman" panose="02020603050405020304" pitchFamily="18" charset="0"/>
              </a:rPr>
              <a:t>Gayathripuzha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Kalpathipuzha</a:t>
            </a:r>
            <a:r>
              <a:rPr lang="en-US" sz="2400" dirty="0">
                <a:latin typeface="Times New Roman" panose="02020603050405020304" pitchFamily="18" charset="0"/>
                <a:cs typeface="Times New Roman" panose="02020603050405020304" pitchFamily="18" charset="0"/>
              </a:rPr>
              <a:t> and </a:t>
            </a:r>
            <a:r>
              <a:rPr lang="en-US" sz="2400" dirty="0" err="1">
                <a:latin typeface="Times New Roman" panose="02020603050405020304" pitchFamily="18" charset="0"/>
                <a:cs typeface="Times New Roman" panose="02020603050405020304" pitchFamily="18" charset="0"/>
              </a:rPr>
              <a:t>Pulanthode</a:t>
            </a:r>
            <a:r>
              <a:rPr lang="en-US" sz="2400" dirty="0">
                <a:latin typeface="Times New Roman" panose="02020603050405020304" pitchFamily="18" charset="0"/>
                <a:cs typeface="Times New Roman" panose="02020603050405020304" pitchFamily="18" charset="0"/>
              </a:rPr>
              <a:t>, are the three major tributaries. </a:t>
            </a:r>
          </a:p>
          <a:p>
            <a:pPr>
              <a:lnSpc>
                <a:spcPct val="150000"/>
              </a:lnSpc>
            </a:pPr>
            <a:r>
              <a:rPr lang="en-US" sz="2400" dirty="0">
                <a:latin typeface="Times New Roman" panose="02020603050405020304" pitchFamily="18" charset="0"/>
                <a:cs typeface="Times New Roman" panose="02020603050405020304" pitchFamily="18" charset="0"/>
              </a:rPr>
              <a:t>All the three tributaries rise in the Western slopes of the different ranges of the Western Ghats and drains a major parts of the </a:t>
            </a:r>
            <a:r>
              <a:rPr lang="en-US" sz="2400" dirty="0" err="1">
                <a:latin typeface="Times New Roman" panose="02020603050405020304" pitchFamily="18" charset="0"/>
                <a:cs typeface="Times New Roman" panose="02020603050405020304" pitchFamily="18" charset="0"/>
              </a:rPr>
              <a:t>Palghat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Trichur</a:t>
            </a:r>
            <a:r>
              <a:rPr lang="en-US" sz="2400" dirty="0">
                <a:latin typeface="Times New Roman" panose="02020603050405020304" pitchFamily="18" charset="0"/>
                <a:cs typeface="Times New Roman" panose="02020603050405020304" pitchFamily="18" charset="0"/>
              </a:rPr>
              <a:t> and </a:t>
            </a:r>
            <a:r>
              <a:rPr lang="en-US" sz="2400" dirty="0" err="1">
                <a:latin typeface="Times New Roman" panose="02020603050405020304" pitchFamily="18" charset="0"/>
                <a:cs typeface="Times New Roman" panose="02020603050405020304" pitchFamily="18" charset="0"/>
              </a:rPr>
              <a:t>Malapuram</a:t>
            </a:r>
            <a:r>
              <a:rPr lang="en-US" sz="2400" dirty="0">
                <a:latin typeface="Times New Roman" panose="02020603050405020304" pitchFamily="18" charset="0"/>
                <a:cs typeface="Times New Roman" panose="02020603050405020304" pitchFamily="18" charset="0"/>
              </a:rPr>
              <a:t> districts. The route way district of this river is mostly affected.</a:t>
            </a:r>
            <a:endParaRPr lang="en-IN" sz="2400" dirty="0">
              <a:latin typeface="Times New Roman" panose="02020603050405020304" pitchFamily="18" charset="0"/>
              <a:cs typeface="Times New Roman" panose="02020603050405020304" pitchFamily="18" charset="0"/>
            </a:endParaRPr>
          </a:p>
          <a:p>
            <a:pPr marL="0" indent="0">
              <a:lnSpc>
                <a:spcPct val="150000"/>
              </a:lnSpc>
              <a:buNone/>
            </a:pPr>
            <a:endParaRPr lang="en-IN" sz="2400"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611C63E9-8D51-5570-D673-DBAF48FFE29F}"/>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12470345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EA18C1AE-60A5-4CAA-A8AA-9620BB24F4B4}"/>
              </a:ext>
            </a:extLst>
          </p:cNvPr>
          <p:cNvGraphicFramePr>
            <a:graphicFrameLocks noGrp="1"/>
          </p:cNvGraphicFramePr>
          <p:nvPr>
            <p:ph idx="4294967295"/>
            <p:extLst>
              <p:ext uri="{D42A27DB-BD31-4B8C-83A1-F6EECF244321}">
                <p14:modId xmlns:p14="http://schemas.microsoft.com/office/powerpoint/2010/main" val="3616471083"/>
              </p:ext>
            </p:extLst>
          </p:nvPr>
        </p:nvGraphicFramePr>
        <p:xfrm>
          <a:off x="164592" y="1600205"/>
          <a:ext cx="11832336" cy="4744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48CC28D6-E678-4B0E-C1C8-35218E5121BB}"/>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35803051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75491" y="1514764"/>
            <a:ext cx="11711709" cy="5190835"/>
          </a:xfrm>
          <a:prstGeom prst="rect">
            <a:avLst/>
          </a:prstGeom>
        </p:spPr>
        <p:txBody>
          <a:bodyPr>
            <a:noAutofit/>
          </a:bodyPr>
          <a:lstStyle/>
          <a:p>
            <a:pPr marL="0" indent="0">
              <a:lnSpc>
                <a:spcPct val="150000"/>
              </a:lnSpc>
              <a:buNone/>
            </a:pPr>
            <a:r>
              <a:rPr lang="en-US" sz="2800" b="1" dirty="0">
                <a:latin typeface="Times New Roman" panose="02020603050405020304" pitchFamily="18" charset="0"/>
                <a:cs typeface="Times New Roman" panose="02020603050405020304" pitchFamily="18" charset="0"/>
              </a:rPr>
              <a:t>CHALAKUDI:-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Chalakudy</a:t>
            </a:r>
            <a:r>
              <a:rPr lang="en-US" sz="2800" dirty="0">
                <a:latin typeface="Times New Roman" panose="02020603050405020304" pitchFamily="18" charset="0"/>
                <a:cs typeface="Times New Roman" panose="02020603050405020304" pitchFamily="18" charset="0"/>
              </a:rPr>
              <a:t> River(130 km) is the fifth longest river in Kerala.</a:t>
            </a:r>
          </a:p>
          <a:p>
            <a:pPr>
              <a:lnSpc>
                <a:spcPct val="150000"/>
              </a:lnSpc>
            </a:pPr>
            <a:r>
              <a:rPr lang="en-US" sz="2800" dirty="0">
                <a:latin typeface="Times New Roman" panose="02020603050405020304" pitchFamily="18" charset="0"/>
                <a:cs typeface="Times New Roman" panose="02020603050405020304" pitchFamily="18" charset="0"/>
              </a:rPr>
              <a:t> The </a:t>
            </a:r>
            <a:r>
              <a:rPr lang="en-US" sz="2800" dirty="0" err="1">
                <a:latin typeface="Times New Roman" panose="02020603050405020304" pitchFamily="18" charset="0"/>
                <a:cs typeface="Times New Roman" panose="02020603050405020304" pitchFamily="18" charset="0"/>
              </a:rPr>
              <a:t>Chalakudy</a:t>
            </a:r>
            <a:r>
              <a:rPr lang="en-US" sz="2800" dirty="0">
                <a:latin typeface="Times New Roman" panose="02020603050405020304" pitchFamily="18" charset="0"/>
                <a:cs typeface="Times New Roman" panose="02020603050405020304" pitchFamily="18" charset="0"/>
              </a:rPr>
              <a:t> river is formed by the confluence of five streams, </a:t>
            </a:r>
            <a:r>
              <a:rPr lang="en-US" sz="2800" dirty="0" err="1">
                <a:latin typeface="Times New Roman" panose="02020603050405020304" pitchFamily="18" charset="0"/>
                <a:cs typeface="Times New Roman" panose="02020603050405020304" pitchFamily="18" charset="0"/>
              </a:rPr>
              <a:t>Parambikulam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Kuriarkutty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Sholayar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Karappara</a:t>
            </a:r>
            <a:r>
              <a:rPr lang="en-US" sz="2800" dirty="0">
                <a:latin typeface="Times New Roman" panose="02020603050405020304" pitchFamily="18" charset="0"/>
                <a:cs typeface="Times New Roman" panose="02020603050405020304" pitchFamily="18" charset="0"/>
              </a:rPr>
              <a:t> and </a:t>
            </a:r>
            <a:r>
              <a:rPr lang="en-US" sz="2800" dirty="0" err="1">
                <a:latin typeface="Times New Roman" panose="02020603050405020304" pitchFamily="18" charset="0"/>
                <a:cs typeface="Times New Roman" panose="02020603050405020304" pitchFamily="18" charset="0"/>
              </a:rPr>
              <a:t>Anakkayam</a:t>
            </a:r>
            <a:r>
              <a:rPr lang="en-US" sz="2800" dirty="0">
                <a:latin typeface="Times New Roman" panose="02020603050405020304" pitchFamily="18" charset="0"/>
                <a:cs typeface="Times New Roman" panose="02020603050405020304" pitchFamily="18" charset="0"/>
              </a:rPr>
              <a:t>, all of them originating in the </a:t>
            </a:r>
            <a:r>
              <a:rPr lang="en-US" sz="2800" dirty="0" err="1">
                <a:latin typeface="Times New Roman" panose="02020603050405020304" pitchFamily="18" charset="0"/>
                <a:cs typeface="Times New Roman" panose="02020603050405020304" pitchFamily="18" charset="0"/>
              </a:rPr>
              <a:t>Anamalai</a:t>
            </a:r>
            <a:r>
              <a:rPr lang="en-US" sz="2800" dirty="0">
                <a:latin typeface="Times New Roman" panose="02020603050405020304" pitchFamily="18" charset="0"/>
                <a:cs typeface="Times New Roman" panose="02020603050405020304" pitchFamily="18" charset="0"/>
              </a:rPr>
              <a:t> Hills of the Western Ghats. </a:t>
            </a:r>
          </a:p>
          <a:p>
            <a:pPr>
              <a:lnSpc>
                <a:spcPct val="150000"/>
              </a:lnSpc>
            </a:pPr>
            <a:r>
              <a:rPr lang="en-US" sz="2800" dirty="0">
                <a:latin typeface="Times New Roman" panose="02020603050405020304" pitchFamily="18" charset="0"/>
                <a:cs typeface="Times New Roman" panose="02020603050405020304" pitchFamily="18" charset="0"/>
              </a:rPr>
              <a:t>The total drainage area of the river is 1404 sq.km in Kerala. </a:t>
            </a:r>
          </a:p>
          <a:p>
            <a:pPr>
              <a:lnSpc>
                <a:spcPct val="150000"/>
              </a:lnSpc>
            </a:pPr>
            <a:r>
              <a:rPr lang="en-US" sz="2800" dirty="0" err="1">
                <a:latin typeface="Times New Roman" panose="02020603050405020304" pitchFamily="18" charset="0"/>
                <a:cs typeface="Times New Roman" panose="02020603050405020304" pitchFamily="18" charset="0"/>
              </a:rPr>
              <a:t>Chalakudi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tahasil</a:t>
            </a:r>
            <a:r>
              <a:rPr lang="en-US" sz="2800" dirty="0">
                <a:latin typeface="Times New Roman" panose="02020603050405020304" pitchFamily="18" charset="0"/>
                <a:cs typeface="Times New Roman" panose="02020603050405020304" pitchFamily="18" charset="0"/>
              </a:rPr>
              <a:t>, Mala Taluk, Aluva, Ernakulum, Palakkad, Thrissur area was the mostly affected by this river’s overflow in this Monsoon season.</a:t>
            </a:r>
            <a:endParaRPr lang="en-IN" sz="28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668C9A1-F666-7D37-A37D-E0F060278817}"/>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626620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29309" y="1430277"/>
            <a:ext cx="11933382" cy="5293796"/>
          </a:xfrm>
          <a:prstGeom prst="rect">
            <a:avLst/>
          </a:prstGeom>
        </p:spPr>
        <p:txBody>
          <a:bodyPr>
            <a:noAutofit/>
          </a:bodyPr>
          <a:lstStyle/>
          <a:p>
            <a:pPr>
              <a:lnSpc>
                <a:spcPct val="150000"/>
              </a:lnSpc>
            </a:pPr>
            <a:r>
              <a:rPr lang="en-US" sz="2800" b="1" u="sng" dirty="0">
                <a:latin typeface="Times New Roman" panose="02020603050405020304" pitchFamily="18" charset="0"/>
                <a:cs typeface="Times New Roman" panose="02020603050405020304" pitchFamily="18" charset="0"/>
              </a:rPr>
              <a:t>KABANI:-</a:t>
            </a:r>
            <a:r>
              <a:rPr lang="en-US" sz="2800" dirty="0">
                <a:latin typeface="Times New Roman" panose="02020603050405020304" pitchFamily="18" charset="0"/>
                <a:cs typeface="Times New Roman" panose="02020603050405020304" pitchFamily="18" charset="0"/>
              </a:rPr>
              <a:t> River Kabani(240 km) is one of the major tributaries of Cauvery river in southern India. </a:t>
            </a:r>
          </a:p>
          <a:p>
            <a:pPr>
              <a:lnSpc>
                <a:spcPct val="150000"/>
              </a:lnSpc>
            </a:pPr>
            <a:r>
              <a:rPr lang="en-US" sz="2800" dirty="0">
                <a:latin typeface="Times New Roman" panose="02020603050405020304" pitchFamily="18" charset="0"/>
                <a:cs typeface="Times New Roman" panose="02020603050405020304" pitchFamily="18" charset="0"/>
              </a:rPr>
              <a:t>It originates in the Western Ghats of </a:t>
            </a:r>
            <a:r>
              <a:rPr lang="en-US" sz="2800" dirty="0" err="1">
                <a:latin typeface="Times New Roman" panose="02020603050405020304" pitchFamily="18" charset="0"/>
                <a:cs typeface="Times New Roman" panose="02020603050405020304" pitchFamily="18" charset="0"/>
              </a:rPr>
              <a:t>Wayanad</a:t>
            </a:r>
            <a:r>
              <a:rPr lang="en-US" sz="2800" dirty="0">
                <a:latin typeface="Times New Roman" panose="02020603050405020304" pitchFamily="18" charset="0"/>
                <a:cs typeface="Times New Roman" panose="02020603050405020304" pitchFamily="18" charset="0"/>
              </a:rPr>
              <a:t> district of Kerala by the confluence of </a:t>
            </a:r>
            <a:r>
              <a:rPr lang="en-US" sz="2800" dirty="0" err="1">
                <a:latin typeface="Times New Roman" panose="02020603050405020304" pitchFamily="18" charset="0"/>
                <a:cs typeface="Times New Roman" panose="02020603050405020304" pitchFamily="18" charset="0"/>
              </a:rPr>
              <a:t>Panamaram</a:t>
            </a:r>
            <a:r>
              <a:rPr lang="en-US" sz="2800" dirty="0">
                <a:latin typeface="Times New Roman" panose="02020603050405020304" pitchFamily="18" charset="0"/>
                <a:cs typeface="Times New Roman" panose="02020603050405020304" pitchFamily="18" charset="0"/>
              </a:rPr>
              <a:t> and </a:t>
            </a:r>
            <a:r>
              <a:rPr lang="en-US" sz="2800" dirty="0" err="1">
                <a:latin typeface="Times New Roman" panose="02020603050405020304" pitchFamily="18" charset="0"/>
                <a:cs typeface="Times New Roman" panose="02020603050405020304" pitchFamily="18" charset="0"/>
              </a:rPr>
              <a:t>Mananthavady</a:t>
            </a:r>
            <a:r>
              <a:rPr lang="en-US" sz="2800" dirty="0">
                <a:latin typeface="Times New Roman" panose="02020603050405020304" pitchFamily="18" charset="0"/>
                <a:cs typeface="Times New Roman" panose="02020603050405020304" pitchFamily="18" charset="0"/>
              </a:rPr>
              <a:t> rivers. </a:t>
            </a:r>
          </a:p>
          <a:p>
            <a:pPr>
              <a:lnSpc>
                <a:spcPct val="150000"/>
              </a:lnSpc>
            </a:pPr>
            <a:r>
              <a:rPr lang="en-US" sz="2800" dirty="0">
                <a:latin typeface="Times New Roman" panose="02020603050405020304" pitchFamily="18" charset="0"/>
                <a:cs typeface="Times New Roman" panose="02020603050405020304" pitchFamily="18" charset="0"/>
              </a:rPr>
              <a:t>The catchment area of </a:t>
            </a:r>
            <a:r>
              <a:rPr lang="en-US" sz="2800" dirty="0" err="1">
                <a:latin typeface="Times New Roman" panose="02020603050405020304" pitchFamily="18" charset="0"/>
                <a:cs typeface="Times New Roman" panose="02020603050405020304" pitchFamily="18" charset="0"/>
              </a:rPr>
              <a:t>Kabini</a:t>
            </a:r>
            <a:r>
              <a:rPr lang="en-US" sz="2800" dirty="0">
                <a:latin typeface="Times New Roman" panose="02020603050405020304" pitchFamily="18" charset="0"/>
                <a:cs typeface="Times New Roman" panose="02020603050405020304" pitchFamily="18" charset="0"/>
              </a:rPr>
              <a:t> is 1934.5 km. </a:t>
            </a:r>
          </a:p>
          <a:p>
            <a:pPr>
              <a:lnSpc>
                <a:spcPct val="150000"/>
              </a:lnSpc>
            </a:pPr>
            <a:r>
              <a:rPr lang="en-US" sz="2800" dirty="0">
                <a:latin typeface="Times New Roman" panose="02020603050405020304" pitchFamily="18" charset="0"/>
                <a:cs typeface="Times New Roman" panose="02020603050405020304" pitchFamily="18" charset="0"/>
              </a:rPr>
              <a:t>It flows eastwards to join the Cauvery river at </a:t>
            </a:r>
            <a:r>
              <a:rPr lang="en-US" sz="2800" dirty="0" err="1">
                <a:latin typeface="Times New Roman" panose="02020603050405020304" pitchFamily="18" charset="0"/>
                <a:cs typeface="Times New Roman" panose="02020603050405020304" pitchFamily="18" charset="0"/>
              </a:rPr>
              <a:t>Tirumakudalu</a:t>
            </a:r>
            <a:r>
              <a:rPr lang="en-US" sz="2800" dirty="0">
                <a:latin typeface="Times New Roman" panose="02020603050405020304" pitchFamily="18" charset="0"/>
                <a:cs typeface="Times New Roman" panose="02020603050405020304" pitchFamily="18" charset="0"/>
              </a:rPr>
              <a:t> in Karnataka. </a:t>
            </a:r>
          </a:p>
          <a:p>
            <a:pPr>
              <a:lnSpc>
                <a:spcPct val="150000"/>
              </a:lnSpc>
            </a:pPr>
            <a:r>
              <a:rPr lang="en-US" sz="2800" dirty="0">
                <a:latin typeface="Times New Roman" panose="02020603050405020304" pitchFamily="18" charset="0"/>
                <a:cs typeface="Times New Roman" panose="02020603050405020304" pitchFamily="18" charset="0"/>
              </a:rPr>
              <a:t>The </a:t>
            </a:r>
            <a:r>
              <a:rPr lang="en-US" sz="2800" dirty="0" err="1">
                <a:latin typeface="Times New Roman" panose="02020603050405020304" pitchFamily="18" charset="0"/>
                <a:cs typeface="Times New Roman" panose="02020603050405020304" pitchFamily="18" charset="0"/>
              </a:rPr>
              <a:t>Banasura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Sagar</a:t>
            </a:r>
            <a:r>
              <a:rPr lang="en-US" sz="2800" dirty="0">
                <a:latin typeface="Times New Roman" panose="02020603050405020304" pitchFamily="18" charset="0"/>
                <a:cs typeface="Times New Roman" panose="02020603050405020304" pitchFamily="18" charset="0"/>
              </a:rPr>
              <a:t> Dam is a stone masonry constructed on </a:t>
            </a:r>
            <a:r>
              <a:rPr lang="en-US" sz="2800" dirty="0" err="1">
                <a:latin typeface="Times New Roman" panose="02020603050405020304" pitchFamily="18" charset="0"/>
                <a:cs typeface="Times New Roman" panose="02020603050405020304" pitchFamily="18" charset="0"/>
              </a:rPr>
              <a:t>Karamanathodu</a:t>
            </a:r>
            <a:r>
              <a:rPr lang="en-US" sz="2800" dirty="0">
                <a:latin typeface="Times New Roman" panose="02020603050405020304" pitchFamily="18" charset="0"/>
                <a:cs typeface="Times New Roman" panose="02020603050405020304" pitchFamily="18" charset="0"/>
              </a:rPr>
              <a:t> tributary of the </a:t>
            </a:r>
            <a:r>
              <a:rPr lang="en-US" sz="2800" dirty="0" err="1">
                <a:latin typeface="Times New Roman" panose="02020603050405020304" pitchFamily="18" charset="0"/>
                <a:cs typeface="Times New Roman" panose="02020603050405020304" pitchFamily="18" charset="0"/>
              </a:rPr>
              <a:t>Kabini</a:t>
            </a:r>
            <a:r>
              <a:rPr lang="en-US" sz="2800" dirty="0">
                <a:latin typeface="Times New Roman" panose="02020603050405020304" pitchFamily="18" charset="0"/>
                <a:cs typeface="Times New Roman" panose="02020603050405020304" pitchFamily="18" charset="0"/>
              </a:rPr>
              <a:t> river. </a:t>
            </a:r>
          </a:p>
        </p:txBody>
      </p:sp>
      <p:sp>
        <p:nvSpPr>
          <p:cNvPr id="6" name="Title 1">
            <a:extLst>
              <a:ext uri="{FF2B5EF4-FFF2-40B4-BE49-F238E27FC236}">
                <a16:creationId xmlns:a16="http://schemas.microsoft.com/office/drawing/2014/main" id="{0B3CB43E-BC51-F476-F850-943F9C1F448A}"/>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37816817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86327" y="854014"/>
            <a:ext cx="11647055" cy="5814641"/>
          </a:xfrm>
          <a:prstGeom prst="rect">
            <a:avLst/>
          </a:prstGeom>
        </p:spPr>
        <p:txBody>
          <a:bodyPr anchor="ctr">
            <a:noAutofit/>
          </a:bodyPr>
          <a:lstStyle/>
          <a:p>
            <a:pPr>
              <a:lnSpc>
                <a:spcPct val="200000"/>
              </a:lnSpc>
            </a:pPr>
            <a:r>
              <a:rPr lang="en-US" sz="2800" dirty="0">
                <a:latin typeface="Times New Roman" panose="02020603050405020304" pitchFamily="18" charset="0"/>
                <a:cs typeface="Times New Roman" panose="02020603050405020304" pitchFamily="18" charset="0"/>
              </a:rPr>
              <a:t>The outflow from the </a:t>
            </a:r>
            <a:r>
              <a:rPr lang="en-US" sz="2800" dirty="0" err="1">
                <a:latin typeface="Times New Roman" panose="02020603050405020304" pitchFamily="18" charset="0"/>
                <a:cs typeface="Times New Roman" panose="02020603050405020304" pitchFamily="18" charset="0"/>
              </a:rPr>
              <a:t>Kabini</a:t>
            </a:r>
            <a:r>
              <a:rPr lang="en-US" sz="2800" dirty="0">
                <a:latin typeface="Times New Roman" panose="02020603050405020304" pitchFamily="18" charset="0"/>
                <a:cs typeface="Times New Roman" panose="02020603050405020304" pitchFamily="18" charset="0"/>
              </a:rPr>
              <a:t> reservoir in H.D. </a:t>
            </a:r>
            <a:r>
              <a:rPr lang="en-US" sz="2800" dirty="0" err="1">
                <a:latin typeface="Times New Roman" panose="02020603050405020304" pitchFamily="18" charset="0"/>
                <a:cs typeface="Times New Roman" panose="02020603050405020304" pitchFamily="18" charset="0"/>
              </a:rPr>
              <a:t>Kote</a:t>
            </a:r>
            <a:r>
              <a:rPr lang="en-US" sz="2800" dirty="0">
                <a:latin typeface="Times New Roman" panose="02020603050405020304" pitchFamily="18" charset="0"/>
                <a:cs typeface="Times New Roman" panose="02020603050405020304" pitchFamily="18" charset="0"/>
              </a:rPr>
              <a:t> reached a record level of 80,000 cusecs, inundating low-lying areas in H.D. </a:t>
            </a:r>
            <a:r>
              <a:rPr lang="en-US" sz="2800" dirty="0" err="1">
                <a:latin typeface="Times New Roman" panose="02020603050405020304" pitchFamily="18" charset="0"/>
                <a:cs typeface="Times New Roman" panose="02020603050405020304" pitchFamily="18" charset="0"/>
              </a:rPr>
              <a:t>Kote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Nanjangud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Suttur</a:t>
            </a:r>
            <a:r>
              <a:rPr lang="en-US" sz="2800" dirty="0">
                <a:latin typeface="Times New Roman" panose="02020603050405020304" pitchFamily="18" charset="0"/>
                <a:cs typeface="Times New Roman" panose="02020603050405020304" pitchFamily="18" charset="0"/>
              </a:rPr>
              <a:t>, and other towns.</a:t>
            </a:r>
          </a:p>
          <a:p>
            <a:pPr>
              <a:lnSpc>
                <a:spcPct val="200000"/>
              </a:lnSpc>
            </a:pPr>
            <a:r>
              <a:rPr lang="en-US" sz="2800" dirty="0">
                <a:latin typeface="Times New Roman" panose="02020603050405020304" pitchFamily="18" charset="0"/>
                <a:cs typeface="Times New Roman" panose="02020603050405020304" pitchFamily="18" charset="0"/>
              </a:rPr>
              <a:t>This was caused by heavy rains in </a:t>
            </a:r>
            <a:r>
              <a:rPr lang="en-US" sz="2800" dirty="0" err="1">
                <a:latin typeface="Times New Roman" panose="02020603050405020304" pitchFamily="18" charset="0"/>
                <a:cs typeface="Times New Roman" panose="02020603050405020304" pitchFamily="18" charset="0"/>
              </a:rPr>
              <a:t>Wayanad</a:t>
            </a:r>
            <a:r>
              <a:rPr lang="en-US" sz="2800" dirty="0">
                <a:latin typeface="Times New Roman" panose="02020603050405020304" pitchFamily="18" charset="0"/>
                <a:cs typeface="Times New Roman" panose="02020603050405020304" pitchFamily="18" charset="0"/>
              </a:rPr>
              <a:t>, Kerala, which is the upper catchment area of the </a:t>
            </a:r>
            <a:r>
              <a:rPr lang="en-US" sz="2800" dirty="0" err="1">
                <a:latin typeface="Times New Roman" panose="02020603050405020304" pitchFamily="18" charset="0"/>
                <a:cs typeface="Times New Roman" panose="02020603050405020304" pitchFamily="18" charset="0"/>
              </a:rPr>
              <a:t>Kabini</a:t>
            </a:r>
            <a:r>
              <a:rPr lang="en-US" sz="2800" dirty="0">
                <a:latin typeface="Times New Roman" panose="02020603050405020304" pitchFamily="18" charset="0"/>
                <a:cs typeface="Times New Roman" panose="02020603050405020304" pitchFamily="18" charset="0"/>
              </a:rPr>
              <a:t>.</a:t>
            </a:r>
            <a:endParaRPr lang="en-IN" sz="28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C0FDFA6-8B7C-8F08-E034-30BAFE186071}"/>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23675335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67344" y="513470"/>
            <a:ext cx="8177319" cy="978899"/>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br>
              <a:rPr lang="en-US" sz="3600" b="1" dirty="0">
                <a:latin typeface="Times New Roman" panose="02020603050405020304" pitchFamily="18" charset="0"/>
              </a:rPr>
            </a:br>
            <a:br>
              <a:rPr lang="en-US" sz="3600" b="1" dirty="0">
                <a:latin typeface="Times New Roman" panose="02020603050405020304" pitchFamily="18" charset="0"/>
              </a:rPr>
            </a:br>
            <a:r>
              <a:rPr lang="en-US" sz="3600" b="1" dirty="0">
                <a:latin typeface="Times New Roman" panose="02020603050405020304" pitchFamily="18" charset="0"/>
              </a:rPr>
              <a:t>FLOOD DAMAGE ASSESSMENT (ASPER SEOC KERALA REPORT)</a:t>
            </a:r>
            <a:br>
              <a:rPr lang="en-IN" sz="3200" dirty="0">
                <a:latin typeface="Times New Roman" panose="02020603050405020304" pitchFamily="18" charset="0"/>
              </a:rPr>
            </a:br>
            <a:r>
              <a:rPr lang="en-US" sz="3200" b="1" dirty="0">
                <a:latin typeface="Times New Roman" panose="02020603050405020304" pitchFamily="18" charset="0"/>
              </a:rPr>
              <a:t> </a:t>
            </a:r>
            <a:br>
              <a:rPr lang="en-IN" sz="3200" dirty="0">
                <a:latin typeface="Times New Roman" panose="02020603050405020304" pitchFamily="18" charset="0"/>
              </a:rPr>
            </a:br>
            <a:endParaRPr lang="en-IN" sz="3200" b="1" dirty="0">
              <a:latin typeface="Times New Roman" panose="02020603050405020304" pitchFamily="18" charset="0"/>
            </a:endParaRPr>
          </a:p>
        </p:txBody>
      </p:sp>
      <p:sp>
        <p:nvSpPr>
          <p:cNvPr id="2" name="Content Placeholder 1"/>
          <p:cNvSpPr>
            <a:spLocks noGrp="1"/>
          </p:cNvSpPr>
          <p:nvPr>
            <p:ph idx="4294967295"/>
          </p:nvPr>
        </p:nvSpPr>
        <p:spPr>
          <a:xfrm>
            <a:off x="332509" y="1745673"/>
            <a:ext cx="11610109" cy="4598856"/>
          </a:xfrm>
          <a:prstGeom prst="rect">
            <a:avLst/>
          </a:prstGeom>
        </p:spPr>
        <p:txBody>
          <a:bodyPr>
            <a:noAutofit/>
          </a:bodyPr>
          <a:lstStyle/>
          <a:p>
            <a:r>
              <a:rPr lang="en-IN" sz="2800" dirty="0">
                <a:latin typeface="Times New Roman" panose="02020603050405020304" pitchFamily="18" charset="0"/>
                <a:cs typeface="Times New Roman" panose="02020603050405020304" pitchFamily="18" charset="0"/>
              </a:rPr>
              <a:t>Kerala experienced the largest disaster of flood and land slide after 1924.</a:t>
            </a:r>
          </a:p>
          <a:p>
            <a:r>
              <a:rPr lang="en-IN" sz="2800" dirty="0">
                <a:latin typeface="Times New Roman" panose="02020603050405020304" pitchFamily="18" charset="0"/>
                <a:cs typeface="Times New Roman" panose="02020603050405020304" pitchFamily="18" charset="0"/>
              </a:rPr>
              <a:t>The torrential rain since 10th May in sporadic place in Kerala and continuous rain</a:t>
            </a:r>
          </a:p>
          <a:p>
            <a:r>
              <a:rPr lang="en-IN" sz="2800" dirty="0">
                <a:latin typeface="Times New Roman" panose="02020603050405020304" pitchFamily="18" charset="0"/>
                <a:cs typeface="Times New Roman" panose="02020603050405020304" pitchFamily="18" charset="0"/>
              </a:rPr>
              <a:t>Since August first week accumulate huge rain water in several dams. </a:t>
            </a:r>
          </a:p>
          <a:p>
            <a:r>
              <a:rPr lang="en-IN" sz="2800" dirty="0">
                <a:latin typeface="Times New Roman" panose="02020603050405020304" pitchFamily="18" charset="0"/>
                <a:cs typeface="Times New Roman" panose="02020603050405020304" pitchFamily="18" charset="0"/>
              </a:rPr>
              <a:t>Finally, 10th August few of the  dams were opened by the Kerala government. </a:t>
            </a:r>
          </a:p>
          <a:p>
            <a:r>
              <a:rPr lang="en-IN" sz="2800" dirty="0">
                <a:latin typeface="Times New Roman" panose="02020603050405020304" pitchFamily="18" charset="0"/>
                <a:cs typeface="Times New Roman" panose="02020603050405020304" pitchFamily="18" charset="0"/>
              </a:rPr>
              <a:t>The state government informed, electronic media, print media and public address system to all the house door to door notice regarding release the water. </a:t>
            </a:r>
          </a:p>
        </p:txBody>
      </p:sp>
    </p:spTree>
    <p:extLst>
      <p:ext uri="{BB962C8B-B14F-4D97-AF65-F5344CB8AC3E}">
        <p14:creationId xmlns:p14="http://schemas.microsoft.com/office/powerpoint/2010/main" val="20800224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49570" y="415636"/>
            <a:ext cx="8195094" cy="1025237"/>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br>
              <a:rPr lang="en-US" sz="3600" b="1" dirty="0">
                <a:latin typeface="Times New Roman" panose="02020603050405020304" pitchFamily="18" charset="0"/>
              </a:rPr>
            </a:br>
            <a:br>
              <a:rPr lang="en-US" sz="3600" b="1" dirty="0">
                <a:latin typeface="Times New Roman" panose="02020603050405020304" pitchFamily="18" charset="0"/>
              </a:rPr>
            </a:br>
            <a:r>
              <a:rPr lang="en-US" sz="3600" b="1" dirty="0">
                <a:latin typeface="Times New Roman" panose="02020603050405020304" pitchFamily="18" charset="0"/>
              </a:rPr>
              <a:t>FLOOD DAMAGE ASSESSMENT (ASPER SEOC KERALA REPORT)</a:t>
            </a:r>
            <a:br>
              <a:rPr lang="en-IN" sz="3200" dirty="0">
                <a:latin typeface="Times New Roman" panose="02020603050405020304" pitchFamily="18" charset="0"/>
              </a:rPr>
            </a:br>
            <a:r>
              <a:rPr lang="en-US" sz="3200" b="1" dirty="0">
                <a:latin typeface="Times New Roman" panose="02020603050405020304" pitchFamily="18" charset="0"/>
              </a:rPr>
              <a:t> </a:t>
            </a:r>
            <a:br>
              <a:rPr lang="en-IN" sz="3200" dirty="0">
                <a:latin typeface="Times New Roman" panose="02020603050405020304" pitchFamily="18" charset="0"/>
              </a:rPr>
            </a:br>
            <a:endParaRPr lang="en-IN" sz="3200" b="1" dirty="0">
              <a:latin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29708876"/>
              </p:ext>
            </p:extLst>
          </p:nvPr>
        </p:nvGraphicFramePr>
        <p:xfrm>
          <a:off x="157018" y="2004291"/>
          <a:ext cx="11859491" cy="4590472"/>
        </p:xfrm>
        <a:graphic>
          <a:graphicData uri="http://schemas.openxmlformats.org/drawingml/2006/table">
            <a:tbl>
              <a:tblPr>
                <a:tableStyleId>{5C22544A-7EE6-4342-B048-85BDC9FD1C3A}</a:tableStyleId>
              </a:tblPr>
              <a:tblGrid>
                <a:gridCol w="1033106">
                  <a:extLst>
                    <a:ext uri="{9D8B030D-6E8A-4147-A177-3AD203B41FA5}">
                      <a16:colId xmlns:a16="http://schemas.microsoft.com/office/drawing/2014/main" val="20000"/>
                    </a:ext>
                  </a:extLst>
                </a:gridCol>
                <a:gridCol w="3824541">
                  <a:extLst>
                    <a:ext uri="{9D8B030D-6E8A-4147-A177-3AD203B41FA5}">
                      <a16:colId xmlns:a16="http://schemas.microsoft.com/office/drawing/2014/main" val="20001"/>
                    </a:ext>
                  </a:extLst>
                </a:gridCol>
                <a:gridCol w="7001844">
                  <a:extLst>
                    <a:ext uri="{9D8B030D-6E8A-4147-A177-3AD203B41FA5}">
                      <a16:colId xmlns:a16="http://schemas.microsoft.com/office/drawing/2014/main" val="20002"/>
                    </a:ext>
                  </a:extLst>
                </a:gridCol>
              </a:tblGrid>
              <a:tr h="406111">
                <a:tc>
                  <a:txBody>
                    <a:bodyPr/>
                    <a:lstStyle/>
                    <a:p>
                      <a:pPr marL="0" lvl="0" indent="0" algn="just">
                        <a:lnSpc>
                          <a:spcPct val="115000"/>
                        </a:lnSpc>
                        <a:spcAft>
                          <a:spcPts val="0"/>
                        </a:spcAft>
                        <a:buFontTx/>
                        <a:buNone/>
                      </a:pPr>
                      <a:endParaRPr lang="en-IN" sz="2400" dirty="0">
                        <a:effectLst/>
                        <a:latin typeface="Times New Roman" panose="02020603050405020304" pitchFamily="18" charset="0"/>
                        <a:ea typeface="Calibri"/>
                        <a:cs typeface="Mangal"/>
                      </a:endParaRPr>
                    </a:p>
                  </a:txBody>
                  <a:tcPr marL="0" marR="0" marT="0" marB="0" anchor="ctr"/>
                </a:tc>
                <a:tc>
                  <a:txBody>
                    <a:bodyPr/>
                    <a:lstStyle/>
                    <a:p>
                      <a:pPr marL="71120" marR="42545">
                        <a:lnSpc>
                          <a:spcPct val="115000"/>
                        </a:lnSpc>
                        <a:spcAft>
                          <a:spcPts val="0"/>
                        </a:spcAft>
                      </a:pPr>
                      <a:r>
                        <a:rPr lang="en-US" sz="2400" dirty="0">
                          <a:effectLst/>
                          <a:latin typeface="Times New Roman" panose="02020603050405020304" pitchFamily="18" charset="0"/>
                        </a:rPr>
                        <a:t>Rainfall (mm)</a:t>
                      </a:r>
                      <a:endParaRPr lang="en-IN" sz="2400" dirty="0">
                        <a:effectLst/>
                        <a:latin typeface="Times New Roman" panose="02020603050405020304" pitchFamily="18" charset="0"/>
                        <a:ea typeface="Calibri"/>
                        <a:cs typeface="Mangal"/>
                      </a:endParaRPr>
                    </a:p>
                  </a:txBody>
                  <a:tcPr marL="0" marR="0" marT="0" marB="0" anchor="ctr"/>
                </a:tc>
                <a:tc>
                  <a:txBody>
                    <a:bodyPr/>
                    <a:lstStyle/>
                    <a:p>
                      <a:pPr marL="71755" marR="60325">
                        <a:lnSpc>
                          <a:spcPct val="115000"/>
                        </a:lnSpc>
                        <a:spcAft>
                          <a:spcPts val="0"/>
                        </a:spcAft>
                      </a:pPr>
                      <a:r>
                        <a:rPr lang="en-US" sz="2400" dirty="0">
                          <a:effectLst/>
                          <a:latin typeface="Times New Roman" panose="02020603050405020304" pitchFamily="18" charset="0"/>
                        </a:rPr>
                        <a:t>1873.78 mm (Average)</a:t>
                      </a:r>
                      <a:endParaRPr lang="en-IN" sz="2400" dirty="0">
                        <a:effectLst/>
                        <a:latin typeface="Times New Roman" panose="02020603050405020304" pitchFamily="18" charset="0"/>
                        <a:ea typeface="Calibri"/>
                        <a:cs typeface="Mangal"/>
                      </a:endParaRPr>
                    </a:p>
                  </a:txBody>
                  <a:tcPr marL="0" marR="0" marT="0" marB="0" anchor="ctr"/>
                </a:tc>
                <a:extLst>
                  <a:ext uri="{0D108BD9-81ED-4DB2-BD59-A6C34878D82A}">
                    <a16:rowId xmlns:a16="http://schemas.microsoft.com/office/drawing/2014/main" val="10000"/>
                  </a:ext>
                </a:extLst>
              </a:tr>
              <a:tr h="2153806">
                <a:tc>
                  <a:txBody>
                    <a:bodyPr/>
                    <a:lstStyle/>
                    <a:p>
                      <a:pPr marL="0" lvl="0" indent="0" algn="just">
                        <a:lnSpc>
                          <a:spcPct val="115000"/>
                        </a:lnSpc>
                        <a:spcAft>
                          <a:spcPts val="0"/>
                        </a:spcAft>
                        <a:buFontTx/>
                        <a:buNone/>
                      </a:pPr>
                      <a:endParaRPr lang="en-IN" sz="2400" dirty="0">
                        <a:effectLst/>
                        <a:latin typeface="Times New Roman" panose="02020603050405020304" pitchFamily="18" charset="0"/>
                        <a:ea typeface="Calibri"/>
                        <a:cs typeface="Mangal"/>
                      </a:endParaRPr>
                    </a:p>
                  </a:txBody>
                  <a:tcPr marL="0" marR="0" marT="0" marB="0" anchor="ctr"/>
                </a:tc>
                <a:tc>
                  <a:txBody>
                    <a:bodyPr/>
                    <a:lstStyle/>
                    <a:p>
                      <a:pPr marL="71120" marR="42545">
                        <a:lnSpc>
                          <a:spcPct val="115000"/>
                        </a:lnSpc>
                        <a:spcAft>
                          <a:spcPts val="0"/>
                        </a:spcAft>
                      </a:pPr>
                      <a:r>
                        <a:rPr lang="en-US" sz="2400" dirty="0">
                          <a:effectLst/>
                          <a:latin typeface="Times New Roman" panose="02020603050405020304" pitchFamily="18" charset="0"/>
                        </a:rPr>
                        <a:t>No. of  districts affected with name</a:t>
                      </a:r>
                      <a:endParaRPr lang="en-IN" sz="2400" dirty="0">
                        <a:effectLst/>
                        <a:latin typeface="Times New Roman" panose="02020603050405020304" pitchFamily="18" charset="0"/>
                        <a:ea typeface="Calibri"/>
                        <a:cs typeface="Mangal"/>
                      </a:endParaRPr>
                    </a:p>
                  </a:txBody>
                  <a:tcPr marL="0" marR="0" marT="0" marB="0" anchor="ctr"/>
                </a:tc>
                <a:tc>
                  <a:txBody>
                    <a:bodyPr/>
                    <a:lstStyle/>
                    <a:p>
                      <a:pPr marL="71755" marR="60325">
                        <a:lnSpc>
                          <a:spcPct val="115000"/>
                        </a:lnSpc>
                        <a:spcAft>
                          <a:spcPts val="0"/>
                        </a:spcAft>
                      </a:pPr>
                      <a:r>
                        <a:rPr lang="en-US" sz="2400" dirty="0">
                          <a:effectLst/>
                          <a:latin typeface="Times New Roman" panose="02020603050405020304" pitchFamily="18" charset="0"/>
                        </a:rPr>
                        <a:t>Kannur, Kollam, Kasaragod, Alappuzha, Thrissur</a:t>
                      </a:r>
                      <a:endParaRPr lang="en-IN" sz="2400" dirty="0">
                        <a:effectLst/>
                      </a:endParaRPr>
                    </a:p>
                    <a:p>
                      <a:pPr marL="71755" marR="60325">
                        <a:lnSpc>
                          <a:spcPct val="115000"/>
                        </a:lnSpc>
                        <a:spcAft>
                          <a:spcPts val="0"/>
                        </a:spcAft>
                      </a:pPr>
                      <a:r>
                        <a:rPr lang="en-US" sz="2400" dirty="0" err="1">
                          <a:effectLst/>
                        </a:rPr>
                        <a:t>Kozhikode,Palakad</a:t>
                      </a:r>
                      <a:r>
                        <a:rPr lang="en-US" sz="2400" dirty="0">
                          <a:effectLst/>
                        </a:rPr>
                        <a:t>, Malappuram, </a:t>
                      </a:r>
                      <a:r>
                        <a:rPr lang="en-US" sz="2400" dirty="0" err="1">
                          <a:effectLst/>
                        </a:rPr>
                        <a:t>Pathanamthitta</a:t>
                      </a:r>
                      <a:r>
                        <a:rPr lang="en-US" sz="2400" dirty="0">
                          <a:effectLst/>
                        </a:rPr>
                        <a:t>, </a:t>
                      </a:r>
                      <a:r>
                        <a:rPr lang="en-US" sz="2400" dirty="0" err="1">
                          <a:effectLst/>
                        </a:rPr>
                        <a:t>Ernakulam,Kottayam</a:t>
                      </a:r>
                      <a:r>
                        <a:rPr lang="en-US" sz="2400" dirty="0">
                          <a:effectLst/>
                        </a:rPr>
                        <a:t>, Idukki, </a:t>
                      </a:r>
                      <a:r>
                        <a:rPr lang="en-US" sz="2400" dirty="0" err="1">
                          <a:effectLst/>
                        </a:rPr>
                        <a:t>Thiruvanthapuram</a:t>
                      </a:r>
                      <a:r>
                        <a:rPr lang="en-US" sz="2400" dirty="0">
                          <a:effectLst/>
                        </a:rPr>
                        <a:t>, Wayanad</a:t>
                      </a:r>
                      <a:endParaRPr lang="en-IN" sz="2400" dirty="0">
                        <a:effectLst/>
                        <a:latin typeface="Times New Roman" panose="02020603050405020304" pitchFamily="18" charset="0"/>
                        <a:ea typeface="Calibri"/>
                        <a:cs typeface="Mangal"/>
                      </a:endParaRPr>
                    </a:p>
                  </a:txBody>
                  <a:tcPr marL="0" marR="0" marT="0" marB="0" anchor="ctr"/>
                </a:tc>
                <a:extLst>
                  <a:ext uri="{0D108BD9-81ED-4DB2-BD59-A6C34878D82A}">
                    <a16:rowId xmlns:a16="http://schemas.microsoft.com/office/drawing/2014/main" val="10001"/>
                  </a:ext>
                </a:extLst>
              </a:tr>
              <a:tr h="406111">
                <a:tc>
                  <a:txBody>
                    <a:bodyPr/>
                    <a:lstStyle/>
                    <a:p>
                      <a:pPr marL="0" lvl="0" indent="0" algn="just">
                        <a:lnSpc>
                          <a:spcPct val="115000"/>
                        </a:lnSpc>
                        <a:spcAft>
                          <a:spcPts val="0"/>
                        </a:spcAft>
                        <a:buFontTx/>
                        <a:buNone/>
                      </a:pPr>
                      <a:endParaRPr lang="en-IN" sz="2400" dirty="0">
                        <a:effectLst/>
                        <a:latin typeface="Times New Roman" panose="02020603050405020304" pitchFamily="18" charset="0"/>
                        <a:ea typeface="Calibri"/>
                        <a:cs typeface="Mangal"/>
                      </a:endParaRPr>
                    </a:p>
                  </a:txBody>
                  <a:tcPr marL="0" marR="0" marT="0" marB="0" anchor="ctr"/>
                </a:tc>
                <a:tc>
                  <a:txBody>
                    <a:bodyPr/>
                    <a:lstStyle/>
                    <a:p>
                      <a:pPr marL="71120" marR="42545">
                        <a:lnSpc>
                          <a:spcPct val="115000"/>
                        </a:lnSpc>
                        <a:spcAft>
                          <a:spcPts val="0"/>
                        </a:spcAft>
                      </a:pPr>
                      <a:r>
                        <a:rPr lang="en-US" sz="2400" dirty="0">
                          <a:effectLst/>
                          <a:latin typeface="Times New Roman" panose="02020603050405020304" pitchFamily="18" charset="0"/>
                        </a:rPr>
                        <a:t>No. of village affected</a:t>
                      </a:r>
                      <a:endParaRPr lang="en-IN" sz="2400" dirty="0">
                        <a:effectLst/>
                        <a:latin typeface="Times New Roman" panose="02020603050405020304" pitchFamily="18" charset="0"/>
                        <a:ea typeface="Calibri"/>
                        <a:cs typeface="Mangal"/>
                      </a:endParaRPr>
                    </a:p>
                  </a:txBody>
                  <a:tcPr marL="0" marR="0" marT="0" marB="0" anchor="ctr"/>
                </a:tc>
                <a:tc>
                  <a:txBody>
                    <a:bodyPr/>
                    <a:lstStyle/>
                    <a:p>
                      <a:pPr marL="71755" marR="60325">
                        <a:lnSpc>
                          <a:spcPct val="115000"/>
                        </a:lnSpc>
                        <a:spcAft>
                          <a:spcPts val="0"/>
                        </a:spcAft>
                      </a:pPr>
                      <a:r>
                        <a:rPr lang="en-US" sz="2400" dirty="0">
                          <a:effectLst/>
                          <a:latin typeface="Times New Roman" panose="02020603050405020304" pitchFamily="18" charset="0"/>
                        </a:rPr>
                        <a:t>776</a:t>
                      </a:r>
                      <a:endParaRPr lang="en-IN" sz="2400" dirty="0">
                        <a:effectLst/>
                        <a:latin typeface="Times New Roman" panose="02020603050405020304" pitchFamily="18" charset="0"/>
                        <a:ea typeface="Calibri"/>
                        <a:cs typeface="Mangal"/>
                      </a:endParaRPr>
                    </a:p>
                  </a:txBody>
                  <a:tcPr marL="0" marR="0" marT="0" marB="0" anchor="ctr"/>
                </a:tc>
                <a:extLst>
                  <a:ext uri="{0D108BD9-81ED-4DB2-BD59-A6C34878D82A}">
                    <a16:rowId xmlns:a16="http://schemas.microsoft.com/office/drawing/2014/main" val="10002"/>
                  </a:ext>
                </a:extLst>
              </a:tr>
              <a:tr h="406111">
                <a:tc>
                  <a:txBody>
                    <a:bodyPr/>
                    <a:lstStyle/>
                    <a:p>
                      <a:pPr marL="0" lvl="0" indent="0" algn="just">
                        <a:lnSpc>
                          <a:spcPct val="115000"/>
                        </a:lnSpc>
                        <a:spcAft>
                          <a:spcPts val="0"/>
                        </a:spcAft>
                        <a:buFontTx/>
                        <a:buNone/>
                      </a:pPr>
                      <a:endParaRPr lang="en-IN" sz="2400" dirty="0">
                        <a:effectLst/>
                        <a:latin typeface="Times New Roman" panose="02020603050405020304" pitchFamily="18" charset="0"/>
                        <a:ea typeface="Calibri"/>
                        <a:cs typeface="Mangal"/>
                      </a:endParaRPr>
                    </a:p>
                  </a:txBody>
                  <a:tcPr marL="0" marR="0" marT="0" marB="0" anchor="ctr"/>
                </a:tc>
                <a:tc>
                  <a:txBody>
                    <a:bodyPr/>
                    <a:lstStyle/>
                    <a:p>
                      <a:pPr marL="71120" marR="42545">
                        <a:lnSpc>
                          <a:spcPct val="115000"/>
                        </a:lnSpc>
                        <a:spcAft>
                          <a:spcPts val="0"/>
                        </a:spcAft>
                      </a:pPr>
                      <a:r>
                        <a:rPr lang="en-US" sz="2400" dirty="0">
                          <a:effectLst/>
                          <a:latin typeface="Times New Roman" panose="02020603050405020304" pitchFamily="18" charset="0"/>
                        </a:rPr>
                        <a:t>Population affected</a:t>
                      </a:r>
                      <a:endParaRPr lang="en-IN" sz="2400" dirty="0">
                        <a:effectLst/>
                        <a:latin typeface="Times New Roman" panose="02020603050405020304" pitchFamily="18" charset="0"/>
                        <a:ea typeface="Calibri"/>
                        <a:cs typeface="Mangal"/>
                      </a:endParaRPr>
                    </a:p>
                  </a:txBody>
                  <a:tcPr marL="0" marR="0" marT="0" marB="0" anchor="ctr"/>
                </a:tc>
                <a:tc>
                  <a:txBody>
                    <a:bodyPr/>
                    <a:lstStyle/>
                    <a:p>
                      <a:pPr marL="71755" marR="60325">
                        <a:lnSpc>
                          <a:spcPct val="115000"/>
                        </a:lnSpc>
                        <a:spcAft>
                          <a:spcPts val="0"/>
                        </a:spcAft>
                      </a:pPr>
                      <a:r>
                        <a:rPr lang="en-US" sz="2400" dirty="0">
                          <a:effectLst/>
                          <a:latin typeface="Times New Roman" panose="02020603050405020304" pitchFamily="18" charset="0"/>
                        </a:rPr>
                        <a:t>5411712</a:t>
                      </a:r>
                      <a:endParaRPr lang="en-IN" sz="2400" dirty="0">
                        <a:effectLst/>
                        <a:latin typeface="Times New Roman" panose="02020603050405020304" pitchFamily="18" charset="0"/>
                        <a:ea typeface="Calibri"/>
                        <a:cs typeface="Mangal"/>
                      </a:endParaRPr>
                    </a:p>
                  </a:txBody>
                  <a:tcPr marL="0" marR="0" marT="0" marB="0" anchor="ctr"/>
                </a:tc>
                <a:extLst>
                  <a:ext uri="{0D108BD9-81ED-4DB2-BD59-A6C34878D82A}">
                    <a16:rowId xmlns:a16="http://schemas.microsoft.com/office/drawing/2014/main" val="10003"/>
                  </a:ext>
                </a:extLst>
              </a:tr>
              <a:tr h="406111">
                <a:tc>
                  <a:txBody>
                    <a:bodyPr/>
                    <a:lstStyle/>
                    <a:p>
                      <a:pPr marL="0" lvl="0" indent="0" algn="just">
                        <a:lnSpc>
                          <a:spcPct val="115000"/>
                        </a:lnSpc>
                        <a:spcAft>
                          <a:spcPts val="0"/>
                        </a:spcAft>
                        <a:buFontTx/>
                        <a:buNone/>
                      </a:pPr>
                      <a:endParaRPr lang="en-IN" sz="2400" dirty="0">
                        <a:effectLst/>
                        <a:latin typeface="Times New Roman" panose="02020603050405020304" pitchFamily="18" charset="0"/>
                        <a:ea typeface="Calibri"/>
                        <a:cs typeface="Mangal"/>
                      </a:endParaRPr>
                    </a:p>
                  </a:txBody>
                  <a:tcPr marL="0" marR="0" marT="0" marB="0" anchor="ctr"/>
                </a:tc>
                <a:tc>
                  <a:txBody>
                    <a:bodyPr/>
                    <a:lstStyle/>
                    <a:p>
                      <a:pPr marL="71120" marR="42545">
                        <a:lnSpc>
                          <a:spcPct val="115000"/>
                        </a:lnSpc>
                        <a:spcAft>
                          <a:spcPts val="0"/>
                        </a:spcAft>
                      </a:pPr>
                      <a:r>
                        <a:rPr lang="en-US" sz="2400" dirty="0">
                          <a:effectLst/>
                          <a:latin typeface="Times New Roman" panose="02020603050405020304" pitchFamily="18" charset="0"/>
                        </a:rPr>
                        <a:t>Human lives lost </a:t>
                      </a:r>
                      <a:endParaRPr lang="en-IN" sz="2400" dirty="0">
                        <a:effectLst/>
                        <a:latin typeface="Times New Roman" panose="02020603050405020304" pitchFamily="18" charset="0"/>
                        <a:ea typeface="Calibri"/>
                        <a:cs typeface="Mangal"/>
                      </a:endParaRPr>
                    </a:p>
                  </a:txBody>
                  <a:tcPr marL="0" marR="0" marT="0" marB="0" anchor="ctr"/>
                </a:tc>
                <a:tc>
                  <a:txBody>
                    <a:bodyPr/>
                    <a:lstStyle/>
                    <a:p>
                      <a:pPr marL="71755" marR="60325">
                        <a:lnSpc>
                          <a:spcPct val="115000"/>
                        </a:lnSpc>
                        <a:spcAft>
                          <a:spcPts val="0"/>
                        </a:spcAft>
                      </a:pPr>
                      <a:r>
                        <a:rPr lang="en-US" sz="2400" dirty="0">
                          <a:effectLst/>
                          <a:latin typeface="Times New Roman" panose="02020603050405020304" pitchFamily="18" charset="0"/>
                        </a:rPr>
                        <a:t>474 </a:t>
                      </a:r>
                      <a:endParaRPr lang="en-IN" sz="2400" dirty="0">
                        <a:effectLst/>
                        <a:latin typeface="Times New Roman" panose="02020603050405020304" pitchFamily="18" charset="0"/>
                        <a:ea typeface="Calibri"/>
                        <a:cs typeface="Mangal"/>
                      </a:endParaRPr>
                    </a:p>
                  </a:txBody>
                  <a:tcPr marL="0" marR="0" marT="0" marB="0" anchor="ctr"/>
                </a:tc>
                <a:extLst>
                  <a:ext uri="{0D108BD9-81ED-4DB2-BD59-A6C34878D82A}">
                    <a16:rowId xmlns:a16="http://schemas.microsoft.com/office/drawing/2014/main" val="10004"/>
                  </a:ext>
                </a:extLst>
              </a:tr>
              <a:tr h="406111">
                <a:tc>
                  <a:txBody>
                    <a:bodyPr/>
                    <a:lstStyle/>
                    <a:p>
                      <a:pPr marL="0" lvl="0" indent="0" algn="just">
                        <a:lnSpc>
                          <a:spcPct val="115000"/>
                        </a:lnSpc>
                        <a:spcAft>
                          <a:spcPts val="0"/>
                        </a:spcAft>
                        <a:buFontTx/>
                        <a:buNone/>
                      </a:pPr>
                      <a:endParaRPr lang="en-IN" sz="2400" dirty="0">
                        <a:effectLst/>
                        <a:latin typeface="Times New Roman" panose="02020603050405020304" pitchFamily="18" charset="0"/>
                        <a:ea typeface="Calibri"/>
                        <a:cs typeface="Mangal"/>
                      </a:endParaRPr>
                    </a:p>
                  </a:txBody>
                  <a:tcPr marL="0" marR="0" marT="0" marB="0" anchor="ctr"/>
                </a:tc>
                <a:tc>
                  <a:txBody>
                    <a:bodyPr/>
                    <a:lstStyle/>
                    <a:p>
                      <a:pPr marL="71120" marR="42545">
                        <a:lnSpc>
                          <a:spcPct val="115000"/>
                        </a:lnSpc>
                        <a:spcAft>
                          <a:spcPts val="0"/>
                        </a:spcAft>
                      </a:pPr>
                      <a:r>
                        <a:rPr lang="en-US" sz="2400" dirty="0">
                          <a:effectLst/>
                          <a:latin typeface="Times New Roman" panose="02020603050405020304" pitchFamily="18" charset="0"/>
                        </a:rPr>
                        <a:t>No. of missing</a:t>
                      </a:r>
                      <a:endParaRPr lang="en-IN" sz="2400" dirty="0">
                        <a:effectLst/>
                        <a:latin typeface="Times New Roman" panose="02020603050405020304" pitchFamily="18" charset="0"/>
                        <a:ea typeface="Calibri"/>
                        <a:cs typeface="Mangal"/>
                      </a:endParaRPr>
                    </a:p>
                  </a:txBody>
                  <a:tcPr marL="0" marR="0" marT="0" marB="0" anchor="ctr"/>
                </a:tc>
                <a:tc>
                  <a:txBody>
                    <a:bodyPr/>
                    <a:lstStyle/>
                    <a:p>
                      <a:pPr marL="71755" marR="60325">
                        <a:lnSpc>
                          <a:spcPct val="115000"/>
                        </a:lnSpc>
                        <a:spcAft>
                          <a:spcPts val="0"/>
                        </a:spcAft>
                      </a:pPr>
                      <a:r>
                        <a:rPr lang="en-US" sz="2400" dirty="0">
                          <a:effectLst/>
                          <a:latin typeface="Times New Roman" panose="02020603050405020304" pitchFamily="18" charset="0"/>
                        </a:rPr>
                        <a:t>15</a:t>
                      </a:r>
                      <a:endParaRPr lang="en-IN" sz="2400" dirty="0">
                        <a:effectLst/>
                        <a:latin typeface="Times New Roman" panose="02020603050405020304" pitchFamily="18" charset="0"/>
                        <a:ea typeface="Calibri"/>
                        <a:cs typeface="Mangal"/>
                      </a:endParaRPr>
                    </a:p>
                  </a:txBody>
                  <a:tcPr marL="0" marR="0" marT="0" marB="0" anchor="ctr"/>
                </a:tc>
                <a:extLst>
                  <a:ext uri="{0D108BD9-81ED-4DB2-BD59-A6C34878D82A}">
                    <a16:rowId xmlns:a16="http://schemas.microsoft.com/office/drawing/2014/main" val="10005"/>
                  </a:ext>
                </a:extLst>
              </a:tr>
              <a:tr h="406111">
                <a:tc>
                  <a:txBody>
                    <a:bodyPr/>
                    <a:lstStyle/>
                    <a:p>
                      <a:pPr marL="0" lvl="0" indent="0" algn="just">
                        <a:lnSpc>
                          <a:spcPct val="115000"/>
                        </a:lnSpc>
                        <a:spcAft>
                          <a:spcPts val="0"/>
                        </a:spcAft>
                        <a:buFontTx/>
                        <a:buNone/>
                      </a:pPr>
                      <a:endParaRPr lang="en-IN" sz="2400" dirty="0">
                        <a:effectLst/>
                        <a:latin typeface="Times New Roman" panose="02020603050405020304" pitchFamily="18" charset="0"/>
                        <a:ea typeface="Calibri"/>
                        <a:cs typeface="Mangal"/>
                      </a:endParaRPr>
                    </a:p>
                  </a:txBody>
                  <a:tcPr marL="0" marR="0" marT="0" marB="0" anchor="ctr"/>
                </a:tc>
                <a:tc>
                  <a:txBody>
                    <a:bodyPr/>
                    <a:lstStyle/>
                    <a:p>
                      <a:pPr marL="71120" marR="42545">
                        <a:lnSpc>
                          <a:spcPct val="115000"/>
                        </a:lnSpc>
                        <a:spcAft>
                          <a:spcPts val="0"/>
                        </a:spcAft>
                      </a:pPr>
                      <a:r>
                        <a:rPr lang="en-US" sz="2400" dirty="0">
                          <a:effectLst/>
                          <a:latin typeface="Times New Roman" panose="02020603050405020304" pitchFamily="18" charset="0"/>
                        </a:rPr>
                        <a:t>No. of  Injured</a:t>
                      </a:r>
                      <a:endParaRPr lang="en-IN" sz="2400" dirty="0">
                        <a:effectLst/>
                        <a:latin typeface="Times New Roman" panose="02020603050405020304" pitchFamily="18" charset="0"/>
                        <a:ea typeface="Calibri"/>
                        <a:cs typeface="Mangal"/>
                      </a:endParaRPr>
                    </a:p>
                  </a:txBody>
                  <a:tcPr marL="0" marR="0" marT="0" marB="0" anchor="ctr"/>
                </a:tc>
                <a:tc>
                  <a:txBody>
                    <a:bodyPr/>
                    <a:lstStyle/>
                    <a:p>
                      <a:pPr marL="71755" marR="60325">
                        <a:lnSpc>
                          <a:spcPct val="115000"/>
                        </a:lnSpc>
                        <a:spcAft>
                          <a:spcPts val="0"/>
                        </a:spcAft>
                      </a:pPr>
                      <a:r>
                        <a:rPr lang="en-US" sz="2400" dirty="0">
                          <a:effectLst/>
                          <a:latin typeface="Times New Roman" panose="02020603050405020304" pitchFamily="18" charset="0"/>
                        </a:rPr>
                        <a:t>140</a:t>
                      </a:r>
                      <a:endParaRPr lang="en-IN" sz="2400" dirty="0">
                        <a:effectLst/>
                        <a:latin typeface="Times New Roman" panose="02020603050405020304" pitchFamily="18" charset="0"/>
                        <a:ea typeface="Calibri"/>
                        <a:cs typeface="Mangal"/>
                      </a:endParaRPr>
                    </a:p>
                  </a:txBody>
                  <a:tcPr marL="0" marR="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921976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16628519"/>
              </p:ext>
            </p:extLst>
          </p:nvPr>
        </p:nvGraphicFramePr>
        <p:xfrm>
          <a:off x="258618" y="1699490"/>
          <a:ext cx="11739418" cy="5006108"/>
        </p:xfrm>
        <a:graphic>
          <a:graphicData uri="http://schemas.openxmlformats.org/drawingml/2006/table">
            <a:tbl>
              <a:tblPr>
                <a:tableStyleId>{5C22544A-7EE6-4342-B048-85BDC9FD1C3A}</a:tableStyleId>
              </a:tblPr>
              <a:tblGrid>
                <a:gridCol w="889847">
                  <a:extLst>
                    <a:ext uri="{9D8B030D-6E8A-4147-A177-3AD203B41FA5}">
                      <a16:colId xmlns:a16="http://schemas.microsoft.com/office/drawing/2014/main" val="20000"/>
                    </a:ext>
                  </a:extLst>
                </a:gridCol>
                <a:gridCol w="3918618">
                  <a:extLst>
                    <a:ext uri="{9D8B030D-6E8A-4147-A177-3AD203B41FA5}">
                      <a16:colId xmlns:a16="http://schemas.microsoft.com/office/drawing/2014/main" val="20001"/>
                    </a:ext>
                  </a:extLst>
                </a:gridCol>
                <a:gridCol w="6930953">
                  <a:extLst>
                    <a:ext uri="{9D8B030D-6E8A-4147-A177-3AD203B41FA5}">
                      <a16:colId xmlns:a16="http://schemas.microsoft.com/office/drawing/2014/main" val="20002"/>
                    </a:ext>
                  </a:extLst>
                </a:gridCol>
              </a:tblGrid>
              <a:tr h="1251527">
                <a:tc>
                  <a:txBody>
                    <a:bodyPr/>
                    <a:lstStyle/>
                    <a:p>
                      <a:pPr marL="342900" lvl="0" indent="-342900" algn="ctr">
                        <a:lnSpc>
                          <a:spcPct val="115000"/>
                        </a:lnSpc>
                        <a:spcAft>
                          <a:spcPts val="0"/>
                        </a:spcAft>
                        <a:buFont typeface="+mj-lt"/>
                        <a:buAutoNum type="romanLcParenR"/>
                      </a:pPr>
                      <a:r>
                        <a:rPr lang="en-US" sz="2800" dirty="0">
                          <a:effectLst/>
                          <a:latin typeface="Times New Roman" panose="02020603050405020304" pitchFamily="18" charset="0"/>
                        </a:rPr>
                        <a:t> </a:t>
                      </a:r>
                      <a:endParaRPr lang="en-IN" sz="2800" dirty="0">
                        <a:effectLst/>
                        <a:latin typeface="Times New Roman" panose="02020603050405020304" pitchFamily="18" charset="0"/>
                        <a:ea typeface="Calibri"/>
                        <a:cs typeface="Mangal"/>
                      </a:endParaRPr>
                    </a:p>
                  </a:txBody>
                  <a:tcPr marL="0" marR="0" marT="0" marB="0" anchor="ctr"/>
                </a:tc>
                <a:tc>
                  <a:txBody>
                    <a:bodyPr/>
                    <a:lstStyle/>
                    <a:p>
                      <a:pPr marL="71120" marR="42545" algn="l">
                        <a:lnSpc>
                          <a:spcPct val="115000"/>
                        </a:lnSpc>
                        <a:spcAft>
                          <a:spcPts val="0"/>
                        </a:spcAft>
                      </a:pPr>
                      <a:r>
                        <a:rPr lang="en-US" sz="2800" dirty="0">
                          <a:effectLst/>
                          <a:latin typeface="Times New Roman" panose="02020603050405020304" pitchFamily="18" charset="0"/>
                        </a:rPr>
                        <a:t>Houses damage</a:t>
                      </a:r>
                      <a:endParaRPr lang="en-IN" sz="2800" dirty="0">
                        <a:effectLst/>
                        <a:latin typeface="Times New Roman" panose="02020603050405020304" pitchFamily="18" charset="0"/>
                        <a:ea typeface="Calibri"/>
                        <a:cs typeface="Mangal"/>
                      </a:endParaRPr>
                    </a:p>
                  </a:txBody>
                  <a:tcPr marL="0" marR="0" marT="0" marB="0" anchor="ctr"/>
                </a:tc>
                <a:tc>
                  <a:txBody>
                    <a:bodyPr/>
                    <a:lstStyle/>
                    <a:p>
                      <a:pPr marL="71755" marR="60325" algn="ctr">
                        <a:lnSpc>
                          <a:spcPct val="115000"/>
                        </a:lnSpc>
                        <a:spcAft>
                          <a:spcPts val="0"/>
                        </a:spcAft>
                      </a:pPr>
                      <a:r>
                        <a:rPr lang="en-US" sz="2800" dirty="0">
                          <a:effectLst/>
                          <a:latin typeface="Times New Roman" panose="02020603050405020304" pitchFamily="18" charset="0"/>
                        </a:rPr>
                        <a:t>Fully:1822</a:t>
                      </a:r>
                      <a:endParaRPr lang="en-IN" sz="2800" dirty="0">
                        <a:effectLst/>
                      </a:endParaRPr>
                    </a:p>
                    <a:p>
                      <a:pPr marL="71755" marR="60325" algn="ctr">
                        <a:lnSpc>
                          <a:spcPct val="115000"/>
                        </a:lnSpc>
                        <a:spcAft>
                          <a:spcPts val="0"/>
                        </a:spcAft>
                      </a:pPr>
                      <a:r>
                        <a:rPr lang="en-US" sz="2800" dirty="0">
                          <a:effectLst/>
                        </a:rPr>
                        <a:t>Partially: 21695</a:t>
                      </a:r>
                      <a:endParaRPr lang="en-IN" sz="2800" dirty="0">
                        <a:effectLst/>
                        <a:latin typeface="Times New Roman" panose="02020603050405020304" pitchFamily="18" charset="0"/>
                        <a:ea typeface="Calibri"/>
                        <a:cs typeface="Mangal"/>
                      </a:endParaRPr>
                    </a:p>
                  </a:txBody>
                  <a:tcPr marL="0" marR="0" marT="0" marB="0" anchor="ctr"/>
                </a:tc>
                <a:extLst>
                  <a:ext uri="{0D108BD9-81ED-4DB2-BD59-A6C34878D82A}">
                    <a16:rowId xmlns:a16="http://schemas.microsoft.com/office/drawing/2014/main" val="10000"/>
                  </a:ext>
                </a:extLst>
              </a:tr>
              <a:tr h="1251527">
                <a:tc>
                  <a:txBody>
                    <a:bodyPr/>
                    <a:lstStyle/>
                    <a:p>
                      <a:pPr marL="342900" lvl="0" indent="-342900" algn="ctr">
                        <a:lnSpc>
                          <a:spcPct val="115000"/>
                        </a:lnSpc>
                        <a:spcAft>
                          <a:spcPts val="0"/>
                        </a:spcAft>
                        <a:buFont typeface="+mj-lt"/>
                        <a:buAutoNum type="romanLcParenR"/>
                      </a:pPr>
                      <a:r>
                        <a:rPr lang="en-US" sz="2800" dirty="0">
                          <a:effectLst/>
                          <a:latin typeface="Times New Roman" panose="02020603050405020304" pitchFamily="18" charset="0"/>
                        </a:rPr>
                        <a:t> </a:t>
                      </a:r>
                      <a:endParaRPr lang="en-IN" sz="2800" dirty="0">
                        <a:effectLst/>
                        <a:latin typeface="Times New Roman" panose="02020603050405020304" pitchFamily="18" charset="0"/>
                        <a:ea typeface="Calibri"/>
                        <a:cs typeface="Mangal"/>
                      </a:endParaRPr>
                    </a:p>
                  </a:txBody>
                  <a:tcPr marL="0" marR="0" marT="0" marB="0" anchor="ctr"/>
                </a:tc>
                <a:tc>
                  <a:txBody>
                    <a:bodyPr/>
                    <a:lstStyle/>
                    <a:p>
                      <a:pPr marL="71120" marR="42545" algn="l">
                        <a:lnSpc>
                          <a:spcPct val="115000"/>
                        </a:lnSpc>
                        <a:spcAft>
                          <a:spcPts val="0"/>
                        </a:spcAft>
                      </a:pPr>
                      <a:r>
                        <a:rPr lang="en-US" sz="2800" dirty="0">
                          <a:effectLst/>
                          <a:latin typeface="Times New Roman" panose="02020603050405020304" pitchFamily="18" charset="0"/>
                        </a:rPr>
                        <a:t>Animal deaths</a:t>
                      </a:r>
                      <a:endParaRPr lang="en-IN" sz="2800" dirty="0">
                        <a:effectLst/>
                        <a:latin typeface="Times New Roman" panose="02020603050405020304" pitchFamily="18" charset="0"/>
                        <a:ea typeface="Calibri"/>
                        <a:cs typeface="Mangal"/>
                      </a:endParaRPr>
                    </a:p>
                  </a:txBody>
                  <a:tcPr marL="0" marR="0" marT="0" marB="0" anchor="ctr"/>
                </a:tc>
                <a:tc>
                  <a:txBody>
                    <a:bodyPr/>
                    <a:lstStyle/>
                    <a:p>
                      <a:pPr marL="71755" marR="60325" algn="ctr">
                        <a:lnSpc>
                          <a:spcPct val="115000"/>
                        </a:lnSpc>
                        <a:spcAft>
                          <a:spcPts val="0"/>
                        </a:spcAft>
                      </a:pPr>
                      <a:r>
                        <a:rPr lang="en-US" sz="2800" dirty="0">
                          <a:effectLst/>
                          <a:latin typeface="Times New Roman" panose="02020603050405020304" pitchFamily="18" charset="0"/>
                        </a:rPr>
                        <a:t>46,867 (Goat, Buffalo, Cow)</a:t>
                      </a:r>
                      <a:endParaRPr lang="en-IN" sz="2800" dirty="0">
                        <a:effectLst/>
                      </a:endParaRPr>
                    </a:p>
                    <a:p>
                      <a:pPr marL="71755" marR="60325" algn="ctr">
                        <a:lnSpc>
                          <a:spcPct val="115000"/>
                        </a:lnSpc>
                        <a:spcAft>
                          <a:spcPts val="0"/>
                        </a:spcAft>
                      </a:pPr>
                      <a:r>
                        <a:rPr lang="en-US" sz="2800" dirty="0">
                          <a:effectLst/>
                        </a:rPr>
                        <a:t>17202457 (Poultry)</a:t>
                      </a:r>
                      <a:endParaRPr lang="en-IN" sz="2800" dirty="0">
                        <a:effectLst/>
                        <a:latin typeface="Times New Roman" panose="02020603050405020304" pitchFamily="18" charset="0"/>
                        <a:ea typeface="Calibri"/>
                        <a:cs typeface="Mangal"/>
                      </a:endParaRPr>
                    </a:p>
                  </a:txBody>
                  <a:tcPr marL="0" marR="0" marT="0" marB="0" anchor="ctr"/>
                </a:tc>
                <a:extLst>
                  <a:ext uri="{0D108BD9-81ED-4DB2-BD59-A6C34878D82A}">
                    <a16:rowId xmlns:a16="http://schemas.microsoft.com/office/drawing/2014/main" val="10001"/>
                  </a:ext>
                </a:extLst>
              </a:tr>
              <a:tr h="1251527">
                <a:tc>
                  <a:txBody>
                    <a:bodyPr/>
                    <a:lstStyle/>
                    <a:p>
                      <a:pPr marL="342900" lvl="0" indent="-342900" algn="ctr">
                        <a:lnSpc>
                          <a:spcPct val="115000"/>
                        </a:lnSpc>
                        <a:spcAft>
                          <a:spcPts val="0"/>
                        </a:spcAft>
                        <a:buFont typeface="+mj-lt"/>
                        <a:buAutoNum type="romanLcParenR"/>
                      </a:pPr>
                      <a:r>
                        <a:rPr lang="en-US" sz="2800" dirty="0">
                          <a:effectLst/>
                          <a:latin typeface="Times New Roman" panose="02020603050405020304" pitchFamily="18" charset="0"/>
                        </a:rPr>
                        <a:t> </a:t>
                      </a:r>
                      <a:endParaRPr lang="en-IN" sz="2800" dirty="0">
                        <a:effectLst/>
                        <a:latin typeface="Times New Roman" panose="02020603050405020304" pitchFamily="18" charset="0"/>
                        <a:ea typeface="Calibri"/>
                        <a:cs typeface="Mangal"/>
                      </a:endParaRPr>
                    </a:p>
                  </a:txBody>
                  <a:tcPr marL="0" marR="0" marT="0" marB="0" anchor="ctr"/>
                </a:tc>
                <a:tc>
                  <a:txBody>
                    <a:bodyPr/>
                    <a:lstStyle/>
                    <a:p>
                      <a:pPr marL="71120" marR="42545" algn="ctr">
                        <a:lnSpc>
                          <a:spcPct val="115000"/>
                        </a:lnSpc>
                        <a:spcAft>
                          <a:spcPts val="0"/>
                        </a:spcAft>
                      </a:pPr>
                      <a:r>
                        <a:rPr lang="en-US" sz="2800" dirty="0">
                          <a:effectLst/>
                          <a:latin typeface="Times New Roman" panose="02020603050405020304" pitchFamily="18" charset="0"/>
                        </a:rPr>
                        <a:t>No. of persons evacuated</a:t>
                      </a:r>
                      <a:endParaRPr lang="en-IN" sz="2800" dirty="0">
                        <a:effectLst/>
                        <a:latin typeface="Times New Roman" panose="02020603050405020304" pitchFamily="18" charset="0"/>
                        <a:ea typeface="Calibri"/>
                        <a:cs typeface="Mangal"/>
                      </a:endParaRPr>
                    </a:p>
                  </a:txBody>
                  <a:tcPr marL="0" marR="0" marT="0" marB="0" anchor="ctr"/>
                </a:tc>
                <a:tc>
                  <a:txBody>
                    <a:bodyPr/>
                    <a:lstStyle/>
                    <a:p>
                      <a:pPr marL="71755" marR="60325" algn="ctr">
                        <a:lnSpc>
                          <a:spcPct val="115000"/>
                        </a:lnSpc>
                        <a:spcAft>
                          <a:spcPts val="0"/>
                        </a:spcAft>
                      </a:pPr>
                      <a:r>
                        <a:rPr lang="en-US" sz="2800" dirty="0">
                          <a:effectLst/>
                          <a:latin typeface="Times New Roman" panose="02020603050405020304" pitchFamily="18" charset="0"/>
                        </a:rPr>
                        <a:t>280679</a:t>
                      </a:r>
                      <a:endParaRPr lang="en-IN" sz="2800" dirty="0">
                        <a:effectLst/>
                        <a:latin typeface="Times New Roman" panose="02020603050405020304" pitchFamily="18" charset="0"/>
                        <a:ea typeface="Calibri"/>
                        <a:cs typeface="Mangal"/>
                      </a:endParaRPr>
                    </a:p>
                  </a:txBody>
                  <a:tcPr marL="0" marR="0" marT="0" marB="0" anchor="ctr"/>
                </a:tc>
                <a:extLst>
                  <a:ext uri="{0D108BD9-81ED-4DB2-BD59-A6C34878D82A}">
                    <a16:rowId xmlns:a16="http://schemas.microsoft.com/office/drawing/2014/main" val="10002"/>
                  </a:ext>
                </a:extLst>
              </a:tr>
              <a:tr h="1251527">
                <a:tc>
                  <a:txBody>
                    <a:bodyPr/>
                    <a:lstStyle/>
                    <a:p>
                      <a:pPr marL="342900" lvl="0" indent="-342900" algn="ctr">
                        <a:lnSpc>
                          <a:spcPct val="115000"/>
                        </a:lnSpc>
                        <a:spcAft>
                          <a:spcPts val="0"/>
                        </a:spcAft>
                        <a:buFont typeface="+mj-lt"/>
                        <a:buAutoNum type="romanLcParenR"/>
                      </a:pPr>
                      <a:r>
                        <a:rPr lang="en-US" sz="2800" dirty="0">
                          <a:effectLst/>
                          <a:latin typeface="Times New Roman" panose="02020603050405020304" pitchFamily="18" charset="0"/>
                        </a:rPr>
                        <a:t> </a:t>
                      </a:r>
                      <a:endParaRPr lang="en-IN" sz="2800" dirty="0">
                        <a:effectLst/>
                        <a:latin typeface="Times New Roman" panose="02020603050405020304" pitchFamily="18" charset="0"/>
                        <a:ea typeface="Calibri"/>
                        <a:cs typeface="Mangal"/>
                      </a:endParaRPr>
                    </a:p>
                  </a:txBody>
                  <a:tcPr marL="0" marR="0" marT="0" marB="0" anchor="ctr"/>
                </a:tc>
                <a:tc>
                  <a:txBody>
                    <a:bodyPr/>
                    <a:lstStyle/>
                    <a:p>
                      <a:pPr marL="71120" marR="42545" algn="ctr">
                        <a:lnSpc>
                          <a:spcPct val="115000"/>
                        </a:lnSpc>
                        <a:spcAft>
                          <a:spcPts val="0"/>
                        </a:spcAft>
                      </a:pPr>
                      <a:r>
                        <a:rPr lang="en-US" sz="2800" dirty="0">
                          <a:effectLst/>
                          <a:latin typeface="Times New Roman" panose="02020603050405020304" pitchFamily="18" charset="0"/>
                        </a:rPr>
                        <a:t>No. of relief camp opened</a:t>
                      </a:r>
                      <a:endParaRPr lang="en-IN" sz="2800" dirty="0">
                        <a:effectLst/>
                        <a:latin typeface="Times New Roman" panose="02020603050405020304" pitchFamily="18" charset="0"/>
                        <a:ea typeface="Calibri"/>
                        <a:cs typeface="Mangal"/>
                      </a:endParaRPr>
                    </a:p>
                  </a:txBody>
                  <a:tcPr marL="0" marR="0" marT="0" marB="0" anchor="ctr"/>
                </a:tc>
                <a:tc>
                  <a:txBody>
                    <a:bodyPr/>
                    <a:lstStyle/>
                    <a:p>
                      <a:pPr marL="71755" marR="60325" algn="ctr">
                        <a:lnSpc>
                          <a:spcPct val="115000"/>
                        </a:lnSpc>
                        <a:spcAft>
                          <a:spcPts val="0"/>
                        </a:spcAft>
                      </a:pPr>
                      <a:r>
                        <a:rPr lang="en-IN" sz="2800" dirty="0">
                          <a:effectLst/>
                          <a:latin typeface="Times New Roman" panose="02020603050405020304" pitchFamily="18" charset="0"/>
                        </a:rPr>
                        <a:t>5645</a:t>
                      </a:r>
                      <a:endParaRPr lang="en-IN" sz="2800" dirty="0">
                        <a:effectLst/>
                        <a:latin typeface="Times New Roman" panose="02020603050405020304" pitchFamily="18" charset="0"/>
                        <a:ea typeface="Calibri"/>
                        <a:cs typeface="Mangal"/>
                      </a:endParaRPr>
                    </a:p>
                  </a:txBody>
                  <a:tcPr marL="0" marR="0" marT="0" marB="0" anchor="ctr"/>
                </a:tc>
                <a:extLst>
                  <a:ext uri="{0D108BD9-81ED-4DB2-BD59-A6C34878D82A}">
                    <a16:rowId xmlns:a16="http://schemas.microsoft.com/office/drawing/2014/main" val="10003"/>
                  </a:ext>
                </a:extLst>
              </a:tr>
            </a:tbl>
          </a:graphicData>
        </a:graphic>
      </p:graphicFrame>
      <p:sp>
        <p:nvSpPr>
          <p:cNvPr id="10" name="Title 1">
            <a:extLst>
              <a:ext uri="{FF2B5EF4-FFF2-40B4-BE49-F238E27FC236}">
                <a16:creationId xmlns:a16="http://schemas.microsoft.com/office/drawing/2014/main" id="{9A0F8132-E68A-BBAD-D91B-6B6C4B6D3756}"/>
              </a:ext>
            </a:extLst>
          </p:cNvPr>
          <p:cNvSpPr txBox="1">
            <a:spLocks noGrp="1" noChangeArrowheads="1"/>
          </p:cNvSpPr>
          <p:nvPr>
            <p:ph type="title"/>
          </p:nvPr>
        </p:nvSpPr>
        <p:spPr>
          <a:xfrm>
            <a:off x="1949570" y="415636"/>
            <a:ext cx="8195094" cy="1025237"/>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br>
              <a:rPr lang="en-US" sz="3600" b="1" dirty="0">
                <a:latin typeface="Times New Roman" panose="02020603050405020304" pitchFamily="18" charset="0"/>
              </a:rPr>
            </a:br>
            <a:br>
              <a:rPr lang="en-US" sz="3600" b="1" dirty="0">
                <a:latin typeface="Times New Roman" panose="02020603050405020304" pitchFamily="18" charset="0"/>
              </a:rPr>
            </a:br>
            <a:r>
              <a:rPr lang="en-US" sz="3600" b="1" dirty="0">
                <a:latin typeface="Times New Roman" panose="02020603050405020304" pitchFamily="18" charset="0"/>
              </a:rPr>
              <a:t>FLOOD DAMAGE ASSESSMENT (ASPER SEOC KERALA REPORT)</a:t>
            </a:r>
            <a:br>
              <a:rPr lang="en-IN" sz="3200" dirty="0">
                <a:latin typeface="Times New Roman" panose="02020603050405020304" pitchFamily="18" charset="0"/>
              </a:rPr>
            </a:br>
            <a:r>
              <a:rPr lang="en-US" sz="3200" b="1" dirty="0">
                <a:latin typeface="Times New Roman" panose="02020603050405020304" pitchFamily="18" charset="0"/>
              </a:rPr>
              <a:t> </a:t>
            </a:r>
            <a:br>
              <a:rPr lang="en-IN" sz="3200" dirty="0">
                <a:latin typeface="Times New Roman" panose="02020603050405020304" pitchFamily="18" charset="0"/>
              </a:rPr>
            </a:br>
            <a:endParaRPr lang="en-IN" sz="3200" b="1" dirty="0">
              <a:latin typeface="Times New Roman" panose="02020603050405020304" pitchFamily="18" charset="0"/>
            </a:endParaRPr>
          </a:p>
        </p:txBody>
      </p:sp>
    </p:spTree>
    <p:extLst>
      <p:ext uri="{BB962C8B-B14F-4D97-AF65-F5344CB8AC3E}">
        <p14:creationId xmlns:p14="http://schemas.microsoft.com/office/powerpoint/2010/main" val="383657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1887903" y="629818"/>
            <a:ext cx="8482086" cy="1046353"/>
          </a:xfrm>
          <a:prstGeom prst="rect">
            <a:avLst/>
          </a:prstGeom>
          <a:noFill/>
          <a:ln w="9525">
            <a:noFill/>
            <a:miter lim="800000"/>
            <a:headEnd/>
            <a:tailEnd/>
          </a:ln>
        </p:spPr>
        <p:txBody>
          <a:bodyPr lIns="85259" tIns="42629" rIns="85259" bIns="42629">
            <a:spAutoFit/>
          </a:bodyPr>
          <a:lstStyle/>
          <a:p>
            <a:pPr algn="just">
              <a:lnSpc>
                <a:spcPct val="120000"/>
              </a:lnSpc>
            </a:pPr>
            <a:endParaRPr lang="en-US" sz="2600" b="1" dirty="0">
              <a:solidFill>
                <a:srgbClr val="0000FF"/>
              </a:solidFill>
              <a:latin typeface="Comic Sans MS" pitchFamily="66" charset="0"/>
            </a:endParaRPr>
          </a:p>
          <a:p>
            <a:pPr algn="just">
              <a:lnSpc>
                <a:spcPct val="120000"/>
              </a:lnSpc>
            </a:pPr>
            <a:endParaRPr lang="en-US" sz="2600" b="1" dirty="0">
              <a:solidFill>
                <a:srgbClr val="0000FF"/>
              </a:solidFill>
              <a:latin typeface="Comic Sans MS" pitchFamily="66" charset="0"/>
            </a:endParaRPr>
          </a:p>
        </p:txBody>
      </p:sp>
      <p:pic>
        <p:nvPicPr>
          <p:cNvPr id="10243" name="Picture 4"/>
          <p:cNvPicPr>
            <a:picLocks noChangeAspect="1" noChangeArrowheads="1"/>
          </p:cNvPicPr>
          <p:nvPr/>
        </p:nvPicPr>
        <p:blipFill>
          <a:blip r:embed="rId2" cstate="print"/>
          <a:srcRect/>
          <a:stretch>
            <a:fillRect/>
          </a:stretch>
        </p:blipFill>
        <p:spPr bwMode="auto">
          <a:xfrm>
            <a:off x="219456" y="1772818"/>
            <a:ext cx="11759183" cy="4902302"/>
          </a:xfrm>
          <a:prstGeom prst="rect">
            <a:avLst/>
          </a:prstGeom>
          <a:noFill/>
          <a:ln w="9525">
            <a:noFill/>
            <a:miter lim="800000"/>
            <a:headEnd/>
            <a:tailEnd/>
          </a:ln>
        </p:spPr>
      </p:pic>
      <p:sp>
        <p:nvSpPr>
          <p:cNvPr id="6" name="Title 1">
            <a:extLst>
              <a:ext uri="{FF2B5EF4-FFF2-40B4-BE49-F238E27FC236}">
                <a16:creationId xmlns:a16="http://schemas.microsoft.com/office/drawing/2014/main" id="{F394924C-6064-6CE9-DD33-231909F8F7DC}"/>
              </a:ext>
            </a:extLst>
          </p:cNvPr>
          <p:cNvSpPr txBox="1">
            <a:spLocks noChangeArrowheads="1"/>
          </p:cNvSpPr>
          <p:nvPr/>
        </p:nvSpPr>
        <p:spPr>
          <a:xfrm>
            <a:off x="1965961" y="522861"/>
            <a:ext cx="8220456" cy="976755"/>
          </a:xfrm>
          <a:prstGeom prst="rect">
            <a:avLst/>
          </a:prstGeom>
          <a:solidFill>
            <a:srgbClr val="FFC000"/>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rPr>
              <a:t>SATELLITE IMAGE OF LANDFALL OF LOW-PRESSURE AREA ON 01.12.2015</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12201137"/>
              </p:ext>
            </p:extLst>
          </p:nvPr>
        </p:nvGraphicFramePr>
        <p:xfrm>
          <a:off x="332509" y="1616364"/>
          <a:ext cx="11582400" cy="5126181"/>
        </p:xfrm>
        <a:graphic>
          <a:graphicData uri="http://schemas.openxmlformats.org/drawingml/2006/table">
            <a:tbl>
              <a:tblPr>
                <a:tableStyleId>{5C22544A-7EE6-4342-B048-85BDC9FD1C3A}</a:tableStyleId>
              </a:tblPr>
              <a:tblGrid>
                <a:gridCol w="877946">
                  <a:extLst>
                    <a:ext uri="{9D8B030D-6E8A-4147-A177-3AD203B41FA5}">
                      <a16:colId xmlns:a16="http://schemas.microsoft.com/office/drawing/2014/main" val="20000"/>
                    </a:ext>
                  </a:extLst>
                </a:gridCol>
                <a:gridCol w="3866206">
                  <a:extLst>
                    <a:ext uri="{9D8B030D-6E8A-4147-A177-3AD203B41FA5}">
                      <a16:colId xmlns:a16="http://schemas.microsoft.com/office/drawing/2014/main" val="20001"/>
                    </a:ext>
                  </a:extLst>
                </a:gridCol>
                <a:gridCol w="6838248">
                  <a:extLst>
                    <a:ext uri="{9D8B030D-6E8A-4147-A177-3AD203B41FA5}">
                      <a16:colId xmlns:a16="http://schemas.microsoft.com/office/drawing/2014/main" val="20002"/>
                    </a:ext>
                  </a:extLst>
                </a:gridCol>
              </a:tblGrid>
              <a:tr h="640772">
                <a:tc>
                  <a:txBody>
                    <a:bodyPr/>
                    <a:lstStyle/>
                    <a:p>
                      <a:pPr marL="0" lvl="0" indent="0" algn="ctr">
                        <a:lnSpc>
                          <a:spcPct val="115000"/>
                        </a:lnSpc>
                        <a:spcAft>
                          <a:spcPts val="0"/>
                        </a:spcAft>
                        <a:buFont typeface="+mj-lt"/>
                        <a:buNone/>
                      </a:pPr>
                      <a:r>
                        <a:rPr lang="en-IN" sz="2800" dirty="0">
                          <a:effectLst/>
                          <a:latin typeface="Times New Roman" panose="02020603050405020304" pitchFamily="18" charset="0"/>
                          <a:ea typeface="Calibri"/>
                          <a:cs typeface="Mangal"/>
                        </a:rPr>
                        <a:t>1.</a:t>
                      </a:r>
                    </a:p>
                  </a:txBody>
                  <a:tcPr marL="0" marR="0" marT="0" marB="0" anchor="ctr"/>
                </a:tc>
                <a:tc>
                  <a:txBody>
                    <a:bodyPr/>
                    <a:lstStyle/>
                    <a:p>
                      <a:pPr marL="71120" marR="42545">
                        <a:lnSpc>
                          <a:spcPct val="115000"/>
                        </a:lnSpc>
                        <a:spcAft>
                          <a:spcPts val="0"/>
                        </a:spcAft>
                      </a:pPr>
                      <a:r>
                        <a:rPr lang="en-US" sz="2800" dirty="0">
                          <a:effectLst/>
                          <a:latin typeface="Times New Roman" panose="02020603050405020304" pitchFamily="18" charset="0"/>
                        </a:rPr>
                        <a:t>Rainfall (mm)</a:t>
                      </a:r>
                      <a:endParaRPr lang="en-IN" sz="2800" dirty="0">
                        <a:effectLst/>
                        <a:latin typeface="Times New Roman" panose="02020603050405020304" pitchFamily="18" charset="0"/>
                        <a:ea typeface="Calibri"/>
                        <a:cs typeface="Mangal"/>
                      </a:endParaRPr>
                    </a:p>
                  </a:txBody>
                  <a:tcPr marL="0" marR="0" marT="0" marB="0" anchor="ctr"/>
                </a:tc>
                <a:tc>
                  <a:txBody>
                    <a:bodyPr/>
                    <a:lstStyle/>
                    <a:p>
                      <a:pPr marL="71755" marR="60325">
                        <a:lnSpc>
                          <a:spcPct val="115000"/>
                        </a:lnSpc>
                        <a:spcAft>
                          <a:spcPts val="0"/>
                        </a:spcAft>
                      </a:pPr>
                      <a:r>
                        <a:rPr lang="en-US" sz="2800" dirty="0">
                          <a:effectLst/>
                          <a:latin typeface="Times New Roman" panose="02020603050405020304" pitchFamily="18" charset="0"/>
                        </a:rPr>
                        <a:t>1873.78 mm (Average)</a:t>
                      </a:r>
                      <a:endParaRPr lang="en-IN" sz="2800" dirty="0">
                        <a:effectLst/>
                        <a:latin typeface="Times New Roman" panose="02020603050405020304" pitchFamily="18" charset="0"/>
                        <a:ea typeface="Calibri"/>
                        <a:cs typeface="Mangal"/>
                      </a:endParaRPr>
                    </a:p>
                  </a:txBody>
                  <a:tcPr marL="0" marR="0" marT="0" marB="0" anchor="ctr"/>
                </a:tc>
                <a:extLst>
                  <a:ext uri="{0D108BD9-81ED-4DB2-BD59-A6C34878D82A}">
                    <a16:rowId xmlns:a16="http://schemas.microsoft.com/office/drawing/2014/main" val="10000"/>
                  </a:ext>
                </a:extLst>
              </a:tr>
              <a:tr h="1281546">
                <a:tc>
                  <a:txBody>
                    <a:bodyPr/>
                    <a:lstStyle/>
                    <a:p>
                      <a:pPr marL="0" lvl="0" indent="0" algn="ctr">
                        <a:lnSpc>
                          <a:spcPct val="115000"/>
                        </a:lnSpc>
                        <a:spcAft>
                          <a:spcPts val="0"/>
                        </a:spcAft>
                        <a:buFont typeface="+mj-lt"/>
                        <a:buNone/>
                      </a:pPr>
                      <a:r>
                        <a:rPr lang="en-IN" sz="2800" dirty="0">
                          <a:effectLst/>
                          <a:latin typeface="Times New Roman" panose="02020603050405020304" pitchFamily="18" charset="0"/>
                          <a:ea typeface="Calibri"/>
                          <a:cs typeface="Mangal"/>
                        </a:rPr>
                        <a:t>2.</a:t>
                      </a:r>
                    </a:p>
                  </a:txBody>
                  <a:tcPr marL="0" marR="0" marT="0" marB="0" anchor="ctr"/>
                </a:tc>
                <a:tc>
                  <a:txBody>
                    <a:bodyPr/>
                    <a:lstStyle/>
                    <a:p>
                      <a:pPr marL="71120" marR="42545">
                        <a:lnSpc>
                          <a:spcPct val="115000"/>
                        </a:lnSpc>
                        <a:spcAft>
                          <a:spcPts val="0"/>
                        </a:spcAft>
                      </a:pPr>
                      <a:r>
                        <a:rPr lang="en-US" sz="2800" dirty="0">
                          <a:effectLst/>
                          <a:latin typeface="Times New Roman" panose="02020603050405020304" pitchFamily="18" charset="0"/>
                        </a:rPr>
                        <a:t>Inmates in the relief camps</a:t>
                      </a:r>
                      <a:endParaRPr lang="en-IN" sz="2800" dirty="0">
                        <a:effectLst/>
                        <a:latin typeface="Times New Roman" panose="02020603050405020304" pitchFamily="18" charset="0"/>
                        <a:ea typeface="Calibri"/>
                        <a:cs typeface="Mangal"/>
                      </a:endParaRPr>
                    </a:p>
                  </a:txBody>
                  <a:tcPr marL="0" marR="0" marT="0" marB="0" anchor="ctr"/>
                </a:tc>
                <a:tc>
                  <a:txBody>
                    <a:bodyPr/>
                    <a:lstStyle/>
                    <a:p>
                      <a:pPr marL="71755" marR="60325">
                        <a:lnSpc>
                          <a:spcPct val="115000"/>
                        </a:lnSpc>
                        <a:spcAft>
                          <a:spcPts val="0"/>
                        </a:spcAft>
                      </a:pPr>
                      <a:r>
                        <a:rPr lang="en-US" sz="2800" dirty="0">
                          <a:effectLst/>
                          <a:latin typeface="Times New Roman" panose="02020603050405020304" pitchFamily="18" charset="0"/>
                        </a:rPr>
                        <a:t>14,52,425</a:t>
                      </a:r>
                      <a:endParaRPr lang="en-IN" sz="2800" dirty="0">
                        <a:effectLst/>
                        <a:latin typeface="Times New Roman" panose="02020603050405020304" pitchFamily="18" charset="0"/>
                        <a:ea typeface="Calibri"/>
                        <a:cs typeface="Mangal"/>
                      </a:endParaRPr>
                    </a:p>
                  </a:txBody>
                  <a:tcPr marL="0" marR="0" marT="0" marB="0" anchor="ctr"/>
                </a:tc>
                <a:extLst>
                  <a:ext uri="{0D108BD9-81ED-4DB2-BD59-A6C34878D82A}">
                    <a16:rowId xmlns:a16="http://schemas.microsoft.com/office/drawing/2014/main" val="10001"/>
                  </a:ext>
                </a:extLst>
              </a:tr>
              <a:tr h="3203863">
                <a:tc>
                  <a:txBody>
                    <a:bodyPr/>
                    <a:lstStyle/>
                    <a:p>
                      <a:pPr marL="0" lvl="0" indent="0" algn="ctr">
                        <a:lnSpc>
                          <a:spcPct val="115000"/>
                        </a:lnSpc>
                        <a:spcAft>
                          <a:spcPts val="0"/>
                        </a:spcAft>
                        <a:buFont typeface="+mj-lt"/>
                        <a:buNone/>
                      </a:pPr>
                      <a:r>
                        <a:rPr lang="en-IN" sz="2800" dirty="0">
                          <a:effectLst/>
                          <a:latin typeface="Times New Roman" panose="02020603050405020304" pitchFamily="18" charset="0"/>
                          <a:ea typeface="Calibri"/>
                          <a:cs typeface="Mangal"/>
                        </a:rPr>
                        <a:t>3.</a:t>
                      </a:r>
                    </a:p>
                  </a:txBody>
                  <a:tcPr marL="0" marR="0" marT="0" marB="0" anchor="ctr"/>
                </a:tc>
                <a:tc>
                  <a:txBody>
                    <a:bodyPr/>
                    <a:lstStyle/>
                    <a:p>
                      <a:pPr marL="71120" marR="42545">
                        <a:lnSpc>
                          <a:spcPct val="115000"/>
                        </a:lnSpc>
                        <a:spcAft>
                          <a:spcPts val="0"/>
                        </a:spcAft>
                      </a:pPr>
                      <a:r>
                        <a:rPr lang="en-US" sz="2800" dirty="0">
                          <a:effectLst/>
                          <a:latin typeface="Times New Roman" panose="02020603050405020304" pitchFamily="18" charset="0"/>
                        </a:rPr>
                        <a:t>Total crop area affected (in hectares).</a:t>
                      </a:r>
                      <a:endParaRPr lang="en-IN" sz="2800" dirty="0">
                        <a:effectLst/>
                        <a:latin typeface="Times New Roman" panose="02020603050405020304" pitchFamily="18" charset="0"/>
                        <a:ea typeface="Calibri"/>
                        <a:cs typeface="Mangal"/>
                      </a:endParaRPr>
                    </a:p>
                  </a:txBody>
                  <a:tcPr marL="0" marR="0" marT="0" marB="0" anchor="ctr"/>
                </a:tc>
                <a:tc>
                  <a:txBody>
                    <a:bodyPr/>
                    <a:lstStyle/>
                    <a:p>
                      <a:pPr marL="71755" marR="60325">
                        <a:lnSpc>
                          <a:spcPct val="115000"/>
                        </a:lnSpc>
                        <a:spcAft>
                          <a:spcPts val="0"/>
                        </a:spcAft>
                      </a:pPr>
                      <a:r>
                        <a:rPr lang="en-US" sz="2800" dirty="0">
                          <a:effectLst/>
                          <a:latin typeface="Times New Roman" panose="02020603050405020304" pitchFamily="18" charset="0"/>
                        </a:rPr>
                        <a:t>43727.73Ha</a:t>
                      </a:r>
                      <a:endParaRPr lang="en-IN" sz="2800" dirty="0">
                        <a:effectLst/>
                      </a:endParaRPr>
                    </a:p>
                    <a:p>
                      <a:pPr marL="71755" marR="60325">
                        <a:lnSpc>
                          <a:spcPct val="115000"/>
                        </a:lnSpc>
                        <a:spcAft>
                          <a:spcPts val="0"/>
                        </a:spcAft>
                      </a:pPr>
                      <a:r>
                        <a:rPr lang="en-US" sz="2800" dirty="0">
                          <a:effectLst/>
                        </a:rPr>
                        <a:t>Cash crops:983 no</a:t>
                      </a:r>
                      <a:endParaRPr lang="en-IN" sz="2800" dirty="0">
                        <a:effectLst/>
                      </a:endParaRPr>
                    </a:p>
                    <a:p>
                      <a:pPr marL="71755" marR="60325">
                        <a:lnSpc>
                          <a:spcPct val="115000"/>
                        </a:lnSpc>
                        <a:spcAft>
                          <a:spcPts val="0"/>
                        </a:spcAft>
                      </a:pPr>
                      <a:r>
                        <a:rPr lang="en-US" sz="2800" dirty="0">
                          <a:effectLst/>
                        </a:rPr>
                        <a:t>Tree uprooted:4920No</a:t>
                      </a:r>
                      <a:endParaRPr lang="en-IN" sz="2800" dirty="0">
                        <a:effectLst/>
                      </a:endParaRPr>
                    </a:p>
                    <a:p>
                      <a:pPr marL="71755" marR="60325">
                        <a:lnSpc>
                          <a:spcPct val="115000"/>
                        </a:lnSpc>
                        <a:spcAft>
                          <a:spcPts val="0"/>
                        </a:spcAft>
                      </a:pPr>
                      <a:r>
                        <a:rPr lang="en-US" sz="2800" dirty="0">
                          <a:effectLst/>
                        </a:rPr>
                        <a:t>Plantain tree with fruit-17,517 No</a:t>
                      </a:r>
                      <a:endParaRPr lang="en-IN" sz="2800" dirty="0">
                        <a:effectLst/>
                      </a:endParaRPr>
                    </a:p>
                    <a:p>
                      <a:pPr marL="71755" marR="60325">
                        <a:lnSpc>
                          <a:spcPct val="115000"/>
                        </a:lnSpc>
                        <a:spcAft>
                          <a:spcPts val="0"/>
                        </a:spcAft>
                      </a:pPr>
                      <a:r>
                        <a:rPr lang="en-US" sz="2800" dirty="0">
                          <a:effectLst/>
                        </a:rPr>
                        <a:t>Plantain tree without fruit-15,000 No</a:t>
                      </a:r>
                      <a:endParaRPr lang="en-IN" sz="2800" dirty="0">
                        <a:effectLst/>
                        <a:latin typeface="Times New Roman" panose="02020603050405020304" pitchFamily="18" charset="0"/>
                        <a:ea typeface="Calibri"/>
                        <a:cs typeface="Mangal"/>
                      </a:endParaRPr>
                    </a:p>
                  </a:txBody>
                  <a:tcPr marL="0" marR="0" marT="0" marB="0" anchor="ctr"/>
                </a:tc>
                <a:extLst>
                  <a:ext uri="{0D108BD9-81ED-4DB2-BD59-A6C34878D82A}">
                    <a16:rowId xmlns:a16="http://schemas.microsoft.com/office/drawing/2014/main" val="10002"/>
                  </a:ext>
                </a:extLst>
              </a:tr>
            </a:tbl>
          </a:graphicData>
        </a:graphic>
      </p:graphicFrame>
      <p:sp>
        <p:nvSpPr>
          <p:cNvPr id="7" name="Title 1">
            <a:extLst>
              <a:ext uri="{FF2B5EF4-FFF2-40B4-BE49-F238E27FC236}">
                <a16:creationId xmlns:a16="http://schemas.microsoft.com/office/drawing/2014/main" id="{B3CEDAE7-8B02-AF6C-D4F1-4F38CA7527F9}"/>
              </a:ext>
            </a:extLst>
          </p:cNvPr>
          <p:cNvSpPr txBox="1">
            <a:spLocks noGrp="1" noChangeArrowheads="1"/>
          </p:cNvSpPr>
          <p:nvPr>
            <p:ph type="title"/>
          </p:nvPr>
        </p:nvSpPr>
        <p:spPr>
          <a:xfrm>
            <a:off x="1949570" y="415636"/>
            <a:ext cx="8195094" cy="1025237"/>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br>
              <a:rPr lang="en-US" sz="3600" b="1" dirty="0">
                <a:latin typeface="Times New Roman" panose="02020603050405020304" pitchFamily="18" charset="0"/>
              </a:rPr>
            </a:br>
            <a:br>
              <a:rPr lang="en-US" sz="3600" b="1" dirty="0">
                <a:latin typeface="Times New Roman" panose="02020603050405020304" pitchFamily="18" charset="0"/>
              </a:rPr>
            </a:br>
            <a:r>
              <a:rPr lang="en-US" sz="3600" b="1" dirty="0">
                <a:latin typeface="Times New Roman" panose="02020603050405020304" pitchFamily="18" charset="0"/>
              </a:rPr>
              <a:t>FLOOD DAMAGE ASSESSMENT (ASPER SEOC KERALA REPORT)</a:t>
            </a:r>
            <a:br>
              <a:rPr lang="en-IN" sz="3200" dirty="0">
                <a:latin typeface="Times New Roman" panose="02020603050405020304" pitchFamily="18" charset="0"/>
              </a:rPr>
            </a:br>
            <a:r>
              <a:rPr lang="en-US" sz="3200" b="1" dirty="0">
                <a:latin typeface="Times New Roman" panose="02020603050405020304" pitchFamily="18" charset="0"/>
              </a:rPr>
              <a:t> </a:t>
            </a:r>
            <a:br>
              <a:rPr lang="en-IN" sz="3200" dirty="0">
                <a:latin typeface="Times New Roman" panose="02020603050405020304" pitchFamily="18" charset="0"/>
              </a:rPr>
            </a:br>
            <a:endParaRPr lang="en-IN" sz="3200" b="1" dirty="0">
              <a:latin typeface="Times New Roman" panose="02020603050405020304" pitchFamily="18" charset="0"/>
            </a:endParaRPr>
          </a:p>
        </p:txBody>
      </p:sp>
    </p:spTree>
    <p:extLst>
      <p:ext uri="{BB962C8B-B14F-4D97-AF65-F5344CB8AC3E}">
        <p14:creationId xmlns:p14="http://schemas.microsoft.com/office/powerpoint/2010/main" val="3836570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94924C-6064-6CE9-DD33-231909F8F7DC}"/>
              </a:ext>
            </a:extLst>
          </p:cNvPr>
          <p:cNvSpPr txBox="1">
            <a:spLocks noGrp="1" noChangeArrowheads="1"/>
          </p:cNvSpPr>
          <p:nvPr>
            <p:ph type="title"/>
          </p:nvPr>
        </p:nvSpPr>
        <p:spPr>
          <a:xfrm>
            <a:off x="1921164" y="586596"/>
            <a:ext cx="8223500" cy="905774"/>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US" sz="3600" b="1" dirty="0">
                <a:latin typeface="Times New Roman" panose="02020603050405020304" pitchFamily="18" charset="0"/>
              </a:rPr>
              <a:t>PHASE-I OF KERALA FLOOD RESCUE OPERATION</a:t>
            </a:r>
            <a:endParaRPr lang="en-IN" sz="3200" b="1" dirty="0">
              <a:latin typeface="Times New Roman" panose="02020603050405020304" pitchFamily="18" charset="0"/>
            </a:endParaRPr>
          </a:p>
        </p:txBody>
      </p:sp>
      <p:sp>
        <p:nvSpPr>
          <p:cNvPr id="2" name="Content Placeholder 1"/>
          <p:cNvSpPr>
            <a:spLocks noGrp="1"/>
          </p:cNvSpPr>
          <p:nvPr>
            <p:ph idx="4294967295"/>
          </p:nvPr>
        </p:nvSpPr>
        <p:spPr>
          <a:xfrm>
            <a:off x="92364" y="1653308"/>
            <a:ext cx="11998036" cy="5061527"/>
          </a:xfrm>
          <a:prstGeom prst="rect">
            <a:avLst/>
          </a:prstGeom>
        </p:spPr>
        <p:txBody>
          <a:bodyPr>
            <a:noAutofit/>
          </a:bodyPr>
          <a:lstStyle/>
          <a:p>
            <a:r>
              <a:rPr lang="en-GB" sz="2400" dirty="0">
                <a:latin typeface="Times New Roman" panose="02020603050405020304" pitchFamily="18" charset="0"/>
                <a:cs typeface="Times New Roman" panose="02020603050405020304" pitchFamily="18" charset="0"/>
              </a:rPr>
              <a:t>The flood rescue operations conducted in Kerala can be delineated in three phases based on severity of rainfall and disaster wreaked.</a:t>
            </a:r>
          </a:p>
          <a:p>
            <a:endParaRPr lang="en-IN" sz="24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38223718"/>
              </p:ext>
            </p:extLst>
          </p:nvPr>
        </p:nvGraphicFramePr>
        <p:xfrm>
          <a:off x="535709" y="2715491"/>
          <a:ext cx="10908144" cy="3999344"/>
        </p:xfrm>
        <a:graphic>
          <a:graphicData uri="http://schemas.openxmlformats.org/drawingml/2006/table">
            <a:tbl>
              <a:tblPr firstRow="1" firstCol="1" bandRow="1">
                <a:tableStyleId>{5C22544A-7EE6-4342-B048-85BDC9FD1C3A}</a:tableStyleId>
              </a:tblPr>
              <a:tblGrid>
                <a:gridCol w="2061765">
                  <a:extLst>
                    <a:ext uri="{9D8B030D-6E8A-4147-A177-3AD203B41FA5}">
                      <a16:colId xmlns:a16="http://schemas.microsoft.com/office/drawing/2014/main" val="20000"/>
                    </a:ext>
                  </a:extLst>
                </a:gridCol>
                <a:gridCol w="1220230">
                  <a:extLst>
                    <a:ext uri="{9D8B030D-6E8A-4147-A177-3AD203B41FA5}">
                      <a16:colId xmlns:a16="http://schemas.microsoft.com/office/drawing/2014/main" val="20001"/>
                    </a:ext>
                  </a:extLst>
                </a:gridCol>
                <a:gridCol w="1269129">
                  <a:extLst>
                    <a:ext uri="{9D8B030D-6E8A-4147-A177-3AD203B41FA5}">
                      <a16:colId xmlns:a16="http://schemas.microsoft.com/office/drawing/2014/main" val="20002"/>
                    </a:ext>
                  </a:extLst>
                </a:gridCol>
                <a:gridCol w="1829775">
                  <a:extLst>
                    <a:ext uri="{9D8B030D-6E8A-4147-A177-3AD203B41FA5}">
                      <a16:colId xmlns:a16="http://schemas.microsoft.com/office/drawing/2014/main" val="20003"/>
                    </a:ext>
                  </a:extLst>
                </a:gridCol>
                <a:gridCol w="1269129">
                  <a:extLst>
                    <a:ext uri="{9D8B030D-6E8A-4147-A177-3AD203B41FA5}">
                      <a16:colId xmlns:a16="http://schemas.microsoft.com/office/drawing/2014/main" val="20004"/>
                    </a:ext>
                  </a:extLst>
                </a:gridCol>
                <a:gridCol w="1191800">
                  <a:extLst>
                    <a:ext uri="{9D8B030D-6E8A-4147-A177-3AD203B41FA5}">
                      <a16:colId xmlns:a16="http://schemas.microsoft.com/office/drawing/2014/main" val="20005"/>
                    </a:ext>
                  </a:extLst>
                </a:gridCol>
                <a:gridCol w="2066316">
                  <a:extLst>
                    <a:ext uri="{9D8B030D-6E8A-4147-A177-3AD203B41FA5}">
                      <a16:colId xmlns:a16="http://schemas.microsoft.com/office/drawing/2014/main" val="20006"/>
                    </a:ext>
                  </a:extLst>
                </a:gridCol>
              </a:tblGrid>
              <a:tr h="999836">
                <a:tc rowSpan="2">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Type of Operation</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gridSpan="2">
                  <a:txBody>
                    <a:bodyPr/>
                    <a:lstStyle/>
                    <a:p>
                      <a:pPr algn="ctr">
                        <a:lnSpc>
                          <a:spcPct val="115000"/>
                        </a:lnSpc>
                        <a:spcAft>
                          <a:spcPts val="0"/>
                        </a:spcAft>
                      </a:pPr>
                      <a:r>
                        <a:rPr lang="en-GB" sz="2000" dirty="0">
                          <a:effectLst/>
                          <a:latin typeface="Times New Roman" panose="02020603050405020304" pitchFamily="18" charset="0"/>
                          <a:cs typeface="Times New Roman" panose="02020603050405020304" pitchFamily="18" charset="0"/>
                        </a:rPr>
                        <a:t>date</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hMerge="1">
                  <a:txBody>
                    <a:bodyPr/>
                    <a:lstStyle/>
                    <a:p>
                      <a:endParaRPr lang="en-IN"/>
                    </a:p>
                  </a:txBody>
                  <a:tcPr/>
                </a:tc>
                <a:tc rowSpan="2">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Location</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gridSpan="2">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Teams Involved</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hMerge="1">
                  <a:txBody>
                    <a:bodyPr/>
                    <a:lstStyle/>
                    <a:p>
                      <a:endParaRPr lang="en-IN"/>
                    </a:p>
                  </a:txBody>
                  <a:tcPr/>
                </a:tc>
                <a:tc rowSpan="2">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Rescue figures</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999836">
                <a:tc vMerge="1">
                  <a:txBody>
                    <a:bodyPr/>
                    <a:lstStyle/>
                    <a:p>
                      <a:endParaRPr lang="en-IN"/>
                    </a:p>
                  </a:txBody>
                  <a:tcPr/>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From</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To</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vMerge="1">
                  <a:txBody>
                    <a:bodyPr/>
                    <a:lstStyle/>
                    <a:p>
                      <a:endParaRPr lang="en-IN"/>
                    </a:p>
                  </a:txBody>
                  <a:tcPr/>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Team No </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Strength</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val="10001"/>
                  </a:ext>
                </a:extLst>
              </a:tr>
              <a:tr h="999836">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Search and Rescue </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14/06/18</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19/06/18</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err="1">
                          <a:effectLst/>
                          <a:latin typeface="Times New Roman" panose="02020603050405020304" pitchFamily="18" charset="0"/>
                          <a:cs typeface="Times New Roman" panose="02020603050405020304" pitchFamily="18" charset="0"/>
                        </a:rPr>
                        <a:t>Kattippara</a:t>
                      </a:r>
                      <a:r>
                        <a:rPr lang="en-GB" sz="2000" dirty="0">
                          <a:effectLst/>
                          <a:latin typeface="Times New Roman" panose="02020603050405020304" pitchFamily="18" charset="0"/>
                          <a:cs typeface="Times New Roman" panose="02020603050405020304" pitchFamily="18" charset="0"/>
                        </a:rPr>
                        <a:t>-Kozhikode</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Team 4c AND 4D</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85</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14 Dead bodies recovered</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999836">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Cattle Rescue</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13/07/18</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14/07/18</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err="1">
                          <a:effectLst/>
                          <a:latin typeface="Times New Roman" panose="02020603050405020304" pitchFamily="18" charset="0"/>
                          <a:cs typeface="Times New Roman" panose="02020603050405020304" pitchFamily="18" charset="0"/>
                        </a:rPr>
                        <a:t>Thirunavaya</a:t>
                      </a:r>
                      <a:r>
                        <a:rPr lang="en-GB" sz="2000" dirty="0">
                          <a:effectLst/>
                          <a:latin typeface="Times New Roman" panose="02020603050405020304" pitchFamily="18" charset="0"/>
                          <a:cs typeface="Times New Roman" panose="02020603050405020304" pitchFamily="18" charset="0"/>
                        </a:rPr>
                        <a:t> </a:t>
                      </a:r>
                      <a:r>
                        <a:rPr lang="en-GB" sz="2000" dirty="0" err="1">
                          <a:effectLst/>
                          <a:latin typeface="Times New Roman" panose="02020603050405020304" pitchFamily="18" charset="0"/>
                          <a:cs typeface="Times New Roman" panose="02020603050405020304" pitchFamily="18" charset="0"/>
                        </a:rPr>
                        <a:t>Malappuram</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Team 4C</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40</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000" dirty="0">
                          <a:effectLst/>
                          <a:latin typeface="Times New Roman" panose="02020603050405020304" pitchFamily="18" charset="0"/>
                          <a:cs typeface="Times New Roman" panose="02020603050405020304" pitchFamily="18" charset="0"/>
                        </a:rPr>
                        <a:t>12 Cattles rescued</a:t>
                      </a:r>
                      <a:endParaRPr lang="en-IN" sz="20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774688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03200" y="1514764"/>
            <a:ext cx="11821160" cy="5190835"/>
          </a:xfrm>
          <a:prstGeom prst="rect">
            <a:avLst/>
          </a:prstGeom>
        </p:spPr>
        <p:txBody>
          <a:bodyPr anchor="ctr">
            <a:noAutofit/>
          </a:bodyPr>
          <a:lstStyle/>
          <a:p>
            <a:pPr marL="0" indent="0">
              <a:buNone/>
            </a:pPr>
            <a:r>
              <a:rPr lang="en-US" sz="2800" b="1" dirty="0">
                <a:latin typeface="Times New Roman" panose="02020603050405020304" pitchFamily="18" charset="0"/>
                <a:cs typeface="Times New Roman" panose="02020603050405020304" pitchFamily="18" charset="0"/>
              </a:rPr>
              <a:t>LAND SLIDE AT KATTIPARA, KOZHIKHODE, KERALA FROM 14.06.18 TO 18.06.18:</a:t>
            </a:r>
            <a:endParaRPr lang="en-IN" sz="2800"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In the early morning on 14.06.2018, a massive landslide wiped out at </a:t>
            </a:r>
            <a:r>
              <a:rPr lang="en-GB" sz="2800" dirty="0" err="1">
                <a:latin typeface="Times New Roman" panose="02020603050405020304" pitchFamily="18" charset="0"/>
                <a:cs typeface="Times New Roman" panose="02020603050405020304" pitchFamily="18" charset="0"/>
              </a:rPr>
              <a:t>Karinchola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Kattippara</a:t>
            </a:r>
            <a:r>
              <a:rPr lang="en-GB" sz="2800" dirty="0">
                <a:latin typeface="Times New Roman" panose="02020603050405020304" pitchFamily="18" charset="0"/>
                <a:cs typeface="Times New Roman" panose="02020603050405020304" pitchFamily="18" charset="0"/>
              </a:rPr>
              <a:t> village, </a:t>
            </a:r>
            <a:r>
              <a:rPr lang="en-GB" sz="2800" dirty="0" err="1">
                <a:latin typeface="Times New Roman" panose="02020603050405020304" pitchFamily="18" charset="0"/>
                <a:cs typeface="Times New Roman" panose="02020603050405020304" pitchFamily="18" charset="0"/>
              </a:rPr>
              <a:t>Thamassery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taluk</a:t>
            </a:r>
            <a:r>
              <a:rPr lang="en-GB" sz="2800" dirty="0">
                <a:latin typeface="Times New Roman" panose="02020603050405020304" pitchFamily="18" charset="0"/>
                <a:cs typeface="Times New Roman" panose="02020603050405020304" pitchFamily="18" charset="0"/>
              </a:rPr>
              <a:t>, Kozhikode district, Kerala. </a:t>
            </a:r>
          </a:p>
          <a:p>
            <a:r>
              <a:rPr lang="en-GB" sz="2800" dirty="0">
                <a:latin typeface="Times New Roman" panose="02020603050405020304" pitchFamily="18" charset="0"/>
                <a:cs typeface="Times New Roman" panose="02020603050405020304" pitchFamily="18" charset="0"/>
              </a:rPr>
              <a:t>The location of incident was around 40 km from Kozhikode. </a:t>
            </a:r>
          </a:p>
          <a:p>
            <a:r>
              <a:rPr lang="en-GB" sz="2800" dirty="0">
                <a:latin typeface="Times New Roman" panose="02020603050405020304" pitchFamily="18" charset="0"/>
                <a:cs typeface="Times New Roman" panose="02020603050405020304" pitchFamily="18" charset="0"/>
              </a:rPr>
              <a:t>The landslide occurred due to continuous heavy rain along with possible overflow of water from check dam atop hill. </a:t>
            </a:r>
          </a:p>
          <a:p>
            <a:r>
              <a:rPr lang="en-GB" sz="2800" dirty="0">
                <a:latin typeface="Times New Roman" panose="02020603050405020304" pitchFamily="18" charset="0"/>
                <a:cs typeface="Times New Roman" panose="02020603050405020304" pitchFamily="18" charset="0"/>
              </a:rPr>
              <a:t>Under the impact of landslide, 05 houses located at foothill trapped completely under the mound of mud and debris that came down from a nearby hillock. </a:t>
            </a:r>
          </a:p>
          <a:p>
            <a:endParaRPr lang="en-IN" sz="2400"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31AD85C7-77ED-CD65-063C-620AF2115D0E}"/>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4074862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9D6DF-08C9-E4B3-3085-B4484948BE8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49C830-FBB8-182E-C239-97043546F50E}"/>
              </a:ext>
            </a:extLst>
          </p:cNvPr>
          <p:cNvSpPr>
            <a:spLocks noGrp="1"/>
          </p:cNvSpPr>
          <p:nvPr>
            <p:ph idx="4294967295"/>
          </p:nvPr>
        </p:nvSpPr>
        <p:spPr>
          <a:xfrm>
            <a:off x="356616" y="1600205"/>
            <a:ext cx="11667744" cy="4744324"/>
          </a:xfrm>
          <a:prstGeom prst="rect">
            <a:avLst/>
          </a:prstGeom>
        </p:spPr>
        <p:txBody>
          <a:bodyPr anchor="ctr">
            <a:noAutofit/>
          </a:bodyPr>
          <a:lstStyle/>
          <a:p>
            <a:pPr>
              <a:lnSpc>
                <a:spcPct val="150000"/>
              </a:lnSpc>
            </a:pPr>
            <a:r>
              <a:rPr lang="en-GB" sz="2800" dirty="0">
                <a:latin typeface="Times New Roman" panose="02020603050405020304" pitchFamily="18" charset="0"/>
                <a:cs typeface="Times New Roman" panose="02020603050405020304" pitchFamily="18" charset="0"/>
              </a:rPr>
              <a:t>Final death toll was 14 when the rescue operation was closed.  </a:t>
            </a:r>
          </a:p>
          <a:p>
            <a:pPr>
              <a:lnSpc>
                <a:spcPct val="150000"/>
              </a:lnSpc>
            </a:pPr>
            <a:r>
              <a:rPr lang="en-GB" sz="2800" dirty="0">
                <a:latin typeface="Times New Roman" panose="02020603050405020304" pitchFamily="18" charset="0"/>
                <a:cs typeface="Times New Roman" panose="02020603050405020304" pitchFamily="18" charset="0"/>
              </a:rPr>
              <a:t>Some of the key facts to note are heavy rainfall before the landslide and heavy downpour throughout the following days. </a:t>
            </a:r>
            <a:endParaRPr lang="en-IN" sz="2800" dirty="0">
              <a:latin typeface="Times New Roman" panose="02020603050405020304" pitchFamily="18" charset="0"/>
              <a:cs typeface="Times New Roman" panose="02020603050405020304" pitchFamily="18" charset="0"/>
            </a:endParaRPr>
          </a:p>
          <a:p>
            <a:endParaRPr lang="en-IN" sz="2400" dirty="0"/>
          </a:p>
        </p:txBody>
      </p:sp>
      <p:sp>
        <p:nvSpPr>
          <p:cNvPr id="6" name="Title 1">
            <a:extLst>
              <a:ext uri="{FF2B5EF4-FFF2-40B4-BE49-F238E27FC236}">
                <a16:creationId xmlns:a16="http://schemas.microsoft.com/office/drawing/2014/main" id="{502C94A7-CB35-1685-3C2B-A082654F2F58}"/>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27991879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Users\Administrator\Desktop\calicut.jpg"/>
          <p:cNvPicPr>
            <a:picLocks noGrp="1"/>
          </p:cNvPicPr>
          <p:nvPr>
            <p:ph idx="4294967295"/>
          </p:nvPr>
        </p:nvPicPr>
        <p:blipFill>
          <a:blip r:embed="rId2" cstate="print"/>
          <a:srcRect/>
          <a:stretch>
            <a:fillRect/>
          </a:stretch>
        </p:blipFill>
        <p:spPr bwMode="auto">
          <a:xfrm>
            <a:off x="715325" y="2462938"/>
            <a:ext cx="5491511" cy="4150297"/>
          </a:xfrm>
          <a:prstGeom prst="rect">
            <a:avLst/>
          </a:prstGeom>
          <a:noFill/>
          <a:ln w="9525">
            <a:noFill/>
            <a:miter lim="800000"/>
            <a:headEnd/>
            <a:tailEnd/>
          </a:ln>
        </p:spPr>
      </p:pic>
      <p:pic>
        <p:nvPicPr>
          <p:cNvPr id="6" name="Picture 5" descr="C:\Users\Administrator\Desktop\kozhikode.jpg"/>
          <p:cNvPicPr/>
          <p:nvPr/>
        </p:nvPicPr>
        <p:blipFill>
          <a:blip r:embed="rId3" cstate="print"/>
          <a:srcRect/>
          <a:stretch>
            <a:fillRect/>
          </a:stretch>
        </p:blipFill>
        <p:spPr bwMode="auto">
          <a:xfrm>
            <a:off x="6797963" y="2462938"/>
            <a:ext cx="5089235" cy="4150297"/>
          </a:xfrm>
          <a:prstGeom prst="rect">
            <a:avLst/>
          </a:prstGeom>
          <a:noFill/>
          <a:ln w="9525">
            <a:noFill/>
            <a:miter lim="800000"/>
            <a:headEnd/>
            <a:tailEnd/>
          </a:ln>
        </p:spPr>
      </p:pic>
      <p:sp>
        <p:nvSpPr>
          <p:cNvPr id="3" name="Rectangle 2"/>
          <p:cNvSpPr/>
          <p:nvPr/>
        </p:nvSpPr>
        <p:spPr>
          <a:xfrm>
            <a:off x="783101" y="1684998"/>
            <a:ext cx="10993263" cy="523220"/>
          </a:xfrm>
          <a:prstGeom prst="rect">
            <a:avLst/>
          </a:prstGeom>
        </p:spPr>
        <p:txBody>
          <a:bodyPr wrap="square">
            <a:spAutoFit/>
          </a:bodyPr>
          <a:lstStyle/>
          <a:p>
            <a:r>
              <a:rPr lang="en-GB" sz="2800" dirty="0">
                <a:latin typeface="Times New Roman" panose="02020603050405020304" pitchFamily="18" charset="0"/>
              </a:rPr>
              <a:t>Aerial view of landslide site sketch prepared by NDRF for other agencies </a:t>
            </a:r>
            <a:endParaRPr lang="en-IN" sz="2800" dirty="0">
              <a:latin typeface="Times New Roman" panose="02020603050405020304" pitchFamily="18" charset="0"/>
            </a:endParaRPr>
          </a:p>
        </p:txBody>
      </p:sp>
      <p:sp>
        <p:nvSpPr>
          <p:cNvPr id="8" name="Title 1">
            <a:extLst>
              <a:ext uri="{FF2B5EF4-FFF2-40B4-BE49-F238E27FC236}">
                <a16:creationId xmlns:a16="http://schemas.microsoft.com/office/drawing/2014/main" id="{F5E5F53B-9C5A-8A84-AF8F-15EDA84FC100}"/>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27467673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84727" y="1430277"/>
            <a:ext cx="11850255" cy="5275323"/>
          </a:xfrm>
          <a:prstGeom prst="rect">
            <a:avLst/>
          </a:prstGeom>
        </p:spPr>
        <p:txBody>
          <a:bodyPr>
            <a:noAutofit/>
          </a:bodyPr>
          <a:lstStyle/>
          <a:p>
            <a:pPr marL="0" indent="0">
              <a:lnSpc>
                <a:spcPct val="150000"/>
              </a:lnSpc>
              <a:buNone/>
            </a:pPr>
            <a:r>
              <a:rPr lang="en-GB" sz="2800" b="1" dirty="0">
                <a:latin typeface="Times New Roman" panose="02020603050405020304" pitchFamily="18" charset="0"/>
                <a:cs typeface="Times New Roman" panose="02020603050405020304" pitchFamily="18" charset="0"/>
              </a:rPr>
              <a:t>Induction of NDRF team : - </a:t>
            </a:r>
            <a:r>
              <a:rPr lang="en-IN"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Date of Incident:</a:t>
            </a:r>
            <a:r>
              <a:rPr lang="en-US" sz="2800" dirty="0">
                <a:latin typeface="Times New Roman" panose="02020603050405020304" pitchFamily="18" charset="0"/>
                <a:cs typeface="Times New Roman" panose="02020603050405020304" pitchFamily="18" charset="0"/>
              </a:rPr>
              <a:t> 14th June 2018</a:t>
            </a:r>
          </a:p>
          <a:p>
            <a:pPr>
              <a:lnSpc>
                <a:spcPct val="150000"/>
              </a:lnSpc>
            </a:pPr>
            <a:r>
              <a:rPr lang="en-US" sz="2800" b="1" dirty="0">
                <a:latin typeface="Times New Roman" panose="02020603050405020304" pitchFamily="18" charset="0"/>
                <a:cs typeface="Times New Roman" panose="02020603050405020304" pitchFamily="18" charset="0"/>
              </a:rPr>
              <a:t>Initial Response:</a:t>
            </a:r>
            <a:r>
              <a:rPr lang="en-US" sz="2800" dirty="0">
                <a:latin typeface="Times New Roman" panose="02020603050405020304" pitchFamily="18" charset="0"/>
                <a:cs typeface="Times New Roman" panose="02020603050405020304" pitchFamily="18" charset="0"/>
              </a:rPr>
              <a:t> Local community and state agencies conducted preliminary rescue efforts.</a:t>
            </a:r>
          </a:p>
          <a:p>
            <a:pPr>
              <a:lnSpc>
                <a:spcPct val="150000"/>
              </a:lnSpc>
            </a:pPr>
            <a:r>
              <a:rPr lang="en-US" sz="2800" b="1" dirty="0">
                <a:latin typeface="Times New Roman" panose="02020603050405020304" pitchFamily="18" charset="0"/>
                <a:cs typeface="Times New Roman" panose="02020603050405020304" pitchFamily="18" charset="0"/>
              </a:rPr>
              <a:t>SEOC Request:</a:t>
            </a:r>
            <a:r>
              <a:rPr lang="en-US" sz="2800" dirty="0">
                <a:latin typeface="Times New Roman" panose="02020603050405020304" pitchFamily="18" charset="0"/>
                <a:cs typeface="Times New Roman" panose="02020603050405020304" pitchFamily="18" charset="0"/>
              </a:rPr>
              <a:t> SEOC Kerala requested deployment from 4th Battalion NDRF (A).</a:t>
            </a:r>
          </a:p>
          <a:p>
            <a:pPr>
              <a:lnSpc>
                <a:spcPct val="150000"/>
              </a:lnSpc>
            </a:pPr>
            <a:r>
              <a:rPr lang="en-US" sz="2800" b="1" dirty="0">
                <a:latin typeface="Times New Roman" panose="02020603050405020304" pitchFamily="18" charset="0"/>
                <a:cs typeface="Times New Roman" panose="02020603050405020304" pitchFamily="18" charset="0"/>
              </a:rPr>
              <a:t>NDRF Team Mobilized:</a:t>
            </a:r>
            <a:r>
              <a:rPr lang="en-US" sz="2800" dirty="0">
                <a:latin typeface="Times New Roman" panose="02020603050405020304" pitchFamily="18" charset="0"/>
                <a:cs typeface="Times New Roman" panose="02020603050405020304" pitchFamily="18" charset="0"/>
              </a:rPr>
              <a:t> Team 4C, pre-positioned at </a:t>
            </a:r>
            <a:r>
              <a:rPr lang="en-US" sz="2800" dirty="0" err="1">
                <a:latin typeface="Times New Roman" panose="02020603050405020304" pitchFamily="18" charset="0"/>
                <a:cs typeface="Times New Roman" panose="02020603050405020304" pitchFamily="18" charset="0"/>
              </a:rPr>
              <a:t>Thrissur</a:t>
            </a:r>
            <a:r>
              <a:rPr lang="en-US" sz="2800" dirty="0">
                <a:latin typeface="Times New Roman" panose="02020603050405020304" pitchFamily="18" charset="0"/>
                <a:cs typeface="Times New Roman" panose="02020603050405020304" pitchFamily="18" charset="0"/>
              </a:rPr>
              <a:t>, was mobilized to Kozhikode.</a:t>
            </a:r>
          </a:p>
          <a:p>
            <a:pPr>
              <a:lnSpc>
                <a:spcPct val="150000"/>
              </a:lnSpc>
            </a:pPr>
            <a:r>
              <a:rPr lang="en-US" sz="2800" b="1" dirty="0">
                <a:latin typeface="Times New Roman" panose="02020603050405020304" pitchFamily="18" charset="0"/>
                <a:cs typeface="Times New Roman" panose="02020603050405020304" pitchFamily="18" charset="0"/>
              </a:rPr>
              <a:t>Distance to Site:</a:t>
            </a:r>
            <a:r>
              <a:rPr lang="en-US" sz="2800" dirty="0">
                <a:latin typeface="Times New Roman" panose="02020603050405020304" pitchFamily="18" charset="0"/>
                <a:cs typeface="Times New Roman" panose="02020603050405020304" pitchFamily="18" charset="0"/>
              </a:rPr>
              <a:t> Approximately 125 km from </a:t>
            </a:r>
            <a:r>
              <a:rPr lang="en-US" sz="2800" dirty="0" err="1">
                <a:latin typeface="Times New Roman" panose="02020603050405020304" pitchFamily="18" charset="0"/>
                <a:cs typeface="Times New Roman" panose="02020603050405020304" pitchFamily="18" charset="0"/>
              </a:rPr>
              <a:t>Thrissur</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Karinchola</a:t>
            </a:r>
            <a:r>
              <a:rPr lang="en-US" sz="2800" dirty="0">
                <a:latin typeface="Times New Roman" panose="02020603050405020304" pitchFamily="18" charset="0"/>
                <a:cs typeface="Times New Roman" panose="02020603050405020304" pitchFamily="18" charset="0"/>
              </a:rPr>
              <a:t>, Kozhikode.</a:t>
            </a:r>
          </a:p>
          <a:p>
            <a:pPr marL="0" indent="0">
              <a:lnSpc>
                <a:spcPct val="150000"/>
              </a:lnSpc>
              <a:buNone/>
            </a:pPr>
            <a:endParaRPr lang="en-IN" sz="2800" dirty="0">
              <a:latin typeface="Times New Roman" panose="02020603050405020304" pitchFamily="18" charset="0"/>
              <a:cs typeface="Times New Roman" panose="02020603050405020304" pitchFamily="18" charset="0"/>
            </a:endParaRPr>
          </a:p>
          <a:p>
            <a:pPr>
              <a:lnSpc>
                <a:spcPct val="150000"/>
              </a:lnSpc>
            </a:pPr>
            <a:endParaRPr lang="en-IN" sz="28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14C64A6E-BE65-E5C1-C19B-6D213BB1F918}"/>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1004009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03200" y="1533237"/>
            <a:ext cx="11822545" cy="5190836"/>
          </a:xfrm>
          <a:prstGeom prst="rect">
            <a:avLst/>
          </a:prstGeom>
        </p:spPr>
        <p:txBody>
          <a:bodyPr anchor="ctr">
            <a:normAutofit fontScale="25000" lnSpcReduction="20000"/>
          </a:bodyPr>
          <a:lstStyle/>
          <a:p>
            <a:pPr>
              <a:lnSpc>
                <a:spcPct val="120000"/>
              </a:lnSpc>
            </a:pPr>
            <a:r>
              <a:rPr lang="en-US" sz="11200" b="1" dirty="0">
                <a:latin typeface="Times New Roman" panose="02020603050405020304" pitchFamily="18" charset="0"/>
                <a:cs typeface="Times New Roman" panose="02020603050405020304" pitchFamily="18" charset="0"/>
              </a:rPr>
              <a:t>Challenges Faced:</a:t>
            </a:r>
            <a:r>
              <a:rPr lang="en-US" sz="11200" dirty="0">
                <a:latin typeface="Times New Roman" panose="02020603050405020304" pitchFamily="18" charset="0"/>
                <a:cs typeface="Times New Roman" panose="02020603050405020304" pitchFamily="18" charset="0"/>
              </a:rPr>
              <a:t> Heavy rainfall and damaged roads en route.</a:t>
            </a:r>
          </a:p>
          <a:p>
            <a:pPr>
              <a:lnSpc>
                <a:spcPct val="120000"/>
              </a:lnSpc>
            </a:pPr>
            <a:r>
              <a:rPr lang="en-US" sz="11200" b="1" dirty="0">
                <a:latin typeface="Times New Roman" panose="02020603050405020304" pitchFamily="18" charset="0"/>
                <a:cs typeface="Times New Roman" panose="02020603050405020304" pitchFamily="18" charset="0"/>
              </a:rPr>
              <a:t>Arrival Time:</a:t>
            </a:r>
            <a:r>
              <a:rPr lang="en-US" sz="11200" dirty="0">
                <a:latin typeface="Times New Roman" panose="02020603050405020304" pitchFamily="18" charset="0"/>
                <a:cs typeface="Times New Roman" panose="02020603050405020304" pitchFamily="18" charset="0"/>
              </a:rPr>
              <a:t> Team reached incident site at approx. 1520 </a:t>
            </a:r>
            <a:r>
              <a:rPr lang="en-US" sz="11200" dirty="0" err="1">
                <a:latin typeface="Times New Roman" panose="02020603050405020304" pitchFamily="18" charset="0"/>
                <a:cs typeface="Times New Roman" panose="02020603050405020304" pitchFamily="18" charset="0"/>
              </a:rPr>
              <a:t>hrs</a:t>
            </a:r>
            <a:r>
              <a:rPr lang="en-US" sz="11200" dirty="0">
                <a:latin typeface="Times New Roman" panose="02020603050405020304" pitchFamily="18" charset="0"/>
                <a:cs typeface="Times New Roman" panose="02020603050405020304" pitchFamily="18" charset="0"/>
              </a:rPr>
              <a:t> on 14.06.2018.</a:t>
            </a:r>
          </a:p>
          <a:p>
            <a:pPr>
              <a:lnSpc>
                <a:spcPct val="120000"/>
              </a:lnSpc>
            </a:pPr>
            <a:r>
              <a:rPr lang="en-US" sz="11200" b="1" dirty="0">
                <a:latin typeface="Times New Roman" panose="02020603050405020304" pitchFamily="18" charset="0"/>
                <a:cs typeface="Times New Roman" panose="02020603050405020304" pitchFamily="18" charset="0"/>
              </a:rPr>
              <a:t>Initial Report by Authorities:</a:t>
            </a:r>
            <a:r>
              <a:rPr lang="en-US" sz="11200" dirty="0">
                <a:latin typeface="Times New Roman" panose="02020603050405020304" pitchFamily="18" charset="0"/>
                <a:cs typeface="Times New Roman" panose="02020603050405020304" pitchFamily="18" charset="0"/>
              </a:rPr>
              <a:t>5 houses washed away in mudflow &amp; 14 persons suspected trapped in debris</a:t>
            </a:r>
          </a:p>
          <a:p>
            <a:pPr>
              <a:lnSpc>
                <a:spcPct val="120000"/>
              </a:lnSpc>
            </a:pPr>
            <a:r>
              <a:rPr lang="en-US" sz="11200" b="1" dirty="0">
                <a:latin typeface="Times New Roman" panose="02020603050405020304" pitchFamily="18" charset="0"/>
                <a:cs typeface="Times New Roman" panose="02020603050405020304" pitchFamily="18" charset="0"/>
              </a:rPr>
              <a:t>Search Area Mapping:</a:t>
            </a:r>
            <a:r>
              <a:rPr lang="en-US" sz="11200" dirty="0">
                <a:latin typeface="Times New Roman" panose="02020603050405020304" pitchFamily="18" charset="0"/>
                <a:cs typeface="Times New Roman" panose="02020603050405020304" pitchFamily="18" charset="0"/>
              </a:rPr>
              <a:t> Search zones marked with help of local residents.</a:t>
            </a:r>
          </a:p>
          <a:p>
            <a:pPr>
              <a:lnSpc>
                <a:spcPct val="120000"/>
              </a:lnSpc>
            </a:pPr>
            <a:r>
              <a:rPr lang="en-US" sz="11200" b="1" dirty="0">
                <a:latin typeface="Times New Roman" panose="02020603050405020304" pitchFamily="18" charset="0"/>
                <a:cs typeface="Times New Roman" panose="02020603050405020304" pitchFamily="18" charset="0"/>
              </a:rPr>
              <a:t>Team </a:t>
            </a:r>
            <a:r>
              <a:rPr lang="en-US" sz="11200" b="1" dirty="0" err="1">
                <a:latin typeface="Times New Roman" panose="02020603050405020304" pitchFamily="18" charset="0"/>
                <a:cs typeface="Times New Roman" panose="02020603050405020304" pitchFamily="18" charset="0"/>
              </a:rPr>
              <a:t>Division:</a:t>
            </a:r>
            <a:r>
              <a:rPr lang="en-US" sz="11200" dirty="0" err="1">
                <a:latin typeface="Times New Roman" panose="02020603050405020304" pitchFamily="18" charset="0"/>
                <a:cs typeface="Times New Roman" panose="02020603050405020304" pitchFamily="18" charset="0"/>
              </a:rPr>
              <a:t>Team</a:t>
            </a:r>
            <a:r>
              <a:rPr lang="en-US" sz="11200" dirty="0">
                <a:latin typeface="Times New Roman" panose="02020603050405020304" pitchFamily="18" charset="0"/>
                <a:cs typeface="Times New Roman" panose="02020603050405020304" pitchFamily="18" charset="0"/>
              </a:rPr>
              <a:t> 4C divided into two sub-teams (15 personnel each):</a:t>
            </a:r>
          </a:p>
          <a:p>
            <a:pPr lvl="1">
              <a:lnSpc>
                <a:spcPct val="120000"/>
              </a:lnSpc>
            </a:pPr>
            <a:r>
              <a:rPr lang="en-US" sz="11200" b="1" dirty="0">
                <a:latin typeface="Times New Roman" panose="02020603050405020304" pitchFamily="18" charset="0"/>
                <a:cs typeface="Times New Roman" panose="02020603050405020304" pitchFamily="18" charset="0"/>
              </a:rPr>
              <a:t>4C-1</a:t>
            </a:r>
            <a:r>
              <a:rPr lang="en-US" sz="11200" dirty="0">
                <a:latin typeface="Times New Roman" panose="02020603050405020304" pitchFamily="18" charset="0"/>
                <a:cs typeface="Times New Roman" panose="02020603050405020304" pitchFamily="18" charset="0"/>
              </a:rPr>
              <a:t> led by SI/Exe N. S. </a:t>
            </a:r>
            <a:r>
              <a:rPr lang="en-US" sz="11200" dirty="0" err="1">
                <a:latin typeface="Times New Roman" panose="02020603050405020304" pitchFamily="18" charset="0"/>
                <a:cs typeface="Times New Roman" panose="02020603050405020304" pitchFamily="18" charset="0"/>
              </a:rPr>
              <a:t>Meena</a:t>
            </a:r>
            <a:endParaRPr lang="en-US" sz="11200" dirty="0">
              <a:latin typeface="Times New Roman" panose="02020603050405020304" pitchFamily="18" charset="0"/>
              <a:cs typeface="Times New Roman" panose="02020603050405020304" pitchFamily="18" charset="0"/>
            </a:endParaRPr>
          </a:p>
          <a:p>
            <a:pPr lvl="1">
              <a:lnSpc>
                <a:spcPct val="120000"/>
              </a:lnSpc>
            </a:pPr>
            <a:r>
              <a:rPr lang="en-US" sz="11200" b="1" dirty="0">
                <a:latin typeface="Times New Roman" panose="02020603050405020304" pitchFamily="18" charset="0"/>
                <a:cs typeface="Times New Roman" panose="02020603050405020304" pitchFamily="18" charset="0"/>
              </a:rPr>
              <a:t>4C-2</a:t>
            </a:r>
            <a:r>
              <a:rPr lang="en-US" sz="11200" dirty="0">
                <a:latin typeface="Times New Roman" panose="02020603050405020304" pitchFamily="18" charset="0"/>
                <a:cs typeface="Times New Roman" panose="02020603050405020304" pitchFamily="18" charset="0"/>
              </a:rPr>
              <a:t> led by SI/Exe Rajiv M. K.</a:t>
            </a:r>
          </a:p>
          <a:p>
            <a:pPr marL="0" indent="0">
              <a:lnSpc>
                <a:spcPct val="120000"/>
              </a:lnSpc>
              <a:buNone/>
            </a:pPr>
            <a:endParaRPr lang="en-IN" dirty="0">
              <a:latin typeface="Times New Roman" panose="02020603050405020304" pitchFamily="18" charset="0"/>
              <a:cs typeface="Times New Roman" panose="02020603050405020304" pitchFamily="18" charset="0"/>
            </a:endParaRPr>
          </a:p>
          <a:p>
            <a:pPr>
              <a:lnSpc>
                <a:spcPct val="120000"/>
              </a:lnSpc>
            </a:pPr>
            <a:endParaRPr lang="en-IN"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36ED20FD-CC99-9A4A-F8E1-72EB16C81D4C}"/>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25569283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32509" y="1699491"/>
            <a:ext cx="11554691" cy="5033818"/>
          </a:xfrm>
          <a:prstGeom prst="rect">
            <a:avLst/>
          </a:prstGeom>
        </p:spPr>
        <p:txBody>
          <a:bodyPr>
            <a:normAutofit/>
          </a:bodyPr>
          <a:lstStyle/>
          <a:p>
            <a:pPr>
              <a:lnSpc>
                <a:spcPct val="170000"/>
              </a:lnSpc>
            </a:pPr>
            <a:r>
              <a:rPr lang="en-US" sz="2800" b="1" dirty="0">
                <a:latin typeface="Times New Roman" panose="02020603050405020304" pitchFamily="18" charset="0"/>
                <a:cs typeface="Times New Roman" panose="02020603050405020304" pitchFamily="18" charset="0"/>
              </a:rPr>
              <a:t>Operation Strategy:</a:t>
            </a:r>
            <a:endParaRPr lang="en-US" sz="2800" dirty="0">
              <a:latin typeface="Times New Roman" panose="02020603050405020304" pitchFamily="18" charset="0"/>
              <a:cs typeface="Times New Roman" panose="02020603050405020304" pitchFamily="18" charset="0"/>
            </a:endParaRPr>
          </a:p>
          <a:p>
            <a:pPr marL="1143000" indent="-1143000">
              <a:lnSpc>
                <a:spcPct val="170000"/>
              </a:lnSpc>
              <a:buFont typeface="+mj-lt"/>
              <a:buAutoNum type="alphaLcParenR"/>
            </a:pPr>
            <a:r>
              <a:rPr lang="en-US" sz="2800" dirty="0">
                <a:latin typeface="Times New Roman" panose="02020603050405020304" pitchFamily="18" charset="0"/>
                <a:cs typeface="Times New Roman" panose="02020603050405020304" pitchFamily="18" charset="0"/>
              </a:rPr>
              <a:t>Area divided into sectors</a:t>
            </a:r>
          </a:p>
          <a:p>
            <a:pPr marL="1143000" indent="-1143000">
              <a:lnSpc>
                <a:spcPct val="170000"/>
              </a:lnSpc>
              <a:buFont typeface="+mj-lt"/>
              <a:buAutoNum type="alphaLcParenR"/>
            </a:pPr>
            <a:r>
              <a:rPr lang="en-US" sz="2800" dirty="0">
                <a:latin typeface="Times New Roman" panose="02020603050405020304" pitchFamily="18" charset="0"/>
                <a:cs typeface="Times New Roman" panose="02020603050405020304" pitchFamily="18" charset="0"/>
              </a:rPr>
              <a:t>Teams briefed and deployed accordingly</a:t>
            </a:r>
          </a:p>
          <a:p>
            <a:pPr>
              <a:lnSpc>
                <a:spcPct val="170000"/>
              </a:lnSpc>
            </a:pPr>
            <a:r>
              <a:rPr lang="en-US" sz="2800" b="1" dirty="0">
                <a:latin typeface="Times New Roman" panose="02020603050405020304" pitchFamily="18" charset="0"/>
                <a:cs typeface="Times New Roman" panose="02020603050405020304" pitchFamily="18" charset="0"/>
              </a:rPr>
              <a:t>Addl. Reinforcement : </a:t>
            </a:r>
            <a:r>
              <a:rPr lang="en-US" sz="2800" dirty="0">
                <a:latin typeface="Times New Roman" panose="02020603050405020304" pitchFamily="18" charset="0"/>
                <a:cs typeface="Times New Roman" panose="02020603050405020304" pitchFamily="18" charset="0"/>
              </a:rPr>
              <a:t>One more team deputed under Insp. B. </a:t>
            </a:r>
            <a:r>
              <a:rPr lang="en-US" sz="2800" dirty="0" err="1">
                <a:latin typeface="Times New Roman" panose="02020603050405020304" pitchFamily="18" charset="0"/>
                <a:cs typeface="Times New Roman" panose="02020603050405020304" pitchFamily="18" charset="0"/>
              </a:rPr>
              <a:t>Biswal</a:t>
            </a:r>
            <a:endParaRPr lang="en-US" sz="2800" dirty="0">
              <a:latin typeface="Times New Roman" panose="02020603050405020304" pitchFamily="18" charset="0"/>
              <a:cs typeface="Times New Roman" panose="02020603050405020304" pitchFamily="18" charset="0"/>
            </a:endParaRPr>
          </a:p>
          <a:p>
            <a:pPr>
              <a:lnSpc>
                <a:spcPct val="170000"/>
              </a:lnSpc>
            </a:pPr>
            <a:r>
              <a:rPr lang="en-US" sz="2800" b="1" dirty="0">
                <a:latin typeface="Times New Roman" panose="02020603050405020304" pitchFamily="18" charset="0"/>
                <a:cs typeface="Times New Roman" panose="02020603050405020304" pitchFamily="18" charset="0"/>
              </a:rPr>
              <a:t>Local Support:</a:t>
            </a:r>
            <a:r>
              <a:rPr lang="en-US" sz="2800" dirty="0">
                <a:latin typeface="Times New Roman" panose="02020603050405020304" pitchFamily="18" charset="0"/>
                <a:cs typeface="Times New Roman" panose="02020603050405020304" pitchFamily="18" charset="0"/>
              </a:rPr>
              <a:t> Local administration deputed personnel to assist NDRF teams.</a:t>
            </a:r>
          </a:p>
          <a:p>
            <a:pPr marL="0" indent="0">
              <a:lnSpc>
                <a:spcPct val="170000"/>
              </a:lnSpc>
              <a:buNone/>
            </a:pPr>
            <a:endParaRPr lang="en-GB" sz="2800" b="1" dirty="0">
              <a:latin typeface="Times New Roman" panose="02020603050405020304" pitchFamily="18" charset="0"/>
              <a:cs typeface="Times New Roman" panose="02020603050405020304" pitchFamily="18" charset="0"/>
            </a:endParaRPr>
          </a:p>
          <a:p>
            <a:pPr marL="0" indent="0">
              <a:lnSpc>
                <a:spcPct val="170000"/>
              </a:lnSpc>
              <a:buNone/>
            </a:pPr>
            <a:endParaRPr lang="en-GB" sz="2800" b="1" dirty="0">
              <a:latin typeface="Times New Roman" panose="02020603050405020304" pitchFamily="18" charset="0"/>
              <a:cs typeface="Times New Roman" panose="02020603050405020304" pitchFamily="18" charset="0"/>
            </a:endParaRPr>
          </a:p>
          <a:p>
            <a:pPr marL="0" indent="0">
              <a:lnSpc>
                <a:spcPct val="170000"/>
              </a:lnSpc>
              <a:buNone/>
            </a:pPr>
            <a:endParaRPr lang="en-IN" sz="2800" dirty="0">
              <a:latin typeface="Times New Roman" panose="02020603050405020304" pitchFamily="18" charset="0"/>
              <a:cs typeface="Times New Roman" panose="02020603050405020304" pitchFamily="18" charset="0"/>
            </a:endParaRPr>
          </a:p>
          <a:p>
            <a:pPr>
              <a:lnSpc>
                <a:spcPct val="170000"/>
              </a:lnSpc>
            </a:pPr>
            <a:endParaRPr lang="en-IN" sz="28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134BD855-CEB6-E41F-E68D-14D8BB971154}"/>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10369609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10836" y="1430277"/>
            <a:ext cx="11979565" cy="5266087"/>
          </a:xfrm>
          <a:prstGeom prst="rect">
            <a:avLst/>
          </a:prstGeom>
        </p:spPr>
        <p:txBody>
          <a:bodyPr>
            <a:normAutofit fontScale="70000" lnSpcReduction="20000"/>
          </a:bodyPr>
          <a:lstStyle/>
          <a:p>
            <a:pPr marL="0" indent="0">
              <a:buNone/>
            </a:pPr>
            <a:endParaRPr lang="en-US" sz="4500" b="1" dirty="0">
              <a:latin typeface="Times New Roman" panose="02020603050405020304" pitchFamily="18" charset="0"/>
              <a:cs typeface="Times New Roman" panose="02020603050405020304" pitchFamily="18" charset="0"/>
            </a:endParaRPr>
          </a:p>
          <a:p>
            <a:pPr marL="0" indent="0">
              <a:buNone/>
            </a:pPr>
            <a:r>
              <a:rPr lang="en-US" sz="4500" b="1" dirty="0">
                <a:latin typeface="Times New Roman" panose="02020603050405020304" pitchFamily="18" charset="0"/>
                <a:cs typeface="Times New Roman" panose="02020603050405020304" pitchFamily="18" charset="0"/>
              </a:rPr>
              <a:t>Surface search was carried out to find live surface victims using following methods:-</a:t>
            </a:r>
          </a:p>
          <a:p>
            <a:pPr marL="0" indent="0">
              <a:buNone/>
            </a:pPr>
            <a:endParaRPr lang="en-IN" sz="4500" b="1" dirty="0">
              <a:latin typeface="Times New Roman" panose="02020603050405020304" pitchFamily="18" charset="0"/>
              <a:cs typeface="Times New Roman" panose="02020603050405020304" pitchFamily="18" charset="0"/>
            </a:endParaRPr>
          </a:p>
          <a:p>
            <a:pPr lvl="0"/>
            <a:r>
              <a:rPr lang="en-US" sz="4500" dirty="0">
                <a:latin typeface="Times New Roman" panose="02020603050405020304" pitchFamily="18" charset="0"/>
                <a:cs typeface="Times New Roman" panose="02020603050405020304" pitchFamily="18" charset="0"/>
              </a:rPr>
              <a:t>Canine search by using 6 sniffer dogs of Kerala police supervised by NDRF.</a:t>
            </a:r>
            <a:endParaRPr lang="en-IN" sz="4500" dirty="0">
              <a:latin typeface="Times New Roman" panose="02020603050405020304" pitchFamily="18" charset="0"/>
              <a:cs typeface="Times New Roman" panose="02020603050405020304" pitchFamily="18" charset="0"/>
            </a:endParaRPr>
          </a:p>
          <a:p>
            <a:pPr lvl="0"/>
            <a:r>
              <a:rPr lang="en-US" sz="4500" dirty="0">
                <a:latin typeface="Times New Roman" panose="02020603050405020304" pitchFamily="18" charset="0"/>
                <a:cs typeface="Times New Roman" panose="02020603050405020304" pitchFamily="18" charset="0"/>
              </a:rPr>
              <a:t>Technical search by using life detectors of NDRF.</a:t>
            </a:r>
            <a:endParaRPr lang="en-IN" sz="4500" dirty="0">
              <a:latin typeface="Times New Roman" panose="02020603050405020304" pitchFamily="18" charset="0"/>
              <a:cs typeface="Times New Roman" panose="02020603050405020304" pitchFamily="18" charset="0"/>
            </a:endParaRPr>
          </a:p>
          <a:p>
            <a:pPr lvl="0"/>
            <a:r>
              <a:rPr lang="en-US" sz="4500" dirty="0">
                <a:latin typeface="Times New Roman" panose="02020603050405020304" pitchFamily="18" charset="0"/>
                <a:cs typeface="Times New Roman" panose="02020603050405020304" pitchFamily="18" charset="0"/>
              </a:rPr>
              <a:t>Manual search by NDRF personnel with tools and search lights.</a:t>
            </a:r>
            <a:endParaRPr lang="en-IN" sz="4500" dirty="0">
              <a:latin typeface="Times New Roman" panose="02020603050405020304" pitchFamily="18" charset="0"/>
              <a:cs typeface="Times New Roman" panose="02020603050405020304" pitchFamily="18" charset="0"/>
            </a:endParaRPr>
          </a:p>
          <a:p>
            <a:pPr lvl="0"/>
            <a:r>
              <a:rPr lang="en-US" sz="4500" dirty="0">
                <a:latin typeface="Times New Roman" panose="02020603050405020304" pitchFamily="18" charset="0"/>
                <a:cs typeface="Times New Roman" panose="02020603050405020304" pitchFamily="18" charset="0"/>
              </a:rPr>
              <a:t>Search with the help of heavy machines like cutters, </a:t>
            </a:r>
            <a:r>
              <a:rPr lang="en-US" sz="4500" dirty="0" err="1">
                <a:latin typeface="Times New Roman" panose="02020603050405020304" pitchFamily="18" charset="0"/>
                <a:cs typeface="Times New Roman" panose="02020603050405020304" pitchFamily="18" charset="0"/>
              </a:rPr>
              <a:t>hitachi</a:t>
            </a:r>
            <a:r>
              <a:rPr lang="en-US" sz="4500" dirty="0">
                <a:latin typeface="Times New Roman" panose="02020603050405020304" pitchFamily="18" charset="0"/>
                <a:cs typeface="Times New Roman" panose="02020603050405020304" pitchFamily="18" charset="0"/>
              </a:rPr>
              <a:t> etc. supervision by NDRF.</a:t>
            </a:r>
            <a:endParaRPr lang="en-IN" sz="4500" dirty="0">
              <a:latin typeface="Times New Roman" panose="02020603050405020304" pitchFamily="18" charset="0"/>
              <a:cs typeface="Times New Roman" panose="02020603050405020304" pitchFamily="18" charset="0"/>
            </a:endParaRPr>
          </a:p>
          <a:p>
            <a:pPr lvl="0"/>
            <a:r>
              <a:rPr lang="en-US" sz="4500" dirty="0">
                <a:latin typeface="Times New Roman" panose="02020603050405020304" pitchFamily="18" charset="0"/>
                <a:cs typeface="Times New Roman" panose="02020603050405020304" pitchFamily="18" charset="0"/>
              </a:rPr>
              <a:t>Aerial monitoring by </a:t>
            </a:r>
            <a:r>
              <a:rPr lang="en-US" sz="4500" dirty="0" err="1">
                <a:latin typeface="Times New Roman" panose="02020603050405020304" pitchFamily="18" charset="0"/>
                <a:cs typeface="Times New Roman" panose="02020603050405020304" pitchFamily="18" charset="0"/>
              </a:rPr>
              <a:t>heli</a:t>
            </a:r>
            <a:r>
              <a:rPr lang="en-US" sz="4500" dirty="0">
                <a:latin typeface="Times New Roman" panose="02020603050405020304" pitchFamily="18" charset="0"/>
                <a:cs typeface="Times New Roman" panose="02020603050405020304" pitchFamily="18" charset="0"/>
              </a:rPr>
              <a:t>-cam.</a:t>
            </a:r>
            <a:endParaRPr lang="en-IN" sz="4500"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A7187220-6BF3-323A-2734-9D92EF64C96E}"/>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41726258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8618" y="1671782"/>
            <a:ext cx="11693237" cy="5089236"/>
          </a:xfrm>
          <a:prstGeom prst="rect">
            <a:avLst/>
          </a:prstGeom>
        </p:spPr>
        <p:txBody>
          <a:bodyPr>
            <a:normAutofit/>
          </a:bodyPr>
          <a:lstStyle/>
          <a:p>
            <a:pPr>
              <a:lnSpc>
                <a:spcPct val="150000"/>
              </a:lnSpc>
            </a:pPr>
            <a:r>
              <a:rPr lang="en-US" sz="2800" dirty="0">
                <a:latin typeface="Times New Roman" panose="02020603050405020304" pitchFamily="18" charset="0"/>
                <a:cs typeface="Times New Roman" panose="02020603050405020304" pitchFamily="18" charset="0"/>
              </a:rPr>
              <a:t>In secondary phase search was carried out by using heavy earth moving equipment's like excavators, bulldozers etc.</a:t>
            </a:r>
          </a:p>
          <a:p>
            <a:pPr marL="0" indent="0">
              <a:lnSpc>
                <a:spcPct val="150000"/>
              </a:lnSpc>
              <a:buNone/>
            </a:pPr>
            <a:endParaRPr lang="en-US" sz="2800" dirty="0">
              <a:latin typeface="Times New Roman" panose="02020603050405020304" pitchFamily="18" charset="0"/>
              <a:cs typeface="Times New Roman" panose="02020603050405020304" pitchFamily="18" charset="0"/>
            </a:endParaRPr>
          </a:p>
          <a:p>
            <a:pPr marL="0" indent="0">
              <a:lnSpc>
                <a:spcPct val="150000"/>
              </a:lnSpc>
              <a:buNone/>
            </a:pPr>
            <a:r>
              <a:rPr lang="en-US" sz="2800" u="sng" dirty="0">
                <a:latin typeface="Times New Roman" panose="02020603050405020304" pitchFamily="18" charset="0"/>
                <a:cs typeface="Times New Roman" panose="02020603050405020304" pitchFamily="18" charset="0"/>
              </a:rPr>
              <a:t>Operational output:- </a:t>
            </a:r>
            <a:endParaRPr lang="en-IN"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During the search and rescue operation, total 14 dead bodies were recovered by the rescue agencies, out of which 10 were recovered by NDRF teams.</a:t>
            </a:r>
            <a:endParaRPr lang="en-IN" sz="2800" dirty="0">
              <a:latin typeface="Times New Roman" panose="02020603050405020304" pitchFamily="18" charset="0"/>
              <a:cs typeface="Times New Roman" panose="02020603050405020304" pitchFamily="18" charset="0"/>
            </a:endParaRPr>
          </a:p>
          <a:p>
            <a:pPr>
              <a:lnSpc>
                <a:spcPct val="150000"/>
              </a:lnSpc>
            </a:pPr>
            <a:endParaRPr lang="en-IN" sz="3600" dirty="0">
              <a:latin typeface="Times New Roman" panose="02020603050405020304" pitchFamily="18" charset="0"/>
              <a:cs typeface="Times New Roman" panose="02020603050405020304" pitchFamily="18" charset="0"/>
            </a:endParaRPr>
          </a:p>
          <a:p>
            <a:pPr marL="0" indent="0">
              <a:lnSpc>
                <a:spcPct val="150000"/>
              </a:lnSpc>
              <a:buNone/>
            </a:pPr>
            <a:endParaRPr lang="en-GB" dirty="0">
              <a:latin typeface="Times New Roman" panose="02020603050405020304" pitchFamily="18" charset="0"/>
              <a:cs typeface="Times New Roman" panose="02020603050405020304" pitchFamily="18" charset="0"/>
            </a:endParaRPr>
          </a:p>
          <a:p>
            <a:pPr marL="0" indent="0">
              <a:lnSpc>
                <a:spcPct val="150000"/>
              </a:lnSpc>
              <a:buNone/>
            </a:pPr>
            <a:endParaRPr lang="en-GB" dirty="0">
              <a:latin typeface="Times New Roman" panose="02020603050405020304" pitchFamily="18" charset="0"/>
              <a:cs typeface="Times New Roman" panose="02020603050405020304" pitchFamily="18" charset="0"/>
            </a:endParaRPr>
          </a:p>
          <a:p>
            <a:pPr marL="0" indent="0">
              <a:lnSpc>
                <a:spcPct val="150000"/>
              </a:lnSpc>
              <a:buNone/>
            </a:pPr>
            <a:endParaRPr lang="en-IN" dirty="0">
              <a:latin typeface="Times New Roman" panose="02020603050405020304" pitchFamily="18" charset="0"/>
              <a:cs typeface="Times New Roman" panose="02020603050405020304" pitchFamily="18" charset="0"/>
            </a:endParaRPr>
          </a:p>
          <a:p>
            <a:pPr>
              <a:lnSpc>
                <a:spcPct val="150000"/>
              </a:lnSpc>
            </a:pPr>
            <a:endParaRPr lang="en-IN"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BBDD99F-28C2-3130-03AB-3F43B84EA53E}"/>
              </a:ext>
            </a:extLst>
          </p:cNvPr>
          <p:cNvSpPr txBox="1">
            <a:spLocks noChangeArrowheads="1"/>
          </p:cNvSpPr>
          <p:nvPr/>
        </p:nvSpPr>
        <p:spPr>
          <a:xfrm>
            <a:off x="1966823" y="854014"/>
            <a:ext cx="1061050" cy="576263"/>
          </a:xfrm>
          <a:prstGeom prst="rect">
            <a:avLst/>
          </a:prstGeom>
          <a:solidFill>
            <a:srgbClr val="FFC00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anose="02020603050405020304" pitchFamily="18" charset="0"/>
              </a:rPr>
              <a:t>Cont.        </a:t>
            </a:r>
            <a:endParaRPr lang="en-IN" sz="3200" dirty="0">
              <a:latin typeface="Times New Roman" panose="02020603050405020304" pitchFamily="18" charset="0"/>
            </a:endParaRPr>
          </a:p>
        </p:txBody>
      </p:sp>
    </p:spTree>
    <p:extLst>
      <p:ext uri="{BB962C8B-B14F-4D97-AF65-F5344CB8AC3E}">
        <p14:creationId xmlns:p14="http://schemas.microsoft.com/office/powerpoint/2010/main" val="22373790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2581</TotalTime>
  <Words>10007</Words>
  <Application>Microsoft Office PowerPoint</Application>
  <PresentationFormat>Widescreen</PresentationFormat>
  <Paragraphs>1546</Paragraphs>
  <Slides>152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152</vt:i4>
      </vt:variant>
    </vt:vector>
  </HeadingPairs>
  <TitlesOfParts>
    <vt:vector size="159" baseType="lpstr">
      <vt:lpstr>Arial</vt:lpstr>
      <vt:lpstr>Arial Unicode MS</vt:lpstr>
      <vt:lpstr>Cambria Math</vt:lpstr>
      <vt:lpstr>Comic Sans MS</vt:lpstr>
      <vt:lpstr>Times New Roman</vt:lpstr>
      <vt:lpstr>Wingdings</vt:lpstr>
      <vt:lpstr>Office Theme</vt:lpstr>
      <vt:lpstr>CASE STUDIES</vt:lpstr>
      <vt:lpstr>OBJECTIVES</vt:lpstr>
      <vt:lpstr> CHENNAI FLOOD - 2015  </vt:lpstr>
      <vt:lpstr>FLOOD</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SUBMERGED HOUSES NEAR ADAYAR RIVER  </vt:lpstr>
      <vt:lpstr>  SAIDAPET OVERBRIDGE SUBMERGED IN FLOODS   </vt:lpstr>
      <vt:lpstr>   INUNDATED HOUSES IN KOTTURPURAM    </vt:lpstr>
      <vt:lpstr>   WATER INUNDATION DUE TO FLOOD IN PERUNGALATHUR    </vt:lpstr>
      <vt:lpstr>    SUBMERGED HOUSES IN TAMBARAM     </vt:lpstr>
      <vt:lpstr>     FLOODED CHENNAI AIRPORT       </vt:lpstr>
      <vt:lpstr>      DISRUPTION OF TRANSPORTATION        </vt:lpstr>
      <vt:lpstr>     FLOOD DAMAGES IN KANCHEEPURAM DISTRICT     </vt:lpstr>
      <vt:lpstr>     FLOODING AT VISOOR IN PANRUTI , CUDDALORE DISTRICT       </vt:lpstr>
      <vt:lpstr>     BREACH IN MELIRUPPU TO KEELIRUPPU ROAD AT CUDDALORE      </vt:lpstr>
      <vt:lpstr>     CHENNAI DISTRICT     </vt:lpstr>
      <vt:lpstr>    GEOGRAPHICAL FEATURE     </vt:lpstr>
      <vt:lpstr>    RAINFALL     </vt:lpstr>
      <vt:lpstr>     FLOOD AFFECTED AREA OF CHENNAI     </vt:lpstr>
      <vt:lpstr>PowerPoint Presentation</vt:lpstr>
      <vt:lpstr>PowerPoint Presentation</vt:lpstr>
      <vt:lpstr>NDRF DEPLOYMENT          </vt:lpstr>
      <vt:lpstr>RESOURCES AVAILABLE WITH NDRF          </vt:lpstr>
      <vt:lpstr>FIRST PHASE OF NDRF DEPLOYMENT        </vt:lpstr>
      <vt:lpstr>PowerPoint Presentation</vt:lpstr>
      <vt:lpstr>PowerPoint Presentation</vt:lpstr>
      <vt:lpstr>PowerPoint Presentation</vt:lpstr>
      <vt:lpstr>SECOND PHASE OF NDRF DEPLOYMENT        </vt:lpstr>
      <vt:lpstr>The enormity of the problems necessitated moving further teams across Tamil Nadu.  As such, 19 total teams were moved in on 2nd Dec 15 as given below:- </vt:lpstr>
      <vt:lpstr>Cont.        </vt:lpstr>
      <vt:lpstr> </vt:lpstr>
      <vt:lpstr> </vt:lpstr>
      <vt:lpstr>Cont.        </vt:lpstr>
      <vt:lpstr>MASSIVE MOBILIZATION OF TEAMS       </vt:lpstr>
      <vt:lpstr>      Rescue operations were carried out in earnest from 1st (2) Dec 2015 to 05/ 06 Dec 2015.  The overall figures are given below:-</vt:lpstr>
      <vt:lpstr>Cont.        </vt:lpstr>
      <vt:lpstr>Cont.        </vt:lpstr>
      <vt:lpstr>Cont.        </vt:lpstr>
      <vt:lpstr>Cont.        </vt:lpstr>
      <vt:lpstr>Cont.        </vt:lpstr>
      <vt:lpstr>Cont.        </vt:lpstr>
      <vt:lpstr>RECOVERY OF DEAD BODY OF DROWNED VICTIMS</vt:lpstr>
      <vt:lpstr>Cont.        </vt:lpstr>
      <vt:lpstr>RELIEF DISTRIBUTION</vt:lpstr>
      <vt:lpstr>RELIEF DISTRIBUTION</vt:lpstr>
      <vt:lpstr>PowerPoint Presentation</vt:lpstr>
      <vt:lpstr>PowerPoint Presentation</vt:lpstr>
      <vt:lpstr>PowerPoint Presentation</vt:lpstr>
      <vt:lpstr>EFFECTIVE CO-ORDINATION BETWEEN AGENCIES</vt:lpstr>
      <vt:lpstr>MEDICAL ASSISTANCE</vt:lpstr>
      <vt:lpstr>DE-INDUCTION OF TEAMS </vt:lpstr>
      <vt:lpstr>SWAT ANALYSIS OF OPERATION</vt:lpstr>
      <vt:lpstr>Cont.        </vt:lpstr>
      <vt:lpstr>Cont.        </vt:lpstr>
      <vt:lpstr>Cont.        </vt:lpstr>
      <vt:lpstr>Cont.        </vt:lpstr>
      <vt:lpstr>Cont.        </vt:lpstr>
      <vt:lpstr>Cont.        </vt:lpstr>
      <vt:lpstr> </vt:lpstr>
      <vt:lpstr>Cont.        </vt:lpstr>
      <vt:lpstr>Cont.        </vt:lpstr>
      <vt:lpstr>PowerPoint Presentation</vt:lpstr>
      <vt:lpstr> KERALA FLOODS - 2018  </vt:lpstr>
      <vt:lpstr>KERALA FLOOD INTRODUCTION</vt:lpstr>
      <vt:lpstr>PowerPoint Presentation</vt:lpstr>
      <vt:lpstr>FLOOD PRONE AREA MAP KERALA STATE</vt:lpstr>
      <vt:lpstr>PowerPoint Presentation</vt:lpstr>
      <vt:lpstr>PowerPoint Presentation</vt:lpstr>
      <vt:lpstr> OUT LOOK ON WEATHER FORECAST </vt:lpstr>
      <vt:lpstr> OUT LOOK ON WEATHER FORECAST </vt:lpstr>
      <vt:lpstr> OUT LOOK ON WEATHER FORECAST </vt:lpstr>
      <vt:lpstr>  THE RIVERS WHICH WERE MOSTLY AFFECTED DURING FLOOD  </vt:lpstr>
      <vt:lpstr>PowerPoint Presentation</vt:lpstr>
      <vt:lpstr>PowerPoint Presentation</vt:lpstr>
      <vt:lpstr>PowerPoint Presentation</vt:lpstr>
      <vt:lpstr>PowerPoint Presentation</vt:lpstr>
      <vt:lpstr>PowerPoint Presentation</vt:lpstr>
      <vt:lpstr>  FLOOD DAMAGE ASSESSMENT (ASPER SEOC KERALA REPORT)   </vt:lpstr>
      <vt:lpstr>  FLOOD DAMAGE ASSESSMENT (ASPER SEOC KERALA REPORT)   </vt:lpstr>
      <vt:lpstr>  FLOOD DAMAGE ASSESSMENT (ASPER SEOC KERALA REPORT)   </vt:lpstr>
      <vt:lpstr>  FLOOD DAMAGE ASSESSMENT (ASPER SEOC KERALA REPORT)   </vt:lpstr>
      <vt:lpstr>PHASE-I OF KERALA FLOOD RESCUE OPERATION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 PHASE OF OPERATION</vt:lpstr>
      <vt:lpstr>SECOND PHASE OF OPERATION</vt:lpstr>
      <vt:lpstr>PowerPoint Presentation</vt:lpstr>
      <vt:lpstr>PowerPoint Presentation</vt:lpstr>
      <vt:lpstr>PowerPoint Presentation</vt:lpstr>
      <vt:lpstr>THIRD PHASE OF OPERATION</vt:lpstr>
      <vt:lpstr>THIRD PHASE OF OPERATION</vt:lpstr>
      <vt:lpstr>THIRD PHASE OF OPERATION</vt:lpstr>
      <vt:lpstr>THIRD PHASE OF OPERATION</vt:lpstr>
      <vt:lpstr>THIRD PHASE OF OPERATION</vt:lpstr>
      <vt:lpstr>THIRD PHASE OF OPERATION</vt:lpstr>
      <vt:lpstr>THIRD PHASE OF OPERATION</vt:lpstr>
      <vt:lpstr>PowerPoint Presentation</vt:lpstr>
      <vt:lpstr>PowerPoint Presentation</vt:lpstr>
      <vt:lpstr>THIRD PHASE OF OPERATION</vt:lpstr>
      <vt:lpstr>THIRD PHASE OF OPERATION</vt:lpstr>
      <vt:lpstr>PowerPoint Presentation</vt:lpstr>
      <vt:lpstr>THIRD PHASE OF OPERATION</vt:lpstr>
      <vt:lpstr>THIRD PHASE OF OPERATION</vt:lpstr>
      <vt:lpstr>THIRD PHASE OF OPERATION</vt:lpstr>
      <vt:lpstr>THIRD PHASE OF OPERATION</vt:lpstr>
      <vt:lpstr>THIRD PHASE OF OPERATION</vt:lpstr>
      <vt:lpstr>THIRD PHASE OF OPERATION</vt:lpstr>
      <vt:lpstr>THIRD PHASE OF OPERATION</vt:lpstr>
      <vt:lpstr>THIRD PHASE OF OPERATION</vt:lpstr>
      <vt:lpstr>THIRD PHASE OF OPERATION</vt:lpstr>
      <vt:lpstr>THIRD PHASE OF OPERATION</vt:lpstr>
      <vt:lpstr>THIRD PHASE OF OPERATION</vt:lpstr>
      <vt:lpstr>THIRD PHASE OF OPERATION</vt:lpstr>
      <vt:lpstr>THIRD PHASE OF OPERATION</vt:lpstr>
      <vt:lpstr>THIRD PHASE OF OPERATION</vt:lpstr>
      <vt:lpstr>THIRD PHASE OF OPERATION</vt:lpstr>
      <vt:lpstr>THIRD PHASE OF OPERATION</vt:lpstr>
      <vt:lpstr>THIRD PHASE OF OPERATION</vt:lpstr>
      <vt:lpstr>THIRD PHASE OF OPERATION</vt:lpstr>
      <vt:lpstr>DETAILS OF DE MOBILISATION OF TEAMS</vt:lpstr>
      <vt:lpstr>DEPARTURE DETAILS OF 04 BN AFTER KERALA FLOOD 2018</vt:lpstr>
      <vt:lpstr>PowerPoint Presentation</vt:lpstr>
      <vt:lpstr> OPERATION GAJRAJ- 2021  </vt:lpstr>
      <vt:lpstr>PowerPoint Presentation</vt:lpstr>
      <vt:lpstr>MANTLE OF NDRF</vt:lpstr>
      <vt:lpstr>PowerPoint Presentation</vt:lpstr>
      <vt:lpstr>PowerPoint Presentation</vt:lpstr>
      <vt:lpstr>PowerPoint Presentation</vt:lpstr>
      <vt:lpstr>PowerPoint Presentation</vt:lpstr>
      <vt:lpstr>PowerPoint Presentation</vt:lpstr>
      <vt:lpstr>PowerPoint Presentation</vt:lpstr>
      <vt:lpstr>REVIEW</vt:lpstr>
      <vt:lpstr> EVALUATION </vt:lpstr>
      <vt:lpstr> EVALUATION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SOP ON FWR</dc:title>
  <dc:creator>04bn NDRF Arakkonam</dc:creator>
  <cp:lastModifiedBy>Sohel Lakhani</cp:lastModifiedBy>
  <cp:revision>338</cp:revision>
  <dcterms:created xsi:type="dcterms:W3CDTF">2025-03-09T04:24:30Z</dcterms:created>
  <dcterms:modified xsi:type="dcterms:W3CDTF">2025-08-14T07:29:35Z</dcterms:modified>
</cp:coreProperties>
</file>