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072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738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95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47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323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637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1127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5397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986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0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556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127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681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29E40BB3-549C-4C6D-9F3D-0D6FC34FA555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30-01-2026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899EFB18-5AAF-4D85-8735-2719D1B761C4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273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ramedic-giving-oxygen-injured-girl.jpg" descr="paramedic-giving-oxygen-injured-girl.jpg"/>
          <p:cNvPicPr>
            <a:picLocks noChangeAspect="1"/>
          </p:cNvPicPr>
          <p:nvPr/>
        </p:nvPicPr>
        <p:blipFill>
          <a:blip r:embed="rId2"/>
          <a:srcRect l="15675" t="34633"/>
          <a:stretch>
            <a:fillRect/>
          </a:stretch>
        </p:blipFill>
        <p:spPr>
          <a:xfrm>
            <a:off x="-51678" y="-83308"/>
            <a:ext cx="24487356" cy="1265152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solidFill>
            <a:srgbClr val="535353">
              <a:alpha val="6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2586989" y="3791289"/>
            <a:ext cx="13868890" cy="275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10…"/>
          <p:cNvSpPr txBox="1"/>
          <p:nvPr/>
        </p:nvSpPr>
        <p:spPr>
          <a:xfrm>
            <a:off x="1200259" y="4083124"/>
            <a:ext cx="9031349" cy="21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10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Soft-tissue Injuries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10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10 - 1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89814" y="11511281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9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7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9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29617" y="12813338"/>
            <a:ext cx="423393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00" name="Penetration and puncture wounds"/>
          <p:cNvSpPr txBox="1"/>
          <p:nvPr/>
        </p:nvSpPr>
        <p:spPr>
          <a:xfrm>
            <a:off x="2073837" y="9356289"/>
            <a:ext cx="852602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Penetration and puncture wounds</a:t>
            </a:r>
          </a:p>
        </p:txBody>
      </p:sp>
      <p:sp>
        <p:nvSpPr>
          <p:cNvPr id="201" name="Avulsions"/>
          <p:cNvSpPr txBox="1"/>
          <p:nvPr/>
        </p:nvSpPr>
        <p:spPr>
          <a:xfrm>
            <a:off x="13995539" y="9826189"/>
            <a:ext cx="8324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Avulsions</a:t>
            </a:r>
          </a:p>
        </p:txBody>
      </p:sp>
      <p:sp>
        <p:nvSpPr>
          <p:cNvPr id="202" name="Types of Wounds"/>
          <p:cNvSpPr txBox="1"/>
          <p:nvPr/>
        </p:nvSpPr>
        <p:spPr>
          <a:xfrm>
            <a:off x="1077422" y="989120"/>
            <a:ext cx="10518857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Types of Wounds</a:t>
            </a:r>
          </a:p>
        </p:txBody>
      </p:sp>
      <p:sp>
        <p:nvSpPr>
          <p:cNvPr id="203" name="Line"/>
          <p:cNvSpPr/>
          <p:nvPr/>
        </p:nvSpPr>
        <p:spPr>
          <a:xfrm flipV="1">
            <a:off x="12297701" y="3548415"/>
            <a:ext cx="1" cy="8004974"/>
          </a:xfrm>
          <a:prstGeom prst="line">
            <a:avLst/>
          </a:prstGeom>
          <a:ln w="25400">
            <a:solidFill>
              <a:srgbClr val="535353"/>
            </a:solidFill>
            <a:custDash>
              <a:ds d="200000" sp="200000"/>
            </a:custDash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4" name="Text"/>
          <p:cNvSpPr txBox="1"/>
          <p:nvPr/>
        </p:nvSpPr>
        <p:spPr>
          <a:xfrm>
            <a:off x="13159373" y="-124198"/>
            <a:ext cx="503555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	</a:t>
            </a:r>
          </a:p>
        </p:txBody>
      </p:sp>
      <p:pic>
        <p:nvPicPr>
          <p:cNvPr id="205" name="image.tif" descr="image.tif"/>
          <p:cNvPicPr>
            <a:picLocks noChangeAspect="1"/>
          </p:cNvPicPr>
          <p:nvPr/>
        </p:nvPicPr>
        <p:blipFill>
          <a:blip r:embed="rId2"/>
          <a:srcRect l="14814" t="8526" r="16667" b="5610"/>
          <a:stretch>
            <a:fillRect/>
          </a:stretch>
        </p:blipFill>
        <p:spPr>
          <a:xfrm>
            <a:off x="3537492" y="3752913"/>
            <a:ext cx="5598810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.tif" descr="image.tif"/>
          <p:cNvPicPr>
            <a:picLocks noChangeAspect="1"/>
          </p:cNvPicPr>
          <p:nvPr/>
        </p:nvPicPr>
        <p:blipFill>
          <a:blip r:embed="rId3"/>
          <a:srcRect l="3709" t="2212" r="5409" b="2673"/>
          <a:stretch>
            <a:fillRect/>
          </a:stretch>
        </p:blipFill>
        <p:spPr>
          <a:xfrm>
            <a:off x="15552925" y="3729995"/>
            <a:ext cx="5209955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0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0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1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29617" y="12813338"/>
            <a:ext cx="423393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13" name="Amputations"/>
          <p:cNvSpPr txBox="1"/>
          <p:nvPr/>
        </p:nvSpPr>
        <p:spPr>
          <a:xfrm>
            <a:off x="2073837" y="9756301"/>
            <a:ext cx="852602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Amputations</a:t>
            </a:r>
          </a:p>
        </p:txBody>
      </p:sp>
      <p:sp>
        <p:nvSpPr>
          <p:cNvPr id="214" name="Crushing injury"/>
          <p:cNvSpPr txBox="1"/>
          <p:nvPr/>
        </p:nvSpPr>
        <p:spPr>
          <a:xfrm>
            <a:off x="13995539" y="9756301"/>
            <a:ext cx="8324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Crushing injury</a:t>
            </a:r>
          </a:p>
        </p:txBody>
      </p:sp>
      <p:sp>
        <p:nvSpPr>
          <p:cNvPr id="215" name="Types of Wounds"/>
          <p:cNvSpPr txBox="1"/>
          <p:nvPr/>
        </p:nvSpPr>
        <p:spPr>
          <a:xfrm>
            <a:off x="1077422" y="989120"/>
            <a:ext cx="10518857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Types of Wounds</a:t>
            </a:r>
          </a:p>
        </p:txBody>
      </p:sp>
      <p:sp>
        <p:nvSpPr>
          <p:cNvPr id="216" name="Line"/>
          <p:cNvSpPr/>
          <p:nvPr/>
        </p:nvSpPr>
        <p:spPr>
          <a:xfrm flipV="1">
            <a:off x="12297701" y="3548415"/>
            <a:ext cx="1" cy="8004974"/>
          </a:xfrm>
          <a:prstGeom prst="line">
            <a:avLst/>
          </a:prstGeom>
          <a:ln w="25400">
            <a:solidFill>
              <a:srgbClr val="535353"/>
            </a:solidFill>
            <a:custDash>
              <a:ds d="200000" sp="200000"/>
            </a:custDash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7" name="Text"/>
          <p:cNvSpPr txBox="1"/>
          <p:nvPr/>
        </p:nvSpPr>
        <p:spPr>
          <a:xfrm>
            <a:off x="15580337" y="449579"/>
            <a:ext cx="5035551" cy="469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/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	</a:t>
            </a:r>
          </a:p>
        </p:txBody>
      </p:sp>
      <p:pic>
        <p:nvPicPr>
          <p:cNvPr id="218" name="image.tif" descr="image.tif"/>
          <p:cNvPicPr>
            <a:picLocks noChangeAspect="1"/>
          </p:cNvPicPr>
          <p:nvPr/>
        </p:nvPicPr>
        <p:blipFill>
          <a:blip r:embed="rId2"/>
          <a:srcRect l="1855" t="17694" r="3555" b="9005"/>
          <a:stretch>
            <a:fillRect/>
          </a:stretch>
        </p:blipFill>
        <p:spPr>
          <a:xfrm>
            <a:off x="2559176" y="3787294"/>
            <a:ext cx="8040518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tif" descr="image.tif"/>
          <p:cNvPicPr>
            <a:picLocks noChangeAspect="1"/>
          </p:cNvPicPr>
          <p:nvPr/>
        </p:nvPicPr>
        <p:blipFill>
          <a:blip r:embed="rId3"/>
          <a:srcRect l="3709" t="2778" r="3555" b="5500"/>
          <a:stretch>
            <a:fillRect/>
          </a:stretch>
        </p:blipFill>
        <p:spPr>
          <a:xfrm>
            <a:off x="14693493" y="3729995"/>
            <a:ext cx="6928782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2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3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2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29617" y="12813338"/>
            <a:ext cx="423393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26" name="Gunshot wounds"/>
          <p:cNvSpPr txBox="1"/>
          <p:nvPr/>
        </p:nvSpPr>
        <p:spPr>
          <a:xfrm>
            <a:off x="2073837" y="9756301"/>
            <a:ext cx="852602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Gunshot wounds</a:t>
            </a:r>
          </a:p>
        </p:txBody>
      </p:sp>
      <p:sp>
        <p:nvSpPr>
          <p:cNvPr id="227" name="Impaled object"/>
          <p:cNvSpPr txBox="1"/>
          <p:nvPr/>
        </p:nvSpPr>
        <p:spPr>
          <a:xfrm>
            <a:off x="13995539" y="9756301"/>
            <a:ext cx="8324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Impaled object</a:t>
            </a:r>
          </a:p>
        </p:txBody>
      </p:sp>
      <p:sp>
        <p:nvSpPr>
          <p:cNvPr id="228" name="Types of Wounds"/>
          <p:cNvSpPr txBox="1"/>
          <p:nvPr/>
        </p:nvSpPr>
        <p:spPr>
          <a:xfrm>
            <a:off x="1077422" y="989120"/>
            <a:ext cx="10518857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Types of Wounds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12297701" y="3548415"/>
            <a:ext cx="1" cy="8004974"/>
          </a:xfrm>
          <a:prstGeom prst="line">
            <a:avLst/>
          </a:prstGeom>
          <a:ln w="25400">
            <a:solidFill>
              <a:srgbClr val="535353"/>
            </a:solidFill>
            <a:custDash>
              <a:ds d="200000" sp="200000"/>
            </a:custDash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30" name="image.tif" descr="image.tif"/>
          <p:cNvPicPr>
            <a:picLocks noChangeAspect="1"/>
          </p:cNvPicPr>
          <p:nvPr/>
        </p:nvPicPr>
        <p:blipFill>
          <a:blip r:embed="rId2"/>
          <a:srcRect l="5563" t="2648" r="5409"/>
          <a:stretch>
            <a:fillRect/>
          </a:stretch>
        </p:blipFill>
        <p:spPr>
          <a:xfrm>
            <a:off x="3350564" y="3787295"/>
            <a:ext cx="5972505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.tif" descr="image.tif"/>
          <p:cNvPicPr>
            <a:picLocks noChangeAspect="1"/>
          </p:cNvPicPr>
          <p:nvPr/>
        </p:nvPicPr>
        <p:blipFill>
          <a:blip r:embed="rId3"/>
          <a:srcRect l="3709" t="5351" r="3555" b="6761"/>
          <a:stretch>
            <a:fillRect/>
          </a:stretch>
        </p:blipFill>
        <p:spPr>
          <a:xfrm>
            <a:off x="15228678" y="3787295"/>
            <a:ext cx="5858449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4" name="Any material used to cover a wound that helps control bleeding and also aids in the prevention of additional contamination."/>
          <p:cNvSpPr txBox="1"/>
          <p:nvPr/>
        </p:nvSpPr>
        <p:spPr>
          <a:xfrm>
            <a:off x="10598887" y="4837827"/>
            <a:ext cx="12927897" cy="7463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4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Any material used to cover a wound that helps control bleeding and also aids in the prevention of additional contamination.</a:t>
            </a:r>
          </a:p>
        </p:txBody>
      </p:sp>
      <p:sp>
        <p:nvSpPr>
          <p:cNvPr id="235" name="Dressing"/>
          <p:cNvSpPr txBox="1"/>
          <p:nvPr/>
        </p:nvSpPr>
        <p:spPr>
          <a:xfrm>
            <a:off x="1077422" y="1903520"/>
            <a:ext cx="7825683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Dressing</a:t>
            </a:r>
          </a:p>
        </p:txBody>
      </p:sp>
      <p:sp>
        <p:nvSpPr>
          <p:cNvPr id="23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8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3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41" name="C:\Users\MTandingan\Pictures\for peer manuals\dressing.jpg" descr="C:\Users\MTandingan\Pictures\for peer manuals\dressing.jpg"/>
          <p:cNvPicPr>
            <a:picLocks noChangeAspect="1"/>
          </p:cNvPicPr>
          <p:nvPr/>
        </p:nvPicPr>
        <p:blipFill>
          <a:blip r:embed="rId2"/>
          <a:srcRect l="14787" t="14786" r="12290" b="20040"/>
          <a:stretch>
            <a:fillRect/>
          </a:stretch>
        </p:blipFill>
        <p:spPr>
          <a:xfrm>
            <a:off x="1191487" y="4343228"/>
            <a:ext cx="7597553" cy="485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584" extrusionOk="0">
                <a:moveTo>
                  <a:pt x="13527" y="0"/>
                </a:moveTo>
                <a:cubicBezTo>
                  <a:pt x="13470" y="0"/>
                  <a:pt x="13049" y="505"/>
                  <a:pt x="12593" y="1116"/>
                </a:cubicBezTo>
                <a:cubicBezTo>
                  <a:pt x="11598" y="2449"/>
                  <a:pt x="10370" y="3727"/>
                  <a:pt x="10087" y="3727"/>
                </a:cubicBezTo>
                <a:cubicBezTo>
                  <a:pt x="9974" y="3727"/>
                  <a:pt x="9827" y="3816"/>
                  <a:pt x="9759" y="3923"/>
                </a:cubicBezTo>
                <a:cubicBezTo>
                  <a:pt x="9502" y="4329"/>
                  <a:pt x="8124" y="4385"/>
                  <a:pt x="7281" y="4025"/>
                </a:cubicBezTo>
                <a:cubicBezTo>
                  <a:pt x="6353" y="3629"/>
                  <a:pt x="5248" y="3679"/>
                  <a:pt x="4675" y="4145"/>
                </a:cubicBezTo>
                <a:cubicBezTo>
                  <a:pt x="4470" y="4312"/>
                  <a:pt x="3826" y="4886"/>
                  <a:pt x="3245" y="5420"/>
                </a:cubicBezTo>
                <a:cubicBezTo>
                  <a:pt x="2664" y="5955"/>
                  <a:pt x="1698" y="6639"/>
                  <a:pt x="1100" y="6939"/>
                </a:cubicBezTo>
                <a:cubicBezTo>
                  <a:pt x="-95" y="7538"/>
                  <a:pt x="-205" y="7778"/>
                  <a:pt x="242" y="8792"/>
                </a:cubicBezTo>
                <a:cubicBezTo>
                  <a:pt x="500" y="9379"/>
                  <a:pt x="1266" y="11610"/>
                  <a:pt x="2304" y="14799"/>
                </a:cubicBezTo>
                <a:cubicBezTo>
                  <a:pt x="3091" y="17218"/>
                  <a:pt x="3335" y="17637"/>
                  <a:pt x="3945" y="17637"/>
                </a:cubicBezTo>
                <a:cubicBezTo>
                  <a:pt x="4662" y="17637"/>
                  <a:pt x="5663" y="18324"/>
                  <a:pt x="6933" y="19691"/>
                </a:cubicBezTo>
                <a:cubicBezTo>
                  <a:pt x="7642" y="20454"/>
                  <a:pt x="8395" y="21098"/>
                  <a:pt x="8742" y="21238"/>
                </a:cubicBezTo>
                <a:cubicBezTo>
                  <a:pt x="8947" y="21321"/>
                  <a:pt x="9129" y="21424"/>
                  <a:pt x="9273" y="21526"/>
                </a:cubicBezTo>
                <a:cubicBezTo>
                  <a:pt x="9559" y="21579"/>
                  <a:pt x="9862" y="21600"/>
                  <a:pt x="10238" y="21570"/>
                </a:cubicBezTo>
                <a:cubicBezTo>
                  <a:pt x="10943" y="21514"/>
                  <a:pt x="11138" y="21430"/>
                  <a:pt x="11534" y="20987"/>
                </a:cubicBezTo>
                <a:cubicBezTo>
                  <a:pt x="11791" y="20701"/>
                  <a:pt x="12233" y="20207"/>
                  <a:pt x="12517" y="19892"/>
                </a:cubicBezTo>
                <a:cubicBezTo>
                  <a:pt x="13196" y="19140"/>
                  <a:pt x="13789" y="18661"/>
                  <a:pt x="14357" y="18400"/>
                </a:cubicBezTo>
                <a:cubicBezTo>
                  <a:pt x="14358" y="18395"/>
                  <a:pt x="14371" y="18383"/>
                  <a:pt x="14371" y="18379"/>
                </a:cubicBezTo>
                <a:cubicBezTo>
                  <a:pt x="14371" y="18212"/>
                  <a:pt x="14617" y="18108"/>
                  <a:pt x="15115" y="18068"/>
                </a:cubicBezTo>
                <a:cubicBezTo>
                  <a:pt x="15629" y="18026"/>
                  <a:pt x="15837" y="18077"/>
                  <a:pt x="15960" y="18264"/>
                </a:cubicBezTo>
                <a:cubicBezTo>
                  <a:pt x="16056" y="18292"/>
                  <a:pt x="16152" y="18315"/>
                  <a:pt x="16249" y="18356"/>
                </a:cubicBezTo>
                <a:cubicBezTo>
                  <a:pt x="16422" y="18427"/>
                  <a:pt x="16568" y="18461"/>
                  <a:pt x="16721" y="18504"/>
                </a:cubicBezTo>
                <a:cubicBezTo>
                  <a:pt x="16807" y="18502"/>
                  <a:pt x="16869" y="18523"/>
                  <a:pt x="16914" y="18564"/>
                </a:cubicBezTo>
                <a:cubicBezTo>
                  <a:pt x="17636" y="18712"/>
                  <a:pt x="18288" y="18511"/>
                  <a:pt x="19700" y="17822"/>
                </a:cubicBezTo>
                <a:cubicBezTo>
                  <a:pt x="19974" y="17689"/>
                  <a:pt x="20150" y="17614"/>
                  <a:pt x="20354" y="17522"/>
                </a:cubicBezTo>
                <a:cubicBezTo>
                  <a:pt x="20439" y="17381"/>
                  <a:pt x="20685" y="17182"/>
                  <a:pt x="20930" y="17059"/>
                </a:cubicBezTo>
                <a:cubicBezTo>
                  <a:pt x="21186" y="16931"/>
                  <a:pt x="21395" y="16773"/>
                  <a:pt x="21395" y="16711"/>
                </a:cubicBezTo>
                <a:cubicBezTo>
                  <a:pt x="21395" y="16650"/>
                  <a:pt x="20986" y="15841"/>
                  <a:pt x="20485" y="14913"/>
                </a:cubicBezTo>
                <a:cubicBezTo>
                  <a:pt x="19985" y="13986"/>
                  <a:pt x="19104" y="12126"/>
                  <a:pt x="18528" y="10779"/>
                </a:cubicBezTo>
                <a:cubicBezTo>
                  <a:pt x="17463" y="8288"/>
                  <a:pt x="16068" y="5302"/>
                  <a:pt x="15036" y="3306"/>
                </a:cubicBezTo>
                <a:cubicBezTo>
                  <a:pt x="14721" y="2699"/>
                  <a:pt x="14276" y="1705"/>
                  <a:pt x="14047" y="1100"/>
                </a:cubicBezTo>
                <a:cubicBezTo>
                  <a:pt x="13817" y="495"/>
                  <a:pt x="13584" y="0"/>
                  <a:pt x="13527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4" name="Any material used to hold…"/>
          <p:cNvSpPr txBox="1"/>
          <p:nvPr/>
        </p:nvSpPr>
        <p:spPr>
          <a:xfrm>
            <a:off x="10598887" y="5867663"/>
            <a:ext cx="12927897" cy="394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Any material used to hold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a dressing in place</a:t>
            </a:r>
          </a:p>
        </p:txBody>
      </p:sp>
      <p:sp>
        <p:nvSpPr>
          <p:cNvPr id="245" name="Bandage"/>
          <p:cNvSpPr txBox="1"/>
          <p:nvPr/>
        </p:nvSpPr>
        <p:spPr>
          <a:xfrm>
            <a:off x="1077422" y="989120"/>
            <a:ext cx="7825683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Bandage</a:t>
            </a:r>
          </a:p>
        </p:txBody>
      </p:sp>
      <p:sp>
        <p:nvSpPr>
          <p:cNvPr id="24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4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8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4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51" name="C:\Users\MTandingan\Pictures\for peer manuals\bandage.jpg" descr="C:\Users\MTandingan\Pictures\for peer manuals\band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28" y="4181713"/>
            <a:ext cx="7904268" cy="6218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4" name="Any water-resistant material (plastic or waxed paper) that is applied to a wound to prevent the entry of air and loss of moisture from internal organs."/>
          <p:cNvSpPr txBox="1"/>
          <p:nvPr/>
        </p:nvSpPr>
        <p:spPr>
          <a:xfrm>
            <a:off x="10598887" y="4837827"/>
            <a:ext cx="12023461" cy="622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Any water-resistant material (plastic or waxed paper) that is applied to a wound to prevent the entry of air and loss of moisture from internal organs.</a:t>
            </a:r>
          </a:p>
        </p:txBody>
      </p:sp>
      <p:sp>
        <p:nvSpPr>
          <p:cNvPr id="255" name="Occlusive Dressing"/>
          <p:cNvSpPr txBox="1"/>
          <p:nvPr/>
        </p:nvSpPr>
        <p:spPr>
          <a:xfrm>
            <a:off x="1077422" y="989120"/>
            <a:ext cx="7825683" cy="23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Occlusive Dressing</a:t>
            </a:r>
          </a:p>
        </p:txBody>
      </p:sp>
      <p:sp>
        <p:nvSpPr>
          <p:cNvPr id="25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5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8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5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61" name="C:\Users\MTandingan\Pictures\for peer manuals\occlusive dressing1.jpg" descr="C:\Users\MTandingan\Pictures\for peer manuals\occlusive dressin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63" y="3771563"/>
            <a:ext cx="5588001" cy="4657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C:\Users\MTandingan\Pictures\for peer manuals\occlusive dressing2.jpg" descr="C:\Users\MTandingan\Pictures\for peer manuals\occlusive dressin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263" y="8548054"/>
            <a:ext cx="5588001" cy="3968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5" name="Multiple stacked dressings made to form single dressing 2-3 cm thick, such as a thick sanitary napkin or any similar material."/>
          <p:cNvSpPr txBox="1"/>
          <p:nvPr/>
        </p:nvSpPr>
        <p:spPr>
          <a:xfrm>
            <a:off x="10598887" y="5334989"/>
            <a:ext cx="12605657" cy="507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Multiple stacked dressings made to form single dressing 2-3 cm thick, such as a thick sanitary napkin or any similar material.</a:t>
            </a:r>
          </a:p>
        </p:txBody>
      </p:sp>
      <p:sp>
        <p:nvSpPr>
          <p:cNvPr id="266" name="Bulky Dressing"/>
          <p:cNvSpPr txBox="1"/>
          <p:nvPr/>
        </p:nvSpPr>
        <p:spPr>
          <a:xfrm>
            <a:off x="1077422" y="989120"/>
            <a:ext cx="7825683" cy="23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Bulky Dressing</a:t>
            </a:r>
          </a:p>
        </p:txBody>
      </p:sp>
      <p:sp>
        <p:nvSpPr>
          <p:cNvPr id="26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6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9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7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7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5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7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78" name="Applying Dressings and Bandages"/>
          <p:cNvSpPr txBox="1"/>
          <p:nvPr/>
        </p:nvSpPr>
        <p:spPr>
          <a:xfrm>
            <a:off x="1077422" y="989120"/>
            <a:ext cx="102215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Applying Dressings and Bandages</a:t>
            </a:r>
          </a:p>
        </p:txBody>
      </p:sp>
      <p:sp>
        <p:nvSpPr>
          <p:cNvPr id="279" name="Control bleeding.…"/>
          <p:cNvSpPr txBox="1"/>
          <p:nvPr/>
        </p:nvSpPr>
        <p:spPr>
          <a:xfrm>
            <a:off x="1179707" y="5887297"/>
            <a:ext cx="13439514" cy="5338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Control bleeding.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Apply the dressing using aseptic technique.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Cover the wounds completely.</a:t>
            </a:r>
          </a:p>
        </p:txBody>
      </p:sp>
      <p:sp>
        <p:nvSpPr>
          <p:cNvPr id="280" name="Line"/>
          <p:cNvSpPr/>
          <p:nvPr/>
        </p:nvSpPr>
        <p:spPr>
          <a:xfrm>
            <a:off x="1179707" y="47947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8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4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8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87" name="Applying Dressings and Bandages"/>
          <p:cNvSpPr txBox="1"/>
          <p:nvPr/>
        </p:nvSpPr>
        <p:spPr>
          <a:xfrm>
            <a:off x="1077422" y="989120"/>
            <a:ext cx="11014723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Applying Dressings and Bandages</a:t>
            </a:r>
          </a:p>
        </p:txBody>
      </p:sp>
      <p:sp>
        <p:nvSpPr>
          <p:cNvPr id="288" name="Ensure that the dressing and the bandage are firm, fixed and comfortable, but not so tight as to affect circulation.…"/>
          <p:cNvSpPr txBox="1"/>
          <p:nvPr/>
        </p:nvSpPr>
        <p:spPr>
          <a:xfrm>
            <a:off x="1179707" y="5567693"/>
            <a:ext cx="19565677" cy="637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Ensure that the dressing and the bandage are firm, fixed and comfortable, but not so tight as to affect circulation.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Ensure there are no loose ends that can get caught.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Avoid covering the fingertips.</a:t>
            </a:r>
          </a:p>
        </p:txBody>
      </p:sp>
      <p:sp>
        <p:nvSpPr>
          <p:cNvPr id="289" name="Line"/>
          <p:cNvSpPr/>
          <p:nvPr/>
        </p:nvSpPr>
        <p:spPr>
          <a:xfrm>
            <a:off x="1179707" y="47947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0" name="Cont."/>
          <p:cNvSpPr txBox="1"/>
          <p:nvPr/>
        </p:nvSpPr>
        <p:spPr>
          <a:xfrm>
            <a:off x="21226583" y="4043116"/>
            <a:ext cx="2047633" cy="77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r"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9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29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97" name="Wounds…"/>
          <p:cNvSpPr txBox="1"/>
          <p:nvPr/>
        </p:nvSpPr>
        <p:spPr>
          <a:xfrm>
            <a:off x="1077422" y="989120"/>
            <a:ext cx="8312799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Wounds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to the Ear</a:t>
            </a:r>
          </a:p>
        </p:txBody>
      </p:sp>
      <p:sp>
        <p:nvSpPr>
          <p:cNvPr id="298" name="Never probe the ear.…"/>
          <p:cNvSpPr txBox="1"/>
          <p:nvPr/>
        </p:nvSpPr>
        <p:spPr>
          <a:xfrm>
            <a:off x="1179707" y="5060396"/>
            <a:ext cx="18744067" cy="688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Never probe the ear.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Never pack it to stop bleeding from  the ear canal.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Place a loose, clean dressing across  the opening to absorb the fluids.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Do not apply pressure.</a:t>
            </a:r>
          </a:p>
        </p:txBody>
      </p:sp>
      <p:sp>
        <p:nvSpPr>
          <p:cNvPr id="299" name="Line"/>
          <p:cNvSpPr/>
          <p:nvPr/>
        </p:nvSpPr>
        <p:spPr>
          <a:xfrm>
            <a:off x="1179707" y="39678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0" name="Ear"/>
          <p:cNvSpPr/>
          <p:nvPr/>
        </p:nvSpPr>
        <p:spPr>
          <a:xfrm>
            <a:off x="6767852" y="2052535"/>
            <a:ext cx="1052023" cy="143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1" h="21600" extrusionOk="0">
                <a:moveTo>
                  <a:pt x="9517" y="0"/>
                </a:moveTo>
                <a:cubicBezTo>
                  <a:pt x="6086" y="0"/>
                  <a:pt x="3154" y="1263"/>
                  <a:pt x="1473" y="3466"/>
                </a:cubicBezTo>
                <a:cubicBezTo>
                  <a:pt x="-881" y="6549"/>
                  <a:pt x="-395" y="10841"/>
                  <a:pt x="2804" y="15240"/>
                </a:cubicBezTo>
                <a:cubicBezTo>
                  <a:pt x="3450" y="16128"/>
                  <a:pt x="5236" y="17350"/>
                  <a:pt x="7272" y="17863"/>
                </a:cubicBezTo>
                <a:cubicBezTo>
                  <a:pt x="8160" y="18087"/>
                  <a:pt x="8736" y="18661"/>
                  <a:pt x="9403" y="19326"/>
                </a:cubicBezTo>
                <a:cubicBezTo>
                  <a:pt x="10418" y="20340"/>
                  <a:pt x="11682" y="21600"/>
                  <a:pt x="14405" y="21600"/>
                </a:cubicBezTo>
                <a:cubicBezTo>
                  <a:pt x="18504" y="21600"/>
                  <a:pt x="19509" y="19847"/>
                  <a:pt x="20242" y="18567"/>
                </a:cubicBezTo>
                <a:cubicBezTo>
                  <a:pt x="20372" y="18341"/>
                  <a:pt x="20495" y="18124"/>
                  <a:pt x="20630" y="17924"/>
                </a:cubicBezTo>
                <a:cubicBezTo>
                  <a:pt x="20719" y="17791"/>
                  <a:pt x="20660" y="17629"/>
                  <a:pt x="20493" y="17552"/>
                </a:cubicBezTo>
                <a:lnTo>
                  <a:pt x="19432" y="17063"/>
                </a:lnTo>
                <a:cubicBezTo>
                  <a:pt x="19249" y="16979"/>
                  <a:pt x="19013" y="17030"/>
                  <a:pt x="18913" y="17175"/>
                </a:cubicBezTo>
                <a:cubicBezTo>
                  <a:pt x="18735" y="17434"/>
                  <a:pt x="18583" y="17699"/>
                  <a:pt x="18435" y="17956"/>
                </a:cubicBezTo>
                <a:cubicBezTo>
                  <a:pt x="17728" y="19191"/>
                  <a:pt x="17217" y="20083"/>
                  <a:pt x="14405" y="20083"/>
                </a:cubicBezTo>
                <a:cubicBezTo>
                  <a:pt x="12653" y="20083"/>
                  <a:pt x="11910" y="19340"/>
                  <a:pt x="10968" y="18399"/>
                </a:cubicBezTo>
                <a:cubicBezTo>
                  <a:pt x="10211" y="17645"/>
                  <a:pt x="9354" y="16790"/>
                  <a:pt x="7888" y="16420"/>
                </a:cubicBezTo>
                <a:cubicBezTo>
                  <a:pt x="6320" y="16025"/>
                  <a:pt x="4929" y="15051"/>
                  <a:pt x="4527" y="14499"/>
                </a:cubicBezTo>
                <a:cubicBezTo>
                  <a:pt x="1679" y="10582"/>
                  <a:pt x="1186" y="6841"/>
                  <a:pt x="3176" y="4234"/>
                </a:cubicBezTo>
                <a:cubicBezTo>
                  <a:pt x="4494" y="2508"/>
                  <a:pt x="6804" y="1517"/>
                  <a:pt x="9517" y="1517"/>
                </a:cubicBezTo>
                <a:cubicBezTo>
                  <a:pt x="16006" y="1517"/>
                  <a:pt x="16934" y="6593"/>
                  <a:pt x="17064" y="7844"/>
                </a:cubicBezTo>
                <a:cubicBezTo>
                  <a:pt x="17080" y="7994"/>
                  <a:pt x="17247" y="8108"/>
                  <a:pt x="17443" y="8104"/>
                </a:cubicBezTo>
                <a:lnTo>
                  <a:pt x="18682" y="8079"/>
                </a:lnTo>
                <a:cubicBezTo>
                  <a:pt x="18892" y="8075"/>
                  <a:pt x="19053" y="7938"/>
                  <a:pt x="19041" y="7776"/>
                </a:cubicBezTo>
                <a:cubicBezTo>
                  <a:pt x="18817" y="4924"/>
                  <a:pt x="16608" y="0"/>
                  <a:pt x="9517" y="0"/>
                </a:cubicBezTo>
                <a:close/>
                <a:moveTo>
                  <a:pt x="9955" y="3310"/>
                </a:moveTo>
                <a:cubicBezTo>
                  <a:pt x="9772" y="3302"/>
                  <a:pt x="9589" y="3303"/>
                  <a:pt x="9405" y="3312"/>
                </a:cubicBezTo>
                <a:cubicBezTo>
                  <a:pt x="9194" y="3323"/>
                  <a:pt x="8984" y="3346"/>
                  <a:pt x="8773" y="3380"/>
                </a:cubicBezTo>
                <a:cubicBezTo>
                  <a:pt x="5657" y="3880"/>
                  <a:pt x="3797" y="5739"/>
                  <a:pt x="3797" y="8353"/>
                </a:cubicBezTo>
                <a:cubicBezTo>
                  <a:pt x="3797" y="9959"/>
                  <a:pt x="5134" y="14392"/>
                  <a:pt x="8146" y="14866"/>
                </a:cubicBezTo>
                <a:cubicBezTo>
                  <a:pt x="9436" y="15068"/>
                  <a:pt x="10219" y="15793"/>
                  <a:pt x="10538" y="16153"/>
                </a:cubicBezTo>
                <a:cubicBezTo>
                  <a:pt x="10641" y="16269"/>
                  <a:pt x="10841" y="16307"/>
                  <a:pt x="11005" y="16244"/>
                </a:cubicBezTo>
                <a:lnTo>
                  <a:pt x="12119" y="15818"/>
                </a:lnTo>
                <a:cubicBezTo>
                  <a:pt x="12316" y="15743"/>
                  <a:pt x="12385" y="15553"/>
                  <a:pt x="12266" y="15410"/>
                </a:cubicBezTo>
                <a:cubicBezTo>
                  <a:pt x="11820" y="14873"/>
                  <a:pt x="10636" y="13710"/>
                  <a:pt x="8540" y="13381"/>
                </a:cubicBezTo>
                <a:cubicBezTo>
                  <a:pt x="7109" y="13156"/>
                  <a:pt x="5769" y="9788"/>
                  <a:pt x="5769" y="8353"/>
                </a:cubicBezTo>
                <a:cubicBezTo>
                  <a:pt x="5769" y="5921"/>
                  <a:pt x="7622" y="5114"/>
                  <a:pt x="9176" y="4865"/>
                </a:cubicBezTo>
                <a:cubicBezTo>
                  <a:pt x="10571" y="4642"/>
                  <a:pt x="11524" y="5343"/>
                  <a:pt x="11870" y="5655"/>
                </a:cubicBezTo>
                <a:cubicBezTo>
                  <a:pt x="12529" y="6251"/>
                  <a:pt x="12830" y="7037"/>
                  <a:pt x="12587" y="7523"/>
                </a:cubicBezTo>
                <a:cubicBezTo>
                  <a:pt x="12537" y="7623"/>
                  <a:pt x="12386" y="7926"/>
                  <a:pt x="11599" y="8006"/>
                </a:cubicBezTo>
                <a:cubicBezTo>
                  <a:pt x="9536" y="8216"/>
                  <a:pt x="8553" y="9368"/>
                  <a:pt x="8496" y="10417"/>
                </a:cubicBezTo>
                <a:cubicBezTo>
                  <a:pt x="8433" y="11561"/>
                  <a:pt x="9390" y="12498"/>
                  <a:pt x="10877" y="12748"/>
                </a:cubicBezTo>
                <a:cubicBezTo>
                  <a:pt x="11035" y="12774"/>
                  <a:pt x="11202" y="12801"/>
                  <a:pt x="11375" y="12827"/>
                </a:cubicBezTo>
                <a:cubicBezTo>
                  <a:pt x="12767" y="13043"/>
                  <a:pt x="14486" y="13309"/>
                  <a:pt x="16472" y="14829"/>
                </a:cubicBezTo>
                <a:cubicBezTo>
                  <a:pt x="16613" y="14937"/>
                  <a:pt x="16838" y="14943"/>
                  <a:pt x="16985" y="14840"/>
                </a:cubicBezTo>
                <a:lnTo>
                  <a:pt x="17927" y="14182"/>
                </a:lnTo>
                <a:cubicBezTo>
                  <a:pt x="18067" y="14084"/>
                  <a:pt x="18089" y="13920"/>
                  <a:pt x="17975" y="13803"/>
                </a:cubicBezTo>
                <a:cubicBezTo>
                  <a:pt x="17482" y="13295"/>
                  <a:pt x="16296" y="11899"/>
                  <a:pt x="16591" y="10520"/>
                </a:cubicBezTo>
                <a:cubicBezTo>
                  <a:pt x="16621" y="10378"/>
                  <a:pt x="16504" y="10241"/>
                  <a:pt x="16322" y="10204"/>
                </a:cubicBezTo>
                <a:lnTo>
                  <a:pt x="15125" y="9958"/>
                </a:lnTo>
                <a:cubicBezTo>
                  <a:pt x="14916" y="9915"/>
                  <a:pt x="14703" y="10018"/>
                  <a:pt x="14663" y="10182"/>
                </a:cubicBezTo>
                <a:cubicBezTo>
                  <a:pt x="14532" y="10716"/>
                  <a:pt x="14548" y="11240"/>
                  <a:pt x="14654" y="11735"/>
                </a:cubicBezTo>
                <a:cubicBezTo>
                  <a:pt x="14681" y="11859"/>
                  <a:pt x="14522" y="11959"/>
                  <a:pt x="14370" y="11911"/>
                </a:cubicBezTo>
                <a:cubicBezTo>
                  <a:pt x="13371" y="11589"/>
                  <a:pt x="12482" y="11451"/>
                  <a:pt x="11764" y="11340"/>
                </a:cubicBezTo>
                <a:cubicBezTo>
                  <a:pt x="11603" y="11316"/>
                  <a:pt x="11447" y="11291"/>
                  <a:pt x="11300" y="11266"/>
                </a:cubicBezTo>
                <a:cubicBezTo>
                  <a:pt x="10495" y="11131"/>
                  <a:pt x="10460" y="10631"/>
                  <a:pt x="10468" y="10481"/>
                </a:cubicBezTo>
                <a:cubicBezTo>
                  <a:pt x="10489" y="10097"/>
                  <a:pt x="10867" y="9613"/>
                  <a:pt x="11859" y="9512"/>
                </a:cubicBezTo>
                <a:cubicBezTo>
                  <a:pt x="13116" y="9384"/>
                  <a:pt x="14028" y="8870"/>
                  <a:pt x="14430" y="8067"/>
                </a:cubicBezTo>
                <a:cubicBezTo>
                  <a:pt x="14940" y="7047"/>
                  <a:pt x="14526" y="5714"/>
                  <a:pt x="13373" y="4672"/>
                </a:cubicBezTo>
                <a:cubicBezTo>
                  <a:pt x="12458" y="3845"/>
                  <a:pt x="11234" y="3367"/>
                  <a:pt x="9955" y="331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List two steps to treat a closed wound.…"/>
          <p:cNvSpPr txBox="1"/>
          <p:nvPr/>
        </p:nvSpPr>
        <p:spPr>
          <a:xfrm>
            <a:off x="11546216" y="5446144"/>
            <a:ext cx="11469939" cy="510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two steps to treat a closed wound. </a:t>
            </a:r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six steps to treat an open wound. </a:t>
            </a:r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steps for pre-hospital treatment for eye, ear, nose and mouth injuries.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844663" y="7084854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15" name="Group"/>
          <p:cNvGrpSpPr/>
          <p:nvPr/>
        </p:nvGrpSpPr>
        <p:grpSpPr>
          <a:xfrm>
            <a:off x="9844663" y="9023446"/>
            <a:ext cx="1219201" cy="1681958"/>
            <a:chOff x="0" y="141375"/>
            <a:chExt cx="1219200" cy="1681957"/>
          </a:xfrm>
        </p:grpSpPr>
        <p:sp>
          <p:nvSpPr>
            <p:cNvPr id="11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3"/>
            <p:cNvSpPr txBox="1"/>
            <p:nvPr/>
          </p:nvSpPr>
          <p:spPr>
            <a:xfrm>
              <a:off x="2872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118" y="120958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0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4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0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07" name="Injuries…"/>
          <p:cNvSpPr txBox="1"/>
          <p:nvPr/>
        </p:nvSpPr>
        <p:spPr>
          <a:xfrm>
            <a:off x="1077422" y="989120"/>
            <a:ext cx="8312799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Injuries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to the Neck</a:t>
            </a:r>
          </a:p>
        </p:txBody>
      </p:sp>
      <p:sp>
        <p:nvSpPr>
          <p:cNvPr id="308" name="Visible lacerations or other wounds can produce massive bleeding or air embolism…"/>
          <p:cNvSpPr txBox="1"/>
          <p:nvPr/>
        </p:nvSpPr>
        <p:spPr>
          <a:xfrm>
            <a:off x="1179707" y="4806396"/>
            <a:ext cx="20307443" cy="742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Visible lacerations or other wounds can produce massive bleeding or air embolism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Difficulty speaking; loss of voice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Airway obstructions without foreign bodies in mouth, nose, or airway; often caused by inflammatory process (subcutaneous emphysema)</a:t>
            </a:r>
          </a:p>
        </p:txBody>
      </p:sp>
      <p:sp>
        <p:nvSpPr>
          <p:cNvPr id="309" name="Line"/>
          <p:cNvSpPr/>
          <p:nvPr/>
        </p:nvSpPr>
        <p:spPr>
          <a:xfrm>
            <a:off x="1179707" y="39678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0" name="Head with Shoulders"/>
          <p:cNvSpPr/>
          <p:nvPr/>
        </p:nvSpPr>
        <p:spPr>
          <a:xfrm>
            <a:off x="7723293" y="1557738"/>
            <a:ext cx="1854201" cy="160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8419" y="0"/>
                  <a:pt x="7041" y="1374"/>
                  <a:pt x="6553" y="3337"/>
                </a:cubicBezTo>
                <a:cubicBezTo>
                  <a:pt x="6322" y="4269"/>
                  <a:pt x="6312" y="5365"/>
                  <a:pt x="6383" y="6556"/>
                </a:cubicBezTo>
                <a:cubicBezTo>
                  <a:pt x="6251" y="6550"/>
                  <a:pt x="6103" y="6550"/>
                  <a:pt x="5944" y="6556"/>
                </a:cubicBezTo>
                <a:cubicBezTo>
                  <a:pt x="5170" y="6600"/>
                  <a:pt x="5740" y="8660"/>
                  <a:pt x="6261" y="9870"/>
                </a:cubicBezTo>
                <a:cubicBezTo>
                  <a:pt x="6371" y="10117"/>
                  <a:pt x="6602" y="10060"/>
                  <a:pt x="6700" y="10028"/>
                </a:cubicBezTo>
                <a:cubicBezTo>
                  <a:pt x="6898" y="12074"/>
                  <a:pt x="7173" y="12688"/>
                  <a:pt x="7865" y="13587"/>
                </a:cubicBezTo>
                <a:lnTo>
                  <a:pt x="7853" y="14563"/>
                </a:lnTo>
                <a:cubicBezTo>
                  <a:pt x="7836" y="15893"/>
                  <a:pt x="7177" y="16995"/>
                  <a:pt x="6102" y="17704"/>
                </a:cubicBezTo>
                <a:cubicBezTo>
                  <a:pt x="6014" y="17761"/>
                  <a:pt x="5927" y="17818"/>
                  <a:pt x="5839" y="17863"/>
                </a:cubicBezTo>
                <a:cubicBezTo>
                  <a:pt x="5335" y="18148"/>
                  <a:pt x="4780" y="18293"/>
                  <a:pt x="4221" y="18318"/>
                </a:cubicBezTo>
                <a:cubicBezTo>
                  <a:pt x="1630" y="18457"/>
                  <a:pt x="779" y="19820"/>
                  <a:pt x="0" y="21600"/>
                </a:cubicBezTo>
                <a:lnTo>
                  <a:pt x="10801" y="21600"/>
                </a:lnTo>
                <a:lnTo>
                  <a:pt x="21600" y="21600"/>
                </a:lnTo>
                <a:cubicBezTo>
                  <a:pt x="20821" y="19820"/>
                  <a:pt x="19970" y="18457"/>
                  <a:pt x="17379" y="18318"/>
                </a:cubicBezTo>
                <a:cubicBezTo>
                  <a:pt x="16820" y="18286"/>
                  <a:pt x="16260" y="18148"/>
                  <a:pt x="15761" y="17863"/>
                </a:cubicBezTo>
                <a:cubicBezTo>
                  <a:pt x="15678" y="17812"/>
                  <a:pt x="15591" y="17761"/>
                  <a:pt x="15498" y="17704"/>
                </a:cubicBezTo>
                <a:cubicBezTo>
                  <a:pt x="14423" y="16995"/>
                  <a:pt x="13758" y="15893"/>
                  <a:pt x="13747" y="14563"/>
                </a:cubicBezTo>
                <a:lnTo>
                  <a:pt x="13737" y="13587"/>
                </a:lnTo>
                <a:cubicBezTo>
                  <a:pt x="14428" y="12688"/>
                  <a:pt x="14697" y="12074"/>
                  <a:pt x="14900" y="10028"/>
                </a:cubicBezTo>
                <a:cubicBezTo>
                  <a:pt x="14993" y="10066"/>
                  <a:pt x="15229" y="10123"/>
                  <a:pt x="15339" y="9870"/>
                </a:cubicBezTo>
                <a:cubicBezTo>
                  <a:pt x="15865" y="8660"/>
                  <a:pt x="16431" y="6600"/>
                  <a:pt x="15658" y="6556"/>
                </a:cubicBezTo>
                <a:cubicBezTo>
                  <a:pt x="15498" y="6550"/>
                  <a:pt x="15350" y="6543"/>
                  <a:pt x="15219" y="6556"/>
                </a:cubicBezTo>
                <a:cubicBezTo>
                  <a:pt x="15290" y="5371"/>
                  <a:pt x="15283" y="4269"/>
                  <a:pt x="15047" y="3337"/>
                </a:cubicBezTo>
                <a:cubicBezTo>
                  <a:pt x="14559" y="1374"/>
                  <a:pt x="13183" y="0"/>
                  <a:pt x="10801" y="0"/>
                </a:cubicBez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4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1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17" name="Injuries…"/>
          <p:cNvSpPr txBox="1"/>
          <p:nvPr/>
        </p:nvSpPr>
        <p:spPr>
          <a:xfrm>
            <a:off x="1077422" y="989120"/>
            <a:ext cx="8312799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Injuries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to the Neck</a:t>
            </a:r>
          </a:p>
        </p:txBody>
      </p:sp>
      <p:sp>
        <p:nvSpPr>
          <p:cNvPr id="318" name="Tracheal deviation…"/>
          <p:cNvSpPr txBox="1"/>
          <p:nvPr/>
        </p:nvSpPr>
        <p:spPr>
          <a:xfrm>
            <a:off x="1179707" y="4806396"/>
            <a:ext cx="20307443" cy="429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Tracheal deviation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Deformities and depressions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Immobilize the patient if you suspect  a spinal injury</a:t>
            </a:r>
          </a:p>
        </p:txBody>
      </p:sp>
      <p:sp>
        <p:nvSpPr>
          <p:cNvPr id="319" name="Line"/>
          <p:cNvSpPr/>
          <p:nvPr/>
        </p:nvSpPr>
        <p:spPr>
          <a:xfrm>
            <a:off x="1179707" y="39678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0" name="Head with Shoulders"/>
          <p:cNvSpPr/>
          <p:nvPr/>
        </p:nvSpPr>
        <p:spPr>
          <a:xfrm>
            <a:off x="7723293" y="1557738"/>
            <a:ext cx="1854201" cy="160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8419" y="0"/>
                  <a:pt x="7041" y="1374"/>
                  <a:pt x="6553" y="3337"/>
                </a:cubicBezTo>
                <a:cubicBezTo>
                  <a:pt x="6322" y="4269"/>
                  <a:pt x="6312" y="5365"/>
                  <a:pt x="6383" y="6556"/>
                </a:cubicBezTo>
                <a:cubicBezTo>
                  <a:pt x="6251" y="6550"/>
                  <a:pt x="6103" y="6550"/>
                  <a:pt x="5944" y="6556"/>
                </a:cubicBezTo>
                <a:cubicBezTo>
                  <a:pt x="5170" y="6600"/>
                  <a:pt x="5740" y="8660"/>
                  <a:pt x="6261" y="9870"/>
                </a:cubicBezTo>
                <a:cubicBezTo>
                  <a:pt x="6371" y="10117"/>
                  <a:pt x="6602" y="10060"/>
                  <a:pt x="6700" y="10028"/>
                </a:cubicBezTo>
                <a:cubicBezTo>
                  <a:pt x="6898" y="12074"/>
                  <a:pt x="7173" y="12688"/>
                  <a:pt x="7865" y="13587"/>
                </a:cubicBezTo>
                <a:lnTo>
                  <a:pt x="7853" y="14563"/>
                </a:lnTo>
                <a:cubicBezTo>
                  <a:pt x="7836" y="15893"/>
                  <a:pt x="7177" y="16995"/>
                  <a:pt x="6102" y="17704"/>
                </a:cubicBezTo>
                <a:cubicBezTo>
                  <a:pt x="6014" y="17761"/>
                  <a:pt x="5927" y="17818"/>
                  <a:pt x="5839" y="17863"/>
                </a:cubicBezTo>
                <a:cubicBezTo>
                  <a:pt x="5335" y="18148"/>
                  <a:pt x="4780" y="18293"/>
                  <a:pt x="4221" y="18318"/>
                </a:cubicBezTo>
                <a:cubicBezTo>
                  <a:pt x="1630" y="18457"/>
                  <a:pt x="779" y="19820"/>
                  <a:pt x="0" y="21600"/>
                </a:cubicBezTo>
                <a:lnTo>
                  <a:pt x="10801" y="21600"/>
                </a:lnTo>
                <a:lnTo>
                  <a:pt x="21600" y="21600"/>
                </a:lnTo>
                <a:cubicBezTo>
                  <a:pt x="20821" y="19820"/>
                  <a:pt x="19970" y="18457"/>
                  <a:pt x="17379" y="18318"/>
                </a:cubicBezTo>
                <a:cubicBezTo>
                  <a:pt x="16820" y="18286"/>
                  <a:pt x="16260" y="18148"/>
                  <a:pt x="15761" y="17863"/>
                </a:cubicBezTo>
                <a:cubicBezTo>
                  <a:pt x="15678" y="17812"/>
                  <a:pt x="15591" y="17761"/>
                  <a:pt x="15498" y="17704"/>
                </a:cubicBezTo>
                <a:cubicBezTo>
                  <a:pt x="14423" y="16995"/>
                  <a:pt x="13758" y="15893"/>
                  <a:pt x="13747" y="14563"/>
                </a:cubicBezTo>
                <a:lnTo>
                  <a:pt x="13737" y="13587"/>
                </a:lnTo>
                <a:cubicBezTo>
                  <a:pt x="14428" y="12688"/>
                  <a:pt x="14697" y="12074"/>
                  <a:pt x="14900" y="10028"/>
                </a:cubicBezTo>
                <a:cubicBezTo>
                  <a:pt x="14993" y="10066"/>
                  <a:pt x="15229" y="10123"/>
                  <a:pt x="15339" y="9870"/>
                </a:cubicBezTo>
                <a:cubicBezTo>
                  <a:pt x="15865" y="8660"/>
                  <a:pt x="16431" y="6600"/>
                  <a:pt x="15658" y="6556"/>
                </a:cubicBezTo>
                <a:cubicBezTo>
                  <a:pt x="15498" y="6550"/>
                  <a:pt x="15350" y="6543"/>
                  <a:pt x="15219" y="6556"/>
                </a:cubicBezTo>
                <a:cubicBezTo>
                  <a:pt x="15290" y="5371"/>
                  <a:pt x="15283" y="4269"/>
                  <a:pt x="15047" y="3337"/>
                </a:cubicBezTo>
                <a:cubicBezTo>
                  <a:pt x="14559" y="1374"/>
                  <a:pt x="13183" y="0"/>
                  <a:pt x="10801" y="0"/>
                </a:cubicBez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1" name="Cont."/>
          <p:cNvSpPr txBox="1"/>
          <p:nvPr/>
        </p:nvSpPr>
        <p:spPr>
          <a:xfrm>
            <a:off x="21226583" y="3186737"/>
            <a:ext cx="2047633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r"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5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28" name="Signs and Symptoms"/>
          <p:cNvSpPr txBox="1">
            <a:spLocks noGrp="1"/>
          </p:cNvSpPr>
          <p:nvPr>
            <p:ph type="body" sz="quarter" idx="4294967295"/>
          </p:nvPr>
        </p:nvSpPr>
        <p:spPr>
          <a:xfrm>
            <a:off x="1109843" y="4425219"/>
            <a:ext cx="9691688" cy="1644535"/>
          </a:xfrm>
          <a:prstGeom prst="rect">
            <a:avLst/>
          </a:prstGeom>
        </p:spPr>
        <p:txBody>
          <a:bodyPr lIns="78283" tIns="78283" rIns="78283" bIns="78283" anchor="t">
            <a:noAutofit/>
          </a:bodyPr>
          <a:lstStyle>
            <a:lvl1pPr defTabSz="1896340">
              <a:spcBef>
                <a:spcPts val="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329" name="Abdominal Injury"/>
          <p:cNvSpPr txBox="1"/>
          <p:nvPr/>
        </p:nvSpPr>
        <p:spPr>
          <a:xfrm>
            <a:off x="1077422" y="989120"/>
            <a:ext cx="8312799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Abdominal Injury</a:t>
            </a:r>
          </a:p>
        </p:txBody>
      </p:sp>
      <p:sp>
        <p:nvSpPr>
          <p:cNvPr id="330" name="Pain or cramps in the abdominal area, local or diffuse…"/>
          <p:cNvSpPr txBox="1"/>
          <p:nvPr/>
        </p:nvSpPr>
        <p:spPr>
          <a:xfrm>
            <a:off x="1179707" y="6514448"/>
            <a:ext cx="20307443" cy="429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Pain or cramps in the abdominal area, local or diffuse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Guarding the abdomen or lying down in fetal position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Tenderness of the abdomen</a:t>
            </a:r>
          </a:p>
        </p:txBody>
      </p:sp>
      <p:sp>
        <p:nvSpPr>
          <p:cNvPr id="331" name="Line"/>
          <p:cNvSpPr/>
          <p:nvPr/>
        </p:nvSpPr>
        <p:spPr>
          <a:xfrm>
            <a:off x="1179707" y="39678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2" name="Stomach"/>
          <p:cNvSpPr/>
          <p:nvPr/>
        </p:nvSpPr>
        <p:spPr>
          <a:xfrm>
            <a:off x="7460994" y="1558120"/>
            <a:ext cx="1642711" cy="160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2" h="19288" extrusionOk="0">
                <a:moveTo>
                  <a:pt x="8753" y="0"/>
                </a:moveTo>
                <a:cubicBezTo>
                  <a:pt x="8290" y="0"/>
                  <a:pt x="7827" y="175"/>
                  <a:pt x="7827" y="525"/>
                </a:cubicBezTo>
                <a:cubicBezTo>
                  <a:pt x="7827" y="3735"/>
                  <a:pt x="9252" y="5310"/>
                  <a:pt x="10596" y="5972"/>
                </a:cubicBezTo>
                <a:cubicBezTo>
                  <a:pt x="10495" y="6392"/>
                  <a:pt x="10413" y="6847"/>
                  <a:pt x="10353" y="7344"/>
                </a:cubicBezTo>
                <a:cubicBezTo>
                  <a:pt x="9781" y="12059"/>
                  <a:pt x="8753" y="12304"/>
                  <a:pt x="7879" y="12358"/>
                </a:cubicBezTo>
                <a:cubicBezTo>
                  <a:pt x="7186" y="11758"/>
                  <a:pt x="6137" y="11379"/>
                  <a:pt x="5001" y="12095"/>
                </a:cubicBezTo>
                <a:cubicBezTo>
                  <a:pt x="4626" y="11992"/>
                  <a:pt x="4203" y="11946"/>
                  <a:pt x="3730" y="11986"/>
                </a:cubicBezTo>
                <a:cubicBezTo>
                  <a:pt x="2641" y="12077"/>
                  <a:pt x="1764" y="12538"/>
                  <a:pt x="1122" y="13355"/>
                </a:cubicBezTo>
                <a:cubicBezTo>
                  <a:pt x="-146" y="14968"/>
                  <a:pt x="-73" y="17541"/>
                  <a:pt x="84" y="18931"/>
                </a:cubicBezTo>
                <a:cubicBezTo>
                  <a:pt x="141" y="19558"/>
                  <a:pt x="1988" y="19281"/>
                  <a:pt x="1924" y="18705"/>
                </a:cubicBezTo>
                <a:cubicBezTo>
                  <a:pt x="1719" y="16885"/>
                  <a:pt x="1954" y="15342"/>
                  <a:pt x="2554" y="14579"/>
                </a:cubicBezTo>
                <a:cubicBezTo>
                  <a:pt x="2851" y="14201"/>
                  <a:pt x="3253" y="13985"/>
                  <a:pt x="3780" y="13921"/>
                </a:cubicBezTo>
                <a:cubicBezTo>
                  <a:pt x="3477" y="17288"/>
                  <a:pt x="10841" y="21600"/>
                  <a:pt x="15438" y="15389"/>
                </a:cubicBezTo>
                <a:cubicBezTo>
                  <a:pt x="21454" y="7260"/>
                  <a:pt x="18416" y="2318"/>
                  <a:pt x="15438" y="1652"/>
                </a:cubicBezTo>
                <a:cubicBezTo>
                  <a:pt x="14372" y="1414"/>
                  <a:pt x="12442" y="1819"/>
                  <a:pt x="11256" y="4137"/>
                </a:cubicBezTo>
                <a:cubicBezTo>
                  <a:pt x="10549" y="3724"/>
                  <a:pt x="9679" y="2761"/>
                  <a:pt x="9679" y="525"/>
                </a:cubicBezTo>
                <a:cubicBezTo>
                  <a:pt x="9679" y="175"/>
                  <a:pt x="9216" y="0"/>
                  <a:pt x="8753" y="0"/>
                </a:cubicBez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3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6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3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39" name="Abdominal Injury"/>
          <p:cNvSpPr txBox="1"/>
          <p:nvPr/>
        </p:nvSpPr>
        <p:spPr>
          <a:xfrm>
            <a:off x="1077422" y="989120"/>
            <a:ext cx="8312799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Abdominal Injury</a:t>
            </a:r>
          </a:p>
        </p:txBody>
      </p:sp>
      <p:sp>
        <p:nvSpPr>
          <p:cNvPr id="340" name="Signs of shock…"/>
          <p:cNvSpPr txBox="1"/>
          <p:nvPr/>
        </p:nvSpPr>
        <p:spPr>
          <a:xfrm>
            <a:off x="1179707" y="6191633"/>
            <a:ext cx="20307443" cy="584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Signs of shock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Rigid, tense or distended abdomen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Mild discomfort progressing to intolerable pain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Deep, penetrating pain in the pelvis or lower back</a:t>
            </a:r>
          </a:p>
        </p:txBody>
      </p:sp>
      <p:sp>
        <p:nvSpPr>
          <p:cNvPr id="341" name="Line"/>
          <p:cNvSpPr/>
          <p:nvPr/>
        </p:nvSpPr>
        <p:spPr>
          <a:xfrm>
            <a:off x="1179707" y="39678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2" name="Stomach"/>
          <p:cNvSpPr/>
          <p:nvPr/>
        </p:nvSpPr>
        <p:spPr>
          <a:xfrm>
            <a:off x="7460994" y="1558120"/>
            <a:ext cx="1642711" cy="160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2" h="19288" extrusionOk="0">
                <a:moveTo>
                  <a:pt x="8753" y="0"/>
                </a:moveTo>
                <a:cubicBezTo>
                  <a:pt x="8290" y="0"/>
                  <a:pt x="7827" y="175"/>
                  <a:pt x="7827" y="525"/>
                </a:cubicBezTo>
                <a:cubicBezTo>
                  <a:pt x="7827" y="3735"/>
                  <a:pt x="9252" y="5310"/>
                  <a:pt x="10596" y="5972"/>
                </a:cubicBezTo>
                <a:cubicBezTo>
                  <a:pt x="10495" y="6392"/>
                  <a:pt x="10413" y="6847"/>
                  <a:pt x="10353" y="7344"/>
                </a:cubicBezTo>
                <a:cubicBezTo>
                  <a:pt x="9781" y="12059"/>
                  <a:pt x="8753" y="12304"/>
                  <a:pt x="7879" y="12358"/>
                </a:cubicBezTo>
                <a:cubicBezTo>
                  <a:pt x="7186" y="11758"/>
                  <a:pt x="6137" y="11379"/>
                  <a:pt x="5001" y="12095"/>
                </a:cubicBezTo>
                <a:cubicBezTo>
                  <a:pt x="4626" y="11992"/>
                  <a:pt x="4203" y="11946"/>
                  <a:pt x="3730" y="11986"/>
                </a:cubicBezTo>
                <a:cubicBezTo>
                  <a:pt x="2641" y="12077"/>
                  <a:pt x="1764" y="12538"/>
                  <a:pt x="1122" y="13355"/>
                </a:cubicBezTo>
                <a:cubicBezTo>
                  <a:pt x="-146" y="14968"/>
                  <a:pt x="-73" y="17541"/>
                  <a:pt x="84" y="18931"/>
                </a:cubicBezTo>
                <a:cubicBezTo>
                  <a:pt x="141" y="19558"/>
                  <a:pt x="1988" y="19281"/>
                  <a:pt x="1924" y="18705"/>
                </a:cubicBezTo>
                <a:cubicBezTo>
                  <a:pt x="1719" y="16885"/>
                  <a:pt x="1954" y="15342"/>
                  <a:pt x="2554" y="14579"/>
                </a:cubicBezTo>
                <a:cubicBezTo>
                  <a:pt x="2851" y="14201"/>
                  <a:pt x="3253" y="13985"/>
                  <a:pt x="3780" y="13921"/>
                </a:cubicBezTo>
                <a:cubicBezTo>
                  <a:pt x="3477" y="17288"/>
                  <a:pt x="10841" y="21600"/>
                  <a:pt x="15438" y="15389"/>
                </a:cubicBezTo>
                <a:cubicBezTo>
                  <a:pt x="21454" y="7260"/>
                  <a:pt x="18416" y="2318"/>
                  <a:pt x="15438" y="1652"/>
                </a:cubicBezTo>
                <a:cubicBezTo>
                  <a:pt x="14372" y="1414"/>
                  <a:pt x="12442" y="1819"/>
                  <a:pt x="11256" y="4137"/>
                </a:cubicBezTo>
                <a:cubicBezTo>
                  <a:pt x="10549" y="3724"/>
                  <a:pt x="9679" y="2761"/>
                  <a:pt x="9679" y="525"/>
                </a:cubicBezTo>
                <a:cubicBezTo>
                  <a:pt x="9679" y="175"/>
                  <a:pt x="9216" y="0"/>
                  <a:pt x="8753" y="0"/>
                </a:cubicBez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3" name="Signs and Symptoms"/>
          <p:cNvSpPr txBox="1"/>
          <p:nvPr/>
        </p:nvSpPr>
        <p:spPr>
          <a:xfrm>
            <a:off x="1109843" y="4425219"/>
            <a:ext cx="9691688" cy="164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344" name="Cont."/>
          <p:cNvSpPr txBox="1"/>
          <p:nvPr/>
        </p:nvSpPr>
        <p:spPr>
          <a:xfrm>
            <a:off x="21226583" y="3186737"/>
            <a:ext cx="2047633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r"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8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4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351" name="Abdominal Injury"/>
          <p:cNvSpPr txBox="1"/>
          <p:nvPr/>
        </p:nvSpPr>
        <p:spPr>
          <a:xfrm>
            <a:off x="1077422" y="989120"/>
            <a:ext cx="8312799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Abdominal Injury</a:t>
            </a:r>
          </a:p>
        </p:txBody>
      </p:sp>
      <p:sp>
        <p:nvSpPr>
          <p:cNvPr id="352" name="Pain radiating to a shoulder or both shoulders…"/>
          <p:cNvSpPr txBox="1"/>
          <p:nvPr/>
        </p:nvSpPr>
        <p:spPr>
          <a:xfrm>
            <a:off x="1179707" y="6191633"/>
            <a:ext cx="20307443" cy="429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Pain radiating to a shoulder or both shoulders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Vomiting blood: bright red or like coffee grounds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Blood in the stool: bright red or tarry black</a:t>
            </a:r>
          </a:p>
        </p:txBody>
      </p:sp>
      <p:sp>
        <p:nvSpPr>
          <p:cNvPr id="353" name="Line"/>
          <p:cNvSpPr/>
          <p:nvPr/>
        </p:nvSpPr>
        <p:spPr>
          <a:xfrm>
            <a:off x="1179707" y="3967824"/>
            <a:ext cx="22024585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4" name="Stomach"/>
          <p:cNvSpPr/>
          <p:nvPr/>
        </p:nvSpPr>
        <p:spPr>
          <a:xfrm>
            <a:off x="7460994" y="1558120"/>
            <a:ext cx="1642711" cy="160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2" h="19288" extrusionOk="0">
                <a:moveTo>
                  <a:pt x="8753" y="0"/>
                </a:moveTo>
                <a:cubicBezTo>
                  <a:pt x="8290" y="0"/>
                  <a:pt x="7827" y="175"/>
                  <a:pt x="7827" y="525"/>
                </a:cubicBezTo>
                <a:cubicBezTo>
                  <a:pt x="7827" y="3735"/>
                  <a:pt x="9252" y="5310"/>
                  <a:pt x="10596" y="5972"/>
                </a:cubicBezTo>
                <a:cubicBezTo>
                  <a:pt x="10495" y="6392"/>
                  <a:pt x="10413" y="6847"/>
                  <a:pt x="10353" y="7344"/>
                </a:cubicBezTo>
                <a:cubicBezTo>
                  <a:pt x="9781" y="12059"/>
                  <a:pt x="8753" y="12304"/>
                  <a:pt x="7879" y="12358"/>
                </a:cubicBezTo>
                <a:cubicBezTo>
                  <a:pt x="7186" y="11758"/>
                  <a:pt x="6137" y="11379"/>
                  <a:pt x="5001" y="12095"/>
                </a:cubicBezTo>
                <a:cubicBezTo>
                  <a:pt x="4626" y="11992"/>
                  <a:pt x="4203" y="11946"/>
                  <a:pt x="3730" y="11986"/>
                </a:cubicBezTo>
                <a:cubicBezTo>
                  <a:pt x="2641" y="12077"/>
                  <a:pt x="1764" y="12538"/>
                  <a:pt x="1122" y="13355"/>
                </a:cubicBezTo>
                <a:cubicBezTo>
                  <a:pt x="-146" y="14968"/>
                  <a:pt x="-73" y="17541"/>
                  <a:pt x="84" y="18931"/>
                </a:cubicBezTo>
                <a:cubicBezTo>
                  <a:pt x="141" y="19558"/>
                  <a:pt x="1988" y="19281"/>
                  <a:pt x="1924" y="18705"/>
                </a:cubicBezTo>
                <a:cubicBezTo>
                  <a:pt x="1719" y="16885"/>
                  <a:pt x="1954" y="15342"/>
                  <a:pt x="2554" y="14579"/>
                </a:cubicBezTo>
                <a:cubicBezTo>
                  <a:pt x="2851" y="14201"/>
                  <a:pt x="3253" y="13985"/>
                  <a:pt x="3780" y="13921"/>
                </a:cubicBezTo>
                <a:cubicBezTo>
                  <a:pt x="3477" y="17288"/>
                  <a:pt x="10841" y="21600"/>
                  <a:pt x="15438" y="15389"/>
                </a:cubicBezTo>
                <a:cubicBezTo>
                  <a:pt x="21454" y="7260"/>
                  <a:pt x="18416" y="2318"/>
                  <a:pt x="15438" y="1652"/>
                </a:cubicBezTo>
                <a:cubicBezTo>
                  <a:pt x="14372" y="1414"/>
                  <a:pt x="12442" y="1819"/>
                  <a:pt x="11256" y="4137"/>
                </a:cubicBezTo>
                <a:cubicBezTo>
                  <a:pt x="10549" y="3724"/>
                  <a:pt x="9679" y="2761"/>
                  <a:pt x="9679" y="525"/>
                </a:cubicBezTo>
                <a:cubicBezTo>
                  <a:pt x="9679" y="175"/>
                  <a:pt x="9216" y="0"/>
                  <a:pt x="8753" y="0"/>
                </a:cubicBez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5" name="Signs and Symptoms"/>
          <p:cNvSpPr txBox="1"/>
          <p:nvPr/>
        </p:nvSpPr>
        <p:spPr>
          <a:xfrm>
            <a:off x="1109843" y="4425219"/>
            <a:ext cx="9691688" cy="164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356" name="Cont."/>
          <p:cNvSpPr txBox="1"/>
          <p:nvPr/>
        </p:nvSpPr>
        <p:spPr>
          <a:xfrm>
            <a:off x="21226583" y="3186737"/>
            <a:ext cx="2047633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r"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359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60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6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2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36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I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/>
            <a:endParaRPr lang="en-IN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pPr defTabSz="1828800" hangingPunct="1"/>
            <a:endParaRPr sz="4800" kern="1200">
              <a:solidFill>
                <a:prstClr val="black"/>
              </a:solidFill>
              <a:latin typeface="Open Sans"/>
              <a:ea typeface="+mn-ea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 defTabSz="1828800" hangingPunct="1"/>
            <a:r>
              <a:rPr lang="en-US" sz="8000" b="1" kern="1200" dirty="0">
                <a:solidFill>
                  <a:prstClr val="black"/>
                </a:solidFill>
                <a:latin typeface="Open sans"/>
                <a:ea typeface="+mn-ea"/>
              </a:rPr>
              <a:t>THANK YOU </a:t>
            </a:r>
            <a:r>
              <a:rPr lang="en-US" sz="8000" kern="1200" dirty="0">
                <a:solidFill>
                  <a:prstClr val="black"/>
                </a:solidFill>
                <a:latin typeface="Open sans"/>
                <a:ea typeface="+mn-ea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9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2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2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3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4" name="List the steps for pre-hospital treatment of abdominal and genital injuries.…"/>
          <p:cNvSpPr txBox="1"/>
          <p:nvPr/>
        </p:nvSpPr>
        <p:spPr>
          <a:xfrm>
            <a:off x="11656862" y="5612025"/>
            <a:ext cx="11672690" cy="4846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steps for pre-hospital treatment of abdominal and genital injuries.</a:t>
            </a:r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Demonstrate the use of dressings and bandages to control bleeding when given a specific area of the body. </a:t>
            </a:r>
          </a:p>
        </p:txBody>
      </p:sp>
      <p:grpSp>
        <p:nvGrpSpPr>
          <p:cNvPr id="127" name="Group"/>
          <p:cNvGrpSpPr/>
          <p:nvPr/>
        </p:nvGrpSpPr>
        <p:grpSpPr>
          <a:xfrm>
            <a:off x="9844663" y="8104157"/>
            <a:ext cx="1219201" cy="1681958"/>
            <a:chOff x="0" y="1286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5"/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30" name="Group"/>
          <p:cNvGrpSpPr/>
          <p:nvPr/>
        </p:nvGrpSpPr>
        <p:grpSpPr>
          <a:xfrm>
            <a:off x="9844663" y="5317437"/>
            <a:ext cx="1219201" cy="1681958"/>
            <a:chOff x="0" y="115975"/>
            <a:chExt cx="1219200" cy="1681957"/>
          </a:xfrm>
        </p:grpSpPr>
        <p:sp>
          <p:nvSpPr>
            <p:cNvPr id="12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4"/>
            <p:cNvSpPr txBox="1"/>
            <p:nvPr/>
          </p:nvSpPr>
          <p:spPr>
            <a:xfrm>
              <a:off x="2491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3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4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3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7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38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39" name="Demonstrate the pre-hospital treatment for the following:…"/>
          <p:cNvSpPr txBox="1"/>
          <p:nvPr/>
        </p:nvSpPr>
        <p:spPr>
          <a:xfrm>
            <a:off x="11656862" y="5612025"/>
            <a:ext cx="11672690" cy="336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Demonstrate the pre-hospital treatment for the following: </a:t>
            </a:r>
          </a:p>
          <a:p>
            <a:pPr marL="1117600" lvl="1" indent="-609600" algn="just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Impaled object in the eye or cheek </a:t>
            </a:r>
          </a:p>
          <a:p>
            <a:pPr marL="1117600" lvl="1" indent="-609600" algn="just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Bleeding neck injuries</a:t>
            </a:r>
          </a:p>
        </p:txBody>
      </p:sp>
      <p:grpSp>
        <p:nvGrpSpPr>
          <p:cNvPr id="142" name="Group"/>
          <p:cNvGrpSpPr/>
          <p:nvPr/>
        </p:nvGrpSpPr>
        <p:grpSpPr>
          <a:xfrm>
            <a:off x="9844663" y="5330137"/>
            <a:ext cx="1219201" cy="1681958"/>
            <a:chOff x="0" y="128675"/>
            <a:chExt cx="1219200" cy="1681957"/>
          </a:xfrm>
        </p:grpSpPr>
        <p:sp>
          <p:nvSpPr>
            <p:cNvPr id="14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6"/>
            <p:cNvSpPr txBox="1"/>
            <p:nvPr/>
          </p:nvSpPr>
          <p:spPr>
            <a:xfrm>
              <a:off x="2491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4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7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4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98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0" name="Soft-Tissue Injury"/>
          <p:cNvSpPr txBox="1"/>
          <p:nvPr/>
        </p:nvSpPr>
        <p:spPr>
          <a:xfrm>
            <a:off x="1077422" y="2009028"/>
            <a:ext cx="7113118" cy="23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Soft-Tissue Injury</a:t>
            </a:r>
          </a:p>
        </p:txBody>
      </p:sp>
      <p:sp>
        <p:nvSpPr>
          <p:cNvPr id="151" name="(Also known as “wound.”)…"/>
          <p:cNvSpPr txBox="1"/>
          <p:nvPr/>
        </p:nvSpPr>
        <p:spPr>
          <a:xfrm>
            <a:off x="9858055" y="5260096"/>
            <a:ext cx="13440485" cy="339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(Also known as “wound.”)</a:t>
            </a:r>
          </a:p>
          <a:p>
            <a:pPr algn="just"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Injury to the skin, muscle, nerves, and blood vessels.</a:t>
            </a:r>
          </a:p>
        </p:txBody>
      </p:sp>
      <p:sp>
        <p:nvSpPr>
          <p:cNvPr id="152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5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7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5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98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60" name="Closed Wound"/>
          <p:cNvSpPr txBox="1"/>
          <p:nvPr/>
        </p:nvSpPr>
        <p:spPr>
          <a:xfrm>
            <a:off x="1077422" y="3064105"/>
            <a:ext cx="7113118" cy="23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Closed Wound</a:t>
            </a:r>
          </a:p>
        </p:txBody>
      </p:sp>
      <p:sp>
        <p:nvSpPr>
          <p:cNvPr id="161" name="Injury to the soft-tissue beneath unbroken skin."/>
          <p:cNvSpPr txBox="1"/>
          <p:nvPr/>
        </p:nvSpPr>
        <p:spPr>
          <a:xfrm>
            <a:off x="9858055" y="5260096"/>
            <a:ext cx="13582067" cy="218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/>
              <a:t>Injury to the soft-tissue beneath unbroken skin. </a:t>
            </a:r>
          </a:p>
        </p:txBody>
      </p:sp>
      <p:sp>
        <p:nvSpPr>
          <p:cNvPr id="162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5" name="Open Wound"/>
          <p:cNvSpPr txBox="1"/>
          <p:nvPr/>
        </p:nvSpPr>
        <p:spPr>
          <a:xfrm>
            <a:off x="1077422" y="2483812"/>
            <a:ext cx="5723311" cy="23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Open Wound</a:t>
            </a:r>
          </a:p>
        </p:txBody>
      </p:sp>
      <p:sp>
        <p:nvSpPr>
          <p:cNvPr id="166" name="A soft-tissue injury resulting in breaking of the skin."/>
          <p:cNvSpPr txBox="1"/>
          <p:nvPr/>
        </p:nvSpPr>
        <p:spPr>
          <a:xfrm>
            <a:off x="9858055" y="5260096"/>
            <a:ext cx="11478976" cy="218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/>
              <a:t>A soft-tissue injury resulting in breaking of the skin.</a:t>
            </a:r>
          </a:p>
        </p:txBody>
      </p:sp>
      <p:sp>
        <p:nvSpPr>
          <p:cNvPr id="167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6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0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7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98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5" name="Types of…"/>
          <p:cNvSpPr txBox="1"/>
          <p:nvPr/>
        </p:nvSpPr>
        <p:spPr>
          <a:xfrm>
            <a:off x="1077422" y="2237628"/>
            <a:ext cx="7825683" cy="23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Types of </a:t>
            </a:r>
          </a:p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Open Wounds</a:t>
            </a:r>
          </a:p>
        </p:txBody>
      </p:sp>
      <p:sp>
        <p:nvSpPr>
          <p:cNvPr id="17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8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81" name="Scratches and abrasions…"/>
          <p:cNvSpPr txBox="1"/>
          <p:nvPr/>
        </p:nvSpPr>
        <p:spPr>
          <a:xfrm>
            <a:off x="10784532" y="3361926"/>
            <a:ext cx="10714139" cy="942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Scratches and abrasions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Lacerations – regular and irregular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Penetration and puncture wounds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Avulsions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Amputations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Crushing injury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Gunshot wounds</a:t>
            </a:r>
          </a:p>
          <a:p>
            <a:pPr marL="635000" indent="-6350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Impaled object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8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5" name="PPT 1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10 -</a:t>
            </a:r>
          </a:p>
        </p:txBody>
      </p:sp>
      <p:sp>
        <p:nvSpPr>
          <p:cNvPr id="18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29617" y="12813338"/>
            <a:ext cx="423393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88" name="Scratches and abrasions"/>
          <p:cNvSpPr txBox="1"/>
          <p:nvPr/>
        </p:nvSpPr>
        <p:spPr>
          <a:xfrm>
            <a:off x="2073837" y="9756301"/>
            <a:ext cx="852602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Scratches and abrasions</a:t>
            </a:r>
          </a:p>
        </p:txBody>
      </p:sp>
      <p:sp>
        <p:nvSpPr>
          <p:cNvPr id="189" name="Lacerations –…"/>
          <p:cNvSpPr txBox="1"/>
          <p:nvPr/>
        </p:nvSpPr>
        <p:spPr>
          <a:xfrm>
            <a:off x="13995539" y="9286401"/>
            <a:ext cx="832455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Lacerations –</a:t>
            </a:r>
          </a:p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regular and irregular</a:t>
            </a:r>
          </a:p>
        </p:txBody>
      </p:sp>
      <p:sp>
        <p:nvSpPr>
          <p:cNvPr id="190" name="Types of Wounds"/>
          <p:cNvSpPr txBox="1"/>
          <p:nvPr/>
        </p:nvSpPr>
        <p:spPr>
          <a:xfrm>
            <a:off x="1077422" y="1534243"/>
            <a:ext cx="10518857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Types of Wounds</a:t>
            </a:r>
          </a:p>
        </p:txBody>
      </p:sp>
      <p:pic>
        <p:nvPicPr>
          <p:cNvPr id="191" name="image.tif" descr="image.tif"/>
          <p:cNvPicPr>
            <a:picLocks noChangeAspect="1"/>
          </p:cNvPicPr>
          <p:nvPr/>
        </p:nvPicPr>
        <p:blipFill>
          <a:blip r:embed="rId2"/>
          <a:srcRect l="3703" t="6922" b="3077"/>
          <a:stretch>
            <a:fillRect/>
          </a:stretch>
        </p:blipFill>
        <p:spPr>
          <a:xfrm>
            <a:off x="3524594" y="3752913"/>
            <a:ext cx="609507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.tif" descr="image.tif"/>
          <p:cNvPicPr>
            <a:picLocks noChangeAspect="1"/>
          </p:cNvPicPr>
          <p:nvPr/>
        </p:nvPicPr>
        <p:blipFill>
          <a:blip r:embed="rId3"/>
          <a:srcRect l="10600" t="5676" r="2473" b="3489"/>
          <a:stretch>
            <a:fillRect/>
          </a:stretch>
        </p:blipFill>
        <p:spPr>
          <a:xfrm>
            <a:off x="14975603" y="3729995"/>
            <a:ext cx="5855512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Line"/>
          <p:cNvSpPr/>
          <p:nvPr/>
        </p:nvSpPr>
        <p:spPr>
          <a:xfrm flipV="1">
            <a:off x="12297701" y="3548415"/>
            <a:ext cx="1" cy="8004974"/>
          </a:xfrm>
          <a:prstGeom prst="line">
            <a:avLst/>
          </a:prstGeom>
          <a:ln w="25400">
            <a:solidFill>
              <a:srgbClr val="535353"/>
            </a:solidFill>
            <a:custDash>
              <a:ds d="200000" sp="200000"/>
            </a:custDash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821</Words>
  <Application>Microsoft Office PowerPoint</Application>
  <PresentationFormat>Custom</PresentationFormat>
  <Paragraphs>197</Paragraphs>
  <Slides>26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HelveticaNeueLT Std Lt</vt:lpstr>
      <vt:lpstr>Open Sans</vt:lpstr>
      <vt:lpstr>Open Sans</vt:lpstr>
      <vt:lpstr>Times New Roman</vt:lpstr>
      <vt:lpstr>Verdana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4</cp:revision>
  <dcterms:modified xsi:type="dcterms:W3CDTF">2026-01-30T12:09:54Z</dcterms:modified>
</cp:coreProperties>
</file>