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6" r:id="rId2"/>
    <p:sldId id="257" r:id="rId3"/>
    <p:sldId id="275" r:id="rId4"/>
    <p:sldId id="337" r:id="rId5"/>
    <p:sldId id="258" r:id="rId6"/>
    <p:sldId id="338" r:id="rId7"/>
    <p:sldId id="339" r:id="rId8"/>
    <p:sldId id="340" r:id="rId9"/>
    <p:sldId id="323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60" r:id="rId18"/>
    <p:sldId id="348" r:id="rId19"/>
    <p:sldId id="349" r:id="rId20"/>
    <p:sldId id="350" r:id="rId21"/>
    <p:sldId id="358" r:id="rId22"/>
    <p:sldId id="351" r:id="rId23"/>
    <p:sldId id="352" r:id="rId24"/>
    <p:sldId id="353" r:id="rId25"/>
    <p:sldId id="354" r:id="rId26"/>
    <p:sldId id="355" r:id="rId27"/>
    <p:sldId id="361" r:id="rId28"/>
    <p:sldId id="362" r:id="rId29"/>
    <p:sldId id="363" r:id="rId30"/>
    <p:sldId id="1188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11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282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10 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Soft-tissue Injuries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CE6DF-1ECD-707F-581B-C040AA6861A0}"/>
              </a:ext>
            </a:extLst>
          </p:cNvPr>
          <p:cNvSpPr txBox="1"/>
          <p:nvPr/>
        </p:nvSpPr>
        <p:spPr>
          <a:xfrm>
            <a:off x="5609969" y="6881599"/>
            <a:ext cx="739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D970-3A41-CC95-D196-837F4B71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611BB18-E5C2-9FDC-91DC-963CA897AFB4}"/>
              </a:ext>
            </a:extLst>
          </p:cNvPr>
          <p:cNvGrpSpPr/>
          <p:nvPr/>
        </p:nvGrpSpPr>
        <p:grpSpPr>
          <a:xfrm>
            <a:off x="2068873" y="4340084"/>
            <a:ext cx="20246253" cy="8004974"/>
            <a:chOff x="2073837" y="3548415"/>
            <a:chExt cx="20246253" cy="8004974"/>
          </a:xfrm>
        </p:grpSpPr>
        <p:sp>
          <p:nvSpPr>
            <p:cNvPr id="15" name="Penetration and puncture wounds">
              <a:extLst>
                <a:ext uri="{FF2B5EF4-FFF2-40B4-BE49-F238E27FC236}">
                  <a16:creationId xmlns:a16="http://schemas.microsoft.com/office/drawing/2014/main" id="{DE5756E7-DC5D-7C3A-0295-1732B235209D}"/>
                </a:ext>
              </a:extLst>
            </p:cNvPr>
            <p:cNvSpPr txBox="1"/>
            <p:nvPr/>
          </p:nvSpPr>
          <p:spPr>
            <a:xfrm>
              <a:off x="2073837" y="9356289"/>
              <a:ext cx="8526027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Penetration and puncture wounds</a:t>
              </a:r>
            </a:p>
          </p:txBody>
        </p:sp>
        <p:sp>
          <p:nvSpPr>
            <p:cNvPr id="16" name="Avulsions">
              <a:extLst>
                <a:ext uri="{FF2B5EF4-FFF2-40B4-BE49-F238E27FC236}">
                  <a16:creationId xmlns:a16="http://schemas.microsoft.com/office/drawing/2014/main" id="{188EDC52-804A-8895-AB95-768144A720E4}"/>
                </a:ext>
              </a:extLst>
            </p:cNvPr>
            <p:cNvSpPr txBox="1"/>
            <p:nvPr/>
          </p:nvSpPr>
          <p:spPr>
            <a:xfrm>
              <a:off x="13995539" y="9826189"/>
              <a:ext cx="8324551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Avulsions</a:t>
              </a:r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42E2345A-239D-562F-956B-A56F8CF7E4BE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pic>
          <p:nvPicPr>
            <p:cNvPr id="19" name="image.tif" descr="image.tif">
              <a:extLst>
                <a:ext uri="{FF2B5EF4-FFF2-40B4-BE49-F238E27FC236}">
                  <a16:creationId xmlns:a16="http://schemas.microsoft.com/office/drawing/2014/main" id="{26579CE7-3C00-AFC0-B836-AC8B41F78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814" t="8526" r="16667" b="5610"/>
            <a:stretch>
              <a:fillRect/>
            </a:stretch>
          </p:blipFill>
          <p:spPr>
            <a:xfrm>
              <a:off x="3537492" y="3752913"/>
              <a:ext cx="5598810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image.tif" descr="image.tif">
              <a:extLst>
                <a:ext uri="{FF2B5EF4-FFF2-40B4-BE49-F238E27FC236}">
                  <a16:creationId xmlns:a16="http://schemas.microsoft.com/office/drawing/2014/main" id="{8B8EF187-A881-1024-EDB3-D6CC7177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9" t="2212" r="5409" b="2673"/>
            <a:stretch>
              <a:fillRect/>
            </a:stretch>
          </p:blipFill>
          <p:spPr>
            <a:xfrm>
              <a:off x="15552925" y="3729995"/>
              <a:ext cx="5209955" cy="457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27C1F92F-A8EA-93D7-2981-66D88082D69F}"/>
              </a:ext>
            </a:extLst>
          </p:cNvPr>
          <p:cNvSpPr txBox="1"/>
          <p:nvPr/>
        </p:nvSpPr>
        <p:spPr>
          <a:xfrm>
            <a:off x="1138382" y="2482640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Types of Wounds</a:t>
            </a:r>
          </a:p>
        </p:txBody>
      </p:sp>
    </p:spTree>
    <p:extLst>
      <p:ext uri="{BB962C8B-B14F-4D97-AF65-F5344CB8AC3E}">
        <p14:creationId xmlns:p14="http://schemas.microsoft.com/office/powerpoint/2010/main" val="323968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3373C-C8FB-2B2B-8FEC-D69A2B580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B7E99377-119F-209B-5150-793460D28A4C}"/>
              </a:ext>
            </a:extLst>
          </p:cNvPr>
          <p:cNvSpPr txBox="1"/>
          <p:nvPr/>
        </p:nvSpPr>
        <p:spPr>
          <a:xfrm>
            <a:off x="1138382" y="2482640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Types of Wounds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290F0-1119-8D4A-7250-2357618D3C5C}"/>
              </a:ext>
            </a:extLst>
          </p:cNvPr>
          <p:cNvGrpSpPr/>
          <p:nvPr/>
        </p:nvGrpSpPr>
        <p:grpSpPr>
          <a:xfrm>
            <a:off x="2068873" y="4310415"/>
            <a:ext cx="20246253" cy="8004974"/>
            <a:chOff x="2073837" y="3548415"/>
            <a:chExt cx="20246253" cy="8004974"/>
          </a:xfrm>
        </p:grpSpPr>
        <p:sp>
          <p:nvSpPr>
            <p:cNvPr id="3" name="Amputations">
              <a:extLst>
                <a:ext uri="{FF2B5EF4-FFF2-40B4-BE49-F238E27FC236}">
                  <a16:creationId xmlns:a16="http://schemas.microsoft.com/office/drawing/2014/main" id="{277F7C70-F797-E9B0-06D7-362DB3C8790E}"/>
                </a:ext>
              </a:extLst>
            </p:cNvPr>
            <p:cNvSpPr txBox="1"/>
            <p:nvPr/>
          </p:nvSpPr>
          <p:spPr>
            <a:xfrm>
              <a:off x="2073837" y="9756301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Amputations</a:t>
              </a:r>
            </a:p>
          </p:txBody>
        </p:sp>
        <p:sp>
          <p:nvSpPr>
            <p:cNvPr id="4" name="Crushing injury">
              <a:extLst>
                <a:ext uri="{FF2B5EF4-FFF2-40B4-BE49-F238E27FC236}">
                  <a16:creationId xmlns:a16="http://schemas.microsoft.com/office/drawing/2014/main" id="{A9C3033C-FA14-EDC5-6324-A4FB648A3C11}"/>
                </a:ext>
              </a:extLst>
            </p:cNvPr>
            <p:cNvSpPr txBox="1"/>
            <p:nvPr/>
          </p:nvSpPr>
          <p:spPr>
            <a:xfrm>
              <a:off x="13995539" y="9756301"/>
              <a:ext cx="8324551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Crushing injury</a:t>
              </a:r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7E71947F-46E6-8E9B-6CE9-4D47A1960337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pic>
          <p:nvPicPr>
            <p:cNvPr id="6" name="image.tif" descr="image.tif">
              <a:extLst>
                <a:ext uri="{FF2B5EF4-FFF2-40B4-BE49-F238E27FC236}">
                  <a16:creationId xmlns:a16="http://schemas.microsoft.com/office/drawing/2014/main" id="{A6A9BD01-AE81-8594-B1FC-0127113C1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855" t="17694" r="3555" b="9005"/>
            <a:stretch>
              <a:fillRect/>
            </a:stretch>
          </p:blipFill>
          <p:spPr>
            <a:xfrm>
              <a:off x="2559176" y="3787294"/>
              <a:ext cx="8040518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.tif" descr="image.tif">
              <a:extLst>
                <a:ext uri="{FF2B5EF4-FFF2-40B4-BE49-F238E27FC236}">
                  <a16:creationId xmlns:a16="http://schemas.microsoft.com/office/drawing/2014/main" id="{418C7F39-80D9-D7AD-097E-22C29807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9" t="2778" r="3555" b="5500"/>
            <a:stretch>
              <a:fillRect/>
            </a:stretch>
          </p:blipFill>
          <p:spPr>
            <a:xfrm>
              <a:off x="14693493" y="3729995"/>
              <a:ext cx="6928782" cy="457200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7480818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58E82-74AD-F251-9138-96D299E9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956A72FF-01C8-A341-67E7-FDBB4538B3C2}"/>
              </a:ext>
            </a:extLst>
          </p:cNvPr>
          <p:cNvSpPr txBox="1"/>
          <p:nvPr/>
        </p:nvSpPr>
        <p:spPr>
          <a:xfrm>
            <a:off x="1138382" y="2482640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Types of Wounds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703D4-3774-9B37-4BFE-21722225AB78}"/>
              </a:ext>
            </a:extLst>
          </p:cNvPr>
          <p:cNvGrpSpPr/>
          <p:nvPr/>
        </p:nvGrpSpPr>
        <p:grpSpPr>
          <a:xfrm>
            <a:off x="2068873" y="4615215"/>
            <a:ext cx="20246253" cy="8004974"/>
            <a:chOff x="2073837" y="3548415"/>
            <a:chExt cx="20246253" cy="8004974"/>
          </a:xfrm>
        </p:grpSpPr>
        <p:sp>
          <p:nvSpPr>
            <p:cNvPr id="9" name="Gunshot wounds">
              <a:extLst>
                <a:ext uri="{FF2B5EF4-FFF2-40B4-BE49-F238E27FC236}">
                  <a16:creationId xmlns:a16="http://schemas.microsoft.com/office/drawing/2014/main" id="{2A4F716B-C22B-CDE1-5F06-E5AD328076E2}"/>
                </a:ext>
              </a:extLst>
            </p:cNvPr>
            <p:cNvSpPr txBox="1"/>
            <p:nvPr/>
          </p:nvSpPr>
          <p:spPr>
            <a:xfrm>
              <a:off x="2073837" y="9756301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Gunshot wounds</a:t>
              </a:r>
            </a:p>
          </p:txBody>
        </p:sp>
        <p:sp>
          <p:nvSpPr>
            <p:cNvPr id="10" name="Impaled object">
              <a:extLst>
                <a:ext uri="{FF2B5EF4-FFF2-40B4-BE49-F238E27FC236}">
                  <a16:creationId xmlns:a16="http://schemas.microsoft.com/office/drawing/2014/main" id="{950043F8-BC1E-83C1-9B0E-6F14BC523553}"/>
                </a:ext>
              </a:extLst>
            </p:cNvPr>
            <p:cNvSpPr txBox="1"/>
            <p:nvPr/>
          </p:nvSpPr>
          <p:spPr>
            <a:xfrm>
              <a:off x="13995539" y="9756301"/>
              <a:ext cx="8324551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Impaled object</a:t>
              </a:r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666B4921-8AAC-50F9-E5C8-4DB2BACDABC1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pic>
          <p:nvPicPr>
            <p:cNvPr id="12" name="image.tif" descr="image.tif">
              <a:extLst>
                <a:ext uri="{FF2B5EF4-FFF2-40B4-BE49-F238E27FC236}">
                  <a16:creationId xmlns:a16="http://schemas.microsoft.com/office/drawing/2014/main" id="{EACC903F-8013-5EAB-925E-A646B72D4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63" t="2648" r="5409"/>
            <a:stretch>
              <a:fillRect/>
            </a:stretch>
          </p:blipFill>
          <p:spPr>
            <a:xfrm>
              <a:off x="3350564" y="3787295"/>
              <a:ext cx="5972505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.tif" descr="image.tif">
              <a:extLst>
                <a:ext uri="{FF2B5EF4-FFF2-40B4-BE49-F238E27FC236}">
                  <a16:creationId xmlns:a16="http://schemas.microsoft.com/office/drawing/2014/main" id="{D4AB5D07-89AF-C699-8D67-3AFD89CA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9" t="5351" r="3555" b="6761"/>
            <a:stretch>
              <a:fillRect/>
            </a:stretch>
          </p:blipFill>
          <p:spPr>
            <a:xfrm>
              <a:off x="15228678" y="3787295"/>
              <a:ext cx="5858449" cy="457200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744843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61DE-C5C0-E009-51C6-058846EC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6EE7AEA-AE3A-1FB3-792E-005EB93BABD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3783EF8-C0B6-9448-72C2-3FA1EF2911B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3F39155-6613-C401-A7BC-DEBEFDD2A36D}"/>
              </a:ext>
            </a:extLst>
          </p:cNvPr>
          <p:cNvSpPr txBox="1"/>
          <p:nvPr/>
        </p:nvSpPr>
        <p:spPr>
          <a:xfrm>
            <a:off x="8564880" y="4669452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Any material used to cover a wound that helps control bleeding and also aids in the prevention of additional contamination.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EFAEB11-9E87-DB13-5275-CB563DC1503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FD496D-C456-1F91-94C0-825D2EC7850E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7A9D2F0-61C4-7EDF-8FA2-77FC473FDF8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51053D6-B201-F451-66CE-0D0A9C7E1A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246CD-2A0C-BA6E-4264-BFE3D0162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0B72C4D-A07D-C094-0EAA-CEBA02B50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5592366-F320-F265-6A39-839FCE4A4298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Dressing</a:t>
            </a:r>
          </a:p>
        </p:txBody>
      </p:sp>
      <p:pic>
        <p:nvPicPr>
          <p:cNvPr id="4" name="C:\Users\MTandingan\Pictures\for peer manuals\dressing.jpg" descr="C:\Users\MTandingan\Pictures\for peer manuals\dressing.jpg">
            <a:extLst>
              <a:ext uri="{FF2B5EF4-FFF2-40B4-BE49-F238E27FC236}">
                <a16:creationId xmlns:a16="http://schemas.microsoft.com/office/drawing/2014/main" id="{2877EC55-732A-6DFE-E0D1-C987202DCC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87" t="14786" r="12290" b="20040"/>
          <a:stretch>
            <a:fillRect/>
          </a:stretch>
        </p:blipFill>
        <p:spPr>
          <a:xfrm>
            <a:off x="414303" y="5464681"/>
            <a:ext cx="7597553" cy="4850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84" extrusionOk="0">
                <a:moveTo>
                  <a:pt x="13527" y="0"/>
                </a:moveTo>
                <a:cubicBezTo>
                  <a:pt x="13470" y="0"/>
                  <a:pt x="13049" y="505"/>
                  <a:pt x="12593" y="1116"/>
                </a:cubicBezTo>
                <a:cubicBezTo>
                  <a:pt x="11598" y="2449"/>
                  <a:pt x="10370" y="3727"/>
                  <a:pt x="10087" y="3727"/>
                </a:cubicBezTo>
                <a:cubicBezTo>
                  <a:pt x="9974" y="3727"/>
                  <a:pt x="9827" y="3816"/>
                  <a:pt x="9759" y="3923"/>
                </a:cubicBezTo>
                <a:cubicBezTo>
                  <a:pt x="9502" y="4329"/>
                  <a:pt x="8124" y="4385"/>
                  <a:pt x="7281" y="4025"/>
                </a:cubicBezTo>
                <a:cubicBezTo>
                  <a:pt x="6353" y="3629"/>
                  <a:pt x="5248" y="3679"/>
                  <a:pt x="4675" y="4145"/>
                </a:cubicBezTo>
                <a:cubicBezTo>
                  <a:pt x="4470" y="4312"/>
                  <a:pt x="3826" y="4886"/>
                  <a:pt x="3245" y="5420"/>
                </a:cubicBezTo>
                <a:cubicBezTo>
                  <a:pt x="2664" y="5955"/>
                  <a:pt x="1698" y="6639"/>
                  <a:pt x="1100" y="6939"/>
                </a:cubicBezTo>
                <a:cubicBezTo>
                  <a:pt x="-95" y="7538"/>
                  <a:pt x="-205" y="7778"/>
                  <a:pt x="242" y="8792"/>
                </a:cubicBezTo>
                <a:cubicBezTo>
                  <a:pt x="500" y="9379"/>
                  <a:pt x="1266" y="11610"/>
                  <a:pt x="2304" y="14799"/>
                </a:cubicBezTo>
                <a:cubicBezTo>
                  <a:pt x="3091" y="17218"/>
                  <a:pt x="3335" y="17637"/>
                  <a:pt x="3945" y="17637"/>
                </a:cubicBezTo>
                <a:cubicBezTo>
                  <a:pt x="4662" y="17637"/>
                  <a:pt x="5663" y="18324"/>
                  <a:pt x="6933" y="19691"/>
                </a:cubicBezTo>
                <a:cubicBezTo>
                  <a:pt x="7642" y="20454"/>
                  <a:pt x="8395" y="21098"/>
                  <a:pt x="8742" y="21238"/>
                </a:cubicBezTo>
                <a:cubicBezTo>
                  <a:pt x="8947" y="21321"/>
                  <a:pt x="9129" y="21424"/>
                  <a:pt x="9273" y="21526"/>
                </a:cubicBezTo>
                <a:cubicBezTo>
                  <a:pt x="9559" y="21579"/>
                  <a:pt x="9862" y="21600"/>
                  <a:pt x="10238" y="21570"/>
                </a:cubicBezTo>
                <a:cubicBezTo>
                  <a:pt x="10943" y="21514"/>
                  <a:pt x="11138" y="21430"/>
                  <a:pt x="11534" y="20987"/>
                </a:cubicBezTo>
                <a:cubicBezTo>
                  <a:pt x="11791" y="20701"/>
                  <a:pt x="12233" y="20207"/>
                  <a:pt x="12517" y="19892"/>
                </a:cubicBezTo>
                <a:cubicBezTo>
                  <a:pt x="13196" y="19140"/>
                  <a:pt x="13789" y="18661"/>
                  <a:pt x="14357" y="18400"/>
                </a:cubicBezTo>
                <a:cubicBezTo>
                  <a:pt x="14358" y="18395"/>
                  <a:pt x="14371" y="18383"/>
                  <a:pt x="14371" y="18379"/>
                </a:cubicBezTo>
                <a:cubicBezTo>
                  <a:pt x="14371" y="18212"/>
                  <a:pt x="14617" y="18108"/>
                  <a:pt x="15115" y="18068"/>
                </a:cubicBezTo>
                <a:cubicBezTo>
                  <a:pt x="15629" y="18026"/>
                  <a:pt x="15837" y="18077"/>
                  <a:pt x="15960" y="18264"/>
                </a:cubicBezTo>
                <a:cubicBezTo>
                  <a:pt x="16056" y="18292"/>
                  <a:pt x="16152" y="18315"/>
                  <a:pt x="16249" y="18356"/>
                </a:cubicBezTo>
                <a:cubicBezTo>
                  <a:pt x="16422" y="18427"/>
                  <a:pt x="16568" y="18461"/>
                  <a:pt x="16721" y="18504"/>
                </a:cubicBezTo>
                <a:cubicBezTo>
                  <a:pt x="16807" y="18502"/>
                  <a:pt x="16869" y="18523"/>
                  <a:pt x="16914" y="18564"/>
                </a:cubicBezTo>
                <a:cubicBezTo>
                  <a:pt x="17636" y="18712"/>
                  <a:pt x="18288" y="18511"/>
                  <a:pt x="19700" y="17822"/>
                </a:cubicBezTo>
                <a:cubicBezTo>
                  <a:pt x="19974" y="17689"/>
                  <a:pt x="20150" y="17614"/>
                  <a:pt x="20354" y="17522"/>
                </a:cubicBezTo>
                <a:cubicBezTo>
                  <a:pt x="20439" y="17381"/>
                  <a:pt x="20685" y="17182"/>
                  <a:pt x="20930" y="17059"/>
                </a:cubicBezTo>
                <a:cubicBezTo>
                  <a:pt x="21186" y="16931"/>
                  <a:pt x="21395" y="16773"/>
                  <a:pt x="21395" y="16711"/>
                </a:cubicBezTo>
                <a:cubicBezTo>
                  <a:pt x="21395" y="16650"/>
                  <a:pt x="20986" y="15841"/>
                  <a:pt x="20485" y="14913"/>
                </a:cubicBezTo>
                <a:cubicBezTo>
                  <a:pt x="19985" y="13986"/>
                  <a:pt x="19104" y="12126"/>
                  <a:pt x="18528" y="10779"/>
                </a:cubicBezTo>
                <a:cubicBezTo>
                  <a:pt x="17463" y="8288"/>
                  <a:pt x="16068" y="5302"/>
                  <a:pt x="15036" y="3306"/>
                </a:cubicBezTo>
                <a:cubicBezTo>
                  <a:pt x="14721" y="2699"/>
                  <a:pt x="14276" y="1705"/>
                  <a:pt x="14047" y="1100"/>
                </a:cubicBezTo>
                <a:cubicBezTo>
                  <a:pt x="13817" y="495"/>
                  <a:pt x="13584" y="0"/>
                  <a:pt x="1352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8073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0CB0-F694-8B2D-B1AE-136F3A2E4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8642531-A3BA-BF38-EF36-55300C7EBF4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5DE0402-7EE2-7E3C-06A3-03A6059F1FF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0A523A4-FB67-3043-5BEC-E62A3C1E14C5}"/>
              </a:ext>
            </a:extLst>
          </p:cNvPr>
          <p:cNvSpPr txBox="1"/>
          <p:nvPr/>
        </p:nvSpPr>
        <p:spPr>
          <a:xfrm>
            <a:off x="8564880" y="5301495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Any material used to hold a dressing in place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FA53FABD-9EA3-8F40-94E1-6133B3EAC0E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0AF3BFF-1E82-3D93-4BFC-ACA26031A792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FABA854-2703-1069-2263-ADCF7D0F031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9AA969E-EAB9-68BE-D1EE-C08B52C678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4E6F4-22E0-16FC-F361-C288816E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2C80545-1060-807D-76D9-D8031290D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8FEA87D-F852-E0D3-1A5D-85A4E00328C4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Bandage</a:t>
            </a:r>
          </a:p>
        </p:txBody>
      </p:sp>
      <p:pic>
        <p:nvPicPr>
          <p:cNvPr id="11" name="C:\Users\MTandingan\Pictures\for peer manuals\bandage.jpg" descr="C:\Users\MTandingan\Pictures\for peer manuals\bandage.jpg">
            <a:extLst>
              <a:ext uri="{FF2B5EF4-FFF2-40B4-BE49-F238E27FC236}">
                <a16:creationId xmlns:a16="http://schemas.microsoft.com/office/drawing/2014/main" id="{D40FDA5D-8908-000E-04BA-B05D141D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1" y="4884629"/>
            <a:ext cx="7904268" cy="6218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26330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359A-BCF6-7772-A43E-1ECBEB64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222349C-FCBB-1B66-E20F-481F3F5187F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9263E3EA-1588-C95C-71BA-B8C8ADA588E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1238DB-6310-7143-880A-E92082A0AD0C}"/>
              </a:ext>
            </a:extLst>
          </p:cNvPr>
          <p:cNvSpPr txBox="1"/>
          <p:nvPr/>
        </p:nvSpPr>
        <p:spPr>
          <a:xfrm>
            <a:off x="8564880" y="5301495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Any water-resistant material (plastic or waxed paper) that is applied to a wound to prevent the entry of air and loss of moisture from internal organs.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FA65510-3B42-F4EF-BBD7-E2F4EAE01A2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2B31C75-FDC3-DB2C-7DE5-45F715E8CE4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97879FB-9248-8D29-58FC-8F76D217AFA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535BCE-81F3-7574-8AD4-C120FD3965C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0E2D3-FC4A-D59C-A8BA-159C68B7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71C858D-51C6-6DD6-4873-9F43E88A0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0F4D20A-8FE0-34BC-74BA-F8688CEA9263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Occlusive Dressing</a:t>
            </a:r>
          </a:p>
        </p:txBody>
      </p:sp>
      <p:pic>
        <p:nvPicPr>
          <p:cNvPr id="4" name="C:\Users\MTandingan\Pictures\for peer manuals\occlusive dressing1.jpg" descr="C:\Users\MTandingan\Pictures\for peer manuals\occlusive dressing1.jpg">
            <a:extLst>
              <a:ext uri="{FF2B5EF4-FFF2-40B4-BE49-F238E27FC236}">
                <a16:creationId xmlns:a16="http://schemas.microsoft.com/office/drawing/2014/main" id="{CB437A1E-9B5D-C5AA-7BA9-CDAA5EA30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86" y="4841223"/>
            <a:ext cx="5588001" cy="413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:\Users\MTandingan\Pictures\for peer manuals\occlusive dressing2.jpg" descr="C:\Users\MTandingan\Pictures\for peer manuals\occlusive dressing2.jpg">
            <a:extLst>
              <a:ext uri="{FF2B5EF4-FFF2-40B4-BE49-F238E27FC236}">
                <a16:creationId xmlns:a16="http://schemas.microsoft.com/office/drawing/2014/main" id="{F2B0A1FE-33D3-EB3E-487D-1314B4738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86" y="9235440"/>
            <a:ext cx="5588001" cy="35223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50716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3AD4-237C-4E6E-9BE4-683C3FA8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41235EA-97E0-6986-B918-DEBBF073332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DF22496-E9B1-717E-189F-842915BDF31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B3DA38-6CAF-79DE-568A-07A500196F50}"/>
              </a:ext>
            </a:extLst>
          </p:cNvPr>
          <p:cNvSpPr txBox="1"/>
          <p:nvPr/>
        </p:nvSpPr>
        <p:spPr>
          <a:xfrm>
            <a:off x="8564880" y="4218121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Multiple stacked dressings made to form single dressing 2-3 cm thick, such as a thick sanitary napkin or any similar material.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E5CEDD3-113F-27C6-2A63-E544E4294E5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53F56C-E294-24E9-322C-340E55376A26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D0B0274-B411-CE49-5453-D09247FFC66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D982293-23D3-F5C5-A1EE-5B8FD4498FA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B5958-647F-D620-68D8-3661D0860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4A6EDE1-03FD-49ED-0719-61A3BF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B701864-5DF6-961F-4E40-8C1372EA321A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Bulky Dressing</a:t>
            </a:r>
          </a:p>
        </p:txBody>
      </p:sp>
    </p:spTree>
    <p:extLst>
      <p:ext uri="{BB962C8B-B14F-4D97-AF65-F5344CB8AC3E}">
        <p14:creationId xmlns:p14="http://schemas.microsoft.com/office/powerpoint/2010/main" val="3721548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A5C16-43A8-84C5-BBC5-EE8D2026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778B73B-B5C1-40E0-4647-C665C419A54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FE18279-A059-95CF-9BA2-F48FBAD1A53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3106C25-FD81-4426-F513-B66874672350}"/>
              </a:ext>
            </a:extLst>
          </p:cNvPr>
          <p:cNvSpPr txBox="1"/>
          <p:nvPr/>
        </p:nvSpPr>
        <p:spPr>
          <a:xfrm>
            <a:off x="8564880" y="2653991"/>
            <a:ext cx="15076257" cy="922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universal precautions and secure the scene—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 “RICE” method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 the patients and check vital sign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for shock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the patient to the EMS as soon as possible.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5F4B15A-B266-8B1E-54E4-6650069F170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02BDC82-95DE-C301-0269-C6CDD2190C66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578A973-7B1E-1E7E-72F0-5C1FA012284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E6E00B-FF68-FFC3-A6EF-41B9E0443F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6239F-3369-8665-5E00-EB110CE66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56971E0-22D3-4986-CCF8-F8E099FEF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3F1E2F4-F3AD-8D2A-860B-8E51B4206CD6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PHT OF CLOSED WOUND</a:t>
            </a:r>
          </a:p>
        </p:txBody>
      </p:sp>
    </p:spTree>
    <p:extLst>
      <p:ext uri="{BB962C8B-B14F-4D97-AF65-F5344CB8AC3E}">
        <p14:creationId xmlns:p14="http://schemas.microsoft.com/office/powerpoint/2010/main" val="21466291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lying Dressings and Bandages">
            <a:extLst>
              <a:ext uri="{FF2B5EF4-FFF2-40B4-BE49-F238E27FC236}">
                <a16:creationId xmlns:a16="http://schemas.microsoft.com/office/drawing/2014/main" id="{60AC86A6-414C-823A-8FEB-228D714C5C62}"/>
              </a:ext>
            </a:extLst>
          </p:cNvPr>
          <p:cNvSpPr txBox="1"/>
          <p:nvPr/>
        </p:nvSpPr>
        <p:spPr>
          <a:xfrm>
            <a:off x="1016462" y="2543600"/>
            <a:ext cx="102215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Applying Dressings and Bandages</a:t>
            </a:r>
          </a:p>
        </p:txBody>
      </p:sp>
      <p:sp>
        <p:nvSpPr>
          <p:cNvPr id="3" name="Control bleeding.…">
            <a:extLst>
              <a:ext uri="{FF2B5EF4-FFF2-40B4-BE49-F238E27FC236}">
                <a16:creationId xmlns:a16="http://schemas.microsoft.com/office/drawing/2014/main" id="{826B2F28-D8CE-4867-262A-D5AC7B1E03D4}"/>
              </a:ext>
            </a:extLst>
          </p:cNvPr>
          <p:cNvSpPr txBox="1"/>
          <p:nvPr/>
        </p:nvSpPr>
        <p:spPr>
          <a:xfrm>
            <a:off x="1118747" y="7441777"/>
            <a:ext cx="13439514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Control bleeding.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Apply the dressing using aseptic technique.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Cover the wounds completely.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9BD282AE-97A3-4316-D65C-4E0FE40A9E44}"/>
              </a:ext>
            </a:extLst>
          </p:cNvPr>
          <p:cNvSpPr/>
          <p:nvPr/>
        </p:nvSpPr>
        <p:spPr>
          <a:xfrm>
            <a:off x="1118747" y="63492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7741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lying Dressings and Bandages">
            <a:extLst>
              <a:ext uri="{FF2B5EF4-FFF2-40B4-BE49-F238E27FC236}">
                <a16:creationId xmlns:a16="http://schemas.microsoft.com/office/drawing/2014/main" id="{4F7160BB-45E2-8953-6C18-9791A46219C9}"/>
              </a:ext>
            </a:extLst>
          </p:cNvPr>
          <p:cNvSpPr txBox="1"/>
          <p:nvPr/>
        </p:nvSpPr>
        <p:spPr>
          <a:xfrm>
            <a:off x="1077422" y="2279427"/>
            <a:ext cx="110147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Applying Dressings and Bandages</a:t>
            </a:r>
          </a:p>
        </p:txBody>
      </p:sp>
      <p:sp>
        <p:nvSpPr>
          <p:cNvPr id="3" name="Ensure that the dressing and the bandage are firm, fixed and comfortable, but not so tight as to affect circulation.…">
            <a:extLst>
              <a:ext uri="{FF2B5EF4-FFF2-40B4-BE49-F238E27FC236}">
                <a16:creationId xmlns:a16="http://schemas.microsoft.com/office/drawing/2014/main" id="{4A10BA0B-7B8B-B416-AEE2-A0F705527A3E}"/>
              </a:ext>
            </a:extLst>
          </p:cNvPr>
          <p:cNvSpPr txBox="1"/>
          <p:nvPr/>
        </p:nvSpPr>
        <p:spPr>
          <a:xfrm>
            <a:off x="1179707" y="6858000"/>
            <a:ext cx="19565677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Ensure that the dressing and the bandage are firm, fixed and comfortable, but not so tight as to affect circulation.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Ensure there are no loose ends that can get caught.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Avoid covering the fingertips.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11D31DCE-2BA4-B228-C742-6236B114A5A3}"/>
              </a:ext>
            </a:extLst>
          </p:cNvPr>
          <p:cNvSpPr/>
          <p:nvPr/>
        </p:nvSpPr>
        <p:spPr>
          <a:xfrm>
            <a:off x="1179707" y="6085031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Cont.">
            <a:extLst>
              <a:ext uri="{FF2B5EF4-FFF2-40B4-BE49-F238E27FC236}">
                <a16:creationId xmlns:a16="http://schemas.microsoft.com/office/drawing/2014/main" id="{F9FA19C7-BF34-9807-F5DD-3839E6641CBD}"/>
              </a:ext>
            </a:extLst>
          </p:cNvPr>
          <p:cNvSpPr txBox="1"/>
          <p:nvPr/>
        </p:nvSpPr>
        <p:spPr>
          <a:xfrm>
            <a:off x="21226583" y="5333423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965190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546216" y="5446144"/>
            <a:ext cx="11469939" cy="561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two steps to treat a closed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six steps to treat an open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steps for pre-hospital treatment for eye, ear, nose and mouth injuries.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unds…">
            <a:extLst>
              <a:ext uri="{FF2B5EF4-FFF2-40B4-BE49-F238E27FC236}">
                <a16:creationId xmlns:a16="http://schemas.microsoft.com/office/drawing/2014/main" id="{8CB83B82-B62C-EED8-B893-0A6C0BE69767}"/>
              </a:ext>
            </a:extLst>
          </p:cNvPr>
          <p:cNvSpPr txBox="1"/>
          <p:nvPr/>
        </p:nvSpPr>
        <p:spPr>
          <a:xfrm>
            <a:off x="1077422" y="217784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Wounds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Ear</a:t>
            </a:r>
          </a:p>
        </p:txBody>
      </p:sp>
      <p:sp>
        <p:nvSpPr>
          <p:cNvPr id="3" name="Never probe the ear.…">
            <a:extLst>
              <a:ext uri="{FF2B5EF4-FFF2-40B4-BE49-F238E27FC236}">
                <a16:creationId xmlns:a16="http://schemas.microsoft.com/office/drawing/2014/main" id="{055652BA-6343-4EDA-009E-C12CA39865C0}"/>
              </a:ext>
            </a:extLst>
          </p:cNvPr>
          <p:cNvSpPr txBox="1"/>
          <p:nvPr/>
        </p:nvSpPr>
        <p:spPr>
          <a:xfrm>
            <a:off x="1179707" y="6249116"/>
            <a:ext cx="18744067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probe the ear.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Never pack it to stop bleeding from  the ear canal.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Place a loose, clean dressing across  the opening to absorb the fluids.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Do not apply pressure.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78AD6EF-4809-88A3-4B39-FFEDC20D32DC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Ear">
            <a:extLst>
              <a:ext uri="{FF2B5EF4-FFF2-40B4-BE49-F238E27FC236}">
                <a16:creationId xmlns:a16="http://schemas.microsoft.com/office/drawing/2014/main" id="{D9C8F71A-B6EA-0429-BD4C-A3898B78E753}"/>
              </a:ext>
            </a:extLst>
          </p:cNvPr>
          <p:cNvSpPr/>
          <p:nvPr/>
        </p:nvSpPr>
        <p:spPr>
          <a:xfrm>
            <a:off x="6767852" y="3241255"/>
            <a:ext cx="1052023" cy="143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8127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CE82-00A4-4060-1133-70693BB0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unds…">
            <a:extLst>
              <a:ext uri="{FF2B5EF4-FFF2-40B4-BE49-F238E27FC236}">
                <a16:creationId xmlns:a16="http://schemas.microsoft.com/office/drawing/2014/main" id="{4873619D-2773-9C8D-4317-3C2AD653DE9D}"/>
              </a:ext>
            </a:extLst>
          </p:cNvPr>
          <p:cNvSpPr txBox="1"/>
          <p:nvPr/>
        </p:nvSpPr>
        <p:spPr>
          <a:xfrm>
            <a:off x="1077422" y="2177840"/>
            <a:ext cx="8312799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Wounds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</a:t>
            </a:r>
            <a:r>
              <a:rPr lang="en-IN" dirty="0"/>
              <a:t>eye</a:t>
            </a:r>
            <a:endParaRPr dirty="0"/>
          </a:p>
        </p:txBody>
      </p:sp>
      <p:sp>
        <p:nvSpPr>
          <p:cNvPr id="3" name="Never probe the ear.…">
            <a:extLst>
              <a:ext uri="{FF2B5EF4-FFF2-40B4-BE49-F238E27FC236}">
                <a16:creationId xmlns:a16="http://schemas.microsoft.com/office/drawing/2014/main" id="{6256EBFC-42B0-3E24-3062-9CC375ABFD60}"/>
              </a:ext>
            </a:extLst>
          </p:cNvPr>
          <p:cNvSpPr txBox="1"/>
          <p:nvPr/>
        </p:nvSpPr>
        <p:spPr>
          <a:xfrm>
            <a:off x="1077422" y="5530659"/>
            <a:ext cx="18744067" cy="616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Close the BEST ONE EYE to restrict the movement of injured eye.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Close the best one eye to the unconscious patient before dressing to secure the BLINDNESS of the patient.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Apply the cup or card board to the EXTRUDED EYE patient and never try to enter that eye in same place. </a:t>
            </a:r>
            <a:endParaRPr sz="5400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5CD7619D-E37D-2109-4BB6-F21A22A8EC77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8388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juries…">
            <a:extLst>
              <a:ext uri="{FF2B5EF4-FFF2-40B4-BE49-F238E27FC236}">
                <a16:creationId xmlns:a16="http://schemas.microsoft.com/office/drawing/2014/main" id="{D5B06FEE-177E-2E3A-96FD-201B2210C293}"/>
              </a:ext>
            </a:extLst>
          </p:cNvPr>
          <p:cNvSpPr txBox="1"/>
          <p:nvPr/>
        </p:nvSpPr>
        <p:spPr>
          <a:xfrm>
            <a:off x="1077422" y="223880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3" name="Visible lacerations or other wounds can produce massive bleeding or air embolism…">
            <a:extLst>
              <a:ext uri="{FF2B5EF4-FFF2-40B4-BE49-F238E27FC236}">
                <a16:creationId xmlns:a16="http://schemas.microsoft.com/office/drawing/2014/main" id="{8A24227C-D4D0-7EEF-DEDD-C26CE2D1D119}"/>
              </a:ext>
            </a:extLst>
          </p:cNvPr>
          <p:cNvSpPr txBox="1"/>
          <p:nvPr/>
        </p:nvSpPr>
        <p:spPr>
          <a:xfrm>
            <a:off x="1179707" y="6056076"/>
            <a:ext cx="20307443" cy="742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Visible lacerations or other wounds can produce massive bleeding or air embolism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Difficulty speaking; loss of voice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Airway obstructions without foreign bodies in mouth, nose, or airway; often caused by inflammatory process (subcutaneous emphysema)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2CF0F52-307E-9D00-1238-04E6ECF69F20}"/>
              </a:ext>
            </a:extLst>
          </p:cNvPr>
          <p:cNvSpPr/>
          <p:nvPr/>
        </p:nvSpPr>
        <p:spPr>
          <a:xfrm>
            <a:off x="1179707" y="52175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Head with Shoulders">
            <a:extLst>
              <a:ext uri="{FF2B5EF4-FFF2-40B4-BE49-F238E27FC236}">
                <a16:creationId xmlns:a16="http://schemas.microsoft.com/office/drawing/2014/main" id="{6280974F-500D-4FA4-16FC-E06969D82DA3}"/>
              </a:ext>
            </a:extLst>
          </p:cNvPr>
          <p:cNvSpPr/>
          <p:nvPr/>
        </p:nvSpPr>
        <p:spPr>
          <a:xfrm>
            <a:off x="7723293" y="280741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2845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cheal deviation…">
            <a:extLst>
              <a:ext uri="{FF2B5EF4-FFF2-40B4-BE49-F238E27FC236}">
                <a16:creationId xmlns:a16="http://schemas.microsoft.com/office/drawing/2014/main" id="{E26895E6-9AB2-BD6A-E5EA-A1472E2F6008}"/>
              </a:ext>
            </a:extLst>
          </p:cNvPr>
          <p:cNvSpPr txBox="1"/>
          <p:nvPr/>
        </p:nvSpPr>
        <p:spPr>
          <a:xfrm>
            <a:off x="1179707" y="6056076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Tracheal deviation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Deformities and depressions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Immobilize the patient if you suspect  a spinal injury</a:t>
            </a:r>
          </a:p>
        </p:txBody>
      </p:sp>
      <p:sp>
        <p:nvSpPr>
          <p:cNvPr id="3" name="Injuries…">
            <a:extLst>
              <a:ext uri="{FF2B5EF4-FFF2-40B4-BE49-F238E27FC236}">
                <a16:creationId xmlns:a16="http://schemas.microsoft.com/office/drawing/2014/main" id="{ABCEACBD-5053-7978-7F4D-0715B1F9185F}"/>
              </a:ext>
            </a:extLst>
          </p:cNvPr>
          <p:cNvSpPr txBox="1"/>
          <p:nvPr/>
        </p:nvSpPr>
        <p:spPr>
          <a:xfrm>
            <a:off x="1077422" y="233024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Injuries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the Neck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CCE84EE-7C61-21C1-30A8-68D012C4413A}"/>
              </a:ext>
            </a:extLst>
          </p:cNvPr>
          <p:cNvSpPr/>
          <p:nvPr/>
        </p:nvSpPr>
        <p:spPr>
          <a:xfrm>
            <a:off x="1179707" y="53089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Head with Shoulders">
            <a:extLst>
              <a:ext uri="{FF2B5EF4-FFF2-40B4-BE49-F238E27FC236}">
                <a16:creationId xmlns:a16="http://schemas.microsoft.com/office/drawing/2014/main" id="{5CF9B182-9368-4809-9E00-02BF1A46B7C0}"/>
              </a:ext>
            </a:extLst>
          </p:cNvPr>
          <p:cNvSpPr/>
          <p:nvPr/>
        </p:nvSpPr>
        <p:spPr>
          <a:xfrm>
            <a:off x="7723293" y="289885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32D51632-8971-B40E-90BB-33C2332525A1}"/>
              </a:ext>
            </a:extLst>
          </p:cNvPr>
          <p:cNvSpPr txBox="1"/>
          <p:nvPr/>
        </p:nvSpPr>
        <p:spPr>
          <a:xfrm>
            <a:off x="21226583" y="452785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1112155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s and Symptoms">
            <a:extLst>
              <a:ext uri="{FF2B5EF4-FFF2-40B4-BE49-F238E27FC236}">
                <a16:creationId xmlns:a16="http://schemas.microsoft.com/office/drawing/2014/main" id="{A9394ADA-1163-9C5D-A3C9-65767E5B4DE5}"/>
              </a:ext>
            </a:extLst>
          </p:cNvPr>
          <p:cNvSpPr txBox="1">
            <a:spLocks/>
          </p:cNvSpPr>
          <p:nvPr/>
        </p:nvSpPr>
        <p:spPr>
          <a:xfrm>
            <a:off x="1170803" y="5644419"/>
            <a:ext cx="9691688" cy="164453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marL="0" marR="0" indent="0" algn="l" defTabSz="18963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b="0" i="0" u="none" strike="noStrike" cap="none" spc="0" baseline="0"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/>
              <a:t>Signs and Symptoms</a:t>
            </a:r>
          </a:p>
        </p:txBody>
      </p:sp>
      <p:sp>
        <p:nvSpPr>
          <p:cNvPr id="3" name="Abdominal Injury">
            <a:extLst>
              <a:ext uri="{FF2B5EF4-FFF2-40B4-BE49-F238E27FC236}">
                <a16:creationId xmlns:a16="http://schemas.microsoft.com/office/drawing/2014/main" id="{79EDE03E-13FF-D088-244E-B5DC06298A92}"/>
              </a:ext>
            </a:extLst>
          </p:cNvPr>
          <p:cNvSpPr txBox="1"/>
          <p:nvPr/>
        </p:nvSpPr>
        <p:spPr>
          <a:xfrm>
            <a:off x="1138382" y="220832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4" name="Pain or cramps in the abdominal area, local or diffuse…">
            <a:extLst>
              <a:ext uri="{FF2B5EF4-FFF2-40B4-BE49-F238E27FC236}">
                <a16:creationId xmlns:a16="http://schemas.microsoft.com/office/drawing/2014/main" id="{4EF7A1AF-CD17-3508-6947-267330638107}"/>
              </a:ext>
            </a:extLst>
          </p:cNvPr>
          <p:cNvSpPr txBox="1"/>
          <p:nvPr/>
        </p:nvSpPr>
        <p:spPr>
          <a:xfrm>
            <a:off x="1240667" y="7733648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or cramps in the abdominal area, local or diffuse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Guarding the abdomen or lying down in fetal position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Tenderness of the abdomen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DFACB2-854B-3577-BBFB-8CC098067175}"/>
              </a:ext>
            </a:extLst>
          </p:cNvPr>
          <p:cNvSpPr/>
          <p:nvPr/>
        </p:nvSpPr>
        <p:spPr>
          <a:xfrm>
            <a:off x="1240667" y="51870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tomach">
            <a:extLst>
              <a:ext uri="{FF2B5EF4-FFF2-40B4-BE49-F238E27FC236}">
                <a16:creationId xmlns:a16="http://schemas.microsoft.com/office/drawing/2014/main" id="{7E7ECAA2-008D-FD1A-2965-2D999F898809}"/>
              </a:ext>
            </a:extLst>
          </p:cNvPr>
          <p:cNvSpPr/>
          <p:nvPr/>
        </p:nvSpPr>
        <p:spPr>
          <a:xfrm>
            <a:off x="7521954" y="277732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3845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A2E2BA51-1117-AAFC-2B2F-A02697F62FF7}"/>
              </a:ext>
            </a:extLst>
          </p:cNvPr>
          <p:cNvSpPr txBox="1"/>
          <p:nvPr/>
        </p:nvSpPr>
        <p:spPr>
          <a:xfrm>
            <a:off x="1077422" y="223880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" name="Signs of shock…">
            <a:extLst>
              <a:ext uri="{FF2B5EF4-FFF2-40B4-BE49-F238E27FC236}">
                <a16:creationId xmlns:a16="http://schemas.microsoft.com/office/drawing/2014/main" id="{7AC8DD3C-A78D-12E1-A350-4162570F7545}"/>
              </a:ext>
            </a:extLst>
          </p:cNvPr>
          <p:cNvSpPr txBox="1"/>
          <p:nvPr/>
        </p:nvSpPr>
        <p:spPr>
          <a:xfrm>
            <a:off x="1179707" y="7441313"/>
            <a:ext cx="20307443" cy="584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Signs of shock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Rigid, tense or distended abdomen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Mild discomfort progressing to intolerable pain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Deep, penetrating pain in the pelvis or lower back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E4B5047B-6B51-A991-E3A3-A8B9F2925B5E}"/>
              </a:ext>
            </a:extLst>
          </p:cNvPr>
          <p:cNvSpPr/>
          <p:nvPr/>
        </p:nvSpPr>
        <p:spPr>
          <a:xfrm>
            <a:off x="1179707" y="52175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Stomach">
            <a:extLst>
              <a:ext uri="{FF2B5EF4-FFF2-40B4-BE49-F238E27FC236}">
                <a16:creationId xmlns:a16="http://schemas.microsoft.com/office/drawing/2014/main" id="{97154889-39AD-7A63-8275-F9008FEABC41}"/>
              </a:ext>
            </a:extLst>
          </p:cNvPr>
          <p:cNvSpPr/>
          <p:nvPr/>
        </p:nvSpPr>
        <p:spPr>
          <a:xfrm>
            <a:off x="7460994" y="280780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ECFFAEDE-36A7-7D97-7DA5-59FDBDAB9153}"/>
              </a:ext>
            </a:extLst>
          </p:cNvPr>
          <p:cNvSpPr txBox="1"/>
          <p:nvPr/>
        </p:nvSpPr>
        <p:spPr>
          <a:xfrm>
            <a:off x="1109843" y="567489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7D158D8B-E104-4F75-D7F0-A0C7BEBB5B27}"/>
              </a:ext>
            </a:extLst>
          </p:cNvPr>
          <p:cNvSpPr txBox="1"/>
          <p:nvPr/>
        </p:nvSpPr>
        <p:spPr>
          <a:xfrm>
            <a:off x="21226583" y="443641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33557869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0EC2158A-74DA-73F3-2B80-CED85C28329A}"/>
              </a:ext>
            </a:extLst>
          </p:cNvPr>
          <p:cNvSpPr txBox="1"/>
          <p:nvPr/>
        </p:nvSpPr>
        <p:spPr>
          <a:xfrm>
            <a:off x="1077422" y="2177840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Injury</a:t>
            </a:r>
          </a:p>
        </p:txBody>
      </p:sp>
      <p:sp>
        <p:nvSpPr>
          <p:cNvPr id="3" name="Pain radiating to a shoulder or both shoulders…">
            <a:extLst>
              <a:ext uri="{FF2B5EF4-FFF2-40B4-BE49-F238E27FC236}">
                <a16:creationId xmlns:a16="http://schemas.microsoft.com/office/drawing/2014/main" id="{A84D504B-733D-9D82-590B-F274A635BDB8}"/>
              </a:ext>
            </a:extLst>
          </p:cNvPr>
          <p:cNvSpPr txBox="1"/>
          <p:nvPr/>
        </p:nvSpPr>
        <p:spPr>
          <a:xfrm>
            <a:off x="1179707" y="7380353"/>
            <a:ext cx="20307443" cy="429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Pain radiating to a shoulder or both shoulders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Vomiting blood: bright red or like coffee grounds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Blood in the stool: bright red or tarry black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99A81E05-2FAA-A6B9-BDCC-D799B3FF801C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Stomach">
            <a:extLst>
              <a:ext uri="{FF2B5EF4-FFF2-40B4-BE49-F238E27FC236}">
                <a16:creationId xmlns:a16="http://schemas.microsoft.com/office/drawing/2014/main" id="{130AD2F9-4E77-48C8-F8C8-FC330979C4FE}"/>
              </a:ext>
            </a:extLst>
          </p:cNvPr>
          <p:cNvSpPr/>
          <p:nvPr/>
        </p:nvSpPr>
        <p:spPr>
          <a:xfrm>
            <a:off x="7460994" y="274684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504BA9BD-4C9E-F000-E15B-0E9DA61513BE}"/>
              </a:ext>
            </a:extLst>
          </p:cNvPr>
          <p:cNvSpPr txBox="1"/>
          <p:nvPr/>
        </p:nvSpPr>
        <p:spPr>
          <a:xfrm>
            <a:off x="1109843" y="561393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2402B776-719E-F604-8570-D6B308A300CE}"/>
              </a:ext>
            </a:extLst>
          </p:cNvPr>
          <p:cNvSpPr txBox="1"/>
          <p:nvPr/>
        </p:nvSpPr>
        <p:spPr>
          <a:xfrm>
            <a:off x="21226583" y="437545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67188225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A8E6-8FC8-E6B3-0195-DA6A134B5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D47EF8A3-5546-4A07-83B5-8728749F5812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A2B9C8D9-B85A-5632-4B6D-D02776628DA0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F5BF4EE-A4E9-2401-2FB7-8DC0470172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36E73791-D778-23FA-82AC-7BACF2FF19FD}"/>
              </a:ext>
            </a:extLst>
          </p:cNvPr>
          <p:cNvSpPr txBox="1"/>
          <p:nvPr/>
        </p:nvSpPr>
        <p:spPr>
          <a:xfrm>
            <a:off x="11546216" y="5446144"/>
            <a:ext cx="11469939" cy="561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two steps to treat a closed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six steps to treat an open wound.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steps for pre-hospital treatment for eye, ear, nose and mouth injuries.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60CE18E-B608-9ABA-14BE-BCC8F059C547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72469D6-65D7-3592-69CA-C500EAFCD8DC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0159198E-699F-2CC4-8253-188990EC7933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B729AFDC-8AB0-1B7A-8E0B-6C035A9B041D}"/>
              </a:ext>
            </a:extLst>
          </p:cNvPr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BBA4DB3-2EFA-5161-3CC3-805914F808D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70E4E53-67C7-EF35-0816-1556414A027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143C2974-D111-FE2C-87AE-7C49F71B074A}"/>
              </a:ext>
            </a:extLst>
          </p:cNvPr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54481546-77A0-1066-8A3F-CA9144F0D57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FE580B9D-0E9B-D00E-EA2B-67F636A46C62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84498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36F8-E1E5-861D-7E05-D27BB02D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8D763D3-13C7-D635-F429-EC9EA8EFC423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1116E2F5-35A0-5475-DEE7-91806A7A612C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881B6D9-C2B2-E51F-0486-F76D9234A3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2C3189FC-727C-0FB1-EC96-425BC1B55D9D}"/>
              </a:ext>
            </a:extLst>
          </p:cNvPr>
          <p:cNvSpPr txBox="1"/>
          <p:nvPr/>
        </p:nvSpPr>
        <p:spPr>
          <a:xfrm>
            <a:off x="11656862" y="5612025"/>
            <a:ext cx="11672690" cy="53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of abdominal and genital injuries.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use of dressings and bandages to control bleeding when given a specific area of the body. 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0248C86-83F7-92B4-ED6D-491723EEE6A6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A68DBD8C-437F-EA50-FE4E-61ABE88E0B3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6F43A661-00E1-2484-DF19-BBEE7AEC7863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794DB06-23BF-F3F1-07D2-41C89DF1092F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9C394FFA-A9FC-FFD8-6353-10B80214B59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47D83D1-29B8-3E92-6208-4554B6163658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8351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03E5-2EC5-90BF-5E60-EF53FE21E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3547D4A6-BCC7-D264-AEE0-656B8A5681D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3A56DF7A-CDE3-84A2-C027-C3E429A92486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CD9950F-4A1D-0E55-E6CA-8902C936CC1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2" name="Demonstrate the pre-hospital treatment for the following:…">
            <a:extLst>
              <a:ext uri="{FF2B5EF4-FFF2-40B4-BE49-F238E27FC236}">
                <a16:creationId xmlns:a16="http://schemas.microsoft.com/office/drawing/2014/main" id="{9D9830A8-2A97-AACC-DE05-825A09CA713E}"/>
              </a:ext>
            </a:extLst>
          </p:cNvPr>
          <p:cNvSpPr txBox="1"/>
          <p:nvPr/>
        </p:nvSpPr>
        <p:spPr>
          <a:xfrm>
            <a:off x="11656862" y="5612025"/>
            <a:ext cx="11672690" cy="371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pre-hospital treatment for the following: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 in the eye or cheek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Bleeding neck injuries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243D6A4-E6FB-D2C1-DCF6-AC710021DAB4}"/>
              </a:ext>
            </a:extLst>
          </p:cNvPr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E5EDFC9A-4BB6-4EE6-9ED3-CACE33343AD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BB46DD37-E4B7-0E7E-8B0D-759D192D552D}"/>
                </a:ext>
              </a:extLst>
            </p:cNvPr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2454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5612025"/>
            <a:ext cx="11672690" cy="536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steps for pre-hospital treatment of abdominal and genital injuries.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use of dressings and bandages to control bleeding when given a specific area of the body. 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30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6738-E650-4AC3-8948-64A02DB7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7E8D5B95-9757-BBBE-CCCD-63F15EA30113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E34C476-67E4-05E0-59D3-52D48F01BD11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2A26F85-00B4-99C4-4B6F-1670028743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Demonstrate the pre-hospital treatment for the following:…">
            <a:extLst>
              <a:ext uri="{FF2B5EF4-FFF2-40B4-BE49-F238E27FC236}">
                <a16:creationId xmlns:a16="http://schemas.microsoft.com/office/drawing/2014/main" id="{5A91AAAE-5D9A-3C8B-B910-8D32F98A98AB}"/>
              </a:ext>
            </a:extLst>
          </p:cNvPr>
          <p:cNvSpPr txBox="1"/>
          <p:nvPr/>
        </p:nvSpPr>
        <p:spPr>
          <a:xfrm>
            <a:off x="11656862" y="5612025"/>
            <a:ext cx="11672690" cy="371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pre-hospital treatment for the following: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Impaled object in the eye or cheek </a:t>
            </a:r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Bleeding neck injuries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2B3692F7-B1ED-C197-49FA-D8556EF9D505}"/>
              </a:ext>
            </a:extLst>
          </p:cNvPr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9237EF3-6383-7C7B-537E-595306253D6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8A467674-5196-7AF1-CEDF-54BDBA8FC252}"/>
                </a:ext>
              </a:extLst>
            </p:cNvPr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733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(Also known as “wound.”)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to the skin, muscle, nerves, and blood vessels.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Soft-Tissue Injury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3888736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to the soft-tissue beneath unbroken skin. 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Closed Wound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8A01-C209-016A-30C2-8D80D262A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21AF7FD-9544-180B-C6DE-E2B5B834CD7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78C5800-B8AE-3586-D08F-ADB280258D2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36DE3DD-2845-625B-0861-184FE6B60AEE}"/>
              </a:ext>
            </a:extLst>
          </p:cNvPr>
          <p:cNvSpPr txBox="1"/>
          <p:nvPr/>
        </p:nvSpPr>
        <p:spPr>
          <a:xfrm>
            <a:off x="8564880" y="3888736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 soft-tissue injury resulting in breaking of the skin.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5080F6A-39E1-6D77-03F3-656694E2766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75B97EA-CB61-C699-AF3B-417911A634B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60F4BFF-EDC7-8D2B-E3E6-2C913109801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4ACC0F5-79B1-B232-67FD-FA826631CDA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7F48-28D5-5C8B-CD1A-75D352618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6F23E4F-209D-C2C9-ABA2-12177A97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81141E2-F0C3-2DB1-0A92-11367CAFDE01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Open </a:t>
            </a:r>
          </a:p>
          <a:p>
            <a:r>
              <a:rPr lang="en-IN" dirty="0"/>
              <a:t>Wound</a:t>
            </a:r>
          </a:p>
        </p:txBody>
      </p:sp>
    </p:spTree>
    <p:extLst>
      <p:ext uri="{BB962C8B-B14F-4D97-AF65-F5344CB8AC3E}">
        <p14:creationId xmlns:p14="http://schemas.microsoft.com/office/powerpoint/2010/main" val="2366597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47CA-4557-E285-7B2A-BE0225D8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347BDD7-0F64-A357-E35D-7E714736139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6574FEF-C242-ED0F-B84D-68FFF3CF44C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1C7F26A-4DDA-A7BC-E06B-898E795EA558}"/>
              </a:ext>
            </a:extLst>
          </p:cNvPr>
          <p:cNvSpPr txBox="1"/>
          <p:nvPr/>
        </p:nvSpPr>
        <p:spPr>
          <a:xfrm>
            <a:off x="8564880" y="3523280"/>
            <a:ext cx="15076257" cy="96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Scratches and abrasions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Lacerations – regular and irregular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Penetration and puncture wounds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Avulsions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Amputations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Crushing injury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Gunshot wounds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Impaled object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4B6CDF0-6F71-D7D2-075F-4E4E5FB03B0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15FF6B4-92CE-7760-271D-F43C0C2F448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E7615BD-85B4-4486-07B8-DC78E2CF69A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B25FB06-3384-0C5C-295F-1E5EAC49EE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5A481-7C14-0979-9A68-9BA2176AC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3AE36C5-7D02-CB1E-C69E-E55E8C8E5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D6758F3-5F25-98C1-74FE-C8C0E88C5709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Types of </a:t>
            </a:r>
          </a:p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Open Wounds</a:t>
            </a:r>
          </a:p>
        </p:txBody>
      </p:sp>
    </p:spTree>
    <p:extLst>
      <p:ext uri="{BB962C8B-B14F-4D97-AF65-F5344CB8AC3E}">
        <p14:creationId xmlns:p14="http://schemas.microsoft.com/office/powerpoint/2010/main" val="36347386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Types of Wounds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0F133-5BFC-A399-364A-DF42C37D4BE2}"/>
              </a:ext>
            </a:extLst>
          </p:cNvPr>
          <p:cNvGrpSpPr/>
          <p:nvPr/>
        </p:nvGrpSpPr>
        <p:grpSpPr>
          <a:xfrm>
            <a:off x="2068874" y="4340084"/>
            <a:ext cx="20246253" cy="8004974"/>
            <a:chOff x="1921437" y="4340084"/>
            <a:chExt cx="20246253" cy="8004974"/>
          </a:xfrm>
        </p:grpSpPr>
        <p:sp>
          <p:nvSpPr>
            <p:cNvPr id="7" name="Scratches and abrasions">
              <a:extLst>
                <a:ext uri="{FF2B5EF4-FFF2-40B4-BE49-F238E27FC236}">
                  <a16:creationId xmlns:a16="http://schemas.microsoft.com/office/drawing/2014/main" id="{FE11E9A0-42E9-74D4-4244-3B59669EBE97}"/>
                </a:ext>
              </a:extLst>
            </p:cNvPr>
            <p:cNvSpPr txBox="1"/>
            <p:nvPr/>
          </p:nvSpPr>
          <p:spPr>
            <a:xfrm>
              <a:off x="1921437" y="10547970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Scratches and abrasions</a:t>
              </a:r>
            </a:p>
          </p:txBody>
        </p:sp>
        <p:sp>
          <p:nvSpPr>
            <p:cNvPr id="8" name="Lacerations –…">
              <a:extLst>
                <a:ext uri="{FF2B5EF4-FFF2-40B4-BE49-F238E27FC236}">
                  <a16:creationId xmlns:a16="http://schemas.microsoft.com/office/drawing/2014/main" id="{A62BB7AF-B18D-AC50-3AD2-BCBE01E2E794}"/>
                </a:ext>
              </a:extLst>
            </p:cNvPr>
            <p:cNvSpPr txBox="1"/>
            <p:nvPr/>
          </p:nvSpPr>
          <p:spPr>
            <a:xfrm>
              <a:off x="13843139" y="10078070"/>
              <a:ext cx="8324551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Lacerations –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regular and irregular</a:t>
              </a:r>
            </a:p>
          </p:txBody>
        </p:sp>
        <p:pic>
          <p:nvPicPr>
            <p:cNvPr id="9" name="image.tif" descr="image.tif">
              <a:extLst>
                <a:ext uri="{FF2B5EF4-FFF2-40B4-BE49-F238E27FC236}">
                  <a16:creationId xmlns:a16="http://schemas.microsoft.com/office/drawing/2014/main" id="{3A0B7394-D96F-742C-9BBD-9FF78C49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703" t="6922" b="3077"/>
            <a:stretch>
              <a:fillRect/>
            </a:stretch>
          </p:blipFill>
          <p:spPr>
            <a:xfrm>
              <a:off x="3372194" y="4544582"/>
              <a:ext cx="6095071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.tif" descr="image.tif">
              <a:extLst>
                <a:ext uri="{FF2B5EF4-FFF2-40B4-BE49-F238E27FC236}">
                  <a16:creationId xmlns:a16="http://schemas.microsoft.com/office/drawing/2014/main" id="{EAADCF00-8A73-B15F-BE2C-26B43717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600" t="5676" r="2473" b="3489"/>
            <a:stretch>
              <a:fillRect/>
            </a:stretch>
          </p:blipFill>
          <p:spPr>
            <a:xfrm>
              <a:off x="14823203" y="4521664"/>
              <a:ext cx="5855512" cy="4572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Line">
              <a:extLst>
                <a:ext uri="{FF2B5EF4-FFF2-40B4-BE49-F238E27FC236}">
                  <a16:creationId xmlns:a16="http://schemas.microsoft.com/office/drawing/2014/main" id="{FDDB5149-11F8-58D4-D6FC-BB23C652B7F6}"/>
                </a:ext>
              </a:extLst>
            </p:cNvPr>
            <p:cNvSpPr/>
            <p:nvPr/>
          </p:nvSpPr>
          <p:spPr>
            <a:xfrm flipV="1">
              <a:off x="12145301" y="4340084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850</Words>
  <Application>Microsoft Office PowerPoint</Application>
  <PresentationFormat>Custom</PresentationFormat>
  <Paragraphs>173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59</cp:revision>
  <dcterms:modified xsi:type="dcterms:W3CDTF">2026-01-07T08:21:02Z</dcterms:modified>
</cp:coreProperties>
</file>