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51571" y="12177503"/>
            <a:ext cx="508300" cy="502197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l" defTabSz="1662545">
              <a:defRPr sz="2400">
                <a:solidFill>
                  <a:srgbClr val="FFFF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aramedics-examining-injured-woman.jpg" descr="paramedics-examining-injured-woman.jpg"/>
          <p:cNvPicPr>
            <a:picLocks noChangeAspect="1"/>
          </p:cNvPicPr>
          <p:nvPr/>
        </p:nvPicPr>
        <p:blipFill>
          <a:blip r:embed="rId2"/>
          <a:srcRect t="12209" b="3104"/>
          <a:stretch>
            <a:fillRect/>
          </a:stretch>
        </p:blipFill>
        <p:spPr>
          <a:xfrm>
            <a:off x="-51678" y="-105403"/>
            <a:ext cx="24487356" cy="138214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7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79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8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82" name="Rectangle"/>
          <p:cNvSpPr/>
          <p:nvPr/>
        </p:nvSpPr>
        <p:spPr>
          <a:xfrm>
            <a:off x="357683" y="-101600"/>
            <a:ext cx="24434801" cy="137160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hape"/>
          <p:cNvSpPr/>
          <p:nvPr/>
        </p:nvSpPr>
        <p:spPr>
          <a:xfrm>
            <a:off x="602390" y="4148685"/>
            <a:ext cx="12905661" cy="2565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4" name="LESSON 1…"/>
          <p:cNvSpPr txBox="1"/>
          <p:nvPr/>
        </p:nvSpPr>
        <p:spPr>
          <a:xfrm>
            <a:off x="1200259" y="4083124"/>
            <a:ext cx="9545837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LESSON 1</a:t>
            </a:r>
          </a:p>
          <a:p>
            <a:pPr defTabSz="2438400">
              <a:lnSpc>
                <a:spcPct val="80000"/>
              </a:lnSpc>
              <a:defRPr sz="6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COURSE INTRODUCTION</a:t>
            </a:r>
          </a:p>
        </p:txBody>
      </p:sp>
      <p:sp>
        <p:nvSpPr>
          <p:cNvPr id="85" name="Shape"/>
          <p:cNvSpPr/>
          <p:nvPr/>
        </p:nvSpPr>
        <p:spPr>
          <a:xfrm flipH="1">
            <a:off x="0" y="11193859"/>
            <a:ext cx="24434801" cy="2522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7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grpSp>
        <p:nvGrpSpPr>
          <p:cNvPr id="88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86" name="PPT 1 - 1"/>
            <p:cNvSpPr txBox="1"/>
            <p:nvPr/>
          </p:nvSpPr>
          <p:spPr>
            <a:xfrm>
              <a:off x="78376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1 - 1</a:t>
              </a:r>
            </a:p>
          </p:txBody>
        </p:sp>
        <p:sp>
          <p:nvSpPr>
            <p:cNvPr id="87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9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0" name="MFR-logo-02.png" descr="MFR-logo-02.png"/>
          <p:cNvPicPr>
            <a:picLocks noChangeAspect="1"/>
          </p:cNvPicPr>
          <p:nvPr/>
        </p:nvPicPr>
        <p:blipFill>
          <a:blip r:embed="rId3"/>
          <a:srcRect t="12599" b="19178"/>
          <a:stretch>
            <a:fillRect/>
          </a:stretch>
        </p:blipFill>
        <p:spPr>
          <a:xfrm>
            <a:off x="16574627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816" y="11511281"/>
            <a:ext cx="6604001" cy="193754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4" name="Group"/>
          <p:cNvGrpSpPr/>
          <p:nvPr/>
        </p:nvGrpSpPr>
        <p:grpSpPr>
          <a:xfrm>
            <a:off x="10512114" y="11462285"/>
            <a:ext cx="4318001" cy="2008831"/>
            <a:chOff x="0" y="0"/>
            <a:chExt cx="4317999" cy="2008829"/>
          </a:xfrm>
        </p:grpSpPr>
        <p:pic>
          <p:nvPicPr>
            <p:cNvPr id="92" name="NDMA India.png" descr="NDMA Indi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81439"/>
              <a:ext cx="1764513" cy="1764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3" name="NDRF India.jpeg" descr="NDRF India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9170" y="0"/>
              <a:ext cx="2008831" cy="20088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7D973D4-9524-DA0F-7903-85BA41100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1794" y="11754471"/>
            <a:ext cx="9514704" cy="11766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8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101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become familiar with:</a:t>
            </a:r>
          </a:p>
        </p:txBody>
      </p:sp>
      <p:sp>
        <p:nvSpPr>
          <p:cNvPr id="102" name="OBJECTIVES"/>
          <p:cNvSpPr txBox="1"/>
          <p:nvPr/>
        </p:nvSpPr>
        <p:spPr>
          <a:xfrm>
            <a:off x="1077422" y="989120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OBJECTIVES</a:t>
            </a:r>
          </a:p>
        </p:txBody>
      </p:sp>
      <p:sp>
        <p:nvSpPr>
          <p:cNvPr id="103" name="Other participants and the organizations they represent, the course coordinator, the instructors and the support staff.…"/>
          <p:cNvSpPr txBox="1"/>
          <p:nvPr/>
        </p:nvSpPr>
        <p:spPr>
          <a:xfrm>
            <a:off x="11235918" y="4636741"/>
            <a:ext cx="12505915" cy="726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22860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Other participants and the organizations they represent, the course coordinator, the instructors and the support staff.</a:t>
            </a:r>
          </a:p>
          <a:p>
            <a:pPr lvl="1" indent="228600"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following aspects of the course: Purpose, objectives, evaluation and methodology, materials to be used,  course schedule, facilities and            ground rules.</a:t>
            </a:r>
          </a:p>
        </p:txBody>
      </p:sp>
      <p:grpSp>
        <p:nvGrpSpPr>
          <p:cNvPr id="106" name="Group"/>
          <p:cNvGrpSpPr/>
          <p:nvPr/>
        </p:nvGrpSpPr>
        <p:grpSpPr>
          <a:xfrm>
            <a:off x="9745469" y="4424272"/>
            <a:ext cx="1219201" cy="1681958"/>
            <a:chOff x="0" y="115975"/>
            <a:chExt cx="1219200" cy="1681957"/>
          </a:xfrm>
        </p:grpSpPr>
        <p:sp>
          <p:nvSpPr>
            <p:cNvPr id="10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9" name="Group"/>
          <p:cNvGrpSpPr/>
          <p:nvPr/>
        </p:nvGrpSpPr>
        <p:grpSpPr>
          <a:xfrm>
            <a:off x="9745468" y="7430046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4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11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17" name="Course Purpose"/>
          <p:cNvSpPr txBox="1"/>
          <p:nvPr/>
        </p:nvSpPr>
        <p:spPr>
          <a:xfrm>
            <a:off x="1077422" y="989120"/>
            <a:ext cx="7113118" cy="239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Course Purpose</a:t>
            </a:r>
          </a:p>
        </p:txBody>
      </p:sp>
      <p:sp>
        <p:nvSpPr>
          <p:cNvPr id="118" name="To provide the participant the knowledge and skills needed to render aid on-site to sick or injured persons, stabilize their condition and prepare them for transport to a medical facility."/>
          <p:cNvSpPr txBox="1"/>
          <p:nvPr/>
        </p:nvSpPr>
        <p:spPr>
          <a:xfrm>
            <a:off x="9985055" y="4879096"/>
            <a:ext cx="12764110" cy="455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1896340">
              <a:lnSpc>
                <a:spcPct val="11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To provide the participant the knowledge and skills needed to render aid on-site to sick or injured persons, stabilize their condition and prepare them for transport to a medical facility.</a:t>
            </a:r>
          </a:p>
        </p:txBody>
      </p:sp>
      <p:sp>
        <p:nvSpPr>
          <p:cNvPr id="119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97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98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99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01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/>
              <a:t>Now you are</a:t>
            </a:r>
            <a:r>
              <a:t> familiar with:</a:t>
            </a:r>
          </a:p>
        </p:txBody>
      </p:sp>
      <p:sp>
        <p:nvSpPr>
          <p:cNvPr id="102" name="OBJECTIVES"/>
          <p:cNvSpPr txBox="1"/>
          <p:nvPr/>
        </p:nvSpPr>
        <p:spPr>
          <a:xfrm>
            <a:off x="1077422" y="989120"/>
            <a:ext cx="3582109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REVIEW</a:t>
            </a:r>
            <a:endParaRPr dirty="0"/>
          </a:p>
        </p:txBody>
      </p:sp>
      <p:sp>
        <p:nvSpPr>
          <p:cNvPr id="103" name="Other participants and the organizations they represent, the course coordinator, the instructors and the support staff.…"/>
          <p:cNvSpPr txBox="1"/>
          <p:nvPr/>
        </p:nvSpPr>
        <p:spPr>
          <a:xfrm>
            <a:off x="11235918" y="4636741"/>
            <a:ext cx="12505915" cy="7268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228600" defTabSz="1896340"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Other participants and the organizations they represent, the course coordinator, the instructors and the support staff.</a:t>
            </a:r>
          </a:p>
          <a:p>
            <a:pPr lvl="1" indent="228600" defTabSz="1896340">
              <a:spcBef>
                <a:spcPts val="4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t>The following aspects of the course: Purpose, objectives, evaluation and methodology, materials to be used,  course schedule, facilities and            ground rules.</a:t>
            </a:r>
          </a:p>
        </p:txBody>
      </p:sp>
      <p:grpSp>
        <p:nvGrpSpPr>
          <p:cNvPr id="106" name="Group"/>
          <p:cNvGrpSpPr/>
          <p:nvPr/>
        </p:nvGrpSpPr>
        <p:grpSpPr>
          <a:xfrm>
            <a:off x="9745469" y="4424272"/>
            <a:ext cx="1219201" cy="1681958"/>
            <a:chOff x="0" y="115975"/>
            <a:chExt cx="1219200" cy="1681957"/>
          </a:xfrm>
        </p:grpSpPr>
        <p:sp>
          <p:nvSpPr>
            <p:cNvPr id="104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09" name="Group"/>
          <p:cNvGrpSpPr/>
          <p:nvPr/>
        </p:nvGrpSpPr>
        <p:grpSpPr>
          <a:xfrm>
            <a:off x="9745468" y="7430046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935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122" name="IMG-3642.JPG" descr="IMG-3642.JPG"/>
          <p:cNvPicPr>
            <a:picLocks noChangeAspect="1"/>
          </p:cNvPicPr>
          <p:nvPr/>
        </p:nvPicPr>
        <p:blipFill>
          <a:blip r:embed="rId2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3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5" name="PPT 1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1 -</a:t>
            </a:r>
          </a:p>
        </p:txBody>
      </p:sp>
      <p:sp>
        <p:nvSpPr>
          <p:cNvPr id="12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HelveticaNeueLT Std Lt</vt:lpstr>
      <vt:lpstr>Open Sans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Aatish Panwar</cp:lastModifiedBy>
  <cp:revision>2</cp:revision>
  <dcterms:modified xsi:type="dcterms:W3CDTF">2026-01-17T14:49:57Z</dcterms:modified>
</cp:coreProperties>
</file>