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8" r:id="rId2"/>
    <p:sldId id="320" r:id="rId3"/>
    <p:sldId id="345" r:id="rId4"/>
    <p:sldId id="1132" r:id="rId5"/>
    <p:sldId id="1133" r:id="rId6"/>
    <p:sldId id="1134" r:id="rId7"/>
    <p:sldId id="1135" r:id="rId8"/>
    <p:sldId id="1136" r:id="rId9"/>
    <p:sldId id="1137" r:id="rId10"/>
    <p:sldId id="1138" r:id="rId11"/>
    <p:sldId id="1139" r:id="rId12"/>
    <p:sldId id="1140" r:id="rId13"/>
    <p:sldId id="1141" r:id="rId14"/>
    <p:sldId id="1142" r:id="rId15"/>
    <p:sldId id="1143" r:id="rId16"/>
    <p:sldId id="1144" r:id="rId17"/>
    <p:sldId id="296" r:id="rId18"/>
    <p:sldId id="298" r:id="rId19"/>
    <p:sldId id="1117" r:id="rId20"/>
    <p:sldId id="11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C5F4-00E2-4AE8-9E8D-FBCE9E0BEDFD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FDD0C-A981-403B-BACA-87F1C62DD3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08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3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4">
            <a:extLst>
              <a:ext uri="{FF2B5EF4-FFF2-40B4-BE49-F238E27FC236}">
                <a16:creationId xmlns:a16="http://schemas.microsoft.com/office/drawing/2014/main" id="{B3822DD5-2A0C-4DC9-BED9-306C4E27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77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47"/>
            <a:ext cx="8259418" cy="1365930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8091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/>
              </a:rPr>
              <a:t>RESIDUAL VAPOUR DETECTION KIT (RVD)</a:t>
            </a:r>
            <a:endParaRPr lang="en-IN" sz="40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41DD6C13-F6E9-30CC-4827-083BF19F1C6D}"/>
              </a:ext>
            </a:extLst>
          </p:cNvPr>
          <p:cNvSpPr txBox="1"/>
          <p:nvPr/>
        </p:nvSpPr>
        <p:spPr>
          <a:xfrm>
            <a:off x="7213600" y="5769813"/>
            <a:ext cx="475829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Amit Kumar, AC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TEST PROCEDURE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(AMMONIA)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582474" y="1613174"/>
            <a:ext cx="5817709" cy="426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NH</a:t>
            </a:r>
            <a:r>
              <a:rPr lang="en-US" sz="2800" baseline="-25000" dirty="0">
                <a:latin typeface="Open sans" panose="020B0606030504020204"/>
                <a:cs typeface="Times New Roman" pitchFamily="18" charset="0"/>
              </a:rPr>
              <a:t>3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(3 </a:t>
            </a:r>
            <a:r>
              <a:rPr lang="en-US" sz="2800" b="1" dirty="0">
                <a:solidFill>
                  <a:srgbClr val="663300"/>
                </a:solidFill>
                <a:latin typeface="Open sans" panose="020B0606030504020204"/>
                <a:cs typeface="Times New Roman" pitchFamily="18" charset="0"/>
              </a:rPr>
              <a:t>Chocolate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bands).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Insert non-coded end in pump.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Suck NH</a:t>
            </a:r>
            <a:r>
              <a:rPr lang="en-US" sz="2800" baseline="-25000" dirty="0">
                <a:latin typeface="Open sans" panose="020B0606030504020204"/>
                <a:cs typeface="Times New Roman" pitchFamily="18" charset="0"/>
              </a:rPr>
              <a:t>3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by opening the test Ammonia bottle.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Color-</a:t>
            </a:r>
            <a:r>
              <a:rPr lang="en-US" sz="2800" dirty="0">
                <a:solidFill>
                  <a:srgbClr val="000099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Open sans" panose="020B0606030504020204"/>
                <a:cs typeface="Times New Roman" pitchFamily="18" charset="0"/>
              </a:rPr>
              <a:t>Yellow</a:t>
            </a:r>
            <a:r>
              <a:rPr lang="en-US" sz="2800" dirty="0">
                <a:solidFill>
                  <a:srgbClr val="FFFF00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to</a:t>
            </a:r>
            <a:r>
              <a:rPr lang="en-US" sz="2800" dirty="0">
                <a:solidFill>
                  <a:srgbClr val="000099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Open sans" panose="020B0606030504020204"/>
                <a:cs typeface="Times New Roman" pitchFamily="18" charset="0"/>
              </a:rPr>
              <a:t>Violet</a:t>
            </a:r>
            <a:r>
              <a:rPr lang="en-US" sz="2800" b="1" dirty="0">
                <a:solidFill>
                  <a:srgbClr val="000099"/>
                </a:solidFill>
                <a:latin typeface="Open sans" panose="020B0606030504020204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871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TEST PROCEDURE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(HYDROGEN CYANIDE)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582474" y="1851710"/>
            <a:ext cx="5817709" cy="340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99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itchFamily="18" charset="0"/>
              </a:rPr>
              <a:t>Red</a:t>
            </a:r>
            <a:r>
              <a:rPr lang="en-US" sz="2800" dirty="0">
                <a:solidFill>
                  <a:srgbClr val="000099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band.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Non coded end into pump.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Suck in CA.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Color change </a:t>
            </a:r>
            <a:r>
              <a:rPr lang="en-US" sz="2800" b="1" dirty="0">
                <a:solidFill>
                  <a:srgbClr val="FFFF00"/>
                </a:solidFill>
                <a:latin typeface="Open sans" panose="020B0606030504020204"/>
                <a:cs typeface="Times New Roman" pitchFamily="18" charset="0"/>
              </a:rPr>
              <a:t>Yellow</a:t>
            </a:r>
            <a:r>
              <a:rPr lang="en-US" sz="2800" dirty="0">
                <a:solidFill>
                  <a:srgbClr val="CC9900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to </a:t>
            </a:r>
            <a:r>
              <a:rPr lang="en-US" sz="2800" b="1" dirty="0">
                <a:solidFill>
                  <a:srgbClr val="FF66FF"/>
                </a:solidFill>
                <a:latin typeface="Open sans" panose="020B0606030504020204"/>
                <a:cs typeface="Times New Roman" pitchFamily="18" charset="0"/>
              </a:rPr>
              <a:t>Pink</a:t>
            </a:r>
            <a:r>
              <a:rPr lang="en-US" sz="28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87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TEST PROCEDURE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(PHOSGENE)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582474" y="1851710"/>
            <a:ext cx="5817709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9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3 </a:t>
            </a:r>
            <a:r>
              <a:rPr lang="en-US" sz="2800" b="1" dirty="0">
                <a:solidFill>
                  <a:srgbClr val="00B050"/>
                </a:solidFill>
                <a:latin typeface="Open sans" panose="020B0606030504020204"/>
                <a:cs typeface="Times New Roman" pitchFamily="18" charset="0"/>
              </a:rPr>
              <a:t>Green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bands.</a:t>
            </a:r>
          </a:p>
          <a:p>
            <a:pPr algn="just">
              <a:lnSpc>
                <a:spcPct val="19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Insert non coded end into pump.</a:t>
            </a:r>
          </a:p>
          <a:p>
            <a:pPr algn="just">
              <a:lnSpc>
                <a:spcPct val="19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Suck in CA.</a:t>
            </a:r>
          </a:p>
          <a:p>
            <a:pPr algn="just">
              <a:lnSpc>
                <a:spcPct val="19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Color change </a:t>
            </a:r>
            <a:r>
              <a:rPr lang="en-US" sz="2800" b="1" dirty="0">
                <a:solidFill>
                  <a:srgbClr val="FFFF00"/>
                </a:solidFill>
                <a:latin typeface="Open sans" panose="020B0606030504020204"/>
                <a:cs typeface="Times New Roman" pitchFamily="18" charset="0"/>
              </a:rPr>
              <a:t>Yellow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to </a:t>
            </a:r>
            <a:r>
              <a:rPr lang="en-US" sz="2800" b="1" dirty="0">
                <a:solidFill>
                  <a:srgbClr val="FF3300"/>
                </a:solidFill>
                <a:latin typeface="Open sans" panose="020B0606030504020204"/>
                <a:cs typeface="Times New Roman" pitchFamily="18" charset="0"/>
              </a:rPr>
              <a:t>Brick Red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93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TEST PROCEDURE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(SULPHUR MUSTARD)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582474" y="1146035"/>
            <a:ext cx="5817709" cy="51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Open sans" panose="020B0606030504020204"/>
                <a:cs typeface="Times New Roman" pitchFamily="18" charset="0"/>
              </a:rPr>
              <a:t>Yellow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bands (Ampule inside).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Insert non-coded end into pump.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Suck chem agent.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Heat for 2  min in chem heater using heating solution.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Break glass ampule inside with poker.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Color change             </a:t>
            </a:r>
            <a:r>
              <a:rPr lang="en-US" sz="2800" dirty="0">
                <a:solidFill>
                  <a:schemeClr val="bg1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to</a:t>
            </a:r>
            <a:r>
              <a:rPr lang="en-US" sz="2800" dirty="0">
                <a:solidFill>
                  <a:srgbClr val="7030A0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Open sans" panose="020B0606030504020204"/>
                <a:cs typeface="Times New Roman" pitchFamily="18" charset="0"/>
              </a:rPr>
              <a:t>light blue</a:t>
            </a:r>
            <a:r>
              <a:rPr lang="en-US" sz="2800" b="1" dirty="0">
                <a:solidFill>
                  <a:srgbClr val="7030A0"/>
                </a:solidFill>
                <a:latin typeface="Open sans" panose="020B0606030504020204"/>
                <a:cs typeface="Times New Roman" pitchFamily="18" charset="0"/>
              </a:rPr>
              <a:t>.</a:t>
            </a:r>
            <a:endParaRPr lang="en-US" sz="2800" b="1" dirty="0">
              <a:latin typeface="Open sans" panose="020B0606030504020204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2854D-EADD-4E66-8D5C-8ABFB9D4A1F0}"/>
              </a:ext>
            </a:extLst>
          </p:cNvPr>
          <p:cNvSpPr/>
          <p:nvPr/>
        </p:nvSpPr>
        <p:spPr>
          <a:xfrm>
            <a:off x="7844439" y="5758929"/>
            <a:ext cx="118513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Open sans" panose="020B0606030504020204"/>
                <a:cs typeface="Times New Roman" pitchFamily="18" charset="0"/>
              </a:rPr>
              <a:t>white</a:t>
            </a:r>
            <a:r>
              <a:rPr lang="en-US" dirty="0">
                <a:latin typeface="Open sans" panose="020B0606030504020204"/>
                <a:cs typeface="Times New Roman" pitchFamily="18" charset="0"/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535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TEST PROCEDURE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(NERVE AGENTS)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582474" y="1851710"/>
            <a:ext cx="5817709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7030A0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itchFamily="18" charset="0"/>
              </a:rPr>
              <a:t>Red</a:t>
            </a:r>
            <a:r>
              <a:rPr lang="en-US" sz="2800" dirty="0">
                <a:solidFill>
                  <a:srgbClr val="7030A0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band  - 1 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/>
                <a:cs typeface="Times New Roman" pitchFamily="18" charset="0"/>
              </a:rPr>
              <a:t>Red</a:t>
            </a:r>
            <a:r>
              <a:rPr lang="en-US" sz="2800" dirty="0">
                <a:solidFill>
                  <a:srgbClr val="7030A0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dot</a:t>
            </a:r>
            <a:r>
              <a:rPr lang="en-US" sz="2800" dirty="0">
                <a:solidFill>
                  <a:srgbClr val="7030A0"/>
                </a:solidFill>
                <a:latin typeface="Open sans" panose="020B0606030504020204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Insert non-coded end into pump.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Suck in chem agent.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Break   ampule inside  plastic vial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Add 1 drop of solution (reagent) to tube.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Open sans" panose="020B0606030504020204"/>
                <a:cs typeface="Times New Roman" pitchFamily="18" charset="0"/>
              </a:rPr>
              <a:t>Blue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color</a:t>
            </a:r>
            <a:r>
              <a:rPr lang="en-US" sz="2800" dirty="0">
                <a:solidFill>
                  <a:srgbClr val="0000FF"/>
                </a:solidFill>
                <a:latin typeface="Open sans" panose="020B0606030504020204"/>
                <a:cs typeface="Times New Roman" pitchFamily="18" charset="0"/>
              </a:rPr>
              <a:t>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persists</a:t>
            </a:r>
            <a:r>
              <a:rPr lang="en-US" sz="2800" dirty="0">
                <a:solidFill>
                  <a:srgbClr val="990000"/>
                </a:solidFill>
                <a:latin typeface="Open sans" panose="020B0606030504020204"/>
                <a:cs typeface="Times New Roman" pitchFamily="18" charset="0"/>
              </a:rPr>
              <a:t> 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positive.</a:t>
            </a:r>
          </a:p>
        </p:txBody>
      </p:sp>
    </p:spTree>
    <p:extLst>
      <p:ext uri="{BB962C8B-B14F-4D97-AF65-F5344CB8AC3E}">
        <p14:creationId xmlns:p14="http://schemas.microsoft.com/office/powerpoint/2010/main" val="397231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COLOR CHART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(RVD KIT)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46" descr="msotw9_temp0">
            <a:extLst>
              <a:ext uri="{FF2B5EF4-FFF2-40B4-BE49-F238E27FC236}">
                <a16:creationId xmlns:a16="http://schemas.microsoft.com/office/drawing/2014/main" id="{E85317A7-ACF5-418B-B742-B75BCB6E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183" y="1215873"/>
            <a:ext cx="5632173" cy="518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69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CARE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 &amp; MAINTENANCE 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138530" y="1136093"/>
            <a:ext cx="65598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Open sans" panose="020B0606030504020204"/>
                <a:cs typeface="Times New Roman" pitchFamily="18" charset="0"/>
              </a:rPr>
              <a:t>(1) Detector tubes and Reagents</a:t>
            </a:r>
          </a:p>
          <a:p>
            <a:pPr algn="just">
              <a:buNone/>
            </a:pPr>
            <a:r>
              <a:rPr lang="en-US" sz="2600" dirty="0">
                <a:latin typeface="Open sans" panose="020B0606030504020204"/>
                <a:cs typeface="Times New Roman" pitchFamily="18" charset="0"/>
              </a:rPr>
              <a:t>       (a) Replenish the reagents and tubes 	   when</a:t>
            </a:r>
          </a:p>
          <a:p>
            <a:pPr algn="just">
              <a:buNone/>
            </a:pPr>
            <a:r>
              <a:rPr lang="en-US" sz="2600" dirty="0">
                <a:latin typeface="Open sans" panose="020B0606030504020204"/>
                <a:cs typeface="Times New Roman" pitchFamily="18" charset="0"/>
              </a:rPr>
              <a:t>       (</a:t>
            </a:r>
            <a:r>
              <a:rPr lang="en-US" sz="2600" dirty="0" err="1">
                <a:latin typeface="Open sans" panose="020B0606030504020204"/>
                <a:cs typeface="Times New Roman" pitchFamily="18" charset="0"/>
              </a:rPr>
              <a:t>i</a:t>
            </a:r>
            <a:r>
              <a:rPr lang="en-US" sz="2600" dirty="0">
                <a:latin typeface="Open sans" panose="020B0606030504020204"/>
                <a:cs typeface="Times New Roman" pitchFamily="18" charset="0"/>
              </a:rPr>
              <a:t>) Exhausted (ii) Date expired. </a:t>
            </a:r>
          </a:p>
          <a:p>
            <a:pPr algn="just"/>
            <a:r>
              <a:rPr lang="en-US" sz="2600" dirty="0">
                <a:latin typeface="Open sans" panose="020B0606030504020204"/>
                <a:cs typeface="Times New Roman" pitchFamily="18" charset="0"/>
              </a:rPr>
              <a:t>(2)  Chemical Heater </a:t>
            </a:r>
          </a:p>
          <a:p>
            <a:pPr algn="just">
              <a:buNone/>
            </a:pPr>
            <a:r>
              <a:rPr lang="en-US" sz="2600" dirty="0">
                <a:latin typeface="Open sans" panose="020B0606030504020204"/>
                <a:cs typeface="Times New Roman" pitchFamily="18" charset="0"/>
              </a:rPr>
              <a:t>        (a) Wash properly with plain water and  		dry after every use.</a:t>
            </a:r>
          </a:p>
          <a:p>
            <a:pPr algn="just">
              <a:buNone/>
            </a:pPr>
            <a:r>
              <a:rPr lang="en-US" sz="2600" dirty="0">
                <a:latin typeface="Open sans" panose="020B0606030504020204"/>
                <a:cs typeface="Times New Roman" pitchFamily="18" charset="0"/>
              </a:rPr>
              <a:t>        (b) Replace the aluminum tube if starts 		leaking.</a:t>
            </a:r>
          </a:p>
          <a:p>
            <a:pPr algn="just"/>
            <a:r>
              <a:rPr lang="en-US" sz="2600" dirty="0">
                <a:latin typeface="Open sans" panose="020B0606030504020204"/>
                <a:cs typeface="Times New Roman" pitchFamily="18" charset="0"/>
              </a:rPr>
              <a:t>(3) Keep the reagent bottles tightly closed  	to 	prevent any leakage.</a:t>
            </a:r>
          </a:p>
          <a:p>
            <a:pPr algn="just"/>
            <a:r>
              <a:rPr lang="en-US" sz="2600" dirty="0">
                <a:latin typeface="Open sans" panose="020B0606030504020204"/>
                <a:cs typeface="Times New Roman" pitchFamily="18" charset="0"/>
              </a:rPr>
              <a:t>	Replace immediately any leaking bottle 	particularly Heater Reagent.</a:t>
            </a:r>
            <a:endParaRPr lang="hi-IN" sz="2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81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1" y="1394794"/>
            <a:ext cx="6664638" cy="425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About Residual Vapor Detection Kit.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Purpose of RVD Kit.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Parts Identification of RVD.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RVD Kit Test Procedure.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Care and maintenance.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How many tests cater for Nerve agents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    by each RVD Kit?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Open sans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Ans- 10 tests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2. What is full form of RVD?</a:t>
            </a:r>
            <a:endParaRPr lang="en-US" sz="2800" b="1" u="sng" dirty="0">
              <a:solidFill>
                <a:schemeClr val="tx1"/>
              </a:solidFill>
              <a:latin typeface="Open sans" panose="020B0606030504020204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 Residual Vapor Detection Kit</a:t>
            </a:r>
            <a:endParaRPr lang="en-IN" sz="2800" dirty="0">
              <a:solidFill>
                <a:srgbClr val="FF0000"/>
              </a:solidFill>
              <a:latin typeface="Open sans" panose="020B060603050402020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03868-B964-F5F5-E332-CD9CD99F1F29}"/>
              </a:ext>
            </a:extLst>
          </p:cNvPr>
          <p:cNvSpPr txBox="1"/>
          <p:nvPr/>
        </p:nvSpPr>
        <p:spPr>
          <a:xfrm>
            <a:off x="4852556" y="1086955"/>
            <a:ext cx="6815984" cy="426706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About Residual Vapor Detection Kit.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Purpose of RVD Kit.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Parts Identification of RVD.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RVD Kit Test Procedure.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 Care and maintenance. 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Open sans"/>
                <a:ea typeface="Sans Serif Collection" panose="020B0502040504020204" pitchFamily="34" charset="0"/>
                <a:cs typeface="Sans Serif Collection" panose="020B0502040504020204" pitchFamily="34" charset="0"/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Open sans" panose="020B0606030504020204"/>
                <a:cs typeface="Arial" pitchFamily="34" charset="0"/>
              </a:rPr>
              <a:t>Upon completion of this lesson you will be able to:</a:t>
            </a:r>
            <a:endParaRPr lang="en-US" sz="2800" b="1" u="sng" dirty="0">
              <a:solidFill>
                <a:prstClr val="black"/>
              </a:solidFill>
              <a:latin typeface="Open sans" panose="020B0606030504020204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9338" y="0"/>
            <a:ext cx="12033331" cy="67800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82" y="3276682"/>
            <a:ext cx="304643" cy="3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20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8343" y="147381"/>
            <a:ext cx="6801763" cy="62586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3" tIns="39123" rIns="39123" bIns="39123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2567" y="3230319"/>
            <a:ext cx="3722630" cy="69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23" tIns="39123" rIns="39123" bIns="39123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77" y="517730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359" cy="124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86" y="-2576"/>
            <a:ext cx="1381285" cy="125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INTRODUCTION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(RVD)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556" y="1507731"/>
            <a:ext cx="6629400" cy="43861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itchFamily="18" charset="0"/>
              </a:rPr>
              <a:t>The RVD kit is designed to detect CW agents in field.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itchFamily="18" charset="0"/>
              </a:rPr>
              <a:t>The kit comprises of six different types of specially made tubes with reagents to give color change upon reaction with CW agents.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 panose="020B0606030504020204"/>
                <a:cs typeface="Times New Roman" pitchFamily="18" charset="0"/>
              </a:rPr>
              <a:t>  This kit meets the requirement of the detection of CW agents up to 10 ppm. </a:t>
            </a:r>
            <a:endParaRPr lang="hi-IN" sz="24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INTRODUCTION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(RVD)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556" y="1507730"/>
            <a:ext cx="6629400" cy="4823495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Open sans" panose="020B0606030504020204"/>
                <a:cs typeface="Times New Roman" pitchFamily="18" charset="0"/>
              </a:rPr>
              <a:t>Kit caters for 10 tests each for </a:t>
            </a:r>
          </a:p>
          <a:p>
            <a:pPr lvl="1" algn="just"/>
            <a:r>
              <a:rPr lang="en-US" dirty="0">
                <a:latin typeface="Open sans" panose="020B0606030504020204"/>
                <a:cs typeface="Times New Roman" pitchFamily="18" charset="0"/>
              </a:rPr>
              <a:t>Blister </a:t>
            </a:r>
          </a:p>
          <a:p>
            <a:pPr lvl="1" algn="just"/>
            <a:r>
              <a:rPr lang="en-US" dirty="0">
                <a:latin typeface="Open sans" panose="020B0606030504020204"/>
                <a:cs typeface="Times New Roman" pitchFamily="18" charset="0"/>
              </a:rPr>
              <a:t>Nerve</a:t>
            </a:r>
          </a:p>
          <a:p>
            <a:pPr lvl="1" algn="just"/>
            <a:r>
              <a:rPr lang="en-US" dirty="0">
                <a:latin typeface="Open sans" panose="020B0606030504020204"/>
                <a:cs typeface="Times New Roman" pitchFamily="18" charset="0"/>
              </a:rPr>
              <a:t>Phosgene</a:t>
            </a:r>
          </a:p>
          <a:p>
            <a:pPr lvl="1" algn="just"/>
            <a:r>
              <a:rPr lang="en-US" dirty="0">
                <a:latin typeface="Open sans" panose="020B0606030504020204"/>
                <a:cs typeface="Times New Roman" pitchFamily="18" charset="0"/>
              </a:rPr>
              <a:t>Cyanogen Chloride</a:t>
            </a:r>
          </a:p>
          <a:p>
            <a:pPr lvl="1" algn="just"/>
            <a:r>
              <a:rPr lang="en-US" dirty="0">
                <a:latin typeface="Open sans" panose="020B0606030504020204"/>
                <a:cs typeface="Times New Roman" pitchFamily="18" charset="0"/>
              </a:rPr>
              <a:t>Hydrogen Cyanide</a:t>
            </a:r>
            <a:r>
              <a:rPr lang="en-US" dirty="0">
                <a:solidFill>
                  <a:srgbClr val="7030A0"/>
                </a:solidFill>
                <a:latin typeface="Open sans" panose="020B0606030504020204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Open sans" panose="020B0606030504020204"/>
                <a:cs typeface="Times New Roman" pitchFamily="18" charset="0"/>
              </a:rPr>
              <a:t>Ammonia for training purpose</a:t>
            </a:r>
            <a:r>
              <a:rPr lang="en-US" sz="2800" dirty="0">
                <a:solidFill>
                  <a:srgbClr val="000099"/>
                </a:solidFill>
                <a:latin typeface="Open sans" panose="020B0606030504020204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Open sans" panose="020B0606030504020204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Open sans" panose="020B0606030504020204"/>
                <a:cs typeface="Times New Roman" pitchFamily="18" charset="0"/>
              </a:rPr>
              <a:t>Presence of agents is indicated by </a:t>
            </a:r>
            <a:r>
              <a:rPr lang="en-US" sz="2800" b="1" dirty="0">
                <a:latin typeface="Open sans" panose="020B0606030504020204"/>
                <a:cs typeface="Times New Roman" pitchFamily="18" charset="0"/>
              </a:rPr>
              <a:t>change in color 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of the tube material.</a:t>
            </a:r>
            <a:endParaRPr lang="hi-IN" sz="2800" dirty="0">
              <a:latin typeface="Open sans" panose="020B0606030504020204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SAMPLING PUMP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(RVD)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53" descr="6">
            <a:extLst>
              <a:ext uri="{FF2B5EF4-FFF2-40B4-BE49-F238E27FC236}">
                <a16:creationId xmlns:a16="http://schemas.microsoft.com/office/drawing/2014/main" id="{643269B6-6264-48E4-A1CB-BB9ED27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14933" y="-311429"/>
            <a:ext cx="2888974" cy="62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6c">
            <a:extLst>
              <a:ext uri="{FF2B5EF4-FFF2-40B4-BE49-F238E27FC236}">
                <a16:creationId xmlns:a16="http://schemas.microsoft.com/office/drawing/2014/main" id="{69FC51E9-37F1-4F38-8AD6-BDCCAB33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470" y="4403034"/>
            <a:ext cx="3170582" cy="2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6a">
            <a:extLst>
              <a:ext uri="{FF2B5EF4-FFF2-40B4-BE49-F238E27FC236}">
                <a16:creationId xmlns:a16="http://schemas.microsoft.com/office/drawing/2014/main" id="{77295F87-583F-421E-868D-54A04657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7592" y="4403034"/>
            <a:ext cx="2860958" cy="2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14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DETECTOR TUBES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(RVD)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3" name="Picture 12" descr="DSC01005">
            <a:extLst>
              <a:ext uri="{FF2B5EF4-FFF2-40B4-BE49-F238E27FC236}">
                <a16:creationId xmlns:a16="http://schemas.microsoft.com/office/drawing/2014/main" id="{8B0AC897-8DD0-489A-98F6-1062E770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l="15886" t="33698" r="19821" b="27859"/>
          <a:stretch>
            <a:fillRect/>
          </a:stretch>
        </p:blipFill>
        <p:spPr>
          <a:xfrm>
            <a:off x="5078896" y="1570383"/>
            <a:ext cx="6410739" cy="3965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37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CHEMICAL HEATER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(RVD)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52" descr="9">
            <a:extLst>
              <a:ext uri="{FF2B5EF4-FFF2-40B4-BE49-F238E27FC236}">
                <a16:creationId xmlns:a16="http://schemas.microsoft.com/office/drawing/2014/main" id="{20AC6665-4C7B-4AB1-B8B3-50EC3B15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739" y="1282148"/>
            <a:ext cx="5864087" cy="462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68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746513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NAME OF PARTS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(RVD)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1DFF61-9ADF-4611-909C-A52C5E1F91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3364951"/>
              </p:ext>
            </p:extLst>
          </p:nvPr>
        </p:nvGraphicFramePr>
        <p:xfrm>
          <a:off x="5317435" y="1162877"/>
          <a:ext cx="6231837" cy="5538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53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Open sans" panose="020B0606030504020204"/>
                        </a:rPr>
                        <a:t>Sr.no</a:t>
                      </a:r>
                      <a:endParaRPr lang="hi-IN" sz="2400" dirty="0">
                        <a:solidFill>
                          <a:schemeClr val="bg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Open sans" panose="020B0606030504020204"/>
                        </a:rPr>
                        <a:t>Particulars</a:t>
                      </a:r>
                      <a:endParaRPr lang="hi-IN" sz="24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Open sans" panose="020B0606030504020204"/>
                        </a:rPr>
                        <a:t>Qty (No)</a:t>
                      </a:r>
                      <a:endParaRPr lang="hi-IN" sz="24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806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01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02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03</a:t>
                      </a: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04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05</a:t>
                      </a: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06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07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08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09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11</a:t>
                      </a:r>
                      <a:endParaRPr lang="hi-IN" sz="16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Kit box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Sampling</a:t>
                      </a: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 Pump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Detector Tubes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Ammonia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Cyanogen chloride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Hydrogen cyanide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Sulphur Mustard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Nerve Agents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Phosgene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Heating Device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Reagent Bottles for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Ammonia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Heater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Nerve Agents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Spatula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Poker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Torch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Torch Cell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Belt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Users Hand Book</a:t>
                      </a:r>
                      <a:endParaRPr lang="hi-IN" sz="16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 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en-US" sz="160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 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en-US" sz="160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  <a:endParaRPr lang="en-US" sz="1600" baseline="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10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 </a:t>
                      </a:r>
                    </a:p>
                    <a:p>
                      <a:endParaRPr lang="en-US" sz="1600" baseline="0" dirty="0">
                        <a:effectLst/>
                        <a:latin typeface="Open sans" panose="020B0606030504020204"/>
                        <a:cs typeface="Times New Roman" pitchFamily="18" charset="0"/>
                      </a:endParaRP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baseline="0" dirty="0"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</a:t>
                      </a:r>
                      <a:endParaRPr lang="hi-IN" sz="1600" dirty="0">
                        <a:effectLst/>
                        <a:latin typeface="Open sans" panose="020B06060305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0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5" y="2097155"/>
            <a:ext cx="4084982" cy="27829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TEST PROCEDURE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(CYANOGEN CHLORIDE)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8D35FA-1A88-44C8-9340-905CD414CB88}"/>
              </a:ext>
            </a:extLst>
          </p:cNvPr>
          <p:cNvSpPr/>
          <p:nvPr/>
        </p:nvSpPr>
        <p:spPr>
          <a:xfrm>
            <a:off x="5582474" y="1613174"/>
            <a:ext cx="5817709" cy="340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Open sans" panose="020B0606030504020204"/>
                <a:cs typeface="Times New Roman" pitchFamily="18" charset="0"/>
              </a:rPr>
              <a:t>Blue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bands.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Insert end into pump.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Suck in CA.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Open sans" panose="020B0606030504020204"/>
                <a:cs typeface="Times New Roman" pitchFamily="18" charset="0"/>
              </a:rPr>
              <a:t>Color change </a:t>
            </a:r>
            <a:r>
              <a:rPr lang="en-US" sz="2800" b="1" dirty="0">
                <a:solidFill>
                  <a:srgbClr val="FFFF00"/>
                </a:solidFill>
                <a:latin typeface="Open sans" panose="020B0606030504020204"/>
                <a:cs typeface="Times New Roman" pitchFamily="18" charset="0"/>
              </a:rPr>
              <a:t>Yellow</a:t>
            </a:r>
            <a:r>
              <a:rPr lang="en-US" sz="2800" dirty="0">
                <a:latin typeface="Open sans" panose="020B0606030504020204"/>
                <a:cs typeface="Times New Roman" pitchFamily="18" charset="0"/>
              </a:rPr>
              <a:t> to </a:t>
            </a:r>
            <a:r>
              <a:rPr lang="en-US" sz="2800" b="1" dirty="0">
                <a:solidFill>
                  <a:srgbClr val="FF00FF"/>
                </a:solidFill>
                <a:latin typeface="Open sans" panose="020B0606030504020204"/>
                <a:cs typeface="Times New Roman" pitchFamily="18" charset="0"/>
              </a:rPr>
              <a:t>Pink</a:t>
            </a:r>
            <a:endParaRPr lang="en-IN" sz="2800" b="1" dirty="0">
              <a:solidFill>
                <a:srgbClr val="FF00FF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552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628</Words>
  <Application>Microsoft Office PowerPoint</Application>
  <PresentationFormat>Widescreen</PresentationFormat>
  <Paragraphs>156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INTRODUCTION (RVD)</vt:lpstr>
      <vt:lpstr>INTRODUCTION (RVD)</vt:lpstr>
      <vt:lpstr>SAMPLING PUMP (RVD)</vt:lpstr>
      <vt:lpstr>DETECTOR TUBES (RVD)</vt:lpstr>
      <vt:lpstr>CHEMICAL HEATER (RVD)</vt:lpstr>
      <vt:lpstr>NAME OF PARTS (RVD)</vt:lpstr>
      <vt:lpstr>TEST PROCEDURE (CYANOGEN CHLORIDE)</vt:lpstr>
      <vt:lpstr>TEST PROCEDURE (AMMONIA)</vt:lpstr>
      <vt:lpstr>TEST PROCEDURE (HYDROGEN CYANIDE)</vt:lpstr>
      <vt:lpstr>TEST PROCEDURE (PHOSGENE)</vt:lpstr>
      <vt:lpstr>TEST PROCEDURE (SULPHUR MUSTARD)</vt:lpstr>
      <vt:lpstr>TEST PROCEDURE (NERVE AGENTS)</vt:lpstr>
      <vt:lpstr>COLOR CHART (RVD KIT)</vt:lpstr>
      <vt:lpstr>CARE  &amp; MAINTENANCE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Tokyo Subway Sarin Attack</dc:title>
  <dc:subject/>
  <dc:creator/>
  <cp:keywords/>
  <dc:description>generated using python-pptx</dc:description>
  <cp:lastModifiedBy>NDRF ACADEMY</cp:lastModifiedBy>
  <cp:revision>30</cp:revision>
  <dcterms:created xsi:type="dcterms:W3CDTF">2013-01-27T09:14:16Z</dcterms:created>
  <dcterms:modified xsi:type="dcterms:W3CDTF">2025-12-31T11:23:22Z</dcterms:modified>
  <cp:category/>
</cp:coreProperties>
</file>