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1188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83" y="101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7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0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17-Jan-26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54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ramedic-giving-oxygen-injured-girl.jpg" descr="paramedic-giving-oxygen-injured-girl.jpg"/>
          <p:cNvPicPr>
            <a:picLocks noChangeAspect="1"/>
          </p:cNvPicPr>
          <p:nvPr/>
        </p:nvPicPr>
        <p:blipFill>
          <a:blip r:embed="rId2" cstate="print"/>
          <a:srcRect l="15675" t="34633"/>
          <a:stretch>
            <a:fillRect/>
          </a:stretch>
        </p:blipFill>
        <p:spPr>
          <a:xfrm>
            <a:off x="-51678" y="-83308"/>
            <a:ext cx="24487356" cy="1379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-109536"/>
            <a:ext cx="24384001" cy="13825536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2586990" y="3791288"/>
            <a:ext cx="14490957" cy="3425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0…"/>
          <p:cNvSpPr txBox="1"/>
          <p:nvPr/>
        </p:nvSpPr>
        <p:spPr>
          <a:xfrm>
            <a:off x="1200259" y="4083124"/>
            <a:ext cx="9031349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Soft-tissue Injuries</a:t>
            </a:r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5576376" y="1313384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F5397-C1F1-8F53-A144-9DB1E3695D44}"/>
              </a:ext>
            </a:extLst>
          </p:cNvPr>
          <p:cNvSpPr txBox="1"/>
          <p:nvPr/>
        </p:nvSpPr>
        <p:spPr>
          <a:xfrm>
            <a:off x="2542928" y="6304107"/>
            <a:ext cx="862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8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00" name="Penetration and puncture wounds"/>
          <p:cNvSpPr txBox="1"/>
          <p:nvPr/>
        </p:nvSpPr>
        <p:spPr>
          <a:xfrm>
            <a:off x="2073837" y="9356289"/>
            <a:ext cx="8526027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Penetration and puncture wounds</a:t>
            </a:r>
          </a:p>
        </p:txBody>
      </p:sp>
      <p:sp>
        <p:nvSpPr>
          <p:cNvPr id="201" name="Avulsions"/>
          <p:cNvSpPr txBox="1"/>
          <p:nvPr/>
        </p:nvSpPr>
        <p:spPr>
          <a:xfrm>
            <a:off x="13995539" y="9826189"/>
            <a:ext cx="83245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Avulsions</a:t>
            </a:r>
          </a:p>
        </p:txBody>
      </p:sp>
      <p:sp>
        <p:nvSpPr>
          <p:cNvPr id="202" name="Types of Wounds"/>
          <p:cNvSpPr txBox="1"/>
          <p:nvPr/>
        </p:nvSpPr>
        <p:spPr>
          <a:xfrm>
            <a:off x="4415136" y="809328"/>
            <a:ext cx="105188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Types of Wounds</a:t>
            </a:r>
          </a:p>
        </p:txBody>
      </p:sp>
      <p:sp>
        <p:nvSpPr>
          <p:cNvPr id="203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Text"/>
          <p:cNvSpPr txBox="1"/>
          <p:nvPr/>
        </p:nvSpPr>
        <p:spPr>
          <a:xfrm>
            <a:off x="13159373" y="-124198"/>
            <a:ext cx="5035551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	</a:t>
            </a:r>
          </a:p>
        </p:txBody>
      </p:sp>
      <p:pic>
        <p:nvPicPr>
          <p:cNvPr id="205" name="image.tif" descr="image.tif"/>
          <p:cNvPicPr>
            <a:picLocks noChangeAspect="1"/>
          </p:cNvPicPr>
          <p:nvPr/>
        </p:nvPicPr>
        <p:blipFill>
          <a:blip r:embed="rId2" cstate="print"/>
          <a:srcRect l="14814" t="8526" r="16667" b="5610"/>
          <a:stretch>
            <a:fillRect/>
          </a:stretch>
        </p:blipFill>
        <p:spPr>
          <a:xfrm>
            <a:off x="3537492" y="3752913"/>
            <a:ext cx="5598810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.tif" descr="image.tif"/>
          <p:cNvPicPr>
            <a:picLocks noChangeAspect="1"/>
          </p:cNvPicPr>
          <p:nvPr/>
        </p:nvPicPr>
        <p:blipFill>
          <a:blip r:embed="rId3" cstate="print"/>
          <a:srcRect l="3709" t="2212" r="5409" b="2673"/>
          <a:stretch>
            <a:fillRect/>
          </a:stretch>
        </p:blipFill>
        <p:spPr>
          <a:xfrm>
            <a:off x="15552925" y="3729995"/>
            <a:ext cx="5209955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13" name="Amputations"/>
          <p:cNvSpPr txBox="1"/>
          <p:nvPr/>
        </p:nvSpPr>
        <p:spPr>
          <a:xfrm>
            <a:off x="2073837" y="9756301"/>
            <a:ext cx="8526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Amputations</a:t>
            </a:r>
          </a:p>
        </p:txBody>
      </p:sp>
      <p:sp>
        <p:nvSpPr>
          <p:cNvPr id="214" name="Crushing injury"/>
          <p:cNvSpPr txBox="1"/>
          <p:nvPr/>
        </p:nvSpPr>
        <p:spPr>
          <a:xfrm>
            <a:off x="13995539" y="9756301"/>
            <a:ext cx="83245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Crushing injury</a:t>
            </a:r>
          </a:p>
        </p:txBody>
      </p:sp>
      <p:sp>
        <p:nvSpPr>
          <p:cNvPr id="215" name="Types of Wounds"/>
          <p:cNvSpPr txBox="1"/>
          <p:nvPr/>
        </p:nvSpPr>
        <p:spPr>
          <a:xfrm>
            <a:off x="4271120" y="953344"/>
            <a:ext cx="1051885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Types of Wounds</a:t>
            </a:r>
          </a:p>
        </p:txBody>
      </p:sp>
      <p:sp>
        <p:nvSpPr>
          <p:cNvPr id="216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Text"/>
          <p:cNvSpPr txBox="1"/>
          <p:nvPr/>
        </p:nvSpPr>
        <p:spPr>
          <a:xfrm>
            <a:off x="15580337" y="449579"/>
            <a:ext cx="5035551" cy="4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	</a:t>
            </a:r>
          </a:p>
        </p:txBody>
      </p:sp>
      <p:pic>
        <p:nvPicPr>
          <p:cNvPr id="218" name="image.tif" descr="image.tif"/>
          <p:cNvPicPr>
            <a:picLocks noChangeAspect="1"/>
          </p:cNvPicPr>
          <p:nvPr/>
        </p:nvPicPr>
        <p:blipFill>
          <a:blip r:embed="rId2" cstate="print"/>
          <a:srcRect l="1855" t="17694" r="3555" b="9005"/>
          <a:stretch>
            <a:fillRect/>
          </a:stretch>
        </p:blipFill>
        <p:spPr>
          <a:xfrm>
            <a:off x="2559176" y="3787294"/>
            <a:ext cx="8040518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tif" descr="image.tif"/>
          <p:cNvPicPr>
            <a:picLocks noChangeAspect="1"/>
          </p:cNvPicPr>
          <p:nvPr/>
        </p:nvPicPr>
        <p:blipFill>
          <a:blip r:embed="rId3" cstate="print"/>
          <a:srcRect l="3709" t="2778" r="3555" b="5500"/>
          <a:stretch>
            <a:fillRect/>
          </a:stretch>
        </p:blipFill>
        <p:spPr>
          <a:xfrm>
            <a:off x="14693493" y="3729995"/>
            <a:ext cx="6928782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26" name="Gunshot wounds"/>
          <p:cNvSpPr txBox="1"/>
          <p:nvPr/>
        </p:nvSpPr>
        <p:spPr>
          <a:xfrm>
            <a:off x="2073837" y="9756301"/>
            <a:ext cx="8526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Gunshot wounds</a:t>
            </a:r>
          </a:p>
        </p:txBody>
      </p:sp>
      <p:sp>
        <p:nvSpPr>
          <p:cNvPr id="227" name="Impaled object"/>
          <p:cNvSpPr txBox="1"/>
          <p:nvPr/>
        </p:nvSpPr>
        <p:spPr>
          <a:xfrm>
            <a:off x="13995539" y="9756301"/>
            <a:ext cx="83245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Impaled object</a:t>
            </a:r>
          </a:p>
        </p:txBody>
      </p:sp>
      <p:sp>
        <p:nvSpPr>
          <p:cNvPr id="228" name="Types of Wounds"/>
          <p:cNvSpPr txBox="1"/>
          <p:nvPr/>
        </p:nvSpPr>
        <p:spPr>
          <a:xfrm>
            <a:off x="3695056" y="1025352"/>
            <a:ext cx="1051885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Types of Wounds</a:t>
            </a:r>
          </a:p>
        </p:txBody>
      </p:sp>
      <p:sp>
        <p:nvSpPr>
          <p:cNvPr id="229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30" name="image.tif" descr="image.tif"/>
          <p:cNvPicPr>
            <a:picLocks noChangeAspect="1"/>
          </p:cNvPicPr>
          <p:nvPr/>
        </p:nvPicPr>
        <p:blipFill>
          <a:blip r:embed="rId2" cstate="print"/>
          <a:srcRect l="5563" t="2648" r="5409"/>
          <a:stretch>
            <a:fillRect/>
          </a:stretch>
        </p:blipFill>
        <p:spPr>
          <a:xfrm>
            <a:off x="3350564" y="3787295"/>
            <a:ext cx="5972505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tif" descr="image.tif"/>
          <p:cNvPicPr>
            <a:picLocks noChangeAspect="1"/>
          </p:cNvPicPr>
          <p:nvPr/>
        </p:nvPicPr>
        <p:blipFill>
          <a:blip r:embed="rId3" cstate="print"/>
          <a:srcRect l="3709" t="5351" r="3555" b="6761"/>
          <a:stretch>
            <a:fillRect/>
          </a:stretch>
        </p:blipFill>
        <p:spPr>
          <a:xfrm>
            <a:off x="15228678" y="3787295"/>
            <a:ext cx="5858449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Any material used to cover a wound that helps control bleeding and also aids in the prevention of additional contamination."/>
          <p:cNvSpPr txBox="1"/>
          <p:nvPr/>
        </p:nvSpPr>
        <p:spPr>
          <a:xfrm>
            <a:off x="10598887" y="4837827"/>
            <a:ext cx="12927897" cy="746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Any material used to cover a wound that helps control bleeding and also aids in the prevention of additional contamination.</a:t>
            </a:r>
          </a:p>
        </p:txBody>
      </p:sp>
      <p:sp>
        <p:nvSpPr>
          <p:cNvPr id="235" name="Dressing"/>
          <p:cNvSpPr txBox="1"/>
          <p:nvPr/>
        </p:nvSpPr>
        <p:spPr>
          <a:xfrm>
            <a:off x="1750840" y="2609528"/>
            <a:ext cx="7825683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Dressing</a:t>
            </a:r>
          </a:p>
        </p:txBody>
      </p:sp>
      <p:sp>
        <p:nvSpPr>
          <p:cNvPr id="23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41" name="C:\Users\MTandingan\Pictures\for peer manuals\dressing.jpg" descr="C:\Users\MTandingan\Pictures\for peer manuals\dressing.jpg"/>
          <p:cNvPicPr>
            <a:picLocks noChangeAspect="1"/>
          </p:cNvPicPr>
          <p:nvPr/>
        </p:nvPicPr>
        <p:blipFill>
          <a:blip r:embed="rId2" cstate="print"/>
          <a:srcRect l="14787" t="14786" r="12290" b="20040"/>
          <a:stretch>
            <a:fillRect/>
          </a:stretch>
        </p:blipFill>
        <p:spPr>
          <a:xfrm>
            <a:off x="1191487" y="4343228"/>
            <a:ext cx="7597553" cy="4850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84" extrusionOk="0">
                <a:moveTo>
                  <a:pt x="13527" y="0"/>
                </a:moveTo>
                <a:cubicBezTo>
                  <a:pt x="13470" y="0"/>
                  <a:pt x="13049" y="505"/>
                  <a:pt x="12593" y="1116"/>
                </a:cubicBezTo>
                <a:cubicBezTo>
                  <a:pt x="11598" y="2449"/>
                  <a:pt x="10370" y="3727"/>
                  <a:pt x="10087" y="3727"/>
                </a:cubicBezTo>
                <a:cubicBezTo>
                  <a:pt x="9974" y="3727"/>
                  <a:pt x="9827" y="3816"/>
                  <a:pt x="9759" y="3923"/>
                </a:cubicBezTo>
                <a:cubicBezTo>
                  <a:pt x="9502" y="4329"/>
                  <a:pt x="8124" y="4385"/>
                  <a:pt x="7281" y="4025"/>
                </a:cubicBezTo>
                <a:cubicBezTo>
                  <a:pt x="6353" y="3629"/>
                  <a:pt x="5248" y="3679"/>
                  <a:pt x="4675" y="4145"/>
                </a:cubicBezTo>
                <a:cubicBezTo>
                  <a:pt x="4470" y="4312"/>
                  <a:pt x="3826" y="4886"/>
                  <a:pt x="3245" y="5420"/>
                </a:cubicBezTo>
                <a:cubicBezTo>
                  <a:pt x="2664" y="5955"/>
                  <a:pt x="1698" y="6639"/>
                  <a:pt x="1100" y="6939"/>
                </a:cubicBezTo>
                <a:cubicBezTo>
                  <a:pt x="-95" y="7538"/>
                  <a:pt x="-205" y="7778"/>
                  <a:pt x="242" y="8792"/>
                </a:cubicBezTo>
                <a:cubicBezTo>
                  <a:pt x="500" y="9379"/>
                  <a:pt x="1266" y="11610"/>
                  <a:pt x="2304" y="14799"/>
                </a:cubicBezTo>
                <a:cubicBezTo>
                  <a:pt x="3091" y="17218"/>
                  <a:pt x="3335" y="17637"/>
                  <a:pt x="3945" y="17637"/>
                </a:cubicBezTo>
                <a:cubicBezTo>
                  <a:pt x="4662" y="17637"/>
                  <a:pt x="5663" y="18324"/>
                  <a:pt x="6933" y="19691"/>
                </a:cubicBezTo>
                <a:cubicBezTo>
                  <a:pt x="7642" y="20454"/>
                  <a:pt x="8395" y="21098"/>
                  <a:pt x="8742" y="21238"/>
                </a:cubicBezTo>
                <a:cubicBezTo>
                  <a:pt x="8947" y="21321"/>
                  <a:pt x="9129" y="21424"/>
                  <a:pt x="9273" y="21526"/>
                </a:cubicBezTo>
                <a:cubicBezTo>
                  <a:pt x="9559" y="21579"/>
                  <a:pt x="9862" y="21600"/>
                  <a:pt x="10238" y="21570"/>
                </a:cubicBezTo>
                <a:cubicBezTo>
                  <a:pt x="10943" y="21514"/>
                  <a:pt x="11138" y="21430"/>
                  <a:pt x="11534" y="20987"/>
                </a:cubicBezTo>
                <a:cubicBezTo>
                  <a:pt x="11791" y="20701"/>
                  <a:pt x="12233" y="20207"/>
                  <a:pt x="12517" y="19892"/>
                </a:cubicBezTo>
                <a:cubicBezTo>
                  <a:pt x="13196" y="19140"/>
                  <a:pt x="13789" y="18661"/>
                  <a:pt x="14357" y="18400"/>
                </a:cubicBezTo>
                <a:cubicBezTo>
                  <a:pt x="14358" y="18395"/>
                  <a:pt x="14371" y="18383"/>
                  <a:pt x="14371" y="18379"/>
                </a:cubicBezTo>
                <a:cubicBezTo>
                  <a:pt x="14371" y="18212"/>
                  <a:pt x="14617" y="18108"/>
                  <a:pt x="15115" y="18068"/>
                </a:cubicBezTo>
                <a:cubicBezTo>
                  <a:pt x="15629" y="18026"/>
                  <a:pt x="15837" y="18077"/>
                  <a:pt x="15960" y="18264"/>
                </a:cubicBezTo>
                <a:cubicBezTo>
                  <a:pt x="16056" y="18292"/>
                  <a:pt x="16152" y="18315"/>
                  <a:pt x="16249" y="18356"/>
                </a:cubicBezTo>
                <a:cubicBezTo>
                  <a:pt x="16422" y="18427"/>
                  <a:pt x="16568" y="18461"/>
                  <a:pt x="16721" y="18504"/>
                </a:cubicBezTo>
                <a:cubicBezTo>
                  <a:pt x="16807" y="18502"/>
                  <a:pt x="16869" y="18523"/>
                  <a:pt x="16914" y="18564"/>
                </a:cubicBezTo>
                <a:cubicBezTo>
                  <a:pt x="17636" y="18712"/>
                  <a:pt x="18288" y="18511"/>
                  <a:pt x="19700" y="17822"/>
                </a:cubicBezTo>
                <a:cubicBezTo>
                  <a:pt x="19974" y="17689"/>
                  <a:pt x="20150" y="17614"/>
                  <a:pt x="20354" y="17522"/>
                </a:cubicBezTo>
                <a:cubicBezTo>
                  <a:pt x="20439" y="17381"/>
                  <a:pt x="20685" y="17182"/>
                  <a:pt x="20930" y="17059"/>
                </a:cubicBezTo>
                <a:cubicBezTo>
                  <a:pt x="21186" y="16931"/>
                  <a:pt x="21395" y="16773"/>
                  <a:pt x="21395" y="16711"/>
                </a:cubicBezTo>
                <a:cubicBezTo>
                  <a:pt x="21395" y="16650"/>
                  <a:pt x="20986" y="15841"/>
                  <a:pt x="20485" y="14913"/>
                </a:cubicBezTo>
                <a:cubicBezTo>
                  <a:pt x="19985" y="13986"/>
                  <a:pt x="19104" y="12126"/>
                  <a:pt x="18528" y="10779"/>
                </a:cubicBezTo>
                <a:cubicBezTo>
                  <a:pt x="17463" y="8288"/>
                  <a:pt x="16068" y="5302"/>
                  <a:pt x="15036" y="3306"/>
                </a:cubicBezTo>
                <a:cubicBezTo>
                  <a:pt x="14721" y="2699"/>
                  <a:pt x="14276" y="1705"/>
                  <a:pt x="14047" y="1100"/>
                </a:cubicBezTo>
                <a:cubicBezTo>
                  <a:pt x="13817" y="495"/>
                  <a:pt x="13584" y="0"/>
                  <a:pt x="1352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4" name="Any material used to hold…"/>
          <p:cNvSpPr txBox="1"/>
          <p:nvPr/>
        </p:nvSpPr>
        <p:spPr>
          <a:xfrm>
            <a:off x="10598887" y="5867663"/>
            <a:ext cx="12927897" cy="3942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Any material used to hold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 dressing in place</a:t>
            </a:r>
          </a:p>
        </p:txBody>
      </p:sp>
      <p:sp>
        <p:nvSpPr>
          <p:cNvPr id="245" name="Bandage"/>
          <p:cNvSpPr txBox="1"/>
          <p:nvPr/>
        </p:nvSpPr>
        <p:spPr>
          <a:xfrm>
            <a:off x="1462808" y="2609528"/>
            <a:ext cx="7825683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Bandage</a:t>
            </a:r>
          </a:p>
        </p:txBody>
      </p:sp>
      <p:sp>
        <p:nvSpPr>
          <p:cNvPr id="24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4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251" name="C:\Users\MTandingan\Pictures\for peer manuals\bandage.jpg" descr="C:\Users\MTandingan\Pictures\for peer manuals\band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628" y="4181713"/>
            <a:ext cx="7904268" cy="6218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Any water-resistant material (plastic or waxed paper) that is applied to a wound to prevent the entry of air and loss of moisture from internal organs."/>
          <p:cNvSpPr txBox="1"/>
          <p:nvPr/>
        </p:nvSpPr>
        <p:spPr>
          <a:xfrm>
            <a:off x="10598887" y="4837827"/>
            <a:ext cx="12023461" cy="622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Any water-resistant material (plastic or waxed paper) that is applied to a wound to prevent the entry of air and loss of moisture from internal organs.</a:t>
            </a:r>
          </a:p>
        </p:txBody>
      </p:sp>
      <p:sp>
        <p:nvSpPr>
          <p:cNvPr id="255" name="Occlusive Dressing"/>
          <p:cNvSpPr txBox="1"/>
          <p:nvPr/>
        </p:nvSpPr>
        <p:spPr>
          <a:xfrm>
            <a:off x="2830960" y="1961456"/>
            <a:ext cx="7825683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Occlusive Dressing</a:t>
            </a:r>
          </a:p>
        </p:txBody>
      </p:sp>
      <p:sp>
        <p:nvSpPr>
          <p:cNvPr id="25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61" name="C:\Users\MTandingan\Pictures\for peer manuals\occlusive dressing1.jpg" descr="C:\Users\MTandingan\Pictures\for peer manuals\occlusive dress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263" y="3771563"/>
            <a:ext cx="5588001" cy="4657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C:\Users\MTandingan\Pictures\for peer manuals\occlusive dressing2.jpg" descr="C:\Users\MTandingan\Pictures\for peer manuals\occlusive dress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6263" y="8548054"/>
            <a:ext cx="5588001" cy="396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Multiple stacked dressings made to form single dressing 2-3 cm thick, such as a thick sanitary napkin or any similar material."/>
          <p:cNvSpPr txBox="1"/>
          <p:nvPr/>
        </p:nvSpPr>
        <p:spPr>
          <a:xfrm>
            <a:off x="10598887" y="5334989"/>
            <a:ext cx="12605657" cy="507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Multiple stacked dressings made to form single dressing 2-3 cm thick, such as a thick sanitary napkin or any similar material.</a:t>
            </a:r>
          </a:p>
        </p:txBody>
      </p:sp>
      <p:sp>
        <p:nvSpPr>
          <p:cNvPr id="266" name="Bulky Dressing"/>
          <p:cNvSpPr txBox="1"/>
          <p:nvPr/>
        </p:nvSpPr>
        <p:spPr>
          <a:xfrm>
            <a:off x="1390800" y="2897560"/>
            <a:ext cx="7825683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Bulky Dressing</a:t>
            </a:r>
          </a:p>
        </p:txBody>
      </p:sp>
      <p:sp>
        <p:nvSpPr>
          <p:cNvPr id="26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9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7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278" name="Applying Dressings and Bandages"/>
          <p:cNvSpPr txBox="1"/>
          <p:nvPr/>
        </p:nvSpPr>
        <p:spPr>
          <a:xfrm>
            <a:off x="1750840" y="2392475"/>
            <a:ext cx="102215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Applying Dressings and Bandages</a:t>
            </a:r>
          </a:p>
        </p:txBody>
      </p:sp>
      <p:sp>
        <p:nvSpPr>
          <p:cNvPr id="279" name="Control bleeding.…"/>
          <p:cNvSpPr txBox="1"/>
          <p:nvPr/>
        </p:nvSpPr>
        <p:spPr>
          <a:xfrm>
            <a:off x="1179707" y="5887297"/>
            <a:ext cx="13439514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Control bleeding.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Apply the dressing using aseptic technique.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Cover the wounds completely.</a:t>
            </a:r>
          </a:p>
        </p:txBody>
      </p:sp>
      <p:sp>
        <p:nvSpPr>
          <p:cNvPr id="280" name="Line"/>
          <p:cNvSpPr/>
          <p:nvPr/>
        </p:nvSpPr>
        <p:spPr>
          <a:xfrm>
            <a:off x="1179707" y="4841775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87" name="Applying Dressings and Bandages"/>
          <p:cNvSpPr txBox="1"/>
          <p:nvPr/>
        </p:nvSpPr>
        <p:spPr>
          <a:xfrm>
            <a:off x="1462808" y="2249488"/>
            <a:ext cx="1101472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Applying Dressings and Bandages</a:t>
            </a:r>
          </a:p>
        </p:txBody>
      </p:sp>
      <p:sp>
        <p:nvSpPr>
          <p:cNvPr id="288" name="Ensure that the dressing and the bandage are firm, fixed and comfortable, but not so tight as to affect circulation.…"/>
          <p:cNvSpPr txBox="1"/>
          <p:nvPr/>
        </p:nvSpPr>
        <p:spPr>
          <a:xfrm>
            <a:off x="1179707" y="5567693"/>
            <a:ext cx="19565677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that the dressing and the bandage are firm, fixed and comfortable, but not so tight as to affect circulation.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there are no loose ends that can get caught.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Avoid covering the fingertips.</a:t>
            </a:r>
          </a:p>
        </p:txBody>
      </p:sp>
      <p:sp>
        <p:nvSpPr>
          <p:cNvPr id="289" name="Line"/>
          <p:cNvSpPr/>
          <p:nvPr/>
        </p:nvSpPr>
        <p:spPr>
          <a:xfrm>
            <a:off x="1179707" y="47947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Cont."/>
          <p:cNvSpPr txBox="1"/>
          <p:nvPr/>
        </p:nvSpPr>
        <p:spPr>
          <a:xfrm>
            <a:off x="21226583" y="4043116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97" name="Wounds…"/>
          <p:cNvSpPr txBox="1"/>
          <p:nvPr/>
        </p:nvSpPr>
        <p:spPr>
          <a:xfrm>
            <a:off x="3479032" y="1601416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Wounds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Ear</a:t>
            </a:r>
          </a:p>
        </p:txBody>
      </p:sp>
      <p:sp>
        <p:nvSpPr>
          <p:cNvPr id="298" name="Never probe the ear.…"/>
          <p:cNvSpPr txBox="1"/>
          <p:nvPr/>
        </p:nvSpPr>
        <p:spPr>
          <a:xfrm>
            <a:off x="1179707" y="5060396"/>
            <a:ext cx="18744067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Never probe the ear.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Never pack it to stop bleeding from  the ear canal.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Place a loose, clean dressing across  the opening to absorb the fluids.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Do not apply pressure.</a:t>
            </a:r>
          </a:p>
        </p:txBody>
      </p:sp>
      <p:sp>
        <p:nvSpPr>
          <p:cNvPr id="299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0" name="Ear"/>
          <p:cNvSpPr/>
          <p:nvPr/>
        </p:nvSpPr>
        <p:spPr>
          <a:xfrm>
            <a:off x="8951640" y="2105472"/>
            <a:ext cx="1052023" cy="143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886744" y="4193704"/>
            <a:ext cx="7627217" cy="2366693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814736" y="275354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two steps to treat a closed wound.…"/>
          <p:cNvSpPr txBox="1"/>
          <p:nvPr/>
        </p:nvSpPr>
        <p:spPr>
          <a:xfrm>
            <a:off x="11546216" y="5446144"/>
            <a:ext cx="11469939" cy="561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two steps to treat a closed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six steps to treat an open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steps for pre-hospital treatment for eye, ear, nose and mouth injuries.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084854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023446"/>
            <a:ext cx="1219201" cy="1681958"/>
            <a:chOff x="0" y="1413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0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0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307" name="Injuries…"/>
          <p:cNvSpPr txBox="1"/>
          <p:nvPr/>
        </p:nvSpPr>
        <p:spPr>
          <a:xfrm>
            <a:off x="4271120" y="1313384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Injuries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Neck</a:t>
            </a:r>
          </a:p>
        </p:txBody>
      </p:sp>
      <p:sp>
        <p:nvSpPr>
          <p:cNvPr id="308" name="Visible lacerations or other wounds can produce massive bleeding or air embolism…"/>
          <p:cNvSpPr txBox="1"/>
          <p:nvPr/>
        </p:nvSpPr>
        <p:spPr>
          <a:xfrm>
            <a:off x="1179707" y="4806396"/>
            <a:ext cx="20307443" cy="742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Visible lacerations or other wounds can produce massive bleeding or air embolism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Difficulty speaking; loss of voice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Airway obstructions without foreign bodies in mouth, nose, or airway; often caused by inflammatory process (subcutaneous emphysema)</a:t>
            </a:r>
          </a:p>
        </p:txBody>
      </p:sp>
      <p:sp>
        <p:nvSpPr>
          <p:cNvPr id="309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0" name="Head with Shoulders"/>
          <p:cNvSpPr/>
          <p:nvPr/>
        </p:nvSpPr>
        <p:spPr>
          <a:xfrm>
            <a:off x="10751840" y="1529408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317" name="Injuries…"/>
          <p:cNvSpPr txBox="1"/>
          <p:nvPr/>
        </p:nvSpPr>
        <p:spPr>
          <a:xfrm>
            <a:off x="3335016" y="1169368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Injuries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Neck</a:t>
            </a:r>
          </a:p>
        </p:txBody>
      </p:sp>
      <p:sp>
        <p:nvSpPr>
          <p:cNvPr id="318" name="Tracheal deviation…"/>
          <p:cNvSpPr txBox="1"/>
          <p:nvPr/>
        </p:nvSpPr>
        <p:spPr>
          <a:xfrm>
            <a:off x="1179707" y="4806396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Tracheal deviation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Deformities and depressions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Immobilize the patient if you suspect  a spinal injury</a:t>
            </a:r>
          </a:p>
        </p:txBody>
      </p:sp>
      <p:sp>
        <p:nvSpPr>
          <p:cNvPr id="319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0" name="Head with Shoulders"/>
          <p:cNvSpPr/>
          <p:nvPr/>
        </p:nvSpPr>
        <p:spPr>
          <a:xfrm>
            <a:off x="9383688" y="1601416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1" name="Cont."/>
          <p:cNvSpPr txBox="1"/>
          <p:nvPr/>
        </p:nvSpPr>
        <p:spPr>
          <a:xfrm>
            <a:off x="21226583" y="318673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5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328" name="Signs and Symptoms"/>
          <p:cNvSpPr txBox="1">
            <a:spLocks noGrp="1"/>
          </p:cNvSpPr>
          <p:nvPr>
            <p:ph type="body" sz="quarter" idx="4294967295"/>
          </p:nvPr>
        </p:nvSpPr>
        <p:spPr>
          <a:xfrm>
            <a:off x="1109843" y="4425219"/>
            <a:ext cx="9691688" cy="164453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defTabSz="1896340">
              <a:spcBef>
                <a:spcPts val="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29" name="Abdominal Injury"/>
          <p:cNvSpPr txBox="1"/>
          <p:nvPr/>
        </p:nvSpPr>
        <p:spPr>
          <a:xfrm>
            <a:off x="3695056" y="145740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30" name="Pain or cramps in the abdominal area, local or diffuse…"/>
          <p:cNvSpPr txBox="1"/>
          <p:nvPr/>
        </p:nvSpPr>
        <p:spPr>
          <a:xfrm>
            <a:off x="1179707" y="6514448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Pain or cramps in the abdominal area, local or diffuse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Guarding the abdomen or lying down in fetal position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Tenderness of the abdomen</a:t>
            </a:r>
          </a:p>
        </p:txBody>
      </p:sp>
      <p:sp>
        <p:nvSpPr>
          <p:cNvPr id="331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2" name="Stomach"/>
          <p:cNvSpPr/>
          <p:nvPr/>
        </p:nvSpPr>
        <p:spPr>
          <a:xfrm>
            <a:off x="8879632" y="1385392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3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6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3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339" name="Abdominal Injury"/>
          <p:cNvSpPr txBox="1"/>
          <p:nvPr/>
        </p:nvSpPr>
        <p:spPr>
          <a:xfrm>
            <a:off x="3335016" y="1529408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40" name="Signs of shock…"/>
          <p:cNvSpPr txBox="1"/>
          <p:nvPr/>
        </p:nvSpPr>
        <p:spPr>
          <a:xfrm>
            <a:off x="1179707" y="6191633"/>
            <a:ext cx="20307443" cy="584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Signs of shock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Rigid, tense or distended abdomen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Mild discomfort progressing to intolerable pain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Deep, penetrating pain in the pelvis or lower back</a:t>
            </a:r>
          </a:p>
        </p:txBody>
      </p:sp>
      <p:sp>
        <p:nvSpPr>
          <p:cNvPr id="341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2" name="Stomach"/>
          <p:cNvSpPr/>
          <p:nvPr/>
        </p:nvSpPr>
        <p:spPr>
          <a:xfrm>
            <a:off x="8447584" y="1673424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3" name="Signs and Symptoms"/>
          <p:cNvSpPr txBox="1"/>
          <p:nvPr/>
        </p:nvSpPr>
        <p:spPr>
          <a:xfrm>
            <a:off x="1109843" y="442521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44" name="Cont."/>
          <p:cNvSpPr txBox="1"/>
          <p:nvPr/>
        </p:nvSpPr>
        <p:spPr>
          <a:xfrm>
            <a:off x="21226583" y="318673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4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sp>
        <p:nvSpPr>
          <p:cNvPr id="351" name="Abdominal Injury"/>
          <p:cNvSpPr txBox="1"/>
          <p:nvPr/>
        </p:nvSpPr>
        <p:spPr>
          <a:xfrm>
            <a:off x="3263008" y="1385392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52" name="Pain radiating to a shoulder or both shoulders…"/>
          <p:cNvSpPr txBox="1"/>
          <p:nvPr/>
        </p:nvSpPr>
        <p:spPr>
          <a:xfrm>
            <a:off x="1179707" y="6191633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Pain radiating to a shoulder or both shoulders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Vomiting blood: bright red or like coffee grounds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Blood in the stool: bright red or tarry black</a:t>
            </a:r>
          </a:p>
        </p:txBody>
      </p:sp>
      <p:sp>
        <p:nvSpPr>
          <p:cNvPr id="353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4" name="Stomach"/>
          <p:cNvSpPr/>
          <p:nvPr/>
        </p:nvSpPr>
        <p:spPr>
          <a:xfrm>
            <a:off x="8749089" y="1579158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5" name="Signs and Symptoms"/>
          <p:cNvSpPr txBox="1"/>
          <p:nvPr/>
        </p:nvSpPr>
        <p:spPr>
          <a:xfrm>
            <a:off x="1109843" y="442521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56" name="Cont."/>
          <p:cNvSpPr txBox="1"/>
          <p:nvPr/>
        </p:nvSpPr>
        <p:spPr>
          <a:xfrm>
            <a:off x="21226583" y="318673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9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030760" y="4409728"/>
            <a:ext cx="7627217" cy="1862637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030760" y="282555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4" name="List the steps for pre-hospital treatment of abdominal and genital injuries.…"/>
          <p:cNvSpPr txBox="1"/>
          <p:nvPr/>
        </p:nvSpPr>
        <p:spPr>
          <a:xfrm>
            <a:off x="11656862" y="5612025"/>
            <a:ext cx="11672690" cy="536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steps for pre-hospital treatment of abdominal and genital injuries.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use of dressings and bandages to control bleeding when given a specific area of the body. 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5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5705872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4"/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985792"/>
            <a:ext cx="7627217" cy="24387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174776" y="289756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9" name="Demonstrate the pre-hospital treatment for the following:…"/>
          <p:cNvSpPr txBox="1"/>
          <p:nvPr/>
        </p:nvSpPr>
        <p:spPr>
          <a:xfrm>
            <a:off x="11656862" y="5612025"/>
            <a:ext cx="11672690" cy="371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pre-hospital treatment for the following: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Impaled object in the eye or cheek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Bleeding neck injuries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44663" y="5330137"/>
            <a:ext cx="1219201" cy="1681958"/>
            <a:chOff x="0" y="1286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491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0" name="Soft-Tissue Injury"/>
          <p:cNvSpPr txBox="1"/>
          <p:nvPr/>
        </p:nvSpPr>
        <p:spPr>
          <a:xfrm>
            <a:off x="958752" y="2681536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Soft-Tissue Injury</a:t>
            </a:r>
          </a:p>
        </p:txBody>
      </p:sp>
      <p:sp>
        <p:nvSpPr>
          <p:cNvPr id="151" name="(Also known as “wound.”)…"/>
          <p:cNvSpPr txBox="1"/>
          <p:nvPr/>
        </p:nvSpPr>
        <p:spPr>
          <a:xfrm>
            <a:off x="9858055" y="5260096"/>
            <a:ext cx="13440485" cy="376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(Also known as “wound.”)</a:t>
            </a:r>
          </a:p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Injury to the skin, muscle, nerves, and blood vessels.</a:t>
            </a:r>
          </a:p>
        </p:txBody>
      </p:sp>
      <p:sp>
        <p:nvSpPr>
          <p:cNvPr id="15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7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5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0" name="Closed Wound"/>
          <p:cNvSpPr txBox="1"/>
          <p:nvPr/>
        </p:nvSpPr>
        <p:spPr>
          <a:xfrm>
            <a:off x="1030760" y="253752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Closed Wound</a:t>
            </a:r>
          </a:p>
        </p:txBody>
      </p:sp>
      <p:sp>
        <p:nvSpPr>
          <p:cNvPr id="161" name="Injury to the soft-tissue beneath unbroken skin."/>
          <p:cNvSpPr txBox="1"/>
          <p:nvPr/>
        </p:nvSpPr>
        <p:spPr>
          <a:xfrm>
            <a:off x="9858055" y="5260096"/>
            <a:ext cx="13582067" cy="242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Injury to the soft-tissue beneath unbroken skin. </a:t>
            </a:r>
          </a:p>
        </p:txBody>
      </p:sp>
      <p:sp>
        <p:nvSpPr>
          <p:cNvPr id="16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5" name="Open Wound"/>
          <p:cNvSpPr txBox="1"/>
          <p:nvPr/>
        </p:nvSpPr>
        <p:spPr>
          <a:xfrm>
            <a:off x="1102768" y="2753544"/>
            <a:ext cx="5723311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Open Wound</a:t>
            </a:r>
          </a:p>
        </p:txBody>
      </p:sp>
      <p:sp>
        <p:nvSpPr>
          <p:cNvPr id="166" name="A soft-tissue injury resulting in breaking of the skin."/>
          <p:cNvSpPr txBox="1"/>
          <p:nvPr/>
        </p:nvSpPr>
        <p:spPr>
          <a:xfrm>
            <a:off x="9858055" y="5260096"/>
            <a:ext cx="11478976" cy="242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soft-tissue injury resulting in breaking of the skin.</a:t>
            </a:r>
          </a:p>
        </p:txBody>
      </p:sp>
      <p:sp>
        <p:nvSpPr>
          <p:cNvPr id="167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5" name="Types of…"/>
          <p:cNvSpPr txBox="1"/>
          <p:nvPr/>
        </p:nvSpPr>
        <p:spPr>
          <a:xfrm>
            <a:off x="814736" y="2537520"/>
            <a:ext cx="7825683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Types of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Open Wounds</a:t>
            </a:r>
          </a:p>
        </p:txBody>
      </p:sp>
      <p:sp>
        <p:nvSpPr>
          <p:cNvPr id="17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81" name="Scratches and abrasions…"/>
          <p:cNvSpPr txBox="1"/>
          <p:nvPr/>
        </p:nvSpPr>
        <p:spPr>
          <a:xfrm>
            <a:off x="10784532" y="3361926"/>
            <a:ext cx="10714139" cy="942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Scratches and abrasions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Lacerations – regular and irregular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Penetration and puncture wounds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Avulsions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Amputations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Crushing injury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Gunshot wounds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Impaled object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5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88" name="Scratches and abrasions"/>
          <p:cNvSpPr txBox="1"/>
          <p:nvPr/>
        </p:nvSpPr>
        <p:spPr>
          <a:xfrm>
            <a:off x="2073837" y="9756301"/>
            <a:ext cx="8526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Scratches and abrasions</a:t>
            </a:r>
          </a:p>
        </p:txBody>
      </p:sp>
      <p:sp>
        <p:nvSpPr>
          <p:cNvPr id="189" name="Lacerations –…"/>
          <p:cNvSpPr txBox="1"/>
          <p:nvPr/>
        </p:nvSpPr>
        <p:spPr>
          <a:xfrm>
            <a:off x="13995539" y="9286401"/>
            <a:ext cx="832455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Lacerations –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regular and irregular</a:t>
            </a:r>
          </a:p>
        </p:txBody>
      </p:sp>
      <p:sp>
        <p:nvSpPr>
          <p:cNvPr id="190" name="Types of Wounds"/>
          <p:cNvSpPr txBox="1"/>
          <p:nvPr/>
        </p:nvSpPr>
        <p:spPr>
          <a:xfrm>
            <a:off x="4631160" y="1169368"/>
            <a:ext cx="1051885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Types of Wounds</a:t>
            </a:r>
          </a:p>
        </p:txBody>
      </p:sp>
      <p:pic>
        <p:nvPicPr>
          <p:cNvPr id="191" name="image.tif" descr="image.tif"/>
          <p:cNvPicPr>
            <a:picLocks noChangeAspect="1"/>
          </p:cNvPicPr>
          <p:nvPr/>
        </p:nvPicPr>
        <p:blipFill>
          <a:blip r:embed="rId2" cstate="print"/>
          <a:srcRect l="3703" t="6922" b="3077"/>
          <a:stretch>
            <a:fillRect/>
          </a:stretch>
        </p:blipFill>
        <p:spPr>
          <a:xfrm>
            <a:off x="3524594" y="3752913"/>
            <a:ext cx="6095071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tif" descr="image.tif"/>
          <p:cNvPicPr>
            <a:picLocks noChangeAspect="1"/>
          </p:cNvPicPr>
          <p:nvPr/>
        </p:nvPicPr>
        <p:blipFill>
          <a:blip r:embed="rId3" cstate="print"/>
          <a:srcRect l="10600" t="5676" r="2473" b="3489"/>
          <a:stretch>
            <a:fillRect/>
          </a:stretch>
        </p:blipFill>
        <p:spPr>
          <a:xfrm>
            <a:off x="14975603" y="3729995"/>
            <a:ext cx="5855512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804</Words>
  <Application>Microsoft Office PowerPoint</Application>
  <PresentationFormat>Custom</PresentationFormat>
  <Paragraphs>192</Paragraphs>
  <Slides>25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Aatish Panwar</cp:lastModifiedBy>
  <cp:revision>7</cp:revision>
  <dcterms:modified xsi:type="dcterms:W3CDTF">2026-01-17T15:16:24Z</dcterms:modified>
</cp:coreProperties>
</file>