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341" r:id="rId2"/>
    <p:sldId id="257" r:id="rId3"/>
    <p:sldId id="275" r:id="rId4"/>
    <p:sldId id="258" r:id="rId5"/>
    <p:sldId id="323" r:id="rId6"/>
    <p:sldId id="337" r:id="rId7"/>
    <p:sldId id="343" r:id="rId8"/>
    <p:sldId id="344" r:id="rId9"/>
    <p:sldId id="345" r:id="rId10"/>
    <p:sldId id="346" r:id="rId11"/>
    <p:sldId id="347" r:id="rId12"/>
    <p:sldId id="348" r:id="rId13"/>
    <p:sldId id="349" r:id="rId14"/>
    <p:sldId id="350" r:id="rId15"/>
    <p:sldId id="351" r:id="rId16"/>
    <p:sldId id="352" r:id="rId17"/>
    <p:sldId id="353" r:id="rId18"/>
    <p:sldId id="354" r:id="rId19"/>
    <p:sldId id="340" r:id="rId20"/>
    <p:sldId id="355" r:id="rId21"/>
    <p:sldId id="356" r:id="rId22"/>
    <p:sldId id="357" r:id="rId23"/>
    <p:sldId id="358" r:id="rId24"/>
    <p:sldId id="359" r:id="rId25"/>
    <p:sldId id="360" r:id="rId26"/>
    <p:sldId id="361" r:id="rId27"/>
    <p:sldId id="1188"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a:tcStyle>
        <a:tcBdr/>
        <a:fill>
          <a:solidFill>
            <a:srgbClr val="F3F9FA"/>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635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635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25" autoAdjust="0"/>
    <p:restoredTop sz="94660"/>
  </p:normalViewPr>
  <p:slideViewPr>
    <p:cSldViewPr snapToGrid="0">
      <p:cViewPr varScale="1">
        <p:scale>
          <a:sx n="39" d="100"/>
          <a:sy n="39" d="100"/>
        </p:scale>
        <p:origin x="678" y="30"/>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xfrm>
            <a:off x="1143000" y="685800"/>
            <a:ext cx="4572000" cy="3429000"/>
          </a:xfrm>
          <a:prstGeom prst="rect">
            <a:avLst/>
          </a:prstGeom>
        </p:spPr>
        <p:txBody>
          <a:bodyPr/>
          <a:lstStyle/>
          <a:p>
            <a:endParaRPr/>
          </a:p>
        </p:txBody>
      </p:sp>
      <p:sp>
        <p:nvSpPr>
          <p:cNvPr id="74" name="Shape 7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662545" latinLnBrk="0">
      <a:spcBef>
        <a:spcPts val="700"/>
      </a:spcBef>
      <a:defRPr>
        <a:latin typeface="+mn-lt"/>
        <a:ea typeface="+mn-ea"/>
        <a:cs typeface="+mn-cs"/>
        <a:sym typeface="Calibri"/>
      </a:defRPr>
    </a:lvl1pPr>
    <a:lvl2pPr indent="228600" defTabSz="1662545" latinLnBrk="0">
      <a:spcBef>
        <a:spcPts val="700"/>
      </a:spcBef>
      <a:defRPr>
        <a:latin typeface="+mn-lt"/>
        <a:ea typeface="+mn-ea"/>
        <a:cs typeface="+mn-cs"/>
        <a:sym typeface="Calibri"/>
      </a:defRPr>
    </a:lvl2pPr>
    <a:lvl3pPr indent="457200" defTabSz="1662545" latinLnBrk="0">
      <a:spcBef>
        <a:spcPts val="700"/>
      </a:spcBef>
      <a:defRPr>
        <a:latin typeface="+mn-lt"/>
        <a:ea typeface="+mn-ea"/>
        <a:cs typeface="+mn-cs"/>
        <a:sym typeface="Calibri"/>
      </a:defRPr>
    </a:lvl3pPr>
    <a:lvl4pPr indent="685800" defTabSz="1662545" latinLnBrk="0">
      <a:spcBef>
        <a:spcPts val="700"/>
      </a:spcBef>
      <a:defRPr>
        <a:latin typeface="+mn-lt"/>
        <a:ea typeface="+mn-ea"/>
        <a:cs typeface="+mn-cs"/>
        <a:sym typeface="Calibri"/>
      </a:defRPr>
    </a:lvl4pPr>
    <a:lvl5pPr indent="914400" defTabSz="1662545" latinLnBrk="0">
      <a:spcBef>
        <a:spcPts val="700"/>
      </a:spcBef>
      <a:defRPr>
        <a:latin typeface="+mn-lt"/>
        <a:ea typeface="+mn-ea"/>
        <a:cs typeface="+mn-cs"/>
        <a:sym typeface="Calibri"/>
      </a:defRPr>
    </a:lvl5pPr>
    <a:lvl6pPr indent="1143000" defTabSz="1662545" latinLnBrk="0">
      <a:spcBef>
        <a:spcPts val="700"/>
      </a:spcBef>
      <a:defRPr>
        <a:latin typeface="+mn-lt"/>
        <a:ea typeface="+mn-ea"/>
        <a:cs typeface="+mn-cs"/>
        <a:sym typeface="Calibri"/>
      </a:defRPr>
    </a:lvl6pPr>
    <a:lvl7pPr indent="1371600" defTabSz="1662545" latinLnBrk="0">
      <a:spcBef>
        <a:spcPts val="700"/>
      </a:spcBef>
      <a:defRPr>
        <a:latin typeface="+mn-lt"/>
        <a:ea typeface="+mn-ea"/>
        <a:cs typeface="+mn-cs"/>
        <a:sym typeface="Calibri"/>
      </a:defRPr>
    </a:lvl7pPr>
    <a:lvl8pPr indent="1600200" defTabSz="1662545" latinLnBrk="0">
      <a:spcBef>
        <a:spcPts val="700"/>
      </a:spcBef>
      <a:defRPr>
        <a:latin typeface="+mn-lt"/>
        <a:ea typeface="+mn-ea"/>
        <a:cs typeface="+mn-cs"/>
        <a:sym typeface="Calibri"/>
      </a:defRPr>
    </a:lvl8pPr>
    <a:lvl9pPr indent="1828800" defTabSz="1662545" latinLnBrk="0">
      <a:spcBef>
        <a:spcPts val="700"/>
      </a:spcBef>
      <a:defRPr>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01">
    <p:bg>
      <p:bgPr>
        <a:solidFill>
          <a:srgbClr val="FFFFFF"/>
        </a:solidFill>
        <a:effectLst/>
      </p:bgPr>
    </p:bg>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03">
    <p:bg>
      <p:bgPr>
        <a:solidFill>
          <a:schemeClr val="bg1"/>
        </a:solidFill>
        <a:effectLst/>
      </p:bgPr>
    </p:bg>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24F2B74D-F11E-A5DB-5043-8BE355B57385}"/>
              </a:ext>
            </a:extLst>
          </p:cNvPr>
          <p:cNvSpPr txBox="1">
            <a:spLocks/>
          </p:cNvSpPr>
          <p:nvPr userDrawn="1"/>
        </p:nvSpPr>
        <p:spPr>
          <a:xfrm>
            <a:off x="22812204" y="12813339"/>
            <a:ext cx="905046" cy="502612"/>
          </a:xfrm>
          <a:prstGeom prst="rect">
            <a:avLst/>
          </a:prstGeom>
        </p:spPr>
        <p:txBody>
          <a:bodyPr lIns="78283" tIns="78283" rIns="78283" bIns="78283"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62545" rtl="0" fontAlgn="auto" latinLnBrk="0" hangingPunct="0">
              <a:lnSpc>
                <a:spcPct val="100000"/>
              </a:lnSpc>
              <a:spcBef>
                <a:spcPts val="600"/>
              </a:spcBef>
              <a:spcAft>
                <a:spcPts val="0"/>
              </a:spcAft>
              <a:buClrTx/>
              <a:buSzTx/>
              <a:buFontTx/>
              <a:buNone/>
              <a:tabLst/>
              <a:defRPr kumimoji="0" sz="3000" b="1" i="0" u="none" strike="noStrike" cap="none" spc="0" normalizeH="0" baseline="0">
                <a:ln>
                  <a:noFill/>
                </a:ln>
                <a:solidFill>
                  <a:srgbClr val="535353"/>
                </a:solidFill>
                <a:effectLst/>
                <a:uFillTx/>
                <a:latin typeface="Open Sans"/>
                <a:ea typeface="Open Sans"/>
                <a:cs typeface="Open Sans"/>
                <a:sym typeface="Open Sans"/>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IN" smtClean="0"/>
              <a:pPr/>
              <a:t>‹#›</a:t>
            </a:fld>
            <a:endParaRPr lang="en-IN"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abl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2" name="Body Level One…"/>
          <p:cNvSpPr txBox="1">
            <a:spLocks noGrp="1"/>
          </p:cNvSpPr>
          <p:nvPr>
            <p:ph type="body" sz="quarter" idx="1"/>
          </p:nvPr>
        </p:nvSpPr>
        <p:spPr>
          <a:xfrm>
            <a:off x="16416469" y="3401615"/>
            <a:ext cx="7298268" cy="574940"/>
          </a:xfrm>
          <a:prstGeom prst="rect">
            <a:avLst/>
          </a:prstGeom>
        </p:spPr>
        <p:txBody>
          <a:bodyPr/>
          <a:lstStyle>
            <a:lvl1pPr>
              <a:spcBef>
                <a:spcPts val="1000"/>
              </a:spcBef>
              <a:defRPr sz="4200" b="1" i="0">
                <a:solidFill>
                  <a:srgbClr val="C00000"/>
                </a:solidFill>
              </a:defRPr>
            </a:lvl1pPr>
            <a:lvl2pPr marL="1057275" indent="-600075">
              <a:spcBef>
                <a:spcPts val="1000"/>
              </a:spcBef>
              <a:buSzPct val="100000"/>
              <a:buChar char="–"/>
              <a:defRPr sz="4200" b="1" i="0">
                <a:solidFill>
                  <a:srgbClr val="C00000"/>
                </a:solidFill>
              </a:defRPr>
            </a:lvl2pPr>
            <a:lvl3pPr marL="1447800" indent="-533400">
              <a:spcBef>
                <a:spcPts val="1000"/>
              </a:spcBef>
              <a:buSzPct val="100000"/>
              <a:buChar char="•"/>
              <a:defRPr sz="4200" b="1" i="0">
                <a:solidFill>
                  <a:srgbClr val="C00000"/>
                </a:solidFill>
              </a:defRPr>
            </a:lvl3pPr>
            <a:lvl4pPr marL="1971675" indent="-600075">
              <a:spcBef>
                <a:spcPts val="1000"/>
              </a:spcBef>
              <a:buSzPct val="100000"/>
              <a:buChar char="–"/>
              <a:defRPr sz="4200" b="1" i="0">
                <a:solidFill>
                  <a:srgbClr val="C00000"/>
                </a:solidFill>
              </a:defRPr>
            </a:lvl4pPr>
            <a:lvl5pPr marL="2428875" indent="-600075">
              <a:spcBef>
                <a:spcPts val="1000"/>
              </a:spcBef>
              <a:buSzPct val="100000"/>
              <a:buChar char="»"/>
              <a:defRPr sz="4200" b="1" i="0">
                <a:solidFill>
                  <a:srgbClr val="C00000"/>
                </a:solidFill>
              </a:defRPr>
            </a:lvl5pPr>
          </a:lstStyle>
          <a:p>
            <a:r>
              <a:t>Body Level One</a:t>
            </a:r>
          </a:p>
          <a:p>
            <a:pPr lvl="1"/>
            <a:r>
              <a:t>Body Level Two</a:t>
            </a:r>
          </a:p>
          <a:p>
            <a:pPr lvl="2"/>
            <a:r>
              <a:t>Body Level Three</a:t>
            </a:r>
          </a:p>
          <a:p>
            <a:pPr lvl="3"/>
            <a:r>
              <a:t>Body Level Four</a:t>
            </a:r>
          </a:p>
          <a:p>
            <a:pPr lvl="4"/>
            <a:r>
              <a:t>Body Level Five</a:t>
            </a:r>
          </a:p>
        </p:txBody>
      </p:sp>
      <p:sp>
        <p:nvSpPr>
          <p:cNvPr id="43" name="Text Placeholder 11"/>
          <p:cNvSpPr>
            <a:spLocks noGrp="1"/>
          </p:cNvSpPr>
          <p:nvPr>
            <p:ph type="body" sz="quarter" idx="13"/>
          </p:nvPr>
        </p:nvSpPr>
        <p:spPr>
          <a:xfrm>
            <a:off x="16416469" y="4169701"/>
            <a:ext cx="7296414" cy="1726209"/>
          </a:xfrm>
          <a:prstGeom prst="rect">
            <a:avLst/>
          </a:prstGeom>
        </p:spPr>
        <p:txBody>
          <a:bodyPr anchor="t"/>
          <a:lstStyle/>
          <a:p>
            <a:pPr>
              <a:spcBef>
                <a:spcPts val="600"/>
              </a:spcBef>
              <a:defRPr sz="2600" i="0">
                <a:solidFill>
                  <a:srgbClr val="000000"/>
                </a:solidFill>
              </a:defRPr>
            </a:pPr>
            <a:endParaRPr/>
          </a:p>
        </p:txBody>
      </p:sp>
      <p:sp>
        <p:nvSpPr>
          <p:cNvPr id="44" name="Text Placeholder 8"/>
          <p:cNvSpPr>
            <a:spLocks noGrp="1"/>
          </p:cNvSpPr>
          <p:nvPr>
            <p:ph type="body" sz="quarter" idx="14"/>
          </p:nvPr>
        </p:nvSpPr>
        <p:spPr>
          <a:xfrm>
            <a:off x="863599" y="905338"/>
            <a:ext cx="22851535" cy="960969"/>
          </a:xfrm>
          <a:prstGeom prst="rect">
            <a:avLst/>
          </a:prstGeom>
        </p:spPr>
        <p:txBody>
          <a:bodyPr/>
          <a:lstStyle/>
          <a:p>
            <a:pPr>
              <a:spcBef>
                <a:spcPts val="1700"/>
              </a:spcBef>
              <a:defRPr sz="7400" b="1" i="0">
                <a:solidFill>
                  <a:srgbClr val="C00000"/>
                </a:solidFill>
              </a:defRPr>
            </a:pPr>
            <a:endParaRPr/>
          </a:p>
        </p:txBody>
      </p:sp>
      <p:sp>
        <p:nvSpPr>
          <p:cNvPr id="45" name="Text Placeholder 10"/>
          <p:cNvSpPr>
            <a:spLocks noGrp="1"/>
          </p:cNvSpPr>
          <p:nvPr>
            <p:ph type="body" sz="quarter" idx="15"/>
          </p:nvPr>
        </p:nvSpPr>
        <p:spPr>
          <a:xfrm>
            <a:off x="863599" y="2060773"/>
            <a:ext cx="22851535" cy="766233"/>
          </a:xfrm>
          <a:prstGeom prst="rect">
            <a:avLst/>
          </a:prstGeom>
        </p:spPr>
        <p:txBody>
          <a:bodyPr/>
          <a:lstStyle/>
          <a:p>
            <a:pPr>
              <a:spcBef>
                <a:spcPts val="1200"/>
              </a:spcBef>
              <a:defRPr sz="5200">
                <a:solidFill>
                  <a:srgbClr val="000000"/>
                </a:solidFill>
              </a:defRPr>
            </a:pPr>
            <a:endParaRPr/>
          </a:p>
        </p:txBody>
      </p:sp>
      <p:sp>
        <p:nvSpPr>
          <p:cNvPr id="2" name="Slide Number">
            <a:extLst>
              <a:ext uri="{FF2B5EF4-FFF2-40B4-BE49-F238E27FC236}">
                <a16:creationId xmlns:a16="http://schemas.microsoft.com/office/drawing/2014/main" id="{5E2FD404-044F-4320-5F92-72E92DB0DDD7}"/>
              </a:ext>
            </a:extLst>
          </p:cNvPr>
          <p:cNvSpPr txBox="1">
            <a:spLocks/>
          </p:cNvSpPr>
          <p:nvPr userDrawn="1"/>
        </p:nvSpPr>
        <p:spPr>
          <a:xfrm>
            <a:off x="22812204" y="12813338"/>
            <a:ext cx="969406" cy="902662"/>
          </a:xfrm>
          <a:prstGeom prst="rect">
            <a:avLst/>
          </a:prstGeom>
        </p:spPr>
        <p:txBody>
          <a:bodyPr lIns="78283" tIns="78283" rIns="78283" bIns="78283"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62545" rtl="0" fontAlgn="auto" latinLnBrk="0" hangingPunct="0">
              <a:lnSpc>
                <a:spcPct val="100000"/>
              </a:lnSpc>
              <a:spcBef>
                <a:spcPts val="600"/>
              </a:spcBef>
              <a:spcAft>
                <a:spcPts val="0"/>
              </a:spcAft>
              <a:buClrTx/>
              <a:buSzTx/>
              <a:buFontTx/>
              <a:buNone/>
              <a:tabLst/>
              <a:defRPr kumimoji="0" sz="3000" b="1" i="0" u="none" strike="noStrike" cap="none" spc="0" normalizeH="0" baseline="0">
                <a:ln>
                  <a:noFill/>
                </a:ln>
                <a:solidFill>
                  <a:srgbClr val="535353"/>
                </a:solidFill>
                <a:effectLst/>
                <a:uFillTx/>
                <a:latin typeface="Open Sans"/>
                <a:ea typeface="Open Sans"/>
                <a:cs typeface="Open Sans"/>
                <a:sym typeface="Open Sans"/>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IN" smtClean="0"/>
              <a:pPr/>
              <a:t>‹#›</a:t>
            </a:fld>
            <a:endParaRPr lang="en-IN"/>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_Red Section Header">
    <p:bg>
      <p:bgPr>
        <a:solidFill>
          <a:srgbClr val="535353"/>
        </a:solidFill>
        <a:effectLst/>
      </p:bgPr>
    </p:bg>
    <p:spTree>
      <p:nvGrpSpPr>
        <p:cNvPr id="1" name=""/>
        <p:cNvGrpSpPr/>
        <p:nvPr/>
      </p:nvGrpSpPr>
      <p:grpSpPr>
        <a:xfrm>
          <a:off x="0" y="0"/>
          <a:ext cx="0" cy="0"/>
          <a:chOff x="0" y="0"/>
          <a:chExt cx="0" cy="0"/>
        </a:xfrm>
      </p:grpSpPr>
      <p:pic>
        <p:nvPicPr>
          <p:cNvPr id="53" name="Picture 1" descr="Picture 1"/>
          <p:cNvPicPr>
            <a:picLocks noChangeAspect="1"/>
          </p:cNvPicPr>
          <p:nvPr/>
        </p:nvPicPr>
        <p:blipFill>
          <a:blip r:embed="rId2" cstate="print"/>
          <a:stretch>
            <a:fillRect/>
          </a:stretch>
        </p:blipFill>
        <p:spPr>
          <a:xfrm>
            <a:off x="8543594" y="2825551"/>
            <a:ext cx="3793068" cy="2698047"/>
          </a:xfrm>
          <a:prstGeom prst="rect">
            <a:avLst/>
          </a:prstGeom>
          <a:ln w="12700">
            <a:miter lim="400000"/>
          </a:ln>
        </p:spPr>
      </p:pic>
      <p:pic>
        <p:nvPicPr>
          <p:cNvPr id="54" name="Picture 2" descr="Picture 2"/>
          <p:cNvPicPr>
            <a:picLocks noChangeAspect="1"/>
          </p:cNvPicPr>
          <p:nvPr/>
        </p:nvPicPr>
        <p:blipFill>
          <a:blip r:embed="rId3" cstate="print"/>
          <a:stretch>
            <a:fillRect/>
          </a:stretch>
        </p:blipFill>
        <p:spPr>
          <a:xfrm>
            <a:off x="1822847" y="8184445"/>
            <a:ext cx="3781780" cy="3341513"/>
          </a:xfrm>
          <a:prstGeom prst="rect">
            <a:avLst/>
          </a:prstGeom>
          <a:ln w="12700">
            <a:miter lim="400000"/>
          </a:ln>
        </p:spPr>
      </p:pic>
      <p:sp>
        <p:nvSpPr>
          <p:cNvPr id="55" name="Body Level One…"/>
          <p:cNvSpPr txBox="1">
            <a:spLocks noGrp="1"/>
          </p:cNvSpPr>
          <p:nvPr>
            <p:ph type="body" sz="quarter" idx="1"/>
          </p:nvPr>
        </p:nvSpPr>
        <p:spPr>
          <a:xfrm>
            <a:off x="2782954" y="3593637"/>
            <a:ext cx="8640961" cy="6528726"/>
          </a:xfrm>
          <a:prstGeom prst="rect">
            <a:avLst/>
          </a:prstGeom>
        </p:spPr>
        <p:txBody>
          <a:bodyPr/>
          <a:lstStyle>
            <a:lvl1pPr>
              <a:spcBef>
                <a:spcPts val="1500"/>
              </a:spcBef>
              <a:defRPr sz="6400" i="0"/>
            </a:lvl1pPr>
            <a:lvl2pPr marL="1371600" indent="-914400">
              <a:spcBef>
                <a:spcPts val="1500"/>
              </a:spcBef>
              <a:buSzPct val="100000"/>
              <a:buChar char="–"/>
              <a:defRPr sz="6400" i="0"/>
            </a:lvl2pPr>
            <a:lvl3pPr marL="1727200" indent="-812800">
              <a:spcBef>
                <a:spcPts val="1500"/>
              </a:spcBef>
              <a:buSzPct val="100000"/>
              <a:buChar char="•"/>
              <a:defRPr sz="6400" i="0"/>
            </a:lvl3pPr>
            <a:lvl4pPr marL="2286000" indent="-914400">
              <a:spcBef>
                <a:spcPts val="1500"/>
              </a:spcBef>
              <a:buSzPct val="100000"/>
              <a:buChar char="–"/>
              <a:defRPr sz="6400" i="0"/>
            </a:lvl4pPr>
            <a:lvl5pPr marL="2743200" indent="-914400">
              <a:spcBef>
                <a:spcPts val="1500"/>
              </a:spcBef>
              <a:buSzPct val="100000"/>
              <a:buChar char="»"/>
              <a:defRPr sz="6400" i="0"/>
            </a:lvl5pPr>
          </a:lstStyle>
          <a:p>
            <a:r>
              <a:t>Body Level One</a:t>
            </a:r>
          </a:p>
          <a:p>
            <a:pPr lvl="1"/>
            <a:r>
              <a:t>Body Level Two</a:t>
            </a:r>
          </a:p>
          <a:p>
            <a:pPr lvl="2"/>
            <a:r>
              <a:t>Body Level Three</a:t>
            </a:r>
          </a:p>
          <a:p>
            <a:pPr lvl="3"/>
            <a:r>
              <a:t>Body Level Four</a:t>
            </a:r>
          </a:p>
          <a:p>
            <a:pPr lvl="4"/>
            <a:r>
              <a:t>Body Level Five</a:t>
            </a:r>
          </a:p>
        </p:txBody>
      </p:sp>
      <p:sp>
        <p:nvSpPr>
          <p:cNvPr id="56" name="Text Placeholder 10"/>
          <p:cNvSpPr>
            <a:spLocks noGrp="1"/>
          </p:cNvSpPr>
          <p:nvPr>
            <p:ph type="body" sz="quarter" idx="13"/>
          </p:nvPr>
        </p:nvSpPr>
        <p:spPr>
          <a:xfrm>
            <a:off x="6047316" y="10314384"/>
            <a:ext cx="6528727" cy="576065"/>
          </a:xfrm>
          <a:prstGeom prst="rect">
            <a:avLst/>
          </a:prstGeom>
        </p:spPr>
        <p:txBody>
          <a:bodyPr/>
          <a:lstStyle/>
          <a:p>
            <a:pPr algn="r">
              <a:lnSpc>
                <a:spcPct val="90000"/>
              </a:lnSpc>
              <a:spcBef>
                <a:spcPts val="800"/>
              </a:spcBef>
              <a:defRPr sz="3600" b="1" i="0"/>
            </a:pPr>
            <a:endParaRPr/>
          </a:p>
        </p:txBody>
      </p:sp>
      <p:sp>
        <p:nvSpPr>
          <p:cNvPr id="57" name="Text Placeholder 10"/>
          <p:cNvSpPr>
            <a:spLocks noGrp="1"/>
          </p:cNvSpPr>
          <p:nvPr>
            <p:ph type="body" sz="quarter" idx="14"/>
          </p:nvPr>
        </p:nvSpPr>
        <p:spPr>
          <a:xfrm>
            <a:off x="6047316" y="11082470"/>
            <a:ext cx="6528727" cy="576065"/>
          </a:xfrm>
          <a:prstGeom prst="rect">
            <a:avLst/>
          </a:prstGeom>
        </p:spPr>
        <p:txBody>
          <a:bodyPr/>
          <a:lstStyle/>
          <a:p>
            <a:pPr algn="r">
              <a:lnSpc>
                <a:spcPct val="90000"/>
              </a:lnSpc>
              <a:spcBef>
                <a:spcPts val="600"/>
              </a:spcBef>
              <a:defRPr sz="2600" i="0"/>
            </a:pPr>
            <a:endParaRPr/>
          </a:p>
        </p:txBody>
      </p:sp>
      <p:sp>
        <p:nvSpPr>
          <p:cNvPr id="2" name="Slide Number">
            <a:extLst>
              <a:ext uri="{FF2B5EF4-FFF2-40B4-BE49-F238E27FC236}">
                <a16:creationId xmlns:a16="http://schemas.microsoft.com/office/drawing/2014/main" id="{92B3DFEB-AD9F-FE6C-361E-0205A8A5B25B}"/>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ver Slide - Urban Resilence">
    <p:spTree>
      <p:nvGrpSpPr>
        <p:cNvPr id="1" name=""/>
        <p:cNvGrpSpPr/>
        <p:nvPr/>
      </p:nvGrpSpPr>
      <p:grpSpPr>
        <a:xfrm>
          <a:off x="0" y="0"/>
          <a:ext cx="0" cy="0"/>
          <a:chOff x="0" y="0"/>
          <a:chExt cx="0" cy="0"/>
        </a:xfrm>
      </p:grpSpPr>
      <p:sp>
        <p:nvSpPr>
          <p:cNvPr id="65" name="Title Text"/>
          <p:cNvSpPr txBox="1">
            <a:spLocks noGrp="1"/>
          </p:cNvSpPr>
          <p:nvPr>
            <p:ph type="title"/>
          </p:nvPr>
        </p:nvSpPr>
        <p:spPr>
          <a:xfrm>
            <a:off x="2218794" y="10698426"/>
            <a:ext cx="20726401" cy="768087"/>
          </a:xfrm>
          <a:prstGeom prst="rect">
            <a:avLst/>
          </a:prstGeom>
        </p:spPr>
        <p:txBody>
          <a:bodyPr/>
          <a:lstStyle/>
          <a:p>
            <a:r>
              <a:t>Title Text</a:t>
            </a:r>
          </a:p>
        </p:txBody>
      </p:sp>
      <p:sp>
        <p:nvSpPr>
          <p:cNvPr id="66" name="Body Level One…"/>
          <p:cNvSpPr txBox="1">
            <a:spLocks noGrp="1"/>
          </p:cNvSpPr>
          <p:nvPr>
            <p:ph type="body" sz="quarter" idx="1"/>
          </p:nvPr>
        </p:nvSpPr>
        <p:spPr>
          <a:xfrm>
            <a:off x="2206890" y="11658533"/>
            <a:ext cx="20738305" cy="76808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 name="Slide Number">
            <a:extLst>
              <a:ext uri="{FF2B5EF4-FFF2-40B4-BE49-F238E27FC236}">
                <a16:creationId xmlns:a16="http://schemas.microsoft.com/office/drawing/2014/main" id="{DB766189-80CE-A703-E292-9366EB64CAE0}"/>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Only">
    <p:bg>
      <p:bgRef idx="1001">
        <a:schemeClr val="bg1"/>
      </p:bgRef>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156" b="0" i="0">
                <a:solidFill>
                  <a:srgbClr val="C00000"/>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defRPr sz="2365" b="0" i="0">
                <a:solidFill>
                  <a:srgbClr val="525252"/>
                </a:solidFill>
                <a:latin typeface="Arial Black"/>
                <a:cs typeface="Arial Black"/>
              </a:defRPr>
            </a:lvl1pPr>
          </a:lstStyle>
          <a:p>
            <a:pPr marL="15403">
              <a:spcBef>
                <a:spcPts val="321"/>
              </a:spcBef>
            </a:pPr>
            <a:r>
              <a:rPr lang="en-US" spc="-115"/>
              <a:t>MFR</a:t>
            </a:r>
            <a:endParaRPr lang="en-US" spc="-115"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1/7/2026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3869738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2A9E7F-ED96-1630-5F44-F7F1631848A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952137" y="38720"/>
            <a:ext cx="2231142"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D5626698-A73A-12E1-1740-8A559851473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2" name="PEER | MFR | INDIA">
            <a:extLst>
              <a:ext uri="{FF2B5EF4-FFF2-40B4-BE49-F238E27FC236}">
                <a16:creationId xmlns:a16="http://schemas.microsoft.com/office/drawing/2014/main" id="{5756C156-BAFF-F354-1A4C-767C3126B277}"/>
              </a:ext>
            </a:extLst>
          </p:cNvPr>
          <p:cNvSpPr txBox="1"/>
          <p:nvPr userDrawn="1"/>
        </p:nvSpPr>
        <p:spPr>
          <a:xfrm>
            <a:off x="602390" y="12876838"/>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dirty="0"/>
              <a:t>CAPF | </a:t>
            </a:r>
            <a:r>
              <a:rPr dirty="0"/>
              <a:t>MFR | INDIA</a:t>
            </a:r>
          </a:p>
        </p:txBody>
      </p:sp>
      <p:sp>
        <p:nvSpPr>
          <p:cNvPr id="3" name="Rectangle">
            <a:extLst>
              <a:ext uri="{FF2B5EF4-FFF2-40B4-BE49-F238E27FC236}">
                <a16:creationId xmlns:a16="http://schemas.microsoft.com/office/drawing/2014/main" id="{68B22D2E-D8EC-4A98-23F7-488A6E15488E}"/>
              </a:ext>
            </a:extLst>
          </p:cNvPr>
          <p:cNvSpPr/>
          <p:nvPr userDrawn="1"/>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4" name="PPT 2 -">
            <a:extLst>
              <a:ext uri="{FF2B5EF4-FFF2-40B4-BE49-F238E27FC236}">
                <a16:creationId xmlns:a16="http://schemas.microsoft.com/office/drawing/2014/main" id="{8B0424C2-D99E-7E04-A2DF-88986D9AF56C}"/>
              </a:ext>
            </a:extLst>
          </p:cNvPr>
          <p:cNvSpPr txBox="1"/>
          <p:nvPr userDrawn="1"/>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9</a:t>
            </a:r>
            <a:r>
              <a:rPr b="1" dirty="0"/>
              <a:t> -</a:t>
            </a:r>
          </a:p>
        </p:txBody>
      </p:sp>
      <p:sp>
        <p:nvSpPr>
          <p:cNvPr id="7" name="Rectangle">
            <a:extLst>
              <a:ext uri="{FF2B5EF4-FFF2-40B4-BE49-F238E27FC236}">
                <a16:creationId xmlns:a16="http://schemas.microsoft.com/office/drawing/2014/main" id="{96D4E023-009E-D84A-59B6-CFE974A124D7}"/>
              </a:ext>
            </a:extLst>
          </p:cNvPr>
          <p:cNvSpPr/>
          <p:nvPr userDrawn="1"/>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8" name="Slide Number">
            <a:extLst>
              <a:ext uri="{FF2B5EF4-FFF2-40B4-BE49-F238E27FC236}">
                <a16:creationId xmlns:a16="http://schemas.microsoft.com/office/drawing/2014/main" id="{AE68C5C7-2EFC-EA6F-F155-AFCE48EDDBA0}"/>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Lst>
  <p:transition spd="med"/>
  <p:hf hdr="0" dt="0"/>
  <p:txStyles>
    <p:title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p:titleStyle>
    <p:body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p:bodyStyle>
    <p:otherStyle>
      <a:lvl1pPr marL="0" marR="0" indent="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1pPr>
      <a:lvl2pPr marL="0" marR="0" indent="4572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2pPr>
      <a:lvl3pPr marL="0" marR="0" indent="9144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3pPr>
      <a:lvl4pPr marL="0" marR="0" indent="13716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4pPr>
      <a:lvl5pPr marL="0" marR="0" indent="18288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5pPr>
      <a:lvl6pPr marL="0" marR="0" indent="22860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6pPr>
      <a:lvl7pPr marL="0" marR="0" indent="27432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7pPr>
      <a:lvl8pPr marL="0" marR="0" indent="32004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8pPr>
      <a:lvl9pPr marL="0" marR="0" indent="36576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F27801-618A-FC75-6F7A-FEC92A17FDC2}"/>
              </a:ext>
            </a:extLst>
          </p:cNvPr>
          <p:cNvPicPr>
            <a:picLocks noChangeAspect="1"/>
          </p:cNvPicPr>
          <p:nvPr/>
        </p:nvPicPr>
        <p:blipFill>
          <a:blip r:embed="rId2" cstate="print"/>
          <a:stretch>
            <a:fillRect/>
          </a:stretch>
        </p:blipFill>
        <p:spPr>
          <a:xfrm>
            <a:off x="16969100" y="12835531"/>
            <a:ext cx="3686352" cy="677269"/>
          </a:xfrm>
          <a:prstGeom prst="rect">
            <a:avLst/>
          </a:prstGeom>
        </p:spPr>
      </p:pic>
      <p:pic>
        <p:nvPicPr>
          <p:cNvPr id="5" name="Picture 4">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1016000" y="12813338"/>
            <a:ext cx="3686352" cy="677269"/>
          </a:xfrm>
          <a:prstGeom prst="rect">
            <a:avLst/>
          </a:prstGeom>
        </p:spPr>
      </p:pic>
      <p:sp>
        <p:nvSpPr>
          <p:cNvPr id="78" name="Rectangle"/>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79" name="PPT 2 -"/>
          <p:cNvSpPr txBox="1"/>
          <p:nvPr/>
        </p:nvSpPr>
        <p:spPr>
          <a:xfrm>
            <a:off x="22010250" y="12813338"/>
            <a:ext cx="480298"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  -</a:t>
            </a:r>
          </a:p>
        </p:txBody>
      </p:sp>
      <p:sp>
        <p:nvSpPr>
          <p:cNvPr id="80" name="Rectangle"/>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81" name="Slide Number"/>
          <p:cNvSpPr txBox="1">
            <a:spLocks noGrp="1"/>
          </p:cNvSpPr>
          <p:nvPr>
            <p:ph type="sldNum" sz="quarter" idx="2"/>
          </p:nvPr>
        </p:nvSpPr>
        <p:spPr>
          <a:xfrm>
            <a:off x="22920941"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a:t>
            </a:fld>
            <a:endParaRPr/>
          </a:p>
        </p:txBody>
      </p:sp>
      <p:sp>
        <p:nvSpPr>
          <p:cNvPr id="83" name="Shape"/>
          <p:cNvSpPr/>
          <p:nvPr/>
        </p:nvSpPr>
        <p:spPr>
          <a:xfrm>
            <a:off x="-103356" y="3880189"/>
            <a:ext cx="13772463" cy="2977811"/>
          </a:xfrm>
          <a:custGeom>
            <a:avLst/>
            <a:gdLst/>
            <a:ahLst/>
            <a:cxnLst>
              <a:cxn ang="0">
                <a:pos x="wd2" y="hd2"/>
              </a:cxn>
              <a:cxn ang="5400000">
                <a:pos x="wd2" y="hd2"/>
              </a:cxn>
              <a:cxn ang="10800000">
                <a:pos x="wd2" y="hd2"/>
              </a:cxn>
              <a:cxn ang="16200000">
                <a:pos x="wd2" y="hd2"/>
              </a:cxn>
            </a:cxnLst>
            <a:rect l="0" t="0" r="r" b="b"/>
            <a:pathLst>
              <a:path w="21600" h="21600" extrusionOk="0">
                <a:moveTo>
                  <a:pt x="3" y="0"/>
                </a:moveTo>
                <a:lnTo>
                  <a:pt x="21600" y="0"/>
                </a:lnTo>
                <a:lnTo>
                  <a:pt x="19937" y="21600"/>
                </a:lnTo>
                <a:lnTo>
                  <a:pt x="0" y="21600"/>
                </a:lnTo>
                <a:lnTo>
                  <a:pt x="3" y="0"/>
                </a:lnTo>
                <a:close/>
              </a:path>
            </a:pathLst>
          </a:custGeom>
          <a:solidFill>
            <a:schemeClr val="accent6">
              <a:alpha val="90000"/>
            </a:schemeClr>
          </a:solidFill>
          <a:ln w="12700">
            <a:miter lim="400000"/>
          </a:ln>
        </p:spPr>
        <p:txBody>
          <a:bodyPr lIns="78283" tIns="78283" rIns="78283" bIns="78283"/>
          <a:lstStyle/>
          <a:p>
            <a:endParaRPr/>
          </a:p>
        </p:txBody>
      </p:sp>
      <p:sp>
        <p:nvSpPr>
          <p:cNvPr id="84" name="LESSON 2…"/>
          <p:cNvSpPr txBox="1"/>
          <p:nvPr/>
        </p:nvSpPr>
        <p:spPr>
          <a:xfrm>
            <a:off x="1200259" y="4083124"/>
            <a:ext cx="9740888" cy="2536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p>
            <a:pPr defTabSz="2438400">
              <a:lnSpc>
                <a:spcPct val="80000"/>
              </a:lnSpc>
              <a:defRPr sz="6400" b="1">
                <a:solidFill>
                  <a:srgbClr val="FFFFFF"/>
                </a:solidFill>
                <a:latin typeface="Open Sans"/>
                <a:ea typeface="Open Sans"/>
                <a:cs typeface="Open Sans"/>
                <a:sym typeface="Open Sans"/>
              </a:defRPr>
            </a:pPr>
            <a:r>
              <a:rPr lang="en-IN" dirty="0"/>
              <a:t>LESSON 9 </a:t>
            </a:r>
          </a:p>
          <a:p>
            <a:pPr defTabSz="2438400">
              <a:lnSpc>
                <a:spcPct val="80000"/>
              </a:lnSpc>
              <a:defRPr sz="6400" cap="all">
                <a:solidFill>
                  <a:srgbClr val="FFFFFF"/>
                </a:solidFill>
                <a:latin typeface="Open Sans"/>
                <a:ea typeface="Open Sans"/>
                <a:cs typeface="Open Sans"/>
                <a:sym typeface="Open Sans"/>
              </a:defRPr>
            </a:pPr>
            <a:r>
              <a:rPr lang="en-US" sz="6400" b="1" dirty="0">
                <a:solidFill>
                  <a:srgbClr val="FFFFFF"/>
                </a:solidFill>
                <a:latin typeface="Open Sans"/>
                <a:ea typeface="Open Sans"/>
                <a:cs typeface="Open Sans"/>
              </a:rPr>
              <a:t>Hemorrhage and Shock</a:t>
            </a:r>
          </a:p>
        </p:txBody>
      </p:sp>
      <p:sp>
        <p:nvSpPr>
          <p:cNvPr id="85" name="Shape"/>
          <p:cNvSpPr/>
          <p:nvPr/>
        </p:nvSpPr>
        <p:spPr>
          <a:xfrm flipH="1">
            <a:off x="-87200" y="2457"/>
            <a:ext cx="24497477" cy="25221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9934" y="0"/>
                </a:lnTo>
                <a:lnTo>
                  <a:pt x="19328" y="7094"/>
                </a:lnTo>
                <a:lnTo>
                  <a:pt x="18721" y="0"/>
                </a:lnTo>
                <a:lnTo>
                  <a:pt x="0" y="0"/>
                </a:lnTo>
                <a:close/>
              </a:path>
            </a:pathLst>
          </a:custGeom>
          <a:solidFill>
            <a:schemeClr val="accent6">
              <a:lumMod val="40000"/>
              <a:lumOff val="60000"/>
            </a:schemeClr>
          </a:solidFill>
          <a:ln w="12700" cap="flat">
            <a:noFill/>
            <a:miter lim="400000"/>
          </a:ln>
          <a:effectLst/>
        </p:spPr>
        <p:txBody>
          <a:bodyPr wrap="square" lIns="78283" tIns="78283" rIns="78283" bIns="78283" numCol="1" anchor="t">
            <a:noAutofit/>
          </a:bodyPr>
          <a:lstStyle/>
          <a:p>
            <a:endParaRPr/>
          </a:p>
        </p:txBody>
      </p:sp>
      <p:pic>
        <p:nvPicPr>
          <p:cNvPr id="95" name="MFR-logo-02.png" descr="MFR-logo-02.png"/>
          <p:cNvPicPr>
            <a:picLocks noChangeAspect="1"/>
          </p:cNvPicPr>
          <p:nvPr/>
        </p:nvPicPr>
        <p:blipFill>
          <a:blip r:embed="rId3" cstate="print"/>
          <a:srcRect t="12599" b="19178"/>
          <a:stretch>
            <a:fillRect/>
          </a:stretch>
        </p:blipFill>
        <p:spPr>
          <a:xfrm>
            <a:off x="16316126" y="7112432"/>
            <a:ext cx="7102674" cy="3425646"/>
          </a:xfrm>
          <a:prstGeom prst="rect">
            <a:avLst/>
          </a:prstGeom>
          <a:ln w="12700">
            <a:miter lim="400000"/>
          </a:ln>
        </p:spPr>
      </p:pic>
      <p:pic>
        <p:nvPicPr>
          <p:cNvPr id="3" name="Picture 2" descr="A logo with text on it&#10;&#10;AI-generated content may be incorrect.">
            <a:extLst>
              <a:ext uri="{FF2B5EF4-FFF2-40B4-BE49-F238E27FC236}">
                <a16:creationId xmlns:a16="http://schemas.microsoft.com/office/drawing/2014/main" id="{AD3090FD-6B08-3911-9B2E-4298BEB318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4941"/>
            <a:ext cx="3258094" cy="2219517"/>
          </a:xfrm>
          <a:prstGeom prst="rect">
            <a:avLst/>
          </a:prstGeom>
        </p:spPr>
      </p:pic>
      <p:pic>
        <p:nvPicPr>
          <p:cNvPr id="2" name="Picture 1">
            <a:extLst>
              <a:ext uri="{FF2B5EF4-FFF2-40B4-BE49-F238E27FC236}">
                <a16:creationId xmlns:a16="http://schemas.microsoft.com/office/drawing/2014/main" id="{B81371AA-5D78-D185-06AD-540615D161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98742" y="-86295"/>
            <a:ext cx="2231141" cy="2428598"/>
          </a:xfrm>
          <a:prstGeom prst="rect">
            <a:avLst/>
          </a:prstGeom>
        </p:spPr>
      </p:pic>
      <p:sp>
        <p:nvSpPr>
          <p:cNvPr id="4" name="Rectangle: Rounded Corners 3">
            <a:extLst>
              <a:ext uri="{FF2B5EF4-FFF2-40B4-BE49-F238E27FC236}">
                <a16:creationId xmlns:a16="http://schemas.microsoft.com/office/drawing/2014/main" id="{2E9EC43E-C7B1-EF48-5F3B-E2AF3723BE8A}"/>
              </a:ext>
            </a:extLst>
          </p:cNvPr>
          <p:cNvSpPr/>
          <p:nvPr/>
        </p:nvSpPr>
        <p:spPr>
          <a:xfrm>
            <a:off x="4831337" y="354061"/>
            <a:ext cx="16234425" cy="992159"/>
          </a:xfrm>
          <a:prstGeom prst="roundRect">
            <a:avLst/>
          </a:prstGeom>
          <a:solidFill>
            <a:srgbClr val="FFFFFF"/>
          </a:solidFill>
          <a:ln w="25400" cap="flat">
            <a:solidFill>
              <a:schemeClr val="accent1"/>
            </a:solidFill>
            <a:prstDash val="solid"/>
            <a:round/>
          </a:ln>
          <a:effectLst>
            <a:outerShdw blurRad="101600" dist="12700" dir="2700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283" tIns="78283" rIns="78283" bIns="78283" numCol="1" spcCol="38100" rtlCol="0" anchor="t">
            <a:spAutoFit/>
          </a:bodyPr>
          <a:lstStyle/>
          <a:p>
            <a:pPr marL="0" marR="0" indent="0" algn="l" defTabSz="1662545"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000000"/>
                </a:solidFill>
                <a:effectLst/>
                <a:uFillTx/>
                <a:latin typeface="Arial Black" panose="020B0A04020102020204" pitchFamily="34" charset="0"/>
                <a:sym typeface="Arial"/>
              </a:rPr>
              <a:t>              MEDICAL FIRST RESPONDER</a:t>
            </a:r>
            <a:endParaRPr kumimoji="0" lang="en-IN" sz="4800" b="0" i="0" u="none" strike="noStrike" cap="none" spc="0" normalizeH="0" baseline="0" dirty="0">
              <a:ln>
                <a:noFill/>
              </a:ln>
              <a:solidFill>
                <a:srgbClr val="000000"/>
              </a:solidFill>
              <a:effectLst/>
              <a:uFillTx/>
              <a:latin typeface="Arial Black" panose="020B0A04020102020204" pitchFamily="34" charset="0"/>
              <a:sym typeface="Arial"/>
            </a:endParaRPr>
          </a:p>
        </p:txBody>
      </p:sp>
      <p:sp>
        <p:nvSpPr>
          <p:cNvPr id="8" name="PEER | CSSR | INDIA">
            <a:extLst>
              <a:ext uri="{FF2B5EF4-FFF2-40B4-BE49-F238E27FC236}">
                <a16:creationId xmlns:a16="http://schemas.microsoft.com/office/drawing/2014/main" id="{FEF0CCE6-B2AE-9EAB-6B3B-5FA5D2198DCB}"/>
              </a:ext>
            </a:extLst>
          </p:cNvPr>
          <p:cNvSpPr txBox="1"/>
          <p:nvPr/>
        </p:nvSpPr>
        <p:spPr>
          <a:xfrm>
            <a:off x="663350" y="12960658"/>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dirty="0">
                <a:solidFill>
                  <a:srgbClr val="FF0000"/>
                </a:solidFill>
              </a:rPr>
              <a:t>CAPF</a:t>
            </a:r>
            <a:r>
              <a:rPr dirty="0">
                <a:solidFill>
                  <a:srgbClr val="FF0000"/>
                </a:solidFill>
              </a:rPr>
              <a:t> | </a:t>
            </a:r>
            <a:r>
              <a:rPr lang="en-US" dirty="0">
                <a:solidFill>
                  <a:srgbClr val="FF0000"/>
                </a:solidFill>
              </a:rPr>
              <a:t>MFR</a:t>
            </a:r>
            <a:r>
              <a:rPr dirty="0">
                <a:solidFill>
                  <a:srgbClr val="FF0000"/>
                </a:solidFill>
              </a:rPr>
              <a:t> | INDIA</a:t>
            </a:r>
          </a:p>
        </p:txBody>
      </p:sp>
      <p:pic>
        <p:nvPicPr>
          <p:cNvPr id="10" name="Picture 9">
            <a:extLst>
              <a:ext uri="{FF2B5EF4-FFF2-40B4-BE49-F238E27FC236}">
                <a16:creationId xmlns:a16="http://schemas.microsoft.com/office/drawing/2014/main" id="{8A4880A2-A3EA-53AF-C0CD-BB4BF3790D7D}"/>
              </a:ext>
            </a:extLst>
          </p:cNvPr>
          <p:cNvPicPr>
            <a:picLocks noChangeAspect="1"/>
          </p:cNvPicPr>
          <p:nvPr/>
        </p:nvPicPr>
        <p:blipFill>
          <a:blip r:embed="rId6"/>
          <a:stretch>
            <a:fillRect/>
          </a:stretch>
        </p:blipFill>
        <p:spPr>
          <a:xfrm>
            <a:off x="14110486" y="3431176"/>
            <a:ext cx="8810455" cy="8810455"/>
          </a:xfrm>
          <a:prstGeom prst="rect">
            <a:avLst/>
          </a:prstGeom>
        </p:spPr>
      </p:pic>
      <p:sp>
        <p:nvSpPr>
          <p:cNvPr id="6" name="TextBox 5">
            <a:extLst>
              <a:ext uri="{FF2B5EF4-FFF2-40B4-BE49-F238E27FC236}">
                <a16:creationId xmlns:a16="http://schemas.microsoft.com/office/drawing/2014/main" id="{90FDCF64-AC15-2600-9463-56DE055B3C53}"/>
              </a:ext>
            </a:extLst>
          </p:cNvPr>
          <p:cNvSpPr txBox="1"/>
          <p:nvPr/>
        </p:nvSpPr>
        <p:spPr>
          <a:xfrm>
            <a:off x="5609969" y="6881599"/>
            <a:ext cx="7397698" cy="523220"/>
          </a:xfrm>
          <a:prstGeom prst="rect">
            <a:avLst/>
          </a:prstGeom>
          <a:noFill/>
        </p:spPr>
        <p:txBody>
          <a:bodyPr wrap="square">
            <a:spAutoFit/>
          </a:bodyPr>
          <a:lstStyle/>
          <a:p>
            <a:r>
              <a:rPr lang="en-IN" sz="2800" b="1" dirty="0">
                <a:effectLst/>
                <a:latin typeface="Verdana" panose="020B0604030504040204" pitchFamily="34" charset="0"/>
                <a:ea typeface="Verdana" panose="020B0604030504040204" pitchFamily="34" charset="0"/>
                <a:cs typeface="Mangal" panose="02040503050203030202" pitchFamily="18" charset="0"/>
              </a:rPr>
              <a:t>Presented by:- Pavan Dev Gaur, 2IC</a:t>
            </a:r>
            <a:endParaRPr lang="en-US" sz="2800" b="1" dirty="0">
              <a:latin typeface="Verdana" panose="020B0604030504040204" pitchFamily="34" charset="0"/>
              <a:ea typeface="Verdana" panose="020B0604030504040204" pitchFamily="34"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A7D16-38E3-9CBA-869C-9944942FEE33}"/>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C32436DC-C40C-88FC-B045-D71B0089C33A}"/>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0EC899EB-8A52-9D27-E5D8-668157286249}"/>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F5E95D0A-A4D3-E343-F19C-11AE3B3FE5F9}"/>
              </a:ext>
            </a:extLst>
          </p:cNvPr>
          <p:cNvSpPr txBox="1"/>
          <p:nvPr/>
        </p:nvSpPr>
        <p:spPr>
          <a:xfrm>
            <a:off x="8564880" y="2733693"/>
            <a:ext cx="15076257" cy="112914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a:lnSpc>
                <a:spcPct val="150000"/>
              </a:lnSpc>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arteries are the blood vessels that transport the blood to the body. They are of different diameters ranging from very thick to medium and small. Arterial bleeding is characterized by bright red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colour</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p>
            <a:pPr marL="857250" indent="-857250" algn="just">
              <a:lnSpc>
                <a:spcPct val="150000"/>
              </a:lnSpc>
              <a:buFont typeface="Arial" panose="020B0604020202020204" pitchFamily="34" charset="0"/>
              <a:buChar char="•"/>
            </a:pP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57250" indent="-857250" algn="just">
              <a:lnSpc>
                <a:spcPct val="150000"/>
              </a:lnSpc>
              <a:buFont typeface="Arial" panose="020B0604020202020204" pitchFamily="34" charset="0"/>
              <a:buChar char="•"/>
            </a:pP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3" name="Rectangle">
            <a:extLst>
              <a:ext uri="{FF2B5EF4-FFF2-40B4-BE49-F238E27FC236}">
                <a16:creationId xmlns:a16="http://schemas.microsoft.com/office/drawing/2014/main" id="{1E59C6D5-08AD-1FEF-1A8C-98E0801D6EE6}"/>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7EA6EFB6-3411-8A18-BB51-7A466BC678C8}"/>
              </a:ext>
            </a:extLst>
          </p:cNvPr>
          <p:cNvSpPr txBox="1"/>
          <p:nvPr/>
        </p:nvSpPr>
        <p:spPr>
          <a:xfrm>
            <a:off x="21546983" y="12813338"/>
            <a:ext cx="1406835"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7</a:t>
            </a:r>
            <a:r>
              <a:rPr b="1" dirty="0"/>
              <a:t> -</a:t>
            </a:r>
          </a:p>
        </p:txBody>
      </p:sp>
      <p:sp>
        <p:nvSpPr>
          <p:cNvPr id="115" name="Rectangle">
            <a:extLst>
              <a:ext uri="{FF2B5EF4-FFF2-40B4-BE49-F238E27FC236}">
                <a16:creationId xmlns:a16="http://schemas.microsoft.com/office/drawing/2014/main" id="{57ACF416-9A01-5D7C-9699-0BDB3F01F682}"/>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C54CC26E-A8FB-BA3C-864F-FFB7C0094FE4}"/>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10</a:t>
            </a:fld>
            <a:endParaRPr dirty="0"/>
          </a:p>
        </p:txBody>
      </p:sp>
      <p:pic>
        <p:nvPicPr>
          <p:cNvPr id="5" name="Picture 4">
            <a:extLst>
              <a:ext uri="{FF2B5EF4-FFF2-40B4-BE49-F238E27FC236}">
                <a16:creationId xmlns:a16="http://schemas.microsoft.com/office/drawing/2014/main" id="{CA8E7F35-FF7E-84CC-64D2-2BE15E6111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80C0904F-B983-2F3D-5986-EE72F2F948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F23E90D3-D09A-FDAC-5D4E-EED38F51A87A}"/>
              </a:ext>
            </a:extLst>
          </p:cNvPr>
          <p:cNvSpPr txBox="1"/>
          <p:nvPr/>
        </p:nvSpPr>
        <p:spPr>
          <a:xfrm>
            <a:off x="742863" y="2812493"/>
            <a:ext cx="7113118" cy="28340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br>
              <a:rPr lang="en-IN" dirty="0"/>
            </a:br>
            <a:r>
              <a:rPr lang="en-IN" dirty="0"/>
              <a:t>Arteries</a:t>
            </a:r>
            <a:br>
              <a:rPr lang="en-IN" dirty="0"/>
            </a:br>
            <a:endParaRPr lang="en-IN" dirty="0"/>
          </a:p>
        </p:txBody>
      </p:sp>
      <p:pic>
        <p:nvPicPr>
          <p:cNvPr id="2" name="Picture 1">
            <a:extLst>
              <a:ext uri="{FF2B5EF4-FFF2-40B4-BE49-F238E27FC236}">
                <a16:creationId xmlns:a16="http://schemas.microsoft.com/office/drawing/2014/main" id="{5C067B15-82AB-340A-F24E-05CF08768188}"/>
              </a:ext>
            </a:extLst>
          </p:cNvPr>
          <p:cNvPicPr>
            <a:picLocks noChangeAspect="1"/>
          </p:cNvPicPr>
          <p:nvPr/>
        </p:nvPicPr>
        <p:blipFill>
          <a:blip r:embed="rId4"/>
          <a:stretch>
            <a:fillRect/>
          </a:stretch>
        </p:blipFill>
        <p:spPr>
          <a:xfrm>
            <a:off x="1100688" y="5646577"/>
            <a:ext cx="5398847" cy="4966994"/>
          </a:xfrm>
          <a:prstGeom prst="rect">
            <a:avLst/>
          </a:prstGeom>
        </p:spPr>
      </p:pic>
    </p:spTree>
    <p:extLst>
      <p:ext uri="{BB962C8B-B14F-4D97-AF65-F5344CB8AC3E}">
        <p14:creationId xmlns:p14="http://schemas.microsoft.com/office/powerpoint/2010/main" val="233198631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44B81-FA18-4D2B-2886-594F60F665C1}"/>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2045A8B5-EC5F-F559-27E2-926505032188}"/>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BED24EED-ACAB-BD65-5D30-7B7D4A049B15}"/>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528E7F3-DAF0-529C-C32F-AC8058C6A175}"/>
              </a:ext>
            </a:extLst>
          </p:cNvPr>
          <p:cNvSpPr txBox="1"/>
          <p:nvPr/>
        </p:nvSpPr>
        <p:spPr>
          <a:xfrm>
            <a:off x="8564880" y="2733693"/>
            <a:ext cx="15076257" cy="700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a:lnSpc>
                <a:spcPct val="150000"/>
              </a:lnSpc>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Veins are blood vessels that carry blood back to the heart. Veins do not have much pressure as the arteries. Venous bleeding is characterized by a dark red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colour</a:t>
            </a: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150000"/>
              </a:lnSpc>
            </a:pP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3" name="Rectangle">
            <a:extLst>
              <a:ext uri="{FF2B5EF4-FFF2-40B4-BE49-F238E27FC236}">
                <a16:creationId xmlns:a16="http://schemas.microsoft.com/office/drawing/2014/main" id="{EA4A55DB-E3E0-A6AC-6300-BEC8B5B3B6C9}"/>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27650507-640A-96A5-E8D1-4C7B714BB23B}"/>
              </a:ext>
            </a:extLst>
          </p:cNvPr>
          <p:cNvSpPr txBox="1"/>
          <p:nvPr/>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7</a:t>
            </a:r>
            <a:r>
              <a:rPr b="1" dirty="0"/>
              <a:t> -</a:t>
            </a:r>
          </a:p>
        </p:txBody>
      </p:sp>
      <p:sp>
        <p:nvSpPr>
          <p:cNvPr id="115" name="Rectangle">
            <a:extLst>
              <a:ext uri="{FF2B5EF4-FFF2-40B4-BE49-F238E27FC236}">
                <a16:creationId xmlns:a16="http://schemas.microsoft.com/office/drawing/2014/main" id="{D5D22F89-087E-DF6C-21AD-0641D4578FF8}"/>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64A4097A-5E9A-8913-7FB1-FB7FDDCAE3EA}"/>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11</a:t>
            </a:fld>
            <a:endParaRPr dirty="0"/>
          </a:p>
        </p:txBody>
      </p:sp>
      <p:pic>
        <p:nvPicPr>
          <p:cNvPr id="5" name="Picture 4">
            <a:extLst>
              <a:ext uri="{FF2B5EF4-FFF2-40B4-BE49-F238E27FC236}">
                <a16:creationId xmlns:a16="http://schemas.microsoft.com/office/drawing/2014/main" id="{0F15D498-D6B4-56DB-F57D-445536B7C8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A113B75C-8BBC-841D-B6FB-EE006152E3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95BB1341-7E4B-1322-E1F2-3A15F096DFE4}"/>
              </a:ext>
            </a:extLst>
          </p:cNvPr>
          <p:cNvSpPr txBox="1"/>
          <p:nvPr/>
        </p:nvSpPr>
        <p:spPr>
          <a:xfrm>
            <a:off x="742863" y="2812493"/>
            <a:ext cx="7113118" cy="28340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br>
              <a:rPr lang="en-IN" dirty="0"/>
            </a:br>
            <a:r>
              <a:rPr lang="en-IN" dirty="0"/>
              <a:t>VEINS</a:t>
            </a:r>
            <a:br>
              <a:rPr lang="en-IN" dirty="0"/>
            </a:br>
            <a:endParaRPr lang="en-IN" dirty="0"/>
          </a:p>
        </p:txBody>
      </p:sp>
      <p:pic>
        <p:nvPicPr>
          <p:cNvPr id="4" name="Picture 3">
            <a:extLst>
              <a:ext uri="{FF2B5EF4-FFF2-40B4-BE49-F238E27FC236}">
                <a16:creationId xmlns:a16="http://schemas.microsoft.com/office/drawing/2014/main" id="{51590CEC-1D34-478E-E4EC-6D45A2E9FC3F}"/>
              </a:ext>
            </a:extLst>
          </p:cNvPr>
          <p:cNvPicPr>
            <a:picLocks noChangeAspect="1"/>
          </p:cNvPicPr>
          <p:nvPr/>
        </p:nvPicPr>
        <p:blipFill>
          <a:blip r:embed="rId4"/>
          <a:stretch>
            <a:fillRect/>
          </a:stretch>
        </p:blipFill>
        <p:spPr>
          <a:xfrm>
            <a:off x="1015999" y="5646576"/>
            <a:ext cx="6408869" cy="5620137"/>
          </a:xfrm>
          <a:prstGeom prst="rect">
            <a:avLst/>
          </a:prstGeom>
        </p:spPr>
      </p:pic>
    </p:spTree>
    <p:extLst>
      <p:ext uri="{BB962C8B-B14F-4D97-AF65-F5344CB8AC3E}">
        <p14:creationId xmlns:p14="http://schemas.microsoft.com/office/powerpoint/2010/main" val="16845360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2CEEB-95C3-ED78-8BDA-C3D3614E56C7}"/>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CC17C1DA-68D5-790D-36E2-5FB0783B2151}"/>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BFEA3774-78C7-4F5A-5FF6-99E438B273B3}"/>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885F2873-8492-BD77-787A-2DAE34159743}"/>
              </a:ext>
            </a:extLst>
          </p:cNvPr>
          <p:cNvSpPr txBox="1"/>
          <p:nvPr/>
        </p:nvSpPr>
        <p:spPr>
          <a:xfrm>
            <a:off x="8564880" y="2733693"/>
            <a:ext cx="15076257" cy="112914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lgn="just">
              <a:lnSpc>
                <a:spcPct val="150000"/>
              </a:lnSpc>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Each artery is divided into smaller transport vessels until they narrow down into capillaries, the tiny vessels closest to the skin. </a:t>
            </a:r>
          </a:p>
          <a:p>
            <a:pPr marL="857250" indent="-857250" algn="just">
              <a:lnSpc>
                <a:spcPct val="150000"/>
              </a:lnSpc>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Through their thin walls, the exchange of oxygen and carbon dioxide takes place.</a:t>
            </a:r>
          </a:p>
          <a:p>
            <a:pPr marL="857250" indent="-857250" algn="just">
              <a:lnSpc>
                <a:spcPct val="150000"/>
              </a:lnSpc>
              <a:buFont typeface="Arial" panose="020B0604020202020204" pitchFamily="34" charset="0"/>
              <a:buChar char="•"/>
            </a:pP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3" name="Rectangle">
            <a:extLst>
              <a:ext uri="{FF2B5EF4-FFF2-40B4-BE49-F238E27FC236}">
                <a16:creationId xmlns:a16="http://schemas.microsoft.com/office/drawing/2014/main" id="{099FCDEA-032B-D932-6CE0-9A91B4BF17AF}"/>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520D99D7-0845-8F55-DE19-06C75ECD0E90}"/>
              </a:ext>
            </a:extLst>
          </p:cNvPr>
          <p:cNvSpPr txBox="1"/>
          <p:nvPr/>
        </p:nvSpPr>
        <p:spPr>
          <a:xfrm>
            <a:off x="21546983" y="12813338"/>
            <a:ext cx="1406835"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7</a:t>
            </a:r>
            <a:r>
              <a:rPr b="1" dirty="0"/>
              <a:t> -</a:t>
            </a:r>
          </a:p>
        </p:txBody>
      </p:sp>
      <p:sp>
        <p:nvSpPr>
          <p:cNvPr id="115" name="Rectangle">
            <a:extLst>
              <a:ext uri="{FF2B5EF4-FFF2-40B4-BE49-F238E27FC236}">
                <a16:creationId xmlns:a16="http://schemas.microsoft.com/office/drawing/2014/main" id="{E9E26A5B-649E-D1DE-E447-65314DEDFE39}"/>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E96D1660-DDBF-E29F-F98C-869D50F13D43}"/>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12</a:t>
            </a:fld>
            <a:endParaRPr dirty="0"/>
          </a:p>
        </p:txBody>
      </p:sp>
      <p:pic>
        <p:nvPicPr>
          <p:cNvPr id="5" name="Picture 4">
            <a:extLst>
              <a:ext uri="{FF2B5EF4-FFF2-40B4-BE49-F238E27FC236}">
                <a16:creationId xmlns:a16="http://schemas.microsoft.com/office/drawing/2014/main" id="{0B51AEDC-2640-F671-9DCF-9F4E757FEC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684B5619-EE73-CEFA-4171-E028A88ED6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0AE23E8C-DB45-3EC6-E919-CEEC8A12BA84}"/>
              </a:ext>
            </a:extLst>
          </p:cNvPr>
          <p:cNvSpPr txBox="1"/>
          <p:nvPr/>
        </p:nvSpPr>
        <p:spPr>
          <a:xfrm>
            <a:off x="742863" y="2812493"/>
            <a:ext cx="7113118" cy="1061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Capillaries</a:t>
            </a:r>
          </a:p>
        </p:txBody>
      </p:sp>
      <p:pic>
        <p:nvPicPr>
          <p:cNvPr id="2" name="Picture 1">
            <a:extLst>
              <a:ext uri="{FF2B5EF4-FFF2-40B4-BE49-F238E27FC236}">
                <a16:creationId xmlns:a16="http://schemas.microsoft.com/office/drawing/2014/main" id="{24B585A6-2761-F8B5-72B8-7F3B3F0D16F4}"/>
              </a:ext>
            </a:extLst>
          </p:cNvPr>
          <p:cNvPicPr>
            <a:picLocks noChangeAspect="1"/>
          </p:cNvPicPr>
          <p:nvPr/>
        </p:nvPicPr>
        <p:blipFill>
          <a:blip r:embed="rId4"/>
          <a:stretch>
            <a:fillRect/>
          </a:stretch>
        </p:blipFill>
        <p:spPr>
          <a:xfrm>
            <a:off x="1302341" y="5678322"/>
            <a:ext cx="5994161" cy="4163895"/>
          </a:xfrm>
          <a:prstGeom prst="rect">
            <a:avLst/>
          </a:prstGeom>
        </p:spPr>
      </p:pic>
    </p:spTree>
    <p:extLst>
      <p:ext uri="{BB962C8B-B14F-4D97-AF65-F5344CB8AC3E}">
        <p14:creationId xmlns:p14="http://schemas.microsoft.com/office/powerpoint/2010/main" val="344633731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76E84-8AB9-9350-57D4-E4EF90EBF519}"/>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D8410D2C-5DEB-AD1E-D6FB-0079BC958F11}"/>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84ED66FB-B8A3-365E-C499-365306A0BCFD}"/>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3ABFEF70-EF8B-A3C2-DCFE-58C648026420}"/>
              </a:ext>
            </a:extLst>
          </p:cNvPr>
          <p:cNvSpPr txBox="1"/>
          <p:nvPr/>
        </p:nvSpPr>
        <p:spPr>
          <a:xfrm>
            <a:off x="8564880" y="2733693"/>
            <a:ext cx="15076257" cy="8649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lgn="just">
              <a:lnSpc>
                <a:spcPct val="150000"/>
              </a:lnSpc>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The loss/ escaping of blood from the circulatory system  termed as hemorrhage.</a:t>
            </a:r>
          </a:p>
          <a:p>
            <a:pPr marL="857250" indent="-857250" algn="just">
              <a:lnSpc>
                <a:spcPct val="150000"/>
              </a:lnSpc>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It can be classified</a:t>
            </a:r>
          </a:p>
          <a:p>
            <a:pPr marL="857250" indent="-857250" algn="just">
              <a:lnSpc>
                <a:spcPct val="150000"/>
              </a:lnSpc>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External </a:t>
            </a:r>
          </a:p>
          <a:p>
            <a:pPr marL="857250" indent="-857250" algn="just">
              <a:lnSpc>
                <a:spcPct val="150000"/>
              </a:lnSpc>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Internal		</a:t>
            </a:r>
          </a:p>
        </p:txBody>
      </p:sp>
      <p:sp>
        <p:nvSpPr>
          <p:cNvPr id="113" name="Rectangle">
            <a:extLst>
              <a:ext uri="{FF2B5EF4-FFF2-40B4-BE49-F238E27FC236}">
                <a16:creationId xmlns:a16="http://schemas.microsoft.com/office/drawing/2014/main" id="{310138F4-19E3-172E-51E3-EB4C27FC7105}"/>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0D1FAED8-4D40-764D-D588-7FBB081BE48E}"/>
              </a:ext>
            </a:extLst>
          </p:cNvPr>
          <p:cNvSpPr txBox="1"/>
          <p:nvPr/>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7</a:t>
            </a:r>
            <a:r>
              <a:rPr b="1" dirty="0"/>
              <a:t> -</a:t>
            </a:r>
          </a:p>
        </p:txBody>
      </p:sp>
      <p:sp>
        <p:nvSpPr>
          <p:cNvPr id="115" name="Rectangle">
            <a:extLst>
              <a:ext uri="{FF2B5EF4-FFF2-40B4-BE49-F238E27FC236}">
                <a16:creationId xmlns:a16="http://schemas.microsoft.com/office/drawing/2014/main" id="{028CE52E-24E2-41CB-6997-FB601740B7D5}"/>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F01883ED-34A4-F9E6-4709-AC6E19B649F3}"/>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13</a:t>
            </a:fld>
            <a:endParaRPr dirty="0"/>
          </a:p>
        </p:txBody>
      </p:sp>
      <p:pic>
        <p:nvPicPr>
          <p:cNvPr id="5" name="Picture 4">
            <a:extLst>
              <a:ext uri="{FF2B5EF4-FFF2-40B4-BE49-F238E27FC236}">
                <a16:creationId xmlns:a16="http://schemas.microsoft.com/office/drawing/2014/main" id="{E976BCC9-849D-0F97-0B36-3578F8CB24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C0055644-3B68-8AEE-3117-A4BBCF12A3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49BAC050-A801-78EB-D464-DDF5EDC86AD8}"/>
              </a:ext>
            </a:extLst>
          </p:cNvPr>
          <p:cNvSpPr txBox="1"/>
          <p:nvPr/>
        </p:nvSpPr>
        <p:spPr>
          <a:xfrm>
            <a:off x="200721" y="2812493"/>
            <a:ext cx="7655260" cy="1061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Haemorrhage</a:t>
            </a:r>
          </a:p>
        </p:txBody>
      </p:sp>
    </p:spTree>
    <p:extLst>
      <p:ext uri="{BB962C8B-B14F-4D97-AF65-F5344CB8AC3E}">
        <p14:creationId xmlns:p14="http://schemas.microsoft.com/office/powerpoint/2010/main" val="384928919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1C2CE-DD39-5737-E6E4-7D8C1CEE52AF}"/>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1D723899-5B8F-092C-535B-EA3AC4B289FD}"/>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C6A9B5CD-6A0C-A4FA-D5A6-65FA7DFE00DB}"/>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3" name="Rectangle">
            <a:extLst>
              <a:ext uri="{FF2B5EF4-FFF2-40B4-BE49-F238E27FC236}">
                <a16:creationId xmlns:a16="http://schemas.microsoft.com/office/drawing/2014/main" id="{FD470DA3-86FA-4A84-C493-E6F5D4451872}"/>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26C571F9-A83E-D1CC-BB68-1A7C44BACF2B}"/>
              </a:ext>
            </a:extLst>
          </p:cNvPr>
          <p:cNvSpPr txBox="1"/>
          <p:nvPr/>
        </p:nvSpPr>
        <p:spPr>
          <a:xfrm>
            <a:off x="21546983" y="12813338"/>
            <a:ext cx="1406835"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7</a:t>
            </a:r>
            <a:r>
              <a:rPr b="1" dirty="0"/>
              <a:t> -</a:t>
            </a:r>
          </a:p>
        </p:txBody>
      </p:sp>
      <p:sp>
        <p:nvSpPr>
          <p:cNvPr id="115" name="Rectangle">
            <a:extLst>
              <a:ext uri="{FF2B5EF4-FFF2-40B4-BE49-F238E27FC236}">
                <a16:creationId xmlns:a16="http://schemas.microsoft.com/office/drawing/2014/main" id="{74288043-1F7D-16B7-40A6-3ACCBDFAEE01}"/>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6085C636-ED4A-F469-E2F8-9340A52A0D96}"/>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14</a:t>
            </a:fld>
            <a:endParaRPr dirty="0"/>
          </a:p>
        </p:txBody>
      </p:sp>
      <p:pic>
        <p:nvPicPr>
          <p:cNvPr id="5" name="Picture 4">
            <a:extLst>
              <a:ext uri="{FF2B5EF4-FFF2-40B4-BE49-F238E27FC236}">
                <a16:creationId xmlns:a16="http://schemas.microsoft.com/office/drawing/2014/main" id="{7EB086EF-AB86-BC3F-BA0C-7F041D9BA1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C9D206C8-2FE3-B07A-5CD9-75D283389E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F3B2BD47-9CD6-86C1-8FD6-CB8B0A1358CB}"/>
              </a:ext>
            </a:extLst>
          </p:cNvPr>
          <p:cNvSpPr txBox="1"/>
          <p:nvPr/>
        </p:nvSpPr>
        <p:spPr>
          <a:xfrm>
            <a:off x="200721" y="2812493"/>
            <a:ext cx="7655260" cy="1061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Haemorrhage</a:t>
            </a:r>
          </a:p>
        </p:txBody>
      </p:sp>
      <p:pic>
        <p:nvPicPr>
          <p:cNvPr id="2" name="Picture 4">
            <a:extLst>
              <a:ext uri="{FF2B5EF4-FFF2-40B4-BE49-F238E27FC236}">
                <a16:creationId xmlns:a16="http://schemas.microsoft.com/office/drawing/2014/main" id="{62F6EDFA-B051-00B6-49B0-785BF925EA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2157" y="2188186"/>
            <a:ext cx="12562638" cy="1031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864213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CC675-A7A6-B233-4EDB-246D274233D1}"/>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AE4D62C0-5ECB-30DB-F34B-AD478FB27E00}"/>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B03E8C28-825D-2DA2-AD4E-94B7040777D1}"/>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3" name="Rectangle">
            <a:extLst>
              <a:ext uri="{FF2B5EF4-FFF2-40B4-BE49-F238E27FC236}">
                <a16:creationId xmlns:a16="http://schemas.microsoft.com/office/drawing/2014/main" id="{3A27ED01-9A40-0146-2027-CA5ED3F26B9A}"/>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3108767D-2519-D6C8-2E46-730DA03F5E8F}"/>
              </a:ext>
            </a:extLst>
          </p:cNvPr>
          <p:cNvSpPr txBox="1"/>
          <p:nvPr/>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7</a:t>
            </a:r>
            <a:r>
              <a:rPr b="1" dirty="0"/>
              <a:t> -</a:t>
            </a:r>
          </a:p>
        </p:txBody>
      </p:sp>
      <p:sp>
        <p:nvSpPr>
          <p:cNvPr id="115" name="Rectangle">
            <a:extLst>
              <a:ext uri="{FF2B5EF4-FFF2-40B4-BE49-F238E27FC236}">
                <a16:creationId xmlns:a16="http://schemas.microsoft.com/office/drawing/2014/main" id="{F992055F-A8CA-085F-ABDA-103BD3856F51}"/>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25399E92-1CB2-CCC6-43D7-5C9220199776}"/>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15</a:t>
            </a:fld>
            <a:endParaRPr dirty="0"/>
          </a:p>
        </p:txBody>
      </p:sp>
      <p:pic>
        <p:nvPicPr>
          <p:cNvPr id="5" name="Picture 4">
            <a:extLst>
              <a:ext uri="{FF2B5EF4-FFF2-40B4-BE49-F238E27FC236}">
                <a16:creationId xmlns:a16="http://schemas.microsoft.com/office/drawing/2014/main" id="{73C918E9-5DF5-90E0-7CBD-83B05A5D1A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58A320A1-EB5D-5D6E-FD5F-96515D337A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EA079741-EC37-F70A-6F77-A88CF6AB67F6}"/>
              </a:ext>
            </a:extLst>
          </p:cNvPr>
          <p:cNvSpPr txBox="1"/>
          <p:nvPr/>
        </p:nvSpPr>
        <p:spPr>
          <a:xfrm>
            <a:off x="200721" y="2812493"/>
            <a:ext cx="7655260" cy="3720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US" dirty="0"/>
              <a:t>Pre-hospital Treatment for External Hemorrhage</a:t>
            </a:r>
            <a:endParaRPr lang="en-IN" dirty="0"/>
          </a:p>
        </p:txBody>
      </p:sp>
      <p:pic>
        <p:nvPicPr>
          <p:cNvPr id="3" name="Picture 2">
            <a:extLst>
              <a:ext uri="{FF2B5EF4-FFF2-40B4-BE49-F238E27FC236}">
                <a16:creationId xmlns:a16="http://schemas.microsoft.com/office/drawing/2014/main" id="{853ED7CE-22A2-E5B1-967D-3614810085EC}"/>
              </a:ext>
            </a:extLst>
          </p:cNvPr>
          <p:cNvPicPr>
            <a:picLocks noChangeAspect="1"/>
          </p:cNvPicPr>
          <p:nvPr/>
        </p:nvPicPr>
        <p:blipFill>
          <a:blip r:embed="rId4"/>
          <a:stretch>
            <a:fillRect/>
          </a:stretch>
        </p:blipFill>
        <p:spPr>
          <a:xfrm>
            <a:off x="8036881" y="3353453"/>
            <a:ext cx="16216269" cy="7663564"/>
          </a:xfrm>
          <a:prstGeom prst="rect">
            <a:avLst/>
          </a:prstGeom>
        </p:spPr>
      </p:pic>
    </p:spTree>
    <p:extLst>
      <p:ext uri="{BB962C8B-B14F-4D97-AF65-F5344CB8AC3E}">
        <p14:creationId xmlns:p14="http://schemas.microsoft.com/office/powerpoint/2010/main" val="60054343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B1F22-23AB-D27A-0CF3-00A3AD26577B}"/>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751F478E-63AD-454B-7A1D-81685A664F6D}"/>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EC45BD86-8CA4-C22C-04BB-01AFF0824FAF}"/>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3" name="Rectangle">
            <a:extLst>
              <a:ext uri="{FF2B5EF4-FFF2-40B4-BE49-F238E27FC236}">
                <a16:creationId xmlns:a16="http://schemas.microsoft.com/office/drawing/2014/main" id="{3C30DA1E-1E9F-A3A1-E0EE-A1927230F0FD}"/>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158D2A53-FE8B-0337-4D50-1D18F527C20F}"/>
              </a:ext>
            </a:extLst>
          </p:cNvPr>
          <p:cNvSpPr txBox="1"/>
          <p:nvPr/>
        </p:nvSpPr>
        <p:spPr>
          <a:xfrm>
            <a:off x="21546983" y="12813338"/>
            <a:ext cx="1406835"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7</a:t>
            </a:r>
            <a:r>
              <a:rPr b="1" dirty="0"/>
              <a:t> -</a:t>
            </a:r>
          </a:p>
        </p:txBody>
      </p:sp>
      <p:sp>
        <p:nvSpPr>
          <p:cNvPr id="115" name="Rectangle">
            <a:extLst>
              <a:ext uri="{FF2B5EF4-FFF2-40B4-BE49-F238E27FC236}">
                <a16:creationId xmlns:a16="http://schemas.microsoft.com/office/drawing/2014/main" id="{6273E203-7410-9E1D-EE39-48510EF92C97}"/>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FDE5C2C3-FA86-21D8-6BFE-1E3CE7E9ACFF}"/>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16</a:t>
            </a:fld>
            <a:endParaRPr dirty="0"/>
          </a:p>
        </p:txBody>
      </p:sp>
      <p:pic>
        <p:nvPicPr>
          <p:cNvPr id="5" name="Picture 4">
            <a:extLst>
              <a:ext uri="{FF2B5EF4-FFF2-40B4-BE49-F238E27FC236}">
                <a16:creationId xmlns:a16="http://schemas.microsoft.com/office/drawing/2014/main" id="{CC773D0D-425C-9B8F-317B-548D0E7452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96043720-F2C6-165F-9413-5D0DBD8D5B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EAAF5969-57CC-61EA-44A4-CE1AB960675A}"/>
              </a:ext>
            </a:extLst>
          </p:cNvPr>
          <p:cNvSpPr txBox="1"/>
          <p:nvPr/>
        </p:nvSpPr>
        <p:spPr>
          <a:xfrm>
            <a:off x="200721" y="2812493"/>
            <a:ext cx="7655260" cy="3720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US" dirty="0"/>
              <a:t>Pre-hospital Treatment for External Hemorrhage</a:t>
            </a:r>
            <a:endParaRPr lang="en-IN" dirty="0"/>
          </a:p>
        </p:txBody>
      </p:sp>
      <p:pic>
        <p:nvPicPr>
          <p:cNvPr id="2" name="Picture 1">
            <a:extLst>
              <a:ext uri="{FF2B5EF4-FFF2-40B4-BE49-F238E27FC236}">
                <a16:creationId xmlns:a16="http://schemas.microsoft.com/office/drawing/2014/main" id="{B1D885CB-2CC9-B340-7C5E-45622D65E1B3}"/>
              </a:ext>
            </a:extLst>
          </p:cNvPr>
          <p:cNvPicPr>
            <a:picLocks noChangeAspect="1"/>
          </p:cNvPicPr>
          <p:nvPr/>
        </p:nvPicPr>
        <p:blipFill>
          <a:blip r:embed="rId4"/>
          <a:stretch>
            <a:fillRect/>
          </a:stretch>
        </p:blipFill>
        <p:spPr>
          <a:xfrm>
            <a:off x="8789469" y="2542464"/>
            <a:ext cx="13689531" cy="9921143"/>
          </a:xfrm>
          <a:prstGeom prst="rect">
            <a:avLst/>
          </a:prstGeom>
        </p:spPr>
      </p:pic>
    </p:spTree>
    <p:extLst>
      <p:ext uri="{BB962C8B-B14F-4D97-AF65-F5344CB8AC3E}">
        <p14:creationId xmlns:p14="http://schemas.microsoft.com/office/powerpoint/2010/main" val="188080472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778A9-E48C-013D-C323-E6D31D568FCB}"/>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9B76C96-79E9-0EA5-3060-C59273700524}"/>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9E714697-C900-B5A6-32BE-FA7417291C3B}"/>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3" name="Rectangle">
            <a:extLst>
              <a:ext uri="{FF2B5EF4-FFF2-40B4-BE49-F238E27FC236}">
                <a16:creationId xmlns:a16="http://schemas.microsoft.com/office/drawing/2014/main" id="{57562C70-1B2F-347F-02C1-26103C24E157}"/>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4B14CB5C-8DBB-105A-B5C3-9C57F944FE2A}"/>
              </a:ext>
            </a:extLst>
          </p:cNvPr>
          <p:cNvSpPr txBox="1"/>
          <p:nvPr/>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7</a:t>
            </a:r>
            <a:r>
              <a:rPr b="1" dirty="0"/>
              <a:t> -</a:t>
            </a:r>
          </a:p>
        </p:txBody>
      </p:sp>
      <p:sp>
        <p:nvSpPr>
          <p:cNvPr id="115" name="Rectangle">
            <a:extLst>
              <a:ext uri="{FF2B5EF4-FFF2-40B4-BE49-F238E27FC236}">
                <a16:creationId xmlns:a16="http://schemas.microsoft.com/office/drawing/2014/main" id="{AD3999DB-1BDB-4CA2-C71A-8C6DE14902EB}"/>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6D4E927F-229C-C5A4-67B0-6ABF9065D40E}"/>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17</a:t>
            </a:fld>
            <a:endParaRPr dirty="0"/>
          </a:p>
        </p:txBody>
      </p:sp>
      <p:pic>
        <p:nvPicPr>
          <p:cNvPr id="5" name="Picture 4">
            <a:extLst>
              <a:ext uri="{FF2B5EF4-FFF2-40B4-BE49-F238E27FC236}">
                <a16:creationId xmlns:a16="http://schemas.microsoft.com/office/drawing/2014/main" id="{1A7B36BB-D678-C9EA-6FE0-C422FAE971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6797F9AD-9C4A-7B25-E569-9E21A6B6A9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D784C60B-39F6-5B4D-F4E8-72F15246EB8B}"/>
              </a:ext>
            </a:extLst>
          </p:cNvPr>
          <p:cNvSpPr txBox="1"/>
          <p:nvPr/>
        </p:nvSpPr>
        <p:spPr>
          <a:xfrm>
            <a:off x="200721" y="2812493"/>
            <a:ext cx="7655260" cy="1947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US" dirty="0"/>
              <a:t>INTERNAL BLEEDING</a:t>
            </a:r>
            <a:endParaRPr lang="en-IN" dirty="0"/>
          </a:p>
        </p:txBody>
      </p:sp>
      <p:pic>
        <p:nvPicPr>
          <p:cNvPr id="3" name="Picture 2">
            <a:extLst>
              <a:ext uri="{FF2B5EF4-FFF2-40B4-BE49-F238E27FC236}">
                <a16:creationId xmlns:a16="http://schemas.microsoft.com/office/drawing/2014/main" id="{EF85C8A1-2D78-C767-F444-5B140D7E7268}"/>
              </a:ext>
            </a:extLst>
          </p:cNvPr>
          <p:cNvPicPr>
            <a:picLocks noChangeAspect="1"/>
          </p:cNvPicPr>
          <p:nvPr/>
        </p:nvPicPr>
        <p:blipFill>
          <a:blip r:embed="rId4"/>
          <a:stretch>
            <a:fillRect/>
          </a:stretch>
        </p:blipFill>
        <p:spPr>
          <a:xfrm>
            <a:off x="9150164" y="2951236"/>
            <a:ext cx="14268636" cy="8870649"/>
          </a:xfrm>
          <a:prstGeom prst="rect">
            <a:avLst/>
          </a:prstGeom>
        </p:spPr>
      </p:pic>
    </p:spTree>
    <p:extLst>
      <p:ext uri="{BB962C8B-B14F-4D97-AF65-F5344CB8AC3E}">
        <p14:creationId xmlns:p14="http://schemas.microsoft.com/office/powerpoint/2010/main" val="395181148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EAE41-7AC1-4CA2-38CD-CE772E5E13AB}"/>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E4A60A3B-7BEC-017B-9383-E15647048B1E}"/>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D72C701B-A71C-4E39-BA25-C0F82610C5E2}"/>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7C555A45-5015-21F1-9790-7A2906BC594C}"/>
              </a:ext>
            </a:extLst>
          </p:cNvPr>
          <p:cNvSpPr txBox="1"/>
          <p:nvPr/>
        </p:nvSpPr>
        <p:spPr>
          <a:xfrm>
            <a:off x="8291743" y="2229606"/>
            <a:ext cx="15076257" cy="1294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lgn="just">
              <a:lnSpc>
                <a:spcPct val="150000"/>
              </a:lnSpc>
              <a:buFont typeface="Arial" panose="020B0604020202020204" pitchFamily="34" charset="0"/>
              <a:buChar char="•"/>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Maintain an open airway and provide high-flow oxygen per local protocol.</a:t>
            </a:r>
          </a:p>
          <a:p>
            <a:pPr marL="857250" indent="-857250" algn="just">
              <a:lnSpc>
                <a:spcPct val="150000"/>
              </a:lnSpc>
              <a:buFont typeface="Arial" panose="020B0604020202020204" pitchFamily="34" charset="0"/>
              <a:buChar char="•"/>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Keep the patient warm, but be careful not to overheat him/her.</a:t>
            </a:r>
          </a:p>
          <a:p>
            <a:pPr marL="857250" indent="-857250" algn="just">
              <a:lnSpc>
                <a:spcPct val="150000"/>
              </a:lnSpc>
              <a:buFont typeface="Arial" panose="020B0604020202020204" pitchFamily="34" charset="0"/>
              <a:buChar char="•"/>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Treat for shock.</a:t>
            </a:r>
          </a:p>
          <a:p>
            <a:pPr marL="857250" indent="-857250" algn="just">
              <a:lnSpc>
                <a:spcPct val="150000"/>
              </a:lnSpc>
              <a:buFont typeface="Arial" panose="020B0604020202020204" pitchFamily="34" charset="0"/>
              <a:buChar char="•"/>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Transport the patient as soon as possible.</a:t>
            </a:r>
          </a:p>
          <a:p>
            <a:pPr marL="857250" indent="-857250" algn="just">
              <a:lnSpc>
                <a:spcPct val="150000"/>
              </a:lnSpc>
              <a:buFont typeface="Arial" panose="020B0604020202020204" pitchFamily="34" charset="0"/>
              <a:buChar char="•"/>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Report the possibility of internal bleeding as soon as more highly trained EMS personnel arrive at the scene</a:t>
            </a:r>
          </a:p>
          <a:p>
            <a:pPr marL="857250" indent="-857250" algn="just">
              <a:lnSpc>
                <a:spcPct val="150000"/>
              </a:lnSpc>
              <a:buFont typeface="Arial" panose="020B0604020202020204" pitchFamily="34" charset="0"/>
              <a:buChar char="•"/>
            </a:pP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57250" indent="-857250" algn="just">
              <a:lnSpc>
                <a:spcPct val="150000"/>
              </a:lnSpc>
              <a:buFont typeface="Arial" panose="020B0604020202020204" pitchFamily="34" charset="0"/>
              <a:buChar char="•"/>
            </a:pP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3" name="Rectangle">
            <a:extLst>
              <a:ext uri="{FF2B5EF4-FFF2-40B4-BE49-F238E27FC236}">
                <a16:creationId xmlns:a16="http://schemas.microsoft.com/office/drawing/2014/main" id="{2438DF96-BD24-7B28-B2EF-1017ADD2D093}"/>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D1F142FB-E223-2399-584E-2750252D00C0}"/>
              </a:ext>
            </a:extLst>
          </p:cNvPr>
          <p:cNvSpPr txBox="1"/>
          <p:nvPr/>
        </p:nvSpPr>
        <p:spPr>
          <a:xfrm>
            <a:off x="21546983" y="12813338"/>
            <a:ext cx="1406835"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7</a:t>
            </a:r>
            <a:r>
              <a:rPr b="1" dirty="0"/>
              <a:t> -</a:t>
            </a:r>
          </a:p>
        </p:txBody>
      </p:sp>
      <p:sp>
        <p:nvSpPr>
          <p:cNvPr id="115" name="Rectangle">
            <a:extLst>
              <a:ext uri="{FF2B5EF4-FFF2-40B4-BE49-F238E27FC236}">
                <a16:creationId xmlns:a16="http://schemas.microsoft.com/office/drawing/2014/main" id="{6134FF20-E6C5-6908-7BB9-129D5EE095A9}"/>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4E33111E-C067-7AD0-DA6C-26A14F5344B2}"/>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18</a:t>
            </a:fld>
            <a:endParaRPr dirty="0"/>
          </a:p>
        </p:txBody>
      </p:sp>
      <p:pic>
        <p:nvPicPr>
          <p:cNvPr id="5" name="Picture 4">
            <a:extLst>
              <a:ext uri="{FF2B5EF4-FFF2-40B4-BE49-F238E27FC236}">
                <a16:creationId xmlns:a16="http://schemas.microsoft.com/office/drawing/2014/main" id="{C8B96FE6-FB3E-951C-3BFB-26D7318340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9682B48E-027D-F927-3310-D82DABEE3C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60A4295D-2B4A-F4B7-9031-FD920CB1F30A}"/>
              </a:ext>
            </a:extLst>
          </p:cNvPr>
          <p:cNvSpPr txBox="1"/>
          <p:nvPr/>
        </p:nvSpPr>
        <p:spPr>
          <a:xfrm>
            <a:off x="200721" y="2812493"/>
            <a:ext cx="7655260" cy="54932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br>
              <a:rPr lang="en-IN" dirty="0"/>
            </a:br>
            <a:r>
              <a:rPr lang="en-IN" dirty="0"/>
              <a:t>Pre-hospital Treatment for Internal Haemorrhage</a:t>
            </a:r>
            <a:br>
              <a:rPr lang="en-IN" dirty="0"/>
            </a:br>
            <a:endParaRPr lang="en-IN" dirty="0"/>
          </a:p>
        </p:txBody>
      </p:sp>
    </p:spTree>
    <p:extLst>
      <p:ext uri="{BB962C8B-B14F-4D97-AF65-F5344CB8AC3E}">
        <p14:creationId xmlns:p14="http://schemas.microsoft.com/office/powerpoint/2010/main" val="80908643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E4BEC-A7F3-5E99-69A6-98201B0A1AB8}"/>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2694934-B0A2-5132-08A0-E30735FB6AE7}"/>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7E9121FE-28CE-B43B-B7A8-D0F3ADB105FC}"/>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62D6AC40-9886-1FA2-DA58-BECA32831B87}"/>
              </a:ext>
            </a:extLst>
          </p:cNvPr>
          <p:cNvSpPr txBox="1"/>
          <p:nvPr/>
        </p:nvSpPr>
        <p:spPr>
          <a:xfrm>
            <a:off x="8564880" y="3888736"/>
            <a:ext cx="15076257" cy="41099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r>
              <a:rPr lang="en-US" sz="6000" dirty="0">
                <a:solidFill>
                  <a:schemeClr val="tx1"/>
                </a:solidFill>
              </a:rPr>
              <a:t>Failure of the circulatory system to provide adequate oxygenated blood supply throughout the body (inadequate tissue perfusion).</a:t>
            </a:r>
          </a:p>
        </p:txBody>
      </p:sp>
      <p:sp>
        <p:nvSpPr>
          <p:cNvPr id="113" name="Rectangle">
            <a:extLst>
              <a:ext uri="{FF2B5EF4-FFF2-40B4-BE49-F238E27FC236}">
                <a16:creationId xmlns:a16="http://schemas.microsoft.com/office/drawing/2014/main" id="{C122CCDA-C1EE-0E9C-36F2-2FFB1D838B61}"/>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A11117CF-D4CE-EE33-96B2-CCAFB50D9906}"/>
              </a:ext>
            </a:extLst>
          </p:cNvPr>
          <p:cNvSpPr txBox="1"/>
          <p:nvPr/>
        </p:nvSpPr>
        <p:spPr>
          <a:xfrm>
            <a:off x="21546983" y="12813338"/>
            <a:ext cx="1406835"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7</a:t>
            </a:r>
            <a:r>
              <a:rPr b="1" dirty="0"/>
              <a:t> -</a:t>
            </a:r>
          </a:p>
        </p:txBody>
      </p:sp>
      <p:sp>
        <p:nvSpPr>
          <p:cNvPr id="115" name="Rectangle">
            <a:extLst>
              <a:ext uri="{FF2B5EF4-FFF2-40B4-BE49-F238E27FC236}">
                <a16:creationId xmlns:a16="http://schemas.microsoft.com/office/drawing/2014/main" id="{C1F32BD0-2F9A-2E51-EF48-4368221AC6EB}"/>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1A2F1717-A1AD-48A8-F29F-118497E62E5A}"/>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19</a:t>
            </a:fld>
            <a:endParaRPr dirty="0"/>
          </a:p>
        </p:txBody>
      </p:sp>
      <p:pic>
        <p:nvPicPr>
          <p:cNvPr id="5" name="Picture 4">
            <a:extLst>
              <a:ext uri="{FF2B5EF4-FFF2-40B4-BE49-F238E27FC236}">
                <a16:creationId xmlns:a16="http://schemas.microsoft.com/office/drawing/2014/main" id="{2BB70135-C6B9-7A77-BEA0-B92413D739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0F1BD487-3F4C-15EB-6DA0-5262506CCD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A2F93602-0A10-062D-322D-3D5B4A2FD523}"/>
              </a:ext>
            </a:extLst>
          </p:cNvPr>
          <p:cNvSpPr txBox="1"/>
          <p:nvPr/>
        </p:nvSpPr>
        <p:spPr>
          <a:xfrm>
            <a:off x="742863" y="2812493"/>
            <a:ext cx="7113118" cy="1061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Shock</a:t>
            </a:r>
          </a:p>
        </p:txBody>
      </p:sp>
    </p:spTree>
    <p:extLst>
      <p:ext uri="{BB962C8B-B14F-4D97-AF65-F5344CB8AC3E}">
        <p14:creationId xmlns:p14="http://schemas.microsoft.com/office/powerpoint/2010/main" val="390884093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C77F0D2F-63C2-DC7A-327A-7363CBB73A8D}"/>
              </a:ext>
            </a:extLst>
          </p:cNvPr>
          <p:cNvSpPr txBox="1">
            <a:spLocks/>
          </p:cNvSpPr>
          <p:nvPr/>
        </p:nvSpPr>
        <p:spPr>
          <a:xfrm>
            <a:off x="577892" y="2703577"/>
            <a:ext cx="7627938" cy="7756525"/>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r>
              <a:rPr lang="en-US" sz="4800" dirty="0"/>
              <a:t>Upon completing this lesson, you will be able to:</a:t>
            </a:r>
          </a:p>
        </p:txBody>
      </p:sp>
      <p:sp>
        <p:nvSpPr>
          <p:cNvPr id="6" name="OBJECTIVES">
            <a:extLst>
              <a:ext uri="{FF2B5EF4-FFF2-40B4-BE49-F238E27FC236}">
                <a16:creationId xmlns:a16="http://schemas.microsoft.com/office/drawing/2014/main" id="{D3DB3725-B6EF-8DE8-0BDC-B71D6415B706}"/>
              </a:ext>
            </a:extLst>
          </p:cNvPr>
          <p:cNvSpPr txBox="1"/>
          <p:nvPr/>
        </p:nvSpPr>
        <p:spPr>
          <a:xfrm>
            <a:off x="8661373" y="787889"/>
            <a:ext cx="5351166" cy="14011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r>
              <a:rPr dirty="0"/>
              <a:t>OBJECTIVES</a:t>
            </a:r>
          </a:p>
        </p:txBody>
      </p:sp>
      <p:sp>
        <p:nvSpPr>
          <p:cNvPr id="14" name="Slide Number">
            <a:extLst>
              <a:ext uri="{FF2B5EF4-FFF2-40B4-BE49-F238E27FC236}">
                <a16:creationId xmlns:a16="http://schemas.microsoft.com/office/drawing/2014/main" id="{83C7BAED-6F29-E142-C962-8C88F04D95BB}"/>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grpSp>
        <p:nvGrpSpPr>
          <p:cNvPr id="8" name="Group">
            <a:extLst>
              <a:ext uri="{FF2B5EF4-FFF2-40B4-BE49-F238E27FC236}">
                <a16:creationId xmlns:a16="http://schemas.microsoft.com/office/drawing/2014/main" id="{CAA04B4A-3446-D07E-0B7A-B405425236F2}"/>
              </a:ext>
            </a:extLst>
          </p:cNvPr>
          <p:cNvGrpSpPr/>
          <p:nvPr/>
        </p:nvGrpSpPr>
        <p:grpSpPr>
          <a:xfrm>
            <a:off x="9844663" y="5146261"/>
            <a:ext cx="1219201" cy="1681958"/>
            <a:chOff x="0" y="115975"/>
            <a:chExt cx="1219200" cy="1681957"/>
          </a:xfrm>
        </p:grpSpPr>
        <p:sp>
          <p:nvSpPr>
            <p:cNvPr id="9" name="Circle">
              <a:extLst>
                <a:ext uri="{FF2B5EF4-FFF2-40B4-BE49-F238E27FC236}">
                  <a16:creationId xmlns:a16="http://schemas.microsoft.com/office/drawing/2014/main" id="{DDFB6565-72EF-003C-AE08-6B83E67C101B}"/>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0" name="1">
              <a:extLst>
                <a:ext uri="{FF2B5EF4-FFF2-40B4-BE49-F238E27FC236}">
                  <a16:creationId xmlns:a16="http://schemas.microsoft.com/office/drawing/2014/main" id="{54F5CA14-AABE-7C96-4518-C85009FF3416}"/>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rPr dirty="0"/>
                <a:t>1</a:t>
              </a:r>
            </a:p>
          </p:txBody>
        </p:sp>
      </p:grpSp>
      <p:grpSp>
        <p:nvGrpSpPr>
          <p:cNvPr id="11" name="Group">
            <a:extLst>
              <a:ext uri="{FF2B5EF4-FFF2-40B4-BE49-F238E27FC236}">
                <a16:creationId xmlns:a16="http://schemas.microsoft.com/office/drawing/2014/main" id="{76970757-F26B-DDE5-9AF7-3B4C2D9AA22F}"/>
              </a:ext>
            </a:extLst>
          </p:cNvPr>
          <p:cNvGrpSpPr/>
          <p:nvPr/>
        </p:nvGrpSpPr>
        <p:grpSpPr>
          <a:xfrm>
            <a:off x="9908162" y="7501765"/>
            <a:ext cx="1219201" cy="1681958"/>
            <a:chOff x="0" y="115975"/>
            <a:chExt cx="1219200" cy="1681957"/>
          </a:xfrm>
        </p:grpSpPr>
        <p:sp>
          <p:nvSpPr>
            <p:cNvPr id="12" name="Circle">
              <a:extLst>
                <a:ext uri="{FF2B5EF4-FFF2-40B4-BE49-F238E27FC236}">
                  <a16:creationId xmlns:a16="http://schemas.microsoft.com/office/drawing/2014/main" id="{5B2DFE1C-64F1-C887-E629-B729EF880B4F}"/>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3" name="2">
              <a:extLst>
                <a:ext uri="{FF2B5EF4-FFF2-40B4-BE49-F238E27FC236}">
                  <a16:creationId xmlns:a16="http://schemas.microsoft.com/office/drawing/2014/main" id="{58C64375-504A-A719-6B63-7FF162E17FAD}"/>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2</a:t>
              </a:r>
            </a:p>
          </p:txBody>
        </p:sp>
      </p:grpSp>
      <p:sp>
        <p:nvSpPr>
          <p:cNvPr id="2" name="List three methods of controlling external hemorrhage.…">
            <a:extLst>
              <a:ext uri="{FF2B5EF4-FFF2-40B4-BE49-F238E27FC236}">
                <a16:creationId xmlns:a16="http://schemas.microsoft.com/office/drawing/2014/main" id="{AAC403FF-2712-567E-7664-BB7E9B9261AD}"/>
              </a:ext>
            </a:extLst>
          </p:cNvPr>
          <p:cNvSpPr txBox="1"/>
          <p:nvPr/>
        </p:nvSpPr>
        <p:spPr>
          <a:xfrm>
            <a:off x="11546216" y="5446144"/>
            <a:ext cx="11469939" cy="34585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lvl="1" indent="0" defTabSz="1896340">
              <a:tabLst>
                <a:tab pos="2286000" algn="l"/>
                <a:tab pos="3644900" algn="l"/>
                <a:tab pos="5029200" algn="l"/>
                <a:tab pos="6388100" algn="l"/>
              </a:tabLst>
              <a:defRPr sz="4800">
                <a:latin typeface="Open Sans"/>
                <a:ea typeface="Open Sans"/>
                <a:cs typeface="Open Sans"/>
                <a:sym typeface="Open Sans"/>
              </a:defRPr>
            </a:pPr>
            <a:r>
              <a:rPr dirty="0"/>
              <a:t>List three methods of controlling external hemorrhage.</a:t>
            </a:r>
          </a:p>
          <a:p>
            <a:pPr lvl="1" indent="0" defTabSz="1896340">
              <a:tabLst>
                <a:tab pos="2286000" algn="l"/>
                <a:tab pos="3644900" algn="l"/>
                <a:tab pos="5029200" algn="l"/>
                <a:tab pos="6388100" algn="l"/>
              </a:tabLst>
              <a:defRPr sz="4800">
                <a:latin typeface="Open Sans"/>
                <a:ea typeface="Open Sans"/>
                <a:cs typeface="Open Sans"/>
                <a:sym typeface="Open Sans"/>
              </a:defRPr>
            </a:pPr>
            <a:endParaRPr dirty="0"/>
          </a:p>
          <a:p>
            <a:pPr lvl="1" indent="0" defTabSz="1896340">
              <a:tabLst>
                <a:tab pos="2286000" algn="l"/>
                <a:tab pos="3644900" algn="l"/>
                <a:tab pos="5029200" algn="l"/>
                <a:tab pos="6388100" algn="l"/>
              </a:tabLst>
              <a:defRPr sz="4800">
                <a:latin typeface="Open Sans"/>
                <a:ea typeface="Open Sans"/>
                <a:cs typeface="Open Sans"/>
                <a:sym typeface="Open Sans"/>
              </a:defRPr>
            </a:pPr>
            <a:r>
              <a:rPr dirty="0"/>
              <a:t>List ten signs and symptoms of shock.</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41A17-EF26-998C-66F0-DACB77651F5F}"/>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6CF06629-4C2D-C2B6-E5AD-B7D3775B1368}"/>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B1A198DD-0049-A0D6-A22D-5F780FE5454F}"/>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41C12771-EEB7-8565-ED87-DC065B41076E}"/>
              </a:ext>
            </a:extLst>
          </p:cNvPr>
          <p:cNvSpPr txBox="1"/>
          <p:nvPr/>
        </p:nvSpPr>
        <p:spPr>
          <a:xfrm>
            <a:off x="8564880" y="2653991"/>
            <a:ext cx="15076257" cy="97012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Inability of the heart to pump enough blood through the organs</a:t>
            </a:r>
          </a:p>
          <a:p>
            <a:pPr marL="857250" indent="-857250">
              <a:buFont typeface="Arial" panose="020B0604020202020204" pitchFamily="34" charset="0"/>
              <a:buChar char="•"/>
            </a:pP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Severe loss of blood; insufficient blood in the system</a:t>
            </a:r>
          </a:p>
          <a:p>
            <a:pPr marL="857250" indent="-857250">
              <a:buFont typeface="Arial" panose="020B0604020202020204" pitchFamily="34" charset="0"/>
              <a:buChar char="•"/>
            </a:pP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Excessive dilation of blood vessels. Blood volume will be insufficient to fill them and shock will develop.</a:t>
            </a:r>
          </a:p>
        </p:txBody>
      </p:sp>
      <p:sp>
        <p:nvSpPr>
          <p:cNvPr id="113" name="Rectangle">
            <a:extLst>
              <a:ext uri="{FF2B5EF4-FFF2-40B4-BE49-F238E27FC236}">
                <a16:creationId xmlns:a16="http://schemas.microsoft.com/office/drawing/2014/main" id="{9B5F56E2-B65A-DB90-693B-28DFA61489D8}"/>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9E0BE8AD-BD33-F716-2997-FDC38788A14E}"/>
              </a:ext>
            </a:extLst>
          </p:cNvPr>
          <p:cNvSpPr txBox="1"/>
          <p:nvPr/>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7</a:t>
            </a:r>
            <a:r>
              <a:rPr b="1" dirty="0"/>
              <a:t> -</a:t>
            </a:r>
          </a:p>
        </p:txBody>
      </p:sp>
      <p:sp>
        <p:nvSpPr>
          <p:cNvPr id="115" name="Rectangle">
            <a:extLst>
              <a:ext uri="{FF2B5EF4-FFF2-40B4-BE49-F238E27FC236}">
                <a16:creationId xmlns:a16="http://schemas.microsoft.com/office/drawing/2014/main" id="{8A61E515-3FF6-1F24-B81D-F3CD756366B6}"/>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6B99A4BC-4C00-92AF-3FCF-E741FF0C9345}"/>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20</a:t>
            </a:fld>
            <a:endParaRPr dirty="0"/>
          </a:p>
        </p:txBody>
      </p:sp>
      <p:pic>
        <p:nvPicPr>
          <p:cNvPr id="5" name="Picture 4">
            <a:extLst>
              <a:ext uri="{FF2B5EF4-FFF2-40B4-BE49-F238E27FC236}">
                <a16:creationId xmlns:a16="http://schemas.microsoft.com/office/drawing/2014/main" id="{CB9BA92F-6AD0-B117-D4B0-53DCA7F38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819B3F8A-6BCD-4ECA-999B-45723CFF0A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BD82077F-FC81-E988-E7C4-905DBBAED2EC}"/>
              </a:ext>
            </a:extLst>
          </p:cNvPr>
          <p:cNvSpPr txBox="1"/>
          <p:nvPr/>
        </p:nvSpPr>
        <p:spPr>
          <a:xfrm>
            <a:off x="742863" y="2812493"/>
            <a:ext cx="7113118" cy="1947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Causes of Shock</a:t>
            </a:r>
          </a:p>
        </p:txBody>
      </p:sp>
    </p:spTree>
    <p:extLst>
      <p:ext uri="{BB962C8B-B14F-4D97-AF65-F5344CB8AC3E}">
        <p14:creationId xmlns:p14="http://schemas.microsoft.com/office/powerpoint/2010/main" val="21143401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E9391-CA1E-2E2F-030C-1A85B2712537}"/>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207D2E6-F786-9198-AD8F-B7DC943E6C89}"/>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D3BC6A93-A08A-DFCF-3ED4-6CEBAB0EECBB}"/>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567215F4-EB88-7B12-0FA5-0BDD11D63805}"/>
              </a:ext>
            </a:extLst>
          </p:cNvPr>
          <p:cNvSpPr txBox="1"/>
          <p:nvPr/>
        </p:nvSpPr>
        <p:spPr>
          <a:xfrm>
            <a:off x="8564880" y="3786336"/>
            <a:ext cx="15076257" cy="6782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Cardiogenic shock </a:t>
            </a:r>
          </a:p>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Hypovolemic shock </a:t>
            </a:r>
          </a:p>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Hemorrhagic shock</a:t>
            </a:r>
          </a:p>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Neurogenic shock </a:t>
            </a:r>
          </a:p>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Anaphylactic shock</a:t>
            </a:r>
          </a:p>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Septic shock </a:t>
            </a:r>
          </a:p>
        </p:txBody>
      </p:sp>
      <p:sp>
        <p:nvSpPr>
          <p:cNvPr id="113" name="Rectangle">
            <a:extLst>
              <a:ext uri="{FF2B5EF4-FFF2-40B4-BE49-F238E27FC236}">
                <a16:creationId xmlns:a16="http://schemas.microsoft.com/office/drawing/2014/main" id="{4B973432-2F4D-05EA-E9C2-3AEE609605CE}"/>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A445D5DB-B681-EECC-0388-587DFB254B74}"/>
              </a:ext>
            </a:extLst>
          </p:cNvPr>
          <p:cNvSpPr txBox="1"/>
          <p:nvPr/>
        </p:nvSpPr>
        <p:spPr>
          <a:xfrm>
            <a:off x="21546983" y="12813338"/>
            <a:ext cx="1406835"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7</a:t>
            </a:r>
            <a:r>
              <a:rPr b="1" dirty="0"/>
              <a:t> -</a:t>
            </a:r>
          </a:p>
        </p:txBody>
      </p:sp>
      <p:sp>
        <p:nvSpPr>
          <p:cNvPr id="115" name="Rectangle">
            <a:extLst>
              <a:ext uri="{FF2B5EF4-FFF2-40B4-BE49-F238E27FC236}">
                <a16:creationId xmlns:a16="http://schemas.microsoft.com/office/drawing/2014/main" id="{2C2D4CA7-598E-1FAC-6B55-7FCC618BBD3F}"/>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6A7A7910-B474-371B-1377-C63AE4D1D066}"/>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21</a:t>
            </a:fld>
            <a:endParaRPr dirty="0"/>
          </a:p>
        </p:txBody>
      </p:sp>
      <p:pic>
        <p:nvPicPr>
          <p:cNvPr id="5" name="Picture 4">
            <a:extLst>
              <a:ext uri="{FF2B5EF4-FFF2-40B4-BE49-F238E27FC236}">
                <a16:creationId xmlns:a16="http://schemas.microsoft.com/office/drawing/2014/main" id="{DEFE93DA-704F-EC56-5750-FB7AB7587B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8BE62ECD-E257-AC08-245B-46AACE638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38B47249-218E-81F7-F430-5542B91B9EBA}"/>
              </a:ext>
            </a:extLst>
          </p:cNvPr>
          <p:cNvSpPr txBox="1"/>
          <p:nvPr/>
        </p:nvSpPr>
        <p:spPr>
          <a:xfrm>
            <a:off x="742863" y="2812493"/>
            <a:ext cx="7113118" cy="19476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 Types of shock</a:t>
            </a:r>
          </a:p>
        </p:txBody>
      </p:sp>
    </p:spTree>
    <p:extLst>
      <p:ext uri="{BB962C8B-B14F-4D97-AF65-F5344CB8AC3E}">
        <p14:creationId xmlns:p14="http://schemas.microsoft.com/office/powerpoint/2010/main" val="119582263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7ED44-F481-A6FB-E9A4-D4DE8ECC3AD5}"/>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EC47F6BF-7880-090A-E3D0-B7B5EA7225B2}"/>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B14EDD8D-89AC-E3D9-7782-5405B019D772}"/>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E5D64836-80D2-C754-9879-AC62A84CECAC}"/>
              </a:ext>
            </a:extLst>
          </p:cNvPr>
          <p:cNvSpPr txBox="1"/>
          <p:nvPr/>
        </p:nvSpPr>
        <p:spPr>
          <a:xfrm>
            <a:off x="8564880" y="3786336"/>
            <a:ext cx="15076257" cy="7669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Breathing: Shallow and rapid</a:t>
            </a:r>
          </a:p>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Pulse: Rapid and weak</a:t>
            </a:r>
          </a:p>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Skin: Pale, cool and clammy</a:t>
            </a:r>
          </a:p>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Face: Pale, often with blue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colour</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(cyanosis) in the lips, tongue and ear lobes</a:t>
            </a:r>
          </a:p>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Eyes: Lack </a:t>
            </a:r>
            <a:r>
              <a:rPr lang="en-US" sz="6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lustre</a:t>
            </a: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pupils dilated</a:t>
            </a:r>
          </a:p>
        </p:txBody>
      </p:sp>
      <p:sp>
        <p:nvSpPr>
          <p:cNvPr id="113" name="Rectangle">
            <a:extLst>
              <a:ext uri="{FF2B5EF4-FFF2-40B4-BE49-F238E27FC236}">
                <a16:creationId xmlns:a16="http://schemas.microsoft.com/office/drawing/2014/main" id="{E95A8939-DF8B-72C9-E758-A66B605ED4B5}"/>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CE6BD37A-2EB6-0D3A-0384-2AD4F228FE82}"/>
              </a:ext>
            </a:extLst>
          </p:cNvPr>
          <p:cNvSpPr txBox="1"/>
          <p:nvPr/>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7</a:t>
            </a:r>
            <a:r>
              <a:rPr b="1" dirty="0"/>
              <a:t> -</a:t>
            </a:r>
          </a:p>
        </p:txBody>
      </p:sp>
      <p:sp>
        <p:nvSpPr>
          <p:cNvPr id="115" name="Rectangle">
            <a:extLst>
              <a:ext uri="{FF2B5EF4-FFF2-40B4-BE49-F238E27FC236}">
                <a16:creationId xmlns:a16="http://schemas.microsoft.com/office/drawing/2014/main" id="{6EEBE616-BE4B-9ABC-5C9D-686C2678D718}"/>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AEDAD0A3-B26E-84C8-0566-52EA898B8AC9}"/>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22</a:t>
            </a:fld>
            <a:endParaRPr dirty="0"/>
          </a:p>
        </p:txBody>
      </p:sp>
      <p:pic>
        <p:nvPicPr>
          <p:cNvPr id="5" name="Picture 4">
            <a:extLst>
              <a:ext uri="{FF2B5EF4-FFF2-40B4-BE49-F238E27FC236}">
                <a16:creationId xmlns:a16="http://schemas.microsoft.com/office/drawing/2014/main" id="{A28E0BC4-3311-CA1A-9D39-B4166EADBE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728900D0-C617-2495-EBAD-B06716130D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6023F142-1571-9226-0330-014D3A13E8B2}"/>
              </a:ext>
            </a:extLst>
          </p:cNvPr>
          <p:cNvSpPr txBox="1"/>
          <p:nvPr/>
        </p:nvSpPr>
        <p:spPr>
          <a:xfrm>
            <a:off x="742863" y="2812493"/>
            <a:ext cx="7113118" cy="1947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Signs of Shock</a:t>
            </a:r>
          </a:p>
        </p:txBody>
      </p:sp>
    </p:spTree>
    <p:extLst>
      <p:ext uri="{BB962C8B-B14F-4D97-AF65-F5344CB8AC3E}">
        <p14:creationId xmlns:p14="http://schemas.microsoft.com/office/powerpoint/2010/main" val="10712585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CA3CB-2279-EEF1-6C6C-48082D13A117}"/>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4BE3D180-FE96-2E35-D677-40655AFA7109}"/>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71D48DCE-8BF1-13B9-FD56-A0BA90E224EF}"/>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0E6C736-899F-C7C0-482F-84B4756F265B}"/>
              </a:ext>
            </a:extLst>
          </p:cNvPr>
          <p:cNvSpPr txBox="1"/>
          <p:nvPr/>
        </p:nvSpPr>
        <p:spPr>
          <a:xfrm>
            <a:off x="8564880" y="3786336"/>
            <a:ext cx="15076257" cy="8813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Nausea and possible vomiting.</a:t>
            </a:r>
          </a:p>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Thirst</a:t>
            </a:r>
          </a:p>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Weakness</a:t>
            </a:r>
          </a:p>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Vertigo</a:t>
            </a:r>
          </a:p>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Uneasiness and fear – in some patients these symptoms can be the first sign of shock.</a:t>
            </a:r>
          </a:p>
          <a:p>
            <a:pPr marL="857250" indent="-857250">
              <a:buFont typeface="Arial" panose="020B0604020202020204" pitchFamily="34" charset="0"/>
              <a:buChar char="•"/>
            </a:pP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3" name="Rectangle">
            <a:extLst>
              <a:ext uri="{FF2B5EF4-FFF2-40B4-BE49-F238E27FC236}">
                <a16:creationId xmlns:a16="http://schemas.microsoft.com/office/drawing/2014/main" id="{F98E052B-DC7A-757C-3601-44122DC4260C}"/>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D9268C56-2579-A53B-941F-C65CAE049954}"/>
              </a:ext>
            </a:extLst>
          </p:cNvPr>
          <p:cNvSpPr txBox="1"/>
          <p:nvPr/>
        </p:nvSpPr>
        <p:spPr>
          <a:xfrm>
            <a:off x="21546983" y="12813338"/>
            <a:ext cx="1406835"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7</a:t>
            </a:r>
            <a:r>
              <a:rPr b="1" dirty="0"/>
              <a:t> -</a:t>
            </a:r>
          </a:p>
        </p:txBody>
      </p:sp>
      <p:sp>
        <p:nvSpPr>
          <p:cNvPr id="115" name="Rectangle">
            <a:extLst>
              <a:ext uri="{FF2B5EF4-FFF2-40B4-BE49-F238E27FC236}">
                <a16:creationId xmlns:a16="http://schemas.microsoft.com/office/drawing/2014/main" id="{A953F5F0-CE61-4DAE-AE45-AFDE4A13A1F8}"/>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9C96512D-726F-A666-8DD2-7A8228B61146}"/>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23</a:t>
            </a:fld>
            <a:endParaRPr dirty="0"/>
          </a:p>
        </p:txBody>
      </p:sp>
      <p:pic>
        <p:nvPicPr>
          <p:cNvPr id="5" name="Picture 4">
            <a:extLst>
              <a:ext uri="{FF2B5EF4-FFF2-40B4-BE49-F238E27FC236}">
                <a16:creationId xmlns:a16="http://schemas.microsoft.com/office/drawing/2014/main" id="{C11BBFAE-A046-B236-562E-745AD1BC65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34A72312-D033-8EB5-624B-6EAEF1EC46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FDA8CB70-15D1-9286-61F4-0B9D20CAEC82}"/>
              </a:ext>
            </a:extLst>
          </p:cNvPr>
          <p:cNvSpPr txBox="1"/>
          <p:nvPr/>
        </p:nvSpPr>
        <p:spPr>
          <a:xfrm>
            <a:off x="742863" y="2812493"/>
            <a:ext cx="7113118" cy="19476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Symptoms of Shock</a:t>
            </a:r>
          </a:p>
        </p:txBody>
      </p:sp>
    </p:spTree>
    <p:extLst>
      <p:ext uri="{BB962C8B-B14F-4D97-AF65-F5344CB8AC3E}">
        <p14:creationId xmlns:p14="http://schemas.microsoft.com/office/powerpoint/2010/main" val="244810175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097B7-456B-9C6A-AB45-3BCB49DE3CB4}"/>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75E122DD-BECE-FFB7-F687-4466A886AB09}"/>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E3EA95F4-29E0-1380-118A-4F02065EA0DA}"/>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7831BA6-CDC7-682D-922D-C3ED27FF4927}"/>
              </a:ext>
            </a:extLst>
          </p:cNvPr>
          <p:cNvSpPr txBox="1"/>
          <p:nvPr/>
        </p:nvSpPr>
        <p:spPr>
          <a:xfrm>
            <a:off x="8564880" y="3786336"/>
            <a:ext cx="15076257" cy="7413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Carry out primary assessment.</a:t>
            </a:r>
          </a:p>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Seek medical attention (make sure EMS are on route).</a:t>
            </a:r>
          </a:p>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Maintain open airway. If breathing is inadequate, Prevent further blood loss (by using direct pressure, elevation or pressure points administer oxygen).</a:t>
            </a:r>
          </a:p>
        </p:txBody>
      </p:sp>
      <p:sp>
        <p:nvSpPr>
          <p:cNvPr id="113" name="Rectangle">
            <a:extLst>
              <a:ext uri="{FF2B5EF4-FFF2-40B4-BE49-F238E27FC236}">
                <a16:creationId xmlns:a16="http://schemas.microsoft.com/office/drawing/2014/main" id="{E68E02A0-775C-22CD-9BFD-EA5B919DBE5B}"/>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FD6EE661-4328-58A5-BA45-6D39699B7555}"/>
              </a:ext>
            </a:extLst>
          </p:cNvPr>
          <p:cNvSpPr txBox="1"/>
          <p:nvPr/>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7</a:t>
            </a:r>
            <a:r>
              <a:rPr b="1" dirty="0"/>
              <a:t> -</a:t>
            </a:r>
          </a:p>
        </p:txBody>
      </p:sp>
      <p:sp>
        <p:nvSpPr>
          <p:cNvPr id="115" name="Rectangle">
            <a:extLst>
              <a:ext uri="{FF2B5EF4-FFF2-40B4-BE49-F238E27FC236}">
                <a16:creationId xmlns:a16="http://schemas.microsoft.com/office/drawing/2014/main" id="{1CE72D76-4435-1B1A-4C5A-FC2EFDAFC353}"/>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ADBBD49D-1E7D-D5E1-D47C-7627E2411710}"/>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24</a:t>
            </a:fld>
            <a:endParaRPr dirty="0"/>
          </a:p>
        </p:txBody>
      </p:sp>
      <p:pic>
        <p:nvPicPr>
          <p:cNvPr id="5" name="Picture 4">
            <a:extLst>
              <a:ext uri="{FF2B5EF4-FFF2-40B4-BE49-F238E27FC236}">
                <a16:creationId xmlns:a16="http://schemas.microsoft.com/office/drawing/2014/main" id="{F5EA68D4-8785-C033-D67E-5A09FBF984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8757F8C5-F3BB-072A-A091-C8D3CE9C2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39A605C8-9213-A821-71B9-F895A2E22795}"/>
              </a:ext>
            </a:extLst>
          </p:cNvPr>
          <p:cNvSpPr txBox="1"/>
          <p:nvPr/>
        </p:nvSpPr>
        <p:spPr>
          <a:xfrm>
            <a:off x="742863" y="2812493"/>
            <a:ext cx="7113118" cy="28340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Pre-hospital Treatment for Shock</a:t>
            </a:r>
          </a:p>
        </p:txBody>
      </p:sp>
    </p:spTree>
    <p:extLst>
      <p:ext uri="{BB962C8B-B14F-4D97-AF65-F5344CB8AC3E}">
        <p14:creationId xmlns:p14="http://schemas.microsoft.com/office/powerpoint/2010/main" val="375633559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A2DAE-04C9-AF1E-8C22-5B06F612E13E}"/>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F285F27A-C0D0-5E67-B139-139366680E23}"/>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1C511BCD-46DC-AA82-FF74-FB78B5324827}"/>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375C0C2B-37AE-DB64-2F55-C1DA0C3AD77F}"/>
              </a:ext>
            </a:extLst>
          </p:cNvPr>
          <p:cNvSpPr txBox="1"/>
          <p:nvPr/>
        </p:nvSpPr>
        <p:spPr>
          <a:xfrm>
            <a:off x="8564880" y="2063878"/>
            <a:ext cx="15076257" cy="8685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buFont typeface="Arial" panose="020B0604020202020204" pitchFamily="34" charset="0"/>
              <a:buChar char="•"/>
            </a:pP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Elevate the lower extremities 20-30 cm, only if there are no suspected spinal, neck, chest or abdominal injuries. </a:t>
            </a:r>
          </a:p>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If any one these injuries is suspected, keep the patient supine (face up).</a:t>
            </a:r>
          </a:p>
          <a:p>
            <a:pPr marL="857250" indent="-857250">
              <a:buFont typeface="Arial" panose="020B0604020202020204" pitchFamily="34" charset="0"/>
              <a:buChar char="•"/>
            </a:pP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57250" indent="-857250">
              <a:buFont typeface="Arial" panose="020B0604020202020204" pitchFamily="34" charset="0"/>
              <a:buChar char="•"/>
            </a:pP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3" name="Rectangle">
            <a:extLst>
              <a:ext uri="{FF2B5EF4-FFF2-40B4-BE49-F238E27FC236}">
                <a16:creationId xmlns:a16="http://schemas.microsoft.com/office/drawing/2014/main" id="{542E563A-FC10-49B3-1F1A-5F75F7022E1D}"/>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D23FC7DA-B025-BB5F-1B32-6DF4EC26F987}"/>
              </a:ext>
            </a:extLst>
          </p:cNvPr>
          <p:cNvSpPr txBox="1"/>
          <p:nvPr/>
        </p:nvSpPr>
        <p:spPr>
          <a:xfrm>
            <a:off x="21546983" y="12813338"/>
            <a:ext cx="1406835"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7</a:t>
            </a:r>
            <a:r>
              <a:rPr b="1" dirty="0"/>
              <a:t> -</a:t>
            </a:r>
          </a:p>
        </p:txBody>
      </p:sp>
      <p:sp>
        <p:nvSpPr>
          <p:cNvPr id="115" name="Rectangle">
            <a:extLst>
              <a:ext uri="{FF2B5EF4-FFF2-40B4-BE49-F238E27FC236}">
                <a16:creationId xmlns:a16="http://schemas.microsoft.com/office/drawing/2014/main" id="{36842EA6-DBDB-7C3F-4D35-6BCEC8A2E91C}"/>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B9B0709C-2341-10F9-7520-C8BEF6B41AD7}"/>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25</a:t>
            </a:fld>
            <a:endParaRPr dirty="0"/>
          </a:p>
        </p:txBody>
      </p:sp>
      <p:pic>
        <p:nvPicPr>
          <p:cNvPr id="5" name="Picture 4">
            <a:extLst>
              <a:ext uri="{FF2B5EF4-FFF2-40B4-BE49-F238E27FC236}">
                <a16:creationId xmlns:a16="http://schemas.microsoft.com/office/drawing/2014/main" id="{663995BF-3AB8-9867-B6D3-39533DD72E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B27DC0DC-9E80-0B0E-26D5-709BAA88A8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97A1DE1A-FFFD-0FAF-A2F9-3BCDE339A916}"/>
              </a:ext>
            </a:extLst>
          </p:cNvPr>
          <p:cNvSpPr txBox="1"/>
          <p:nvPr/>
        </p:nvSpPr>
        <p:spPr>
          <a:xfrm>
            <a:off x="742863" y="2812493"/>
            <a:ext cx="7113118" cy="28340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Pre-hospital Treatment for Shock</a:t>
            </a:r>
          </a:p>
        </p:txBody>
      </p:sp>
      <p:pic>
        <p:nvPicPr>
          <p:cNvPr id="3" name="Picture 2">
            <a:extLst>
              <a:ext uri="{FF2B5EF4-FFF2-40B4-BE49-F238E27FC236}">
                <a16:creationId xmlns:a16="http://schemas.microsoft.com/office/drawing/2014/main" id="{544C15A8-2F6C-522D-45E8-EAE54FCF44BC}"/>
              </a:ext>
            </a:extLst>
          </p:cNvPr>
          <p:cNvPicPr>
            <a:picLocks noChangeAspect="1"/>
          </p:cNvPicPr>
          <p:nvPr/>
        </p:nvPicPr>
        <p:blipFill>
          <a:blip r:embed="rId4"/>
          <a:stretch>
            <a:fillRect/>
          </a:stretch>
        </p:blipFill>
        <p:spPr>
          <a:xfrm>
            <a:off x="14501246" y="8511418"/>
            <a:ext cx="3127519" cy="4651651"/>
          </a:xfrm>
          <a:prstGeom prst="rect">
            <a:avLst/>
          </a:prstGeom>
        </p:spPr>
      </p:pic>
    </p:spTree>
    <p:extLst>
      <p:ext uri="{BB962C8B-B14F-4D97-AF65-F5344CB8AC3E}">
        <p14:creationId xmlns:p14="http://schemas.microsoft.com/office/powerpoint/2010/main" val="420698443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D9587-2326-AC1F-3CAA-1418CF06DC27}"/>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D357A2A9-6059-5C9D-8679-2B974750952A}"/>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6EA48CF0-DE50-83E0-F41E-DB1E1D92C33B}"/>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FBADC06-A519-FE1D-29D5-64079FF2397D}"/>
              </a:ext>
            </a:extLst>
          </p:cNvPr>
          <p:cNvSpPr txBox="1"/>
          <p:nvPr/>
        </p:nvSpPr>
        <p:spPr>
          <a:xfrm>
            <a:off x="8564880" y="3786336"/>
            <a:ext cx="15076257" cy="100859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Keep the patient warm, but do not overheat.</a:t>
            </a:r>
          </a:p>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Undertake a secondary assessment.</a:t>
            </a:r>
          </a:p>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Provide care for specific injuries. </a:t>
            </a:r>
          </a:p>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Rest and reassure. </a:t>
            </a:r>
          </a:p>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Transport the patient immediately.</a:t>
            </a:r>
          </a:p>
          <a:p>
            <a:pPr marL="857250" indent="-857250">
              <a:buFont typeface="Arial" panose="020B0604020202020204" pitchFamily="34" charset="0"/>
              <a:buChar char="•"/>
            </a:pP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57250" indent="-857250">
              <a:buFont typeface="Arial" panose="020B0604020202020204" pitchFamily="34" charset="0"/>
              <a:buChar char="•"/>
            </a:pP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57250" indent="-857250">
              <a:buFont typeface="Arial" panose="020B0604020202020204" pitchFamily="34" charset="0"/>
              <a:buChar char="•"/>
            </a:pP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3" name="Rectangle">
            <a:extLst>
              <a:ext uri="{FF2B5EF4-FFF2-40B4-BE49-F238E27FC236}">
                <a16:creationId xmlns:a16="http://schemas.microsoft.com/office/drawing/2014/main" id="{827FB445-CB48-0509-C306-6605B68752E6}"/>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4C5E8C5C-CFD8-07BC-3796-6B5C11B58DB9}"/>
              </a:ext>
            </a:extLst>
          </p:cNvPr>
          <p:cNvSpPr txBox="1"/>
          <p:nvPr/>
        </p:nvSpPr>
        <p:spPr>
          <a:xfrm>
            <a:off x="21546983" y="12813338"/>
            <a:ext cx="1406835"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7</a:t>
            </a:r>
            <a:r>
              <a:rPr b="1" dirty="0"/>
              <a:t> -</a:t>
            </a:r>
          </a:p>
        </p:txBody>
      </p:sp>
      <p:sp>
        <p:nvSpPr>
          <p:cNvPr id="115" name="Rectangle">
            <a:extLst>
              <a:ext uri="{FF2B5EF4-FFF2-40B4-BE49-F238E27FC236}">
                <a16:creationId xmlns:a16="http://schemas.microsoft.com/office/drawing/2014/main" id="{0ADE1465-08EC-507C-F105-3AEF06C2AA8A}"/>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E7225BD1-5518-A488-DF13-3921476D45AD}"/>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26</a:t>
            </a:fld>
            <a:endParaRPr dirty="0"/>
          </a:p>
        </p:txBody>
      </p:sp>
      <p:pic>
        <p:nvPicPr>
          <p:cNvPr id="5" name="Picture 4">
            <a:extLst>
              <a:ext uri="{FF2B5EF4-FFF2-40B4-BE49-F238E27FC236}">
                <a16:creationId xmlns:a16="http://schemas.microsoft.com/office/drawing/2014/main" id="{6E35FD78-AD47-C626-3CFF-114ADA436C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A44441EB-A80E-8735-D2CE-4BD035B6FA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7F054A0F-0040-FCA7-0779-79D198C7A00E}"/>
              </a:ext>
            </a:extLst>
          </p:cNvPr>
          <p:cNvSpPr txBox="1"/>
          <p:nvPr/>
        </p:nvSpPr>
        <p:spPr>
          <a:xfrm>
            <a:off x="742863" y="2812493"/>
            <a:ext cx="7113118" cy="28340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Pre-hospital Treatment for Shock</a:t>
            </a:r>
          </a:p>
        </p:txBody>
      </p:sp>
    </p:spTree>
    <p:extLst>
      <p:ext uri="{BB962C8B-B14F-4D97-AF65-F5344CB8AC3E}">
        <p14:creationId xmlns:p14="http://schemas.microsoft.com/office/powerpoint/2010/main" val="159057318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153246" y="482"/>
            <a:ext cx="24077510" cy="1356264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7199">
              <a:latin typeface="Times New Roman" panose="02020603050405020304" pitchFamily="18" charset="0"/>
              <a:cs typeface="Times New Roman" panose="02020603050405020304" pitchFamily="18" charset="0"/>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11887222" y="6553222"/>
            <a:ext cx="609558" cy="60955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67" tIns="91433" rIns="182867" bIns="91433" numCol="1" anchor="t" anchorCtr="0" compatLnSpc="1">
            <a:prstTxWarp prst="textNoShape">
              <a:avLst/>
            </a:prstTxWarp>
          </a:bodyPr>
          <a:lstStyle/>
          <a:p>
            <a:endParaRPr lang="en-IN" sz="7199"/>
          </a:p>
        </p:txBody>
      </p:sp>
      <p:sp>
        <p:nvSpPr>
          <p:cNvPr id="2" name="Slide Number Placeholder 1">
            <a:extLst>
              <a:ext uri="{FF2B5EF4-FFF2-40B4-BE49-F238E27FC236}">
                <a16:creationId xmlns:a16="http://schemas.microsoft.com/office/drawing/2014/main" id="{1FD6900A-37B1-25E8-DEA8-CD370440BD42}"/>
              </a:ext>
            </a:extLst>
          </p:cNvPr>
          <p:cNvSpPr>
            <a:spLocks noGrp="1"/>
          </p:cNvSpPr>
          <p:nvPr>
            <p:ph type="sldNum" sz="quarter" idx="12"/>
          </p:nvPr>
        </p:nvSpPr>
        <p:spPr>
          <a:xfrm>
            <a:off x="27668393" y="15540039"/>
            <a:ext cx="1175697" cy="1094750"/>
          </a:xfrm>
          <a:prstGeom prst="rect">
            <a:avLst/>
          </a:prstGeom>
        </p:spPr>
        <p:txBody>
          <a:bodyPr lIns="94942" tIns="94942" rIns="94942" bIns="94942" anchor="t"/>
          <a:lstStyle>
            <a:defPPr marL="0" marR="0" indent="0" algn="l" defTabSz="1108984" rtl="0" fontAlgn="auto" latinLnBrk="1" hangingPunct="0">
              <a:lnSpc>
                <a:spcPct val="100000"/>
              </a:lnSpc>
              <a:spcBef>
                <a:spcPts val="0"/>
              </a:spcBef>
              <a:spcAft>
                <a:spcPts val="0"/>
              </a:spcAft>
              <a:buClrTx/>
              <a:buSzTx/>
              <a:buFontTx/>
              <a:buNone/>
              <a:tabLst/>
              <a:defRPr kumimoji="0" sz="2183" b="0" i="0" u="none" strike="noStrike" cap="none" spc="0" normalizeH="0" baseline="0">
                <a:ln>
                  <a:noFill/>
                </a:ln>
                <a:solidFill>
                  <a:srgbClr val="000000"/>
                </a:solidFill>
                <a:effectLst/>
                <a:uFillTx/>
              </a:defRPr>
            </a:defPPr>
            <a:lvl1pPr marL="0" marR="0" indent="0" algn="ctr" defTabSz="2016335" rtl="0" fontAlgn="auto" latinLnBrk="0" hangingPunct="0">
              <a:lnSpc>
                <a:spcPct val="100000"/>
              </a:lnSpc>
              <a:spcBef>
                <a:spcPts val="728"/>
              </a:spcBef>
              <a:spcAft>
                <a:spcPts val="0"/>
              </a:spcAft>
              <a:buClrTx/>
              <a:buSzTx/>
              <a:buFontTx/>
              <a:buNone/>
              <a:tabLst/>
              <a:defRPr kumimoji="0" sz="3638" b="1" i="0" u="none" strike="noStrike" cap="none" spc="0" normalizeH="0" baseline="0">
                <a:ln>
                  <a:noFill/>
                </a:ln>
                <a:solidFill>
                  <a:srgbClr val="535353"/>
                </a:solidFill>
                <a:effectLst/>
                <a:uFillTx/>
                <a:latin typeface="Open Sans"/>
                <a:ea typeface="Open Sans"/>
                <a:cs typeface="Open Sans"/>
                <a:sym typeface="Open Sans"/>
              </a:defRPr>
            </a:lvl1pPr>
            <a:lvl2pPr marL="0" marR="0" indent="554492" algn="l" defTabSz="2016335" rtl="0" fontAlgn="auto" latinLnBrk="0" hangingPunct="0">
              <a:lnSpc>
                <a:spcPct val="100000"/>
              </a:lnSpc>
              <a:spcBef>
                <a:spcPts val="0"/>
              </a:spcBef>
              <a:spcAft>
                <a:spcPts val="0"/>
              </a:spcAft>
              <a:buClrTx/>
              <a:buSzTx/>
              <a:buFontTx/>
              <a:buNone/>
              <a:tabLst/>
              <a:defRPr kumimoji="0" sz="4366" b="0" i="0" u="none" strike="noStrike" cap="none" spc="0" normalizeH="0" baseline="0">
                <a:ln>
                  <a:noFill/>
                </a:ln>
                <a:solidFill>
                  <a:srgbClr val="000000"/>
                </a:solidFill>
                <a:effectLst/>
                <a:uFillTx/>
                <a:latin typeface="Arial"/>
                <a:ea typeface="Arial"/>
                <a:cs typeface="Arial"/>
                <a:sym typeface="Arial"/>
              </a:defRPr>
            </a:lvl2pPr>
            <a:lvl3pPr marL="0" marR="0" indent="1108984" algn="l" defTabSz="2016335" rtl="0" fontAlgn="auto" latinLnBrk="0" hangingPunct="0">
              <a:lnSpc>
                <a:spcPct val="100000"/>
              </a:lnSpc>
              <a:spcBef>
                <a:spcPts val="0"/>
              </a:spcBef>
              <a:spcAft>
                <a:spcPts val="0"/>
              </a:spcAft>
              <a:buClrTx/>
              <a:buSzTx/>
              <a:buFontTx/>
              <a:buNone/>
              <a:tabLst/>
              <a:defRPr kumimoji="0" sz="4366" b="0" i="0" u="none" strike="noStrike" cap="none" spc="0" normalizeH="0" baseline="0">
                <a:ln>
                  <a:noFill/>
                </a:ln>
                <a:solidFill>
                  <a:srgbClr val="000000"/>
                </a:solidFill>
                <a:effectLst/>
                <a:uFillTx/>
                <a:latin typeface="Arial"/>
                <a:ea typeface="Arial"/>
                <a:cs typeface="Arial"/>
                <a:sym typeface="Arial"/>
              </a:defRPr>
            </a:lvl3pPr>
            <a:lvl4pPr marL="0" marR="0" indent="1663476" algn="l" defTabSz="2016335" rtl="0" fontAlgn="auto" latinLnBrk="0" hangingPunct="0">
              <a:lnSpc>
                <a:spcPct val="100000"/>
              </a:lnSpc>
              <a:spcBef>
                <a:spcPts val="0"/>
              </a:spcBef>
              <a:spcAft>
                <a:spcPts val="0"/>
              </a:spcAft>
              <a:buClrTx/>
              <a:buSzTx/>
              <a:buFontTx/>
              <a:buNone/>
              <a:tabLst/>
              <a:defRPr kumimoji="0" sz="4366" b="0" i="0" u="none" strike="noStrike" cap="none" spc="0" normalizeH="0" baseline="0">
                <a:ln>
                  <a:noFill/>
                </a:ln>
                <a:solidFill>
                  <a:srgbClr val="000000"/>
                </a:solidFill>
                <a:effectLst/>
                <a:uFillTx/>
                <a:latin typeface="Arial"/>
                <a:ea typeface="Arial"/>
                <a:cs typeface="Arial"/>
                <a:sym typeface="Arial"/>
              </a:defRPr>
            </a:lvl4pPr>
            <a:lvl5pPr marL="0" marR="0" indent="2217969" algn="l" defTabSz="2016335" rtl="0" fontAlgn="auto" latinLnBrk="0" hangingPunct="0">
              <a:lnSpc>
                <a:spcPct val="100000"/>
              </a:lnSpc>
              <a:spcBef>
                <a:spcPts val="0"/>
              </a:spcBef>
              <a:spcAft>
                <a:spcPts val="0"/>
              </a:spcAft>
              <a:buClrTx/>
              <a:buSzTx/>
              <a:buFontTx/>
              <a:buNone/>
              <a:tabLst/>
              <a:defRPr kumimoji="0" sz="4366" b="0" i="0" u="none" strike="noStrike" cap="none" spc="0" normalizeH="0" baseline="0">
                <a:ln>
                  <a:noFill/>
                </a:ln>
                <a:solidFill>
                  <a:srgbClr val="000000"/>
                </a:solidFill>
                <a:effectLst/>
                <a:uFillTx/>
                <a:latin typeface="Arial"/>
                <a:ea typeface="Arial"/>
                <a:cs typeface="Arial"/>
                <a:sym typeface="Arial"/>
              </a:defRPr>
            </a:lvl5pPr>
            <a:lvl6pPr marL="0" marR="0" indent="0" algn="l" defTabSz="2016335" rtl="0" fontAlgn="auto" latinLnBrk="0" hangingPunct="0">
              <a:lnSpc>
                <a:spcPct val="100000"/>
              </a:lnSpc>
              <a:spcBef>
                <a:spcPts val="0"/>
              </a:spcBef>
              <a:spcAft>
                <a:spcPts val="0"/>
              </a:spcAft>
              <a:buClrTx/>
              <a:buSzTx/>
              <a:buFontTx/>
              <a:buNone/>
              <a:tabLst/>
              <a:defRPr kumimoji="0" sz="4366" b="0" i="0" u="none" strike="noStrike" cap="none" spc="0" normalizeH="0" baseline="0">
                <a:ln>
                  <a:noFill/>
                </a:ln>
                <a:solidFill>
                  <a:srgbClr val="000000"/>
                </a:solidFill>
                <a:effectLst/>
                <a:uFillTx/>
                <a:latin typeface="Arial"/>
                <a:ea typeface="Arial"/>
                <a:cs typeface="Arial"/>
                <a:sym typeface="Arial"/>
              </a:defRPr>
            </a:lvl6pPr>
            <a:lvl7pPr marL="0" marR="0" indent="0" algn="l" defTabSz="2016335" rtl="0" fontAlgn="auto" latinLnBrk="0" hangingPunct="0">
              <a:lnSpc>
                <a:spcPct val="100000"/>
              </a:lnSpc>
              <a:spcBef>
                <a:spcPts val="0"/>
              </a:spcBef>
              <a:spcAft>
                <a:spcPts val="0"/>
              </a:spcAft>
              <a:buClrTx/>
              <a:buSzTx/>
              <a:buFontTx/>
              <a:buNone/>
              <a:tabLst/>
              <a:defRPr kumimoji="0" sz="4366" b="0" i="0" u="none" strike="noStrike" cap="none" spc="0" normalizeH="0" baseline="0">
                <a:ln>
                  <a:noFill/>
                </a:ln>
                <a:solidFill>
                  <a:srgbClr val="000000"/>
                </a:solidFill>
                <a:effectLst/>
                <a:uFillTx/>
                <a:latin typeface="Arial"/>
                <a:ea typeface="Arial"/>
                <a:cs typeface="Arial"/>
                <a:sym typeface="Arial"/>
              </a:defRPr>
            </a:lvl7pPr>
            <a:lvl8pPr marL="0" marR="0" indent="0" algn="l" defTabSz="2016335" rtl="0" fontAlgn="auto" latinLnBrk="0" hangingPunct="0">
              <a:lnSpc>
                <a:spcPct val="100000"/>
              </a:lnSpc>
              <a:spcBef>
                <a:spcPts val="0"/>
              </a:spcBef>
              <a:spcAft>
                <a:spcPts val="0"/>
              </a:spcAft>
              <a:buClrTx/>
              <a:buSzTx/>
              <a:buFontTx/>
              <a:buNone/>
              <a:tabLst/>
              <a:defRPr kumimoji="0" sz="4366" b="0" i="0" u="none" strike="noStrike" cap="none" spc="0" normalizeH="0" baseline="0">
                <a:ln>
                  <a:noFill/>
                </a:ln>
                <a:solidFill>
                  <a:srgbClr val="000000"/>
                </a:solidFill>
                <a:effectLst/>
                <a:uFillTx/>
                <a:latin typeface="Arial"/>
                <a:ea typeface="Arial"/>
                <a:cs typeface="Arial"/>
                <a:sym typeface="Arial"/>
              </a:defRPr>
            </a:lvl8pPr>
            <a:lvl9pPr marL="0" marR="0" indent="0" algn="l" defTabSz="2016335" rtl="0" fontAlgn="auto" latinLnBrk="0" hangingPunct="0">
              <a:lnSpc>
                <a:spcPct val="100000"/>
              </a:lnSpc>
              <a:spcBef>
                <a:spcPts val="0"/>
              </a:spcBef>
              <a:spcAft>
                <a:spcPts val="0"/>
              </a:spcAft>
              <a:buClrTx/>
              <a:buSzTx/>
              <a:buFontTx/>
              <a:buNone/>
              <a:tabLst/>
              <a:defRPr kumimoji="0" sz="4366" b="0" i="0" u="none" strike="noStrike" cap="none" spc="0" normalizeH="0" baseline="0">
                <a:ln>
                  <a:noFill/>
                </a:ln>
                <a:solidFill>
                  <a:srgbClr val="000000"/>
                </a:solidFill>
                <a:effectLst/>
                <a:uFillTx/>
                <a:latin typeface="Arial"/>
                <a:ea typeface="Arial"/>
                <a:cs typeface="Arial"/>
                <a:sym typeface="Arial"/>
              </a:defRPr>
            </a:lvl9pPr>
          </a:lstStyle>
          <a:p>
            <a:fld id="{C1FF6DA9-008F-8B48-92A6-B652298478BF}" type="slidenum">
              <a:rPr lang="en-US" smtClean="0"/>
              <a:pPr/>
              <a:t>27</a:t>
            </a:fld>
            <a:endParaRPr lang="en-IN"/>
          </a:p>
        </p:txBody>
      </p:sp>
      <p:sp>
        <p:nvSpPr>
          <p:cNvPr id="5" name="Rounded Rectangle">
            <a:extLst>
              <a:ext uri="{FF2B5EF4-FFF2-40B4-BE49-F238E27FC236}">
                <a16:creationId xmlns:a16="http://schemas.microsoft.com/office/drawing/2014/main" id="{84E5656A-9707-D91F-731E-B05F3A2105A5}"/>
              </a:ext>
            </a:extLst>
          </p:cNvPr>
          <p:cNvSpPr/>
          <p:nvPr/>
        </p:nvSpPr>
        <p:spPr>
          <a:xfrm>
            <a:off x="8434993" y="291799"/>
            <a:ext cx="13609657" cy="12522846"/>
          </a:xfrm>
          <a:prstGeom prst="roundRect">
            <a:avLst>
              <a:gd name="adj" fmla="val 1583"/>
            </a:avLst>
          </a:prstGeom>
          <a:solidFill>
            <a:srgbClr val="EAEAEA"/>
          </a:solidFill>
          <a:ln w="12700">
            <a:miter lim="400000"/>
          </a:ln>
        </p:spPr>
        <p:txBody>
          <a:bodyPr lIns="78279" tIns="78279" rIns="78279" bIns="78279"/>
          <a:lstStyle/>
          <a:p>
            <a:endParaRPr sz="4800">
              <a:latin typeface="Open Sans"/>
            </a:endParaRPr>
          </a:p>
        </p:txBody>
      </p:sp>
      <p:sp>
        <p:nvSpPr>
          <p:cNvPr id="6" name="Duties of…">
            <a:extLst>
              <a:ext uri="{FF2B5EF4-FFF2-40B4-BE49-F238E27FC236}">
                <a16:creationId xmlns:a16="http://schemas.microsoft.com/office/drawing/2014/main" id="{848F74B0-1F3A-240E-68E6-62D0EC9F3863}"/>
              </a:ext>
            </a:extLst>
          </p:cNvPr>
          <p:cNvSpPr txBox="1"/>
          <p:nvPr/>
        </p:nvSpPr>
        <p:spPr>
          <a:xfrm>
            <a:off x="679945" y="6460460"/>
            <a:ext cx="7448615" cy="1389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79" tIns="78279" rIns="78279" bIns="78279">
            <a:spAutoFit/>
          </a:bodyPr>
          <a:lstStyle/>
          <a:p>
            <a:pPr algn="ctr"/>
            <a:r>
              <a:rPr lang="en-US" sz="8000" b="1" dirty="0">
                <a:latin typeface="Open sans"/>
              </a:rPr>
              <a:t>THANK YOU </a:t>
            </a:r>
            <a:r>
              <a:rPr lang="en-US" sz="8000" dirty="0">
                <a:latin typeface="Open sans"/>
              </a:rPr>
              <a:t> </a:t>
            </a:r>
          </a:p>
        </p:txBody>
      </p:sp>
      <p:pic>
        <p:nvPicPr>
          <p:cNvPr id="4" name="Picture 3">
            <a:extLst>
              <a:ext uri="{FF2B5EF4-FFF2-40B4-BE49-F238E27FC236}">
                <a16:creationId xmlns:a16="http://schemas.microsoft.com/office/drawing/2014/main" id="{C545DFA0-FA40-1268-9BDA-EE87700A3D9C}"/>
              </a:ext>
            </a:extLst>
          </p:cNvPr>
          <p:cNvPicPr>
            <a:picLocks noChangeAspect="1"/>
          </p:cNvPicPr>
          <p:nvPr/>
        </p:nvPicPr>
        <p:blipFill>
          <a:blip r:embed="rId2"/>
          <a:stretch>
            <a:fillRect/>
          </a:stretch>
        </p:blipFill>
        <p:spPr>
          <a:xfrm>
            <a:off x="860" y="481"/>
            <a:ext cx="4880356" cy="2925831"/>
          </a:xfrm>
          <a:prstGeom prst="rect">
            <a:avLst/>
          </a:prstGeom>
          <a:noFill/>
          <a:ln>
            <a:noFill/>
          </a:ln>
        </p:spPr>
      </p:pic>
      <p:pic>
        <p:nvPicPr>
          <p:cNvPr id="7" name="Picture 6">
            <a:extLst>
              <a:ext uri="{FF2B5EF4-FFF2-40B4-BE49-F238E27FC236}">
                <a16:creationId xmlns:a16="http://schemas.microsoft.com/office/drawing/2014/main" id="{F775644E-1651-5CBA-BB13-D20A48592C3F}"/>
              </a:ext>
            </a:extLst>
          </p:cNvPr>
          <p:cNvPicPr>
            <a:picLocks noChangeAspect="1"/>
          </p:cNvPicPr>
          <p:nvPr/>
        </p:nvPicPr>
        <p:blipFill>
          <a:blip r:embed="rId3"/>
          <a:stretch>
            <a:fillRect/>
          </a:stretch>
        </p:blipFill>
        <p:spPr>
          <a:xfrm>
            <a:off x="21634574" y="13722"/>
            <a:ext cx="2773969" cy="2455378"/>
          </a:xfrm>
          <a:prstGeom prst="rect">
            <a:avLst/>
          </a:prstGeom>
          <a:noFill/>
          <a:ln>
            <a:noFill/>
          </a:ln>
        </p:spPr>
      </p:pic>
      <p:pic>
        <p:nvPicPr>
          <p:cNvPr id="8" name="Picture 7">
            <a:extLst>
              <a:ext uri="{FF2B5EF4-FFF2-40B4-BE49-F238E27FC236}">
                <a16:creationId xmlns:a16="http://schemas.microsoft.com/office/drawing/2014/main" id="{B34CA96A-DBE4-90D4-F8B7-34DFA0DBB891}"/>
              </a:ext>
            </a:extLst>
          </p:cNvPr>
          <p:cNvPicPr>
            <a:picLocks noChangeAspect="1"/>
          </p:cNvPicPr>
          <p:nvPr/>
        </p:nvPicPr>
        <p:blipFill>
          <a:blip r:embed="rId3"/>
          <a:stretch>
            <a:fillRect/>
          </a:stretch>
        </p:blipFill>
        <p:spPr>
          <a:xfrm>
            <a:off x="9035208" y="1266457"/>
            <a:ext cx="11477971" cy="10697350"/>
          </a:xfrm>
          <a:prstGeom prst="rect">
            <a:avLst/>
          </a:prstGeom>
          <a:noFill/>
          <a:ln>
            <a:noFill/>
          </a:ln>
        </p:spPr>
      </p:pic>
    </p:spTree>
    <p:extLst>
      <p:ext uri="{BB962C8B-B14F-4D97-AF65-F5344CB8AC3E}">
        <p14:creationId xmlns:p14="http://schemas.microsoft.com/office/powerpoint/2010/main" val="1708063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2A287-F30E-965F-8CE8-767FBC7C07C6}"/>
            </a:ext>
          </a:extLst>
        </p:cNvPr>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F5718F69-9DD9-9433-D379-32CAAFCAE4EB}"/>
              </a:ext>
            </a:extLst>
          </p:cNvPr>
          <p:cNvSpPr txBox="1">
            <a:spLocks/>
          </p:cNvSpPr>
          <p:nvPr/>
        </p:nvSpPr>
        <p:spPr>
          <a:xfrm>
            <a:off x="577892" y="2703577"/>
            <a:ext cx="7627938" cy="7756525"/>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r>
              <a:rPr lang="en-US" sz="4800" dirty="0"/>
              <a:t>Upon completing this lesson, you will be able to:</a:t>
            </a:r>
          </a:p>
        </p:txBody>
      </p:sp>
      <p:sp>
        <p:nvSpPr>
          <p:cNvPr id="6" name="OBJECTIVES">
            <a:extLst>
              <a:ext uri="{FF2B5EF4-FFF2-40B4-BE49-F238E27FC236}">
                <a16:creationId xmlns:a16="http://schemas.microsoft.com/office/drawing/2014/main" id="{800CDD3E-D678-F499-FEBF-63CF25662869}"/>
              </a:ext>
            </a:extLst>
          </p:cNvPr>
          <p:cNvSpPr txBox="1"/>
          <p:nvPr/>
        </p:nvSpPr>
        <p:spPr>
          <a:xfrm>
            <a:off x="8661373" y="787889"/>
            <a:ext cx="5351166" cy="140116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r>
              <a:rPr dirty="0"/>
              <a:t>OBJECTIVES</a:t>
            </a:r>
          </a:p>
        </p:txBody>
      </p:sp>
      <p:sp>
        <p:nvSpPr>
          <p:cNvPr id="14" name="Slide Number">
            <a:extLst>
              <a:ext uri="{FF2B5EF4-FFF2-40B4-BE49-F238E27FC236}">
                <a16:creationId xmlns:a16="http://schemas.microsoft.com/office/drawing/2014/main" id="{604411A1-C3C6-2F4F-82AF-C46323EE4C08}"/>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a:t>
            </a:fld>
            <a:endParaRPr/>
          </a:p>
        </p:txBody>
      </p:sp>
      <p:sp>
        <p:nvSpPr>
          <p:cNvPr id="2" name="List the six steps of the initial assessment.…">
            <a:extLst>
              <a:ext uri="{FF2B5EF4-FFF2-40B4-BE49-F238E27FC236}">
                <a16:creationId xmlns:a16="http://schemas.microsoft.com/office/drawing/2014/main" id="{8C394292-9DD5-79E5-06EA-BB69DBF07A73}"/>
              </a:ext>
            </a:extLst>
          </p:cNvPr>
          <p:cNvSpPr txBox="1"/>
          <p:nvPr/>
        </p:nvSpPr>
        <p:spPr>
          <a:xfrm>
            <a:off x="11656862" y="5612025"/>
            <a:ext cx="12224968" cy="38514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p>
            <a:pPr lvl="1" indent="0" defTabSz="1896340">
              <a:tabLst>
                <a:tab pos="2286000" algn="l"/>
                <a:tab pos="3644900" algn="l"/>
                <a:tab pos="5029200" algn="l"/>
                <a:tab pos="6388100" algn="l"/>
              </a:tabLst>
              <a:defRPr sz="4800">
                <a:latin typeface="Open Sans"/>
                <a:ea typeface="Open Sans"/>
                <a:cs typeface="Open Sans"/>
                <a:sym typeface="Open Sans"/>
              </a:defRPr>
            </a:pPr>
            <a:r>
              <a:rPr lang="en-US" dirty="0"/>
              <a:t>List the five steps for pre-hospital treatment of shock.</a:t>
            </a:r>
          </a:p>
          <a:p>
            <a:pPr lvl="1" indent="0" defTabSz="1896340">
              <a:tabLst>
                <a:tab pos="2286000" algn="l"/>
                <a:tab pos="3644900" algn="l"/>
                <a:tab pos="5029200" algn="l"/>
                <a:tab pos="6388100" algn="l"/>
              </a:tabLst>
              <a:defRPr sz="4800">
                <a:latin typeface="Open Sans"/>
                <a:ea typeface="Open Sans"/>
                <a:cs typeface="Open Sans"/>
                <a:sym typeface="Open Sans"/>
              </a:defRPr>
            </a:pPr>
            <a:endParaRPr lang="en-US" dirty="0"/>
          </a:p>
          <a:p>
            <a:pPr lvl="1" indent="0" defTabSz="1896340">
              <a:tabLst>
                <a:tab pos="2286000" algn="l"/>
                <a:tab pos="3644900" algn="l"/>
                <a:tab pos="5029200" algn="l"/>
                <a:tab pos="6388100" algn="l"/>
              </a:tabLst>
              <a:defRPr sz="4800">
                <a:latin typeface="Open Sans"/>
                <a:ea typeface="Open Sans"/>
                <a:cs typeface="Open Sans"/>
                <a:sym typeface="Open Sans"/>
              </a:defRPr>
            </a:pPr>
            <a:r>
              <a:rPr lang="en-US" dirty="0"/>
              <a:t>List the three steps for pre-hospital treatment for internal haemorrhage.</a:t>
            </a:r>
          </a:p>
        </p:txBody>
      </p:sp>
      <p:grpSp>
        <p:nvGrpSpPr>
          <p:cNvPr id="3" name="Group">
            <a:extLst>
              <a:ext uri="{FF2B5EF4-FFF2-40B4-BE49-F238E27FC236}">
                <a16:creationId xmlns:a16="http://schemas.microsoft.com/office/drawing/2014/main" id="{034EAB9C-4F95-0886-6578-EC9234DDFE3C}"/>
              </a:ext>
            </a:extLst>
          </p:cNvPr>
          <p:cNvGrpSpPr/>
          <p:nvPr/>
        </p:nvGrpSpPr>
        <p:grpSpPr>
          <a:xfrm>
            <a:off x="9844663" y="5334220"/>
            <a:ext cx="1219201" cy="1681959"/>
            <a:chOff x="0" y="115975"/>
            <a:chExt cx="1219200" cy="1681957"/>
          </a:xfrm>
        </p:grpSpPr>
        <p:sp>
          <p:nvSpPr>
            <p:cNvPr id="5" name="Circle">
              <a:extLst>
                <a:ext uri="{FF2B5EF4-FFF2-40B4-BE49-F238E27FC236}">
                  <a16:creationId xmlns:a16="http://schemas.microsoft.com/office/drawing/2014/main" id="{5BCC44FF-50CC-7387-A849-4A187FBE5B16}"/>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7" name="3">
              <a:extLst>
                <a:ext uri="{FF2B5EF4-FFF2-40B4-BE49-F238E27FC236}">
                  <a16:creationId xmlns:a16="http://schemas.microsoft.com/office/drawing/2014/main" id="{90C9CA3C-531E-1A86-9D80-049559FD5C80}"/>
                </a:ext>
              </a:extLst>
            </p:cNvPr>
            <p:cNvSpPr txBox="1"/>
            <p:nvPr/>
          </p:nvSpPr>
          <p:spPr>
            <a:xfrm>
              <a:off x="2745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3</a:t>
              </a:r>
            </a:p>
          </p:txBody>
        </p:sp>
      </p:grpSp>
      <p:grpSp>
        <p:nvGrpSpPr>
          <p:cNvPr id="8" name="Group">
            <a:extLst>
              <a:ext uri="{FF2B5EF4-FFF2-40B4-BE49-F238E27FC236}">
                <a16:creationId xmlns:a16="http://schemas.microsoft.com/office/drawing/2014/main" id="{69FBF6BB-0671-838B-7AC8-B1B2C319DC98}"/>
              </a:ext>
            </a:extLst>
          </p:cNvPr>
          <p:cNvGrpSpPr/>
          <p:nvPr/>
        </p:nvGrpSpPr>
        <p:grpSpPr>
          <a:xfrm>
            <a:off x="9922659" y="7781481"/>
            <a:ext cx="1219201" cy="1681958"/>
            <a:chOff x="0" y="115975"/>
            <a:chExt cx="1219200" cy="1681957"/>
          </a:xfrm>
        </p:grpSpPr>
        <p:sp>
          <p:nvSpPr>
            <p:cNvPr id="9" name="Circle">
              <a:extLst>
                <a:ext uri="{FF2B5EF4-FFF2-40B4-BE49-F238E27FC236}">
                  <a16:creationId xmlns:a16="http://schemas.microsoft.com/office/drawing/2014/main" id="{BF0BB5B0-B0B8-E2B6-FFBF-7582C8425DC2}"/>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0" name="4">
              <a:extLst>
                <a:ext uri="{FF2B5EF4-FFF2-40B4-BE49-F238E27FC236}">
                  <a16:creationId xmlns:a16="http://schemas.microsoft.com/office/drawing/2014/main" id="{BE1BE98C-DC85-B021-9DFC-F01AE3080E42}"/>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4</a:t>
              </a:r>
            </a:p>
          </p:txBody>
        </p:sp>
      </p:grpSp>
    </p:spTree>
    <p:extLst>
      <p:ext uri="{BB962C8B-B14F-4D97-AF65-F5344CB8AC3E}">
        <p14:creationId xmlns:p14="http://schemas.microsoft.com/office/powerpoint/2010/main" val="317323362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6B94FF5D-C055-CC88-7F74-42077F0A2C2F}"/>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61325C0C-41AE-336C-F4A0-EF06C028E7DD}"/>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53A0304-A326-4547-452C-71E9F43559D7}"/>
              </a:ext>
            </a:extLst>
          </p:cNvPr>
          <p:cNvSpPr txBox="1"/>
          <p:nvPr/>
        </p:nvSpPr>
        <p:spPr>
          <a:xfrm>
            <a:off x="8564880" y="2879384"/>
            <a:ext cx="15076257" cy="89255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lgn="just">
              <a:lnSpc>
                <a:spcPct val="100000"/>
              </a:lnSpc>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heart is  a hollow muscular organ.</a:t>
            </a:r>
          </a:p>
          <a:p>
            <a:pPr marL="857250" indent="-857250" algn="just">
              <a:lnSpc>
                <a:spcPct val="100000"/>
              </a:lnSpc>
              <a:buFont typeface="Arial" panose="020B0604020202020204" pitchFamily="34" charset="0"/>
              <a:buChar char="•"/>
            </a:pP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57250" indent="-857250" algn="just">
              <a:lnSpc>
                <a:spcPct val="100000"/>
              </a:lnSpc>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Right side of heart receives blood from the body &amp; pumps it to lungs for oxygenation.</a:t>
            </a:r>
          </a:p>
          <a:p>
            <a:pPr marL="857250" indent="-857250" algn="just">
              <a:lnSpc>
                <a:spcPct val="100000"/>
              </a:lnSpc>
              <a:buFont typeface="Arial" panose="020B0604020202020204" pitchFamily="34" charset="0"/>
              <a:buChar char="•"/>
            </a:pPr>
            <a:endPar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57250" indent="-857250" algn="just">
              <a:lnSpc>
                <a:spcPct val="100000"/>
              </a:lnSpc>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left side of heart receives oxygenated blood from the lungs &amp; pumps it through out the body.</a:t>
            </a:r>
          </a:p>
        </p:txBody>
      </p:sp>
      <p:sp>
        <p:nvSpPr>
          <p:cNvPr id="113" name="Rectangle"/>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p:cNvSpPr txBox="1"/>
          <p:nvPr/>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7</a:t>
            </a:r>
            <a:r>
              <a:rPr b="1" dirty="0"/>
              <a:t> -</a:t>
            </a:r>
          </a:p>
        </p:txBody>
      </p:sp>
      <p:sp>
        <p:nvSpPr>
          <p:cNvPr id="115" name="Rectangle"/>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4</a:t>
            </a:fld>
            <a:endParaRPr dirty="0"/>
          </a:p>
        </p:txBody>
      </p:sp>
      <p:pic>
        <p:nvPicPr>
          <p:cNvPr id="5" name="Picture 4">
            <a:extLst>
              <a:ext uri="{FF2B5EF4-FFF2-40B4-BE49-F238E27FC236}">
                <a16:creationId xmlns:a16="http://schemas.microsoft.com/office/drawing/2014/main" id="{E833C8EB-7C1D-DAD0-AD17-99A8DAFBDB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F5C739D0-AF86-1D13-BC6B-9D81D33BEC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FCB9E74C-D255-2DB2-82AD-DD44C6B084D8}"/>
              </a:ext>
            </a:extLst>
          </p:cNvPr>
          <p:cNvSpPr txBox="1"/>
          <p:nvPr/>
        </p:nvSpPr>
        <p:spPr>
          <a:xfrm>
            <a:off x="742863" y="2812493"/>
            <a:ext cx="7113118" cy="1061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The Heart</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mmediate Sources of Information">
            <a:extLst>
              <a:ext uri="{FF2B5EF4-FFF2-40B4-BE49-F238E27FC236}">
                <a16:creationId xmlns:a16="http://schemas.microsoft.com/office/drawing/2014/main" id="{394206A9-DF43-ADF9-D42C-8660A8D80417}"/>
              </a:ext>
            </a:extLst>
          </p:cNvPr>
          <p:cNvSpPr txBox="1"/>
          <p:nvPr/>
        </p:nvSpPr>
        <p:spPr>
          <a:xfrm>
            <a:off x="1138383" y="2482640"/>
            <a:ext cx="6725458" cy="21524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r>
              <a:rPr lang="en-IN" dirty="0"/>
              <a:t>Heart Circulation</a:t>
            </a:r>
          </a:p>
        </p:txBody>
      </p:sp>
      <p:grpSp>
        <p:nvGrpSpPr>
          <p:cNvPr id="2" name="Group 1">
            <a:extLst>
              <a:ext uri="{FF2B5EF4-FFF2-40B4-BE49-F238E27FC236}">
                <a16:creationId xmlns:a16="http://schemas.microsoft.com/office/drawing/2014/main" id="{F674B27A-3777-9E0C-91E5-8F30A4B62907}"/>
              </a:ext>
            </a:extLst>
          </p:cNvPr>
          <p:cNvGrpSpPr/>
          <p:nvPr/>
        </p:nvGrpSpPr>
        <p:grpSpPr>
          <a:xfrm>
            <a:off x="5090160" y="3169920"/>
            <a:ext cx="18925739" cy="9998005"/>
            <a:chOff x="4440528" y="2704744"/>
            <a:chExt cx="19575371" cy="10463181"/>
          </a:xfrm>
        </p:grpSpPr>
        <p:pic>
          <p:nvPicPr>
            <p:cNvPr id="3" name="Heart Circulation" descr="Heart Circulation">
              <a:extLst>
                <a:ext uri="{FF2B5EF4-FFF2-40B4-BE49-F238E27FC236}">
                  <a16:creationId xmlns:a16="http://schemas.microsoft.com/office/drawing/2014/main" id="{2F3412B2-38DF-9329-5E16-D38A6BAD93D2}"/>
                </a:ext>
              </a:extLst>
            </p:cNvPr>
            <p:cNvPicPr>
              <a:picLocks noChangeAspect="1"/>
            </p:cNvPicPr>
            <p:nvPr/>
          </p:nvPicPr>
          <p:blipFill>
            <a:blip r:embed="rId2">
              <a:clrChange>
                <a:clrFrom>
                  <a:srgbClr val="FFFFFF"/>
                </a:clrFrom>
                <a:clrTo>
                  <a:srgbClr val="FFFFFF">
                    <a:alpha val="0"/>
                  </a:srgbClr>
                </a:clrTo>
              </a:clrChange>
            </a:blip>
            <a:srcRect l="3761" r="53193"/>
            <a:stretch>
              <a:fillRect/>
            </a:stretch>
          </p:blipFill>
          <p:spPr>
            <a:xfrm>
              <a:off x="6106603" y="2992717"/>
              <a:ext cx="6167777" cy="8794338"/>
            </a:xfrm>
            <a:prstGeom prst="rect">
              <a:avLst/>
            </a:prstGeom>
            <a:ln w="12700">
              <a:miter lim="400000"/>
            </a:ln>
          </p:spPr>
        </p:pic>
        <p:sp>
          <p:nvSpPr>
            <p:cNvPr id="4" name="Left…">
              <a:extLst>
                <a:ext uri="{FF2B5EF4-FFF2-40B4-BE49-F238E27FC236}">
                  <a16:creationId xmlns:a16="http://schemas.microsoft.com/office/drawing/2014/main" id="{0F475A3A-217C-8448-B491-FE7837CD93FB}"/>
                </a:ext>
              </a:extLst>
            </p:cNvPr>
            <p:cNvSpPr txBox="1"/>
            <p:nvPr/>
          </p:nvSpPr>
          <p:spPr>
            <a:xfrm>
              <a:off x="12504673" y="7327951"/>
              <a:ext cx="3040050" cy="1877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p>
              <a:pPr defTabSz="1896340">
                <a:lnSpc>
                  <a:spcPct val="90000"/>
                </a:lnSpc>
                <a:tabLst>
                  <a:tab pos="2286000" algn="l"/>
                  <a:tab pos="3644900" algn="l"/>
                  <a:tab pos="5029200" algn="l"/>
                  <a:tab pos="6388100" algn="l"/>
                </a:tabLst>
                <a:defRPr sz="4200">
                  <a:latin typeface="Open Sans"/>
                  <a:ea typeface="Open Sans"/>
                  <a:cs typeface="Open Sans"/>
                  <a:sym typeface="Open Sans"/>
                </a:defRPr>
              </a:pPr>
              <a:r>
                <a:t>Left</a:t>
              </a:r>
            </a:p>
            <a:p>
              <a:pPr defTabSz="1896340">
                <a:lnSpc>
                  <a:spcPct val="90000"/>
                </a:lnSpc>
                <a:tabLst>
                  <a:tab pos="2286000" algn="l"/>
                  <a:tab pos="3644900" algn="l"/>
                  <a:tab pos="5029200" algn="l"/>
                  <a:tab pos="6388100" algn="l"/>
                </a:tabLst>
                <a:defRPr sz="4200">
                  <a:latin typeface="Open Sans"/>
                  <a:ea typeface="Open Sans"/>
                  <a:cs typeface="Open Sans"/>
                  <a:sym typeface="Open Sans"/>
                </a:defRPr>
              </a:pPr>
              <a:r>
                <a:t>Atrium</a:t>
              </a:r>
            </a:p>
          </p:txBody>
        </p:sp>
        <p:sp>
          <p:nvSpPr>
            <p:cNvPr id="5" name="Pulmonary…">
              <a:extLst>
                <a:ext uri="{FF2B5EF4-FFF2-40B4-BE49-F238E27FC236}">
                  <a16:creationId xmlns:a16="http://schemas.microsoft.com/office/drawing/2014/main" id="{44DB6EE6-FBA6-6417-20D6-AE284623FB93}"/>
                </a:ext>
              </a:extLst>
            </p:cNvPr>
            <p:cNvSpPr txBox="1"/>
            <p:nvPr/>
          </p:nvSpPr>
          <p:spPr>
            <a:xfrm>
              <a:off x="11185780" y="3152507"/>
              <a:ext cx="3040050" cy="17143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p>
              <a:pPr defTabSz="1896340">
                <a:lnSpc>
                  <a:spcPct val="90000"/>
                </a:lnSpc>
                <a:tabLst>
                  <a:tab pos="2286000" algn="l"/>
                  <a:tab pos="3644900" algn="l"/>
                  <a:tab pos="5029200" algn="l"/>
                  <a:tab pos="6388100" algn="l"/>
                </a:tabLst>
                <a:defRPr sz="4200">
                  <a:latin typeface="Open Sans"/>
                  <a:ea typeface="Open Sans"/>
                  <a:cs typeface="Open Sans"/>
                  <a:sym typeface="Open Sans"/>
                </a:defRPr>
              </a:pPr>
              <a:r>
                <a:t>Pulmonary</a:t>
              </a:r>
            </a:p>
            <a:p>
              <a:pPr defTabSz="1896340">
                <a:lnSpc>
                  <a:spcPct val="90000"/>
                </a:lnSpc>
                <a:tabLst>
                  <a:tab pos="2286000" algn="l"/>
                  <a:tab pos="3644900" algn="l"/>
                  <a:tab pos="5029200" algn="l"/>
                  <a:tab pos="6388100" algn="l"/>
                </a:tabLst>
                <a:defRPr sz="4200">
                  <a:latin typeface="Open Sans"/>
                  <a:ea typeface="Open Sans"/>
                  <a:cs typeface="Open Sans"/>
                  <a:sym typeface="Open Sans"/>
                </a:defRPr>
              </a:pPr>
              <a:r>
                <a:t>veins</a:t>
              </a:r>
            </a:p>
          </p:txBody>
        </p:sp>
        <p:sp>
          <p:nvSpPr>
            <p:cNvPr id="6" name="Vena Cava">
              <a:extLst>
                <a:ext uri="{FF2B5EF4-FFF2-40B4-BE49-F238E27FC236}">
                  <a16:creationId xmlns:a16="http://schemas.microsoft.com/office/drawing/2014/main" id="{D99E4014-2835-0B3F-378D-B8DA85A2D820}"/>
                </a:ext>
              </a:extLst>
            </p:cNvPr>
            <p:cNvSpPr txBox="1"/>
            <p:nvPr/>
          </p:nvSpPr>
          <p:spPr>
            <a:xfrm>
              <a:off x="9558423" y="12142044"/>
              <a:ext cx="3040049" cy="1025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lvl1pPr defTabSz="1896340">
                <a:lnSpc>
                  <a:spcPct val="90000"/>
                </a:lnSpc>
                <a:tabLst>
                  <a:tab pos="2286000" algn="l"/>
                  <a:tab pos="3644900" algn="l"/>
                  <a:tab pos="5029200" algn="l"/>
                  <a:tab pos="6388100" algn="l"/>
                </a:tabLst>
                <a:defRPr sz="4200">
                  <a:latin typeface="Open Sans"/>
                  <a:ea typeface="Open Sans"/>
                  <a:cs typeface="Open Sans"/>
                  <a:sym typeface="Open Sans"/>
                </a:defRPr>
              </a:lvl1pPr>
            </a:lstStyle>
            <a:p>
              <a:r>
                <a:t>Vena Cava</a:t>
              </a:r>
            </a:p>
          </p:txBody>
        </p:sp>
        <p:sp>
          <p:nvSpPr>
            <p:cNvPr id="7" name="Line">
              <a:extLst>
                <a:ext uri="{FF2B5EF4-FFF2-40B4-BE49-F238E27FC236}">
                  <a16:creationId xmlns:a16="http://schemas.microsoft.com/office/drawing/2014/main" id="{6BA49ADB-164A-C0AC-A6EF-AC317379B71C}"/>
                </a:ext>
              </a:extLst>
            </p:cNvPr>
            <p:cNvSpPr/>
            <p:nvPr/>
          </p:nvSpPr>
          <p:spPr>
            <a:xfrm>
              <a:off x="9918364" y="7146410"/>
              <a:ext cx="2540936" cy="907706"/>
            </a:xfrm>
            <a:prstGeom prst="line">
              <a:avLst/>
            </a:prstGeom>
            <a:ln w="38100">
              <a:solidFill>
                <a:srgbClr val="000000"/>
              </a:solidFill>
              <a:headEnd type="triangle"/>
            </a:ln>
          </p:spPr>
          <p:txBody>
            <a:bodyPr lIns="45719" rIns="45719"/>
            <a:lstStyle/>
            <a:p>
              <a:pPr defTabSz="914400">
                <a:defRPr sz="2100"/>
              </a:pPr>
              <a:endParaRPr/>
            </a:p>
          </p:txBody>
        </p:sp>
        <p:sp>
          <p:nvSpPr>
            <p:cNvPr id="8" name="Line">
              <a:extLst>
                <a:ext uri="{FF2B5EF4-FFF2-40B4-BE49-F238E27FC236}">
                  <a16:creationId xmlns:a16="http://schemas.microsoft.com/office/drawing/2014/main" id="{23E0C2E2-E112-CF81-D5BE-3A9880372518}"/>
                </a:ext>
              </a:extLst>
            </p:cNvPr>
            <p:cNvSpPr/>
            <p:nvPr/>
          </p:nvSpPr>
          <p:spPr>
            <a:xfrm flipV="1">
              <a:off x="11370326" y="4786376"/>
              <a:ext cx="1459527" cy="1089248"/>
            </a:xfrm>
            <a:prstGeom prst="line">
              <a:avLst/>
            </a:prstGeom>
            <a:ln w="38100">
              <a:solidFill>
                <a:srgbClr val="000000"/>
              </a:solidFill>
              <a:headEnd type="triangle"/>
            </a:ln>
          </p:spPr>
          <p:txBody>
            <a:bodyPr lIns="45719" rIns="45719"/>
            <a:lstStyle/>
            <a:p>
              <a:pPr defTabSz="914400">
                <a:defRPr sz="2100"/>
              </a:pPr>
              <a:endParaRPr/>
            </a:p>
          </p:txBody>
        </p:sp>
        <p:sp>
          <p:nvSpPr>
            <p:cNvPr id="9" name="Line">
              <a:extLst>
                <a:ext uri="{FF2B5EF4-FFF2-40B4-BE49-F238E27FC236}">
                  <a16:creationId xmlns:a16="http://schemas.microsoft.com/office/drawing/2014/main" id="{92C97437-5F50-F261-9733-A2D4873A3E92}"/>
                </a:ext>
              </a:extLst>
            </p:cNvPr>
            <p:cNvSpPr/>
            <p:nvPr/>
          </p:nvSpPr>
          <p:spPr>
            <a:xfrm flipH="1" flipV="1">
              <a:off x="7195932" y="10414149"/>
              <a:ext cx="2177946" cy="2178494"/>
            </a:xfrm>
            <a:prstGeom prst="line">
              <a:avLst/>
            </a:prstGeom>
            <a:ln w="38100">
              <a:solidFill>
                <a:srgbClr val="000000"/>
              </a:solidFill>
              <a:tailEnd type="triangle"/>
            </a:ln>
          </p:spPr>
          <p:txBody>
            <a:bodyPr lIns="45719" rIns="45719"/>
            <a:lstStyle/>
            <a:p>
              <a:pPr defTabSz="914400">
                <a:defRPr sz="2100"/>
              </a:pPr>
              <a:endParaRPr/>
            </a:p>
          </p:txBody>
        </p:sp>
        <p:sp>
          <p:nvSpPr>
            <p:cNvPr id="10" name="Right Atrium">
              <a:extLst>
                <a:ext uri="{FF2B5EF4-FFF2-40B4-BE49-F238E27FC236}">
                  <a16:creationId xmlns:a16="http://schemas.microsoft.com/office/drawing/2014/main" id="{0D857342-F154-73B5-D8DC-E4D04BDDF44B}"/>
                </a:ext>
              </a:extLst>
            </p:cNvPr>
            <p:cNvSpPr txBox="1"/>
            <p:nvPr/>
          </p:nvSpPr>
          <p:spPr>
            <a:xfrm>
              <a:off x="4440528" y="11700495"/>
              <a:ext cx="3381129" cy="910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fontScale="92500"/>
            </a:bodyPr>
            <a:lstStyle>
              <a:lvl1pPr defTabSz="1896340">
                <a:lnSpc>
                  <a:spcPct val="90000"/>
                </a:lnSpc>
                <a:tabLst>
                  <a:tab pos="2286000" algn="l"/>
                  <a:tab pos="3644900" algn="l"/>
                  <a:tab pos="5029200" algn="l"/>
                  <a:tab pos="6388100" algn="l"/>
                </a:tabLst>
                <a:defRPr sz="4200">
                  <a:latin typeface="Open Sans"/>
                  <a:ea typeface="Open Sans"/>
                  <a:cs typeface="Open Sans"/>
                  <a:sym typeface="Open Sans"/>
                </a:defRPr>
              </a:lvl1pPr>
            </a:lstStyle>
            <a:p>
              <a:r>
                <a:t>Right Atrium</a:t>
              </a:r>
            </a:p>
          </p:txBody>
        </p:sp>
        <p:sp>
          <p:nvSpPr>
            <p:cNvPr id="11" name="Line">
              <a:extLst>
                <a:ext uri="{FF2B5EF4-FFF2-40B4-BE49-F238E27FC236}">
                  <a16:creationId xmlns:a16="http://schemas.microsoft.com/office/drawing/2014/main" id="{B6D70BA2-DFE2-D93F-5759-4B5AA586C667}"/>
                </a:ext>
              </a:extLst>
            </p:cNvPr>
            <p:cNvSpPr/>
            <p:nvPr/>
          </p:nvSpPr>
          <p:spPr>
            <a:xfrm flipV="1">
              <a:off x="6254425" y="8235657"/>
              <a:ext cx="1123004" cy="3449281"/>
            </a:xfrm>
            <a:prstGeom prst="line">
              <a:avLst/>
            </a:prstGeom>
            <a:ln w="38100">
              <a:solidFill>
                <a:srgbClr val="000000"/>
              </a:solidFill>
              <a:tailEnd type="triangle"/>
            </a:ln>
          </p:spPr>
          <p:txBody>
            <a:bodyPr lIns="45719" rIns="45719"/>
            <a:lstStyle/>
            <a:p>
              <a:pPr defTabSz="914400">
                <a:defRPr sz="2100"/>
              </a:pPr>
              <a:endParaRPr/>
            </a:p>
          </p:txBody>
        </p:sp>
        <p:pic>
          <p:nvPicPr>
            <p:cNvPr id="12" name="Heart Circulation" descr="Heart Circulation">
              <a:extLst>
                <a:ext uri="{FF2B5EF4-FFF2-40B4-BE49-F238E27FC236}">
                  <a16:creationId xmlns:a16="http://schemas.microsoft.com/office/drawing/2014/main" id="{A54FAC4C-1828-BF1E-E2A8-A1EBD8721E48}"/>
                </a:ext>
              </a:extLst>
            </p:cNvPr>
            <p:cNvPicPr>
              <a:picLocks noChangeAspect="1"/>
            </p:cNvPicPr>
            <p:nvPr/>
          </p:nvPicPr>
          <p:blipFill>
            <a:blip r:embed="rId2">
              <a:clrChange>
                <a:clrFrom>
                  <a:srgbClr val="FFFFFF"/>
                </a:clrFrom>
                <a:clrTo>
                  <a:srgbClr val="FFFFFF">
                    <a:alpha val="0"/>
                  </a:srgbClr>
                </a:clrTo>
              </a:clrChange>
            </a:blip>
            <a:srcRect l="58732"/>
            <a:stretch>
              <a:fillRect/>
            </a:stretch>
          </p:blipFill>
          <p:spPr>
            <a:xfrm>
              <a:off x="14783999" y="3081269"/>
              <a:ext cx="6073801" cy="9033355"/>
            </a:xfrm>
            <a:prstGeom prst="rect">
              <a:avLst/>
            </a:prstGeom>
            <a:ln w="12700">
              <a:miter lim="400000"/>
            </a:ln>
          </p:spPr>
        </p:pic>
        <p:sp>
          <p:nvSpPr>
            <p:cNvPr id="13" name="Aorta">
              <a:extLst>
                <a:ext uri="{FF2B5EF4-FFF2-40B4-BE49-F238E27FC236}">
                  <a16:creationId xmlns:a16="http://schemas.microsoft.com/office/drawing/2014/main" id="{5A0D0C6D-ED1A-61B0-0EB2-532E7290BBC3}"/>
                </a:ext>
              </a:extLst>
            </p:cNvPr>
            <p:cNvSpPr txBox="1"/>
            <p:nvPr/>
          </p:nvSpPr>
          <p:spPr>
            <a:xfrm>
              <a:off x="21078321" y="2704744"/>
              <a:ext cx="2090095" cy="1025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lvl1pPr defTabSz="1896340">
                <a:lnSpc>
                  <a:spcPct val="90000"/>
                </a:lnSpc>
                <a:tabLst>
                  <a:tab pos="2286000" algn="l"/>
                  <a:tab pos="3644900" algn="l"/>
                  <a:tab pos="5029200" algn="l"/>
                  <a:tab pos="6388100" algn="l"/>
                </a:tabLst>
                <a:defRPr sz="4200">
                  <a:latin typeface="Open Sans"/>
                  <a:ea typeface="Open Sans"/>
                  <a:cs typeface="Open Sans"/>
                  <a:sym typeface="Open Sans"/>
                </a:defRPr>
              </a:lvl1pPr>
            </a:lstStyle>
            <a:p>
              <a:r>
                <a:t>Aorta</a:t>
              </a:r>
            </a:p>
          </p:txBody>
        </p:sp>
        <p:sp>
          <p:nvSpPr>
            <p:cNvPr id="14" name="Pulmonary…">
              <a:extLst>
                <a:ext uri="{FF2B5EF4-FFF2-40B4-BE49-F238E27FC236}">
                  <a16:creationId xmlns:a16="http://schemas.microsoft.com/office/drawing/2014/main" id="{7DB10342-497E-CDDE-0BD2-B80F1B2ED7E2}"/>
                </a:ext>
              </a:extLst>
            </p:cNvPr>
            <p:cNvSpPr txBox="1"/>
            <p:nvPr/>
          </p:nvSpPr>
          <p:spPr>
            <a:xfrm>
              <a:off x="21078321" y="4459641"/>
              <a:ext cx="2937578" cy="1877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lnSpcReduction="10000"/>
            </a:bodyPr>
            <a:lstStyle/>
            <a:p>
              <a:pPr defTabSz="1896340">
                <a:lnSpc>
                  <a:spcPct val="90000"/>
                </a:lnSpc>
                <a:tabLst>
                  <a:tab pos="2286000" algn="l"/>
                  <a:tab pos="3644900" algn="l"/>
                  <a:tab pos="5029200" algn="l"/>
                  <a:tab pos="6388100" algn="l"/>
                </a:tabLst>
                <a:defRPr sz="4200">
                  <a:latin typeface="Open Sans"/>
                  <a:ea typeface="Open Sans"/>
                  <a:cs typeface="Open Sans"/>
                  <a:sym typeface="Open Sans"/>
                </a:defRPr>
              </a:pPr>
              <a:r>
                <a:t>Pulmonary </a:t>
              </a:r>
            </a:p>
            <a:p>
              <a:pPr defTabSz="1896340">
                <a:lnSpc>
                  <a:spcPct val="90000"/>
                </a:lnSpc>
                <a:tabLst>
                  <a:tab pos="2286000" algn="l"/>
                  <a:tab pos="3644900" algn="l"/>
                  <a:tab pos="5029200" algn="l"/>
                  <a:tab pos="6388100" algn="l"/>
                </a:tabLst>
                <a:defRPr sz="4200">
                  <a:latin typeface="Open Sans"/>
                  <a:ea typeface="Open Sans"/>
                  <a:cs typeface="Open Sans"/>
                  <a:sym typeface="Open Sans"/>
                </a:defRPr>
              </a:pPr>
              <a:r>
                <a:t>arteries</a:t>
              </a:r>
            </a:p>
          </p:txBody>
        </p:sp>
        <p:sp>
          <p:nvSpPr>
            <p:cNvPr id="15" name="Left…">
              <a:extLst>
                <a:ext uri="{FF2B5EF4-FFF2-40B4-BE49-F238E27FC236}">
                  <a16:creationId xmlns:a16="http://schemas.microsoft.com/office/drawing/2014/main" id="{56FD0A98-4EDA-CA08-DC5E-6284FC26C825}"/>
                </a:ext>
              </a:extLst>
            </p:cNvPr>
            <p:cNvSpPr txBox="1"/>
            <p:nvPr/>
          </p:nvSpPr>
          <p:spPr>
            <a:xfrm>
              <a:off x="21078321" y="8453545"/>
              <a:ext cx="2623557" cy="1877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p>
              <a:pPr defTabSz="1896340">
                <a:lnSpc>
                  <a:spcPct val="90000"/>
                </a:lnSpc>
                <a:tabLst>
                  <a:tab pos="2286000" algn="l"/>
                  <a:tab pos="3644900" algn="l"/>
                  <a:tab pos="5029200" algn="l"/>
                  <a:tab pos="6388100" algn="l"/>
                </a:tabLst>
                <a:defRPr sz="4200">
                  <a:latin typeface="Open Sans"/>
                  <a:ea typeface="Open Sans"/>
                  <a:cs typeface="Open Sans"/>
                  <a:sym typeface="Open Sans"/>
                </a:defRPr>
              </a:pPr>
              <a:r>
                <a:t>Left </a:t>
              </a:r>
            </a:p>
            <a:p>
              <a:pPr defTabSz="1896340">
                <a:lnSpc>
                  <a:spcPct val="90000"/>
                </a:lnSpc>
                <a:tabLst>
                  <a:tab pos="2286000" algn="l"/>
                  <a:tab pos="3644900" algn="l"/>
                  <a:tab pos="5029200" algn="l"/>
                  <a:tab pos="6388100" algn="l"/>
                </a:tabLst>
                <a:defRPr sz="4200">
                  <a:latin typeface="Open Sans"/>
                  <a:ea typeface="Open Sans"/>
                  <a:cs typeface="Open Sans"/>
                  <a:sym typeface="Open Sans"/>
                </a:defRPr>
              </a:pPr>
              <a:r>
                <a:t>Ventricle</a:t>
              </a:r>
            </a:p>
          </p:txBody>
        </p:sp>
        <p:sp>
          <p:nvSpPr>
            <p:cNvPr id="16" name="Right Ventricle">
              <a:extLst>
                <a:ext uri="{FF2B5EF4-FFF2-40B4-BE49-F238E27FC236}">
                  <a16:creationId xmlns:a16="http://schemas.microsoft.com/office/drawing/2014/main" id="{FE087881-F9A3-0D0F-B30E-AF592B0F999A}"/>
                </a:ext>
              </a:extLst>
            </p:cNvPr>
            <p:cNvSpPr txBox="1"/>
            <p:nvPr/>
          </p:nvSpPr>
          <p:spPr>
            <a:xfrm>
              <a:off x="14673124" y="12129661"/>
              <a:ext cx="3815339" cy="910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fontScale="92500"/>
            </a:bodyPr>
            <a:lstStyle>
              <a:lvl1pPr defTabSz="1896340">
                <a:lnSpc>
                  <a:spcPct val="90000"/>
                </a:lnSpc>
                <a:tabLst>
                  <a:tab pos="2286000" algn="l"/>
                  <a:tab pos="3644900" algn="l"/>
                  <a:tab pos="5029200" algn="l"/>
                  <a:tab pos="6388100" algn="l"/>
                </a:tabLst>
                <a:defRPr sz="4200">
                  <a:latin typeface="Open Sans"/>
                  <a:ea typeface="Open Sans"/>
                  <a:cs typeface="Open Sans"/>
                  <a:sym typeface="Open Sans"/>
                </a:defRPr>
              </a:lvl1pPr>
            </a:lstStyle>
            <a:p>
              <a:r>
                <a:t>Right Ventricle</a:t>
              </a:r>
            </a:p>
          </p:txBody>
        </p:sp>
        <p:sp>
          <p:nvSpPr>
            <p:cNvPr id="18" name="Line">
              <a:extLst>
                <a:ext uri="{FF2B5EF4-FFF2-40B4-BE49-F238E27FC236}">
                  <a16:creationId xmlns:a16="http://schemas.microsoft.com/office/drawing/2014/main" id="{1B1BD03C-6B37-B6B5-029C-8E577D13B49A}"/>
                </a:ext>
              </a:extLst>
            </p:cNvPr>
            <p:cNvSpPr/>
            <p:nvPr/>
          </p:nvSpPr>
          <p:spPr>
            <a:xfrm flipV="1">
              <a:off x="17941897" y="3241803"/>
              <a:ext cx="2971988" cy="1452330"/>
            </a:xfrm>
            <a:prstGeom prst="line">
              <a:avLst/>
            </a:prstGeom>
            <a:ln w="38100">
              <a:solidFill>
                <a:srgbClr val="000000"/>
              </a:solidFill>
              <a:headEnd type="triangle"/>
            </a:ln>
          </p:spPr>
          <p:txBody>
            <a:bodyPr lIns="45719" rIns="45719"/>
            <a:lstStyle/>
            <a:p>
              <a:pPr defTabSz="914400">
                <a:defRPr sz="2100"/>
              </a:pPr>
              <a:endParaRPr/>
            </a:p>
          </p:txBody>
        </p:sp>
        <p:sp>
          <p:nvSpPr>
            <p:cNvPr id="20" name="Line">
              <a:extLst>
                <a:ext uri="{FF2B5EF4-FFF2-40B4-BE49-F238E27FC236}">
                  <a16:creationId xmlns:a16="http://schemas.microsoft.com/office/drawing/2014/main" id="{75A974F2-2D6A-D2AF-5915-46361BF97C46}"/>
                </a:ext>
              </a:extLst>
            </p:cNvPr>
            <p:cNvSpPr/>
            <p:nvPr/>
          </p:nvSpPr>
          <p:spPr>
            <a:xfrm>
              <a:off x="19080025" y="5212280"/>
              <a:ext cx="1799830" cy="173978"/>
            </a:xfrm>
            <a:prstGeom prst="line">
              <a:avLst/>
            </a:prstGeom>
            <a:ln w="38100">
              <a:solidFill>
                <a:srgbClr val="000000"/>
              </a:solidFill>
              <a:headEnd type="triangle"/>
            </a:ln>
          </p:spPr>
          <p:txBody>
            <a:bodyPr lIns="45719" rIns="45719"/>
            <a:lstStyle/>
            <a:p>
              <a:pPr defTabSz="914400">
                <a:defRPr sz="2100"/>
              </a:pPr>
              <a:endParaRPr/>
            </a:p>
          </p:txBody>
        </p:sp>
        <p:sp>
          <p:nvSpPr>
            <p:cNvPr id="21" name="Line">
              <a:extLst>
                <a:ext uri="{FF2B5EF4-FFF2-40B4-BE49-F238E27FC236}">
                  <a16:creationId xmlns:a16="http://schemas.microsoft.com/office/drawing/2014/main" id="{CEC363C3-233C-61FD-CF70-71C392E7E05A}"/>
                </a:ext>
              </a:extLst>
            </p:cNvPr>
            <p:cNvSpPr/>
            <p:nvPr/>
          </p:nvSpPr>
          <p:spPr>
            <a:xfrm>
              <a:off x="19499732" y="9017079"/>
              <a:ext cx="1404338" cy="119111"/>
            </a:xfrm>
            <a:prstGeom prst="line">
              <a:avLst/>
            </a:prstGeom>
            <a:ln w="38100">
              <a:solidFill>
                <a:srgbClr val="000000"/>
              </a:solidFill>
              <a:headEnd type="triangle"/>
            </a:ln>
          </p:spPr>
          <p:txBody>
            <a:bodyPr lIns="45719" rIns="45719"/>
            <a:lstStyle/>
            <a:p>
              <a:pPr defTabSz="914400">
                <a:defRPr sz="2100"/>
              </a:pPr>
              <a:endParaRPr/>
            </a:p>
          </p:txBody>
        </p:sp>
        <p:sp>
          <p:nvSpPr>
            <p:cNvPr id="22" name="Line">
              <a:extLst>
                <a:ext uri="{FF2B5EF4-FFF2-40B4-BE49-F238E27FC236}">
                  <a16:creationId xmlns:a16="http://schemas.microsoft.com/office/drawing/2014/main" id="{9D8B0C40-990E-DC3D-5C6A-CF1C94940D5F}"/>
                </a:ext>
              </a:extLst>
            </p:cNvPr>
            <p:cNvSpPr/>
            <p:nvPr/>
          </p:nvSpPr>
          <p:spPr>
            <a:xfrm flipV="1">
              <a:off x="16509426" y="9902091"/>
              <a:ext cx="1390879" cy="2092975"/>
            </a:xfrm>
            <a:prstGeom prst="line">
              <a:avLst/>
            </a:prstGeom>
            <a:ln w="38100">
              <a:solidFill>
                <a:srgbClr val="000000"/>
              </a:solidFill>
              <a:tailEnd type="triangle"/>
            </a:ln>
          </p:spPr>
          <p:txBody>
            <a:bodyPr lIns="45719" rIns="45719"/>
            <a:lstStyle/>
            <a:p>
              <a:pPr defTabSz="914400">
                <a:defRPr sz="2100"/>
              </a:pPr>
              <a:endParaRPr/>
            </a:p>
          </p:txBody>
        </p:sp>
      </p:grpSp>
    </p:spTree>
    <p:extLst>
      <p:ext uri="{BB962C8B-B14F-4D97-AF65-F5344CB8AC3E}">
        <p14:creationId xmlns:p14="http://schemas.microsoft.com/office/powerpoint/2010/main" val="155359672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BE5F9-23A2-734E-FB5C-35DD26981B5C}"/>
            </a:ext>
          </a:extLst>
        </p:cNvPr>
        <p:cNvGrpSpPr/>
        <p:nvPr/>
      </p:nvGrpSpPr>
      <p:grpSpPr>
        <a:xfrm>
          <a:off x="0" y="0"/>
          <a:ext cx="0" cy="0"/>
          <a:chOff x="0" y="0"/>
          <a:chExt cx="0" cy="0"/>
        </a:xfrm>
      </p:grpSpPr>
      <p:sp>
        <p:nvSpPr>
          <p:cNvPr id="17" name="Immediate Sources of Information">
            <a:extLst>
              <a:ext uri="{FF2B5EF4-FFF2-40B4-BE49-F238E27FC236}">
                <a16:creationId xmlns:a16="http://schemas.microsoft.com/office/drawing/2014/main" id="{7CFBD0EF-8E79-4486-3DD4-0F485EDDD88F}"/>
              </a:ext>
            </a:extLst>
          </p:cNvPr>
          <p:cNvSpPr txBox="1"/>
          <p:nvPr/>
        </p:nvSpPr>
        <p:spPr>
          <a:xfrm>
            <a:off x="1138383" y="2482640"/>
            <a:ext cx="6725458" cy="21524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r>
              <a:rPr lang="en-IN" dirty="0"/>
              <a:t>Pulse Locations</a:t>
            </a:r>
          </a:p>
        </p:txBody>
      </p:sp>
      <p:grpSp>
        <p:nvGrpSpPr>
          <p:cNvPr id="19" name="Group 18">
            <a:extLst>
              <a:ext uri="{FF2B5EF4-FFF2-40B4-BE49-F238E27FC236}">
                <a16:creationId xmlns:a16="http://schemas.microsoft.com/office/drawing/2014/main" id="{48B16DC3-5AC3-1B09-3972-4C65AB69864D}"/>
              </a:ext>
            </a:extLst>
          </p:cNvPr>
          <p:cNvGrpSpPr/>
          <p:nvPr/>
        </p:nvGrpSpPr>
        <p:grpSpPr>
          <a:xfrm>
            <a:off x="7097264" y="988315"/>
            <a:ext cx="13440520" cy="12247370"/>
            <a:chOff x="7097264" y="988315"/>
            <a:chExt cx="13440520" cy="12247370"/>
          </a:xfrm>
        </p:grpSpPr>
        <p:pic>
          <p:nvPicPr>
            <p:cNvPr id="23" name="Pulse location" descr="Pulse location">
              <a:extLst>
                <a:ext uri="{FF2B5EF4-FFF2-40B4-BE49-F238E27FC236}">
                  <a16:creationId xmlns:a16="http://schemas.microsoft.com/office/drawing/2014/main" id="{71F40E47-9BE3-818C-1021-9895BC24090E}"/>
                </a:ext>
              </a:extLst>
            </p:cNvPr>
            <p:cNvPicPr>
              <a:picLocks noChangeAspect="1"/>
            </p:cNvPicPr>
            <p:nvPr/>
          </p:nvPicPr>
          <p:blipFill>
            <a:blip r:embed="rId2"/>
            <a:stretch>
              <a:fillRect/>
            </a:stretch>
          </p:blipFill>
          <p:spPr>
            <a:xfrm>
              <a:off x="10704038" y="988315"/>
              <a:ext cx="6238506" cy="12247370"/>
            </a:xfrm>
            <a:prstGeom prst="rect">
              <a:avLst/>
            </a:prstGeom>
            <a:ln w="12700">
              <a:miter lim="400000"/>
            </a:ln>
          </p:spPr>
        </p:pic>
        <p:sp>
          <p:nvSpPr>
            <p:cNvPr id="24" name="Radial">
              <a:extLst>
                <a:ext uri="{FF2B5EF4-FFF2-40B4-BE49-F238E27FC236}">
                  <a16:creationId xmlns:a16="http://schemas.microsoft.com/office/drawing/2014/main" id="{4A0D1A5E-E854-2999-0D18-B99B1206DB6D}"/>
                </a:ext>
              </a:extLst>
            </p:cNvPr>
            <p:cNvSpPr txBox="1"/>
            <p:nvPr/>
          </p:nvSpPr>
          <p:spPr>
            <a:xfrm>
              <a:off x="18319085" y="5600866"/>
              <a:ext cx="2200073" cy="9529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lvl1pPr defTabSz="1896340">
                <a:lnSpc>
                  <a:spcPct val="90000"/>
                </a:lnSpc>
                <a:tabLst>
                  <a:tab pos="2286000" algn="l"/>
                  <a:tab pos="3644900" algn="l"/>
                  <a:tab pos="5029200" algn="l"/>
                  <a:tab pos="6388100" algn="l"/>
                </a:tabLst>
                <a:defRPr sz="4200">
                  <a:latin typeface="Open Sans"/>
                  <a:ea typeface="Open Sans"/>
                  <a:cs typeface="Open Sans"/>
                  <a:sym typeface="Open Sans"/>
                </a:defRPr>
              </a:lvl1pPr>
            </a:lstStyle>
            <a:p>
              <a:r>
                <a:rPr dirty="0"/>
                <a:t>Radial</a:t>
              </a:r>
            </a:p>
          </p:txBody>
        </p:sp>
        <p:sp>
          <p:nvSpPr>
            <p:cNvPr id="25" name="Femoral">
              <a:extLst>
                <a:ext uri="{FF2B5EF4-FFF2-40B4-BE49-F238E27FC236}">
                  <a16:creationId xmlns:a16="http://schemas.microsoft.com/office/drawing/2014/main" id="{7972CFB4-342E-448D-C4F5-03844BCD582B}"/>
                </a:ext>
              </a:extLst>
            </p:cNvPr>
            <p:cNvSpPr txBox="1"/>
            <p:nvPr/>
          </p:nvSpPr>
          <p:spPr>
            <a:xfrm>
              <a:off x="17729217" y="9188312"/>
              <a:ext cx="2789941" cy="952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lvl1pPr defTabSz="1896340">
                <a:lnSpc>
                  <a:spcPct val="90000"/>
                </a:lnSpc>
                <a:tabLst>
                  <a:tab pos="2286000" algn="l"/>
                  <a:tab pos="3644900" algn="l"/>
                  <a:tab pos="5029200" algn="l"/>
                  <a:tab pos="6388100" algn="l"/>
                </a:tabLst>
                <a:defRPr sz="4200">
                  <a:latin typeface="Open Sans"/>
                  <a:ea typeface="Open Sans"/>
                  <a:cs typeface="Open Sans"/>
                  <a:sym typeface="Open Sans"/>
                </a:defRPr>
              </a:lvl1pPr>
            </a:lstStyle>
            <a:p>
              <a:r>
                <a:rPr dirty="0"/>
                <a:t>Femoral</a:t>
              </a:r>
            </a:p>
          </p:txBody>
        </p:sp>
        <p:sp>
          <p:nvSpPr>
            <p:cNvPr id="26" name="Carotid">
              <a:extLst>
                <a:ext uri="{FF2B5EF4-FFF2-40B4-BE49-F238E27FC236}">
                  <a16:creationId xmlns:a16="http://schemas.microsoft.com/office/drawing/2014/main" id="{7444BBDF-9A60-176E-2CAD-1A764D0FF5C3}"/>
                </a:ext>
              </a:extLst>
            </p:cNvPr>
            <p:cNvSpPr txBox="1"/>
            <p:nvPr/>
          </p:nvSpPr>
          <p:spPr>
            <a:xfrm>
              <a:off x="17486478" y="1495433"/>
              <a:ext cx="2531124" cy="952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lvl1pPr defTabSz="1896340">
                <a:lnSpc>
                  <a:spcPct val="90000"/>
                </a:lnSpc>
                <a:tabLst>
                  <a:tab pos="2286000" algn="l"/>
                  <a:tab pos="3644900" algn="l"/>
                  <a:tab pos="5029200" algn="l"/>
                  <a:tab pos="6388100" algn="l"/>
                </a:tabLst>
                <a:defRPr sz="4200">
                  <a:latin typeface="Open Sans"/>
                  <a:ea typeface="Open Sans"/>
                  <a:cs typeface="Open Sans"/>
                  <a:sym typeface="Open Sans"/>
                </a:defRPr>
              </a:lvl1pPr>
            </a:lstStyle>
            <a:p>
              <a:r>
                <a:t>Carotid</a:t>
              </a:r>
            </a:p>
          </p:txBody>
        </p:sp>
        <p:cxnSp>
          <p:nvCxnSpPr>
            <p:cNvPr id="27" name="Connection Line">
              <a:extLst>
                <a:ext uri="{FF2B5EF4-FFF2-40B4-BE49-F238E27FC236}">
                  <a16:creationId xmlns:a16="http://schemas.microsoft.com/office/drawing/2014/main" id="{232AA912-1463-A335-BEDE-CD8579FA27F6}"/>
                </a:ext>
              </a:extLst>
            </p:cNvPr>
            <p:cNvCxnSpPr>
              <a:cxnSpLocks/>
              <a:stCxn id="24" idx="1"/>
            </p:cNvCxnSpPr>
            <p:nvPr/>
          </p:nvCxnSpPr>
          <p:spPr>
            <a:xfrm flipH="1">
              <a:off x="16119674" y="6077359"/>
              <a:ext cx="2199411" cy="476492"/>
            </a:xfrm>
            <a:prstGeom prst="straightConnector1">
              <a:avLst/>
            </a:prstGeom>
            <a:ln w="50800">
              <a:solidFill>
                <a:srgbClr val="000000"/>
              </a:solidFill>
              <a:tailEnd type="triangle"/>
            </a:ln>
          </p:spPr>
        </p:cxnSp>
        <p:sp>
          <p:nvSpPr>
            <p:cNvPr id="28" name="Line">
              <a:extLst>
                <a:ext uri="{FF2B5EF4-FFF2-40B4-BE49-F238E27FC236}">
                  <a16:creationId xmlns:a16="http://schemas.microsoft.com/office/drawing/2014/main" id="{F2DDD251-C282-6E7C-42D4-4E24D25A5D65}"/>
                </a:ext>
              </a:extLst>
            </p:cNvPr>
            <p:cNvSpPr/>
            <p:nvPr/>
          </p:nvSpPr>
          <p:spPr>
            <a:xfrm flipH="1" flipV="1">
              <a:off x="14582371" y="7839186"/>
              <a:ext cx="3146846" cy="1687205"/>
            </a:xfrm>
            <a:prstGeom prst="line">
              <a:avLst/>
            </a:prstGeom>
            <a:ln w="50800">
              <a:solidFill>
                <a:srgbClr val="000000"/>
              </a:solidFill>
              <a:tailEnd type="triangle"/>
            </a:ln>
          </p:spPr>
          <p:txBody>
            <a:bodyPr lIns="45719" rIns="45719"/>
            <a:lstStyle/>
            <a:p>
              <a:pPr defTabSz="914400">
                <a:defRPr sz="2100"/>
              </a:pPr>
              <a:endParaRPr/>
            </a:p>
          </p:txBody>
        </p:sp>
        <p:sp>
          <p:nvSpPr>
            <p:cNvPr id="29" name="Line">
              <a:extLst>
                <a:ext uri="{FF2B5EF4-FFF2-40B4-BE49-F238E27FC236}">
                  <a16:creationId xmlns:a16="http://schemas.microsoft.com/office/drawing/2014/main" id="{973B4ACF-4530-E795-9E7F-8B4D57402B88}"/>
                </a:ext>
              </a:extLst>
            </p:cNvPr>
            <p:cNvSpPr/>
            <p:nvPr/>
          </p:nvSpPr>
          <p:spPr>
            <a:xfrm flipH="1">
              <a:off x="14244293" y="1996171"/>
              <a:ext cx="3055465" cy="953638"/>
            </a:xfrm>
            <a:prstGeom prst="line">
              <a:avLst/>
            </a:prstGeom>
            <a:ln w="50800">
              <a:solidFill>
                <a:srgbClr val="000000"/>
              </a:solidFill>
              <a:tailEnd type="triangle"/>
            </a:ln>
          </p:spPr>
          <p:txBody>
            <a:bodyPr lIns="45719" rIns="45719"/>
            <a:lstStyle/>
            <a:p>
              <a:pPr defTabSz="914400">
                <a:defRPr sz="2100"/>
              </a:pPr>
              <a:endParaRPr/>
            </a:p>
          </p:txBody>
        </p:sp>
        <p:sp>
          <p:nvSpPr>
            <p:cNvPr id="30" name="Brachial">
              <a:extLst>
                <a:ext uri="{FF2B5EF4-FFF2-40B4-BE49-F238E27FC236}">
                  <a16:creationId xmlns:a16="http://schemas.microsoft.com/office/drawing/2014/main" id="{E15393F6-91FB-CAC3-7A60-793F523ED523}"/>
                </a:ext>
              </a:extLst>
            </p:cNvPr>
            <p:cNvSpPr txBox="1"/>
            <p:nvPr/>
          </p:nvSpPr>
          <p:spPr>
            <a:xfrm>
              <a:off x="17710591" y="3791815"/>
              <a:ext cx="2827193" cy="952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9235" tIns="89235" rIns="89235" bIns="89235">
              <a:normAutofit/>
            </a:bodyPr>
            <a:lstStyle>
              <a:lvl1pPr defTabSz="1896340">
                <a:lnSpc>
                  <a:spcPct val="90000"/>
                </a:lnSpc>
                <a:tabLst>
                  <a:tab pos="2286000" algn="l"/>
                  <a:tab pos="3644900" algn="l"/>
                  <a:tab pos="5029200" algn="l"/>
                  <a:tab pos="6388100" algn="l"/>
                </a:tabLst>
                <a:defRPr sz="4200">
                  <a:latin typeface="Open Sans"/>
                  <a:ea typeface="Open Sans"/>
                  <a:cs typeface="Open Sans"/>
                  <a:sym typeface="Open Sans"/>
                </a:defRPr>
              </a:lvl1pPr>
            </a:lstStyle>
            <a:p>
              <a:r>
                <a:t>Brachial</a:t>
              </a:r>
            </a:p>
          </p:txBody>
        </p:sp>
        <p:sp>
          <p:nvSpPr>
            <p:cNvPr id="31" name="Line">
              <a:extLst>
                <a:ext uri="{FF2B5EF4-FFF2-40B4-BE49-F238E27FC236}">
                  <a16:creationId xmlns:a16="http://schemas.microsoft.com/office/drawing/2014/main" id="{07E6D04A-4EAF-E5DA-352A-20E919C080CB}"/>
                </a:ext>
              </a:extLst>
            </p:cNvPr>
            <p:cNvSpPr/>
            <p:nvPr/>
          </p:nvSpPr>
          <p:spPr>
            <a:xfrm flipH="1">
              <a:off x="15380688" y="4339975"/>
              <a:ext cx="2193389" cy="847175"/>
            </a:xfrm>
            <a:prstGeom prst="line">
              <a:avLst/>
            </a:prstGeom>
            <a:ln w="50800">
              <a:solidFill>
                <a:srgbClr val="000000"/>
              </a:solidFill>
              <a:tailEnd type="triangle"/>
            </a:ln>
          </p:spPr>
          <p:txBody>
            <a:bodyPr lIns="45719" rIns="45719"/>
            <a:lstStyle/>
            <a:p>
              <a:pPr defTabSz="914400">
                <a:defRPr sz="2100"/>
              </a:pPr>
              <a:endParaRPr/>
            </a:p>
          </p:txBody>
        </p:sp>
        <p:sp>
          <p:nvSpPr>
            <p:cNvPr id="32" name="Dorsalis Pedis">
              <a:extLst>
                <a:ext uri="{FF2B5EF4-FFF2-40B4-BE49-F238E27FC236}">
                  <a16:creationId xmlns:a16="http://schemas.microsoft.com/office/drawing/2014/main" id="{9D405424-948A-9779-FE65-C9593DF9A501}"/>
                </a:ext>
              </a:extLst>
            </p:cNvPr>
            <p:cNvSpPr txBox="1"/>
            <p:nvPr/>
          </p:nvSpPr>
          <p:spPr>
            <a:xfrm>
              <a:off x="7097264" y="11592865"/>
              <a:ext cx="3670513" cy="9023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89235" tIns="89235" rIns="89235" bIns="89235">
              <a:normAutofit/>
            </a:bodyPr>
            <a:lstStyle>
              <a:lvl1pPr defTabSz="1896340">
                <a:lnSpc>
                  <a:spcPct val="90000"/>
                </a:lnSpc>
                <a:tabLst>
                  <a:tab pos="2286000" algn="l"/>
                  <a:tab pos="3644900" algn="l"/>
                  <a:tab pos="5029200" algn="l"/>
                  <a:tab pos="6388100" algn="l"/>
                </a:tabLst>
                <a:defRPr sz="4200">
                  <a:latin typeface="Open Sans"/>
                  <a:ea typeface="Open Sans"/>
                  <a:cs typeface="Open Sans"/>
                  <a:sym typeface="Open Sans"/>
                </a:defRPr>
              </a:lvl1pPr>
            </a:lstStyle>
            <a:p>
              <a:r>
                <a:t>Dorsalis Pedis</a:t>
              </a:r>
            </a:p>
          </p:txBody>
        </p:sp>
        <p:sp>
          <p:nvSpPr>
            <p:cNvPr id="33" name="Line">
              <a:extLst>
                <a:ext uri="{FF2B5EF4-FFF2-40B4-BE49-F238E27FC236}">
                  <a16:creationId xmlns:a16="http://schemas.microsoft.com/office/drawing/2014/main" id="{C6389028-168B-6D57-3625-6AC0DF89F322}"/>
                </a:ext>
              </a:extLst>
            </p:cNvPr>
            <p:cNvSpPr/>
            <p:nvPr/>
          </p:nvSpPr>
          <p:spPr>
            <a:xfrm>
              <a:off x="10955187" y="12132950"/>
              <a:ext cx="1879601" cy="1"/>
            </a:xfrm>
            <a:prstGeom prst="line">
              <a:avLst/>
            </a:prstGeom>
            <a:ln w="50800">
              <a:solidFill>
                <a:srgbClr val="000000"/>
              </a:solidFill>
              <a:tailEnd type="triangle"/>
            </a:ln>
          </p:spPr>
          <p:txBody>
            <a:bodyPr lIns="45719" rIns="45719"/>
            <a:lstStyle/>
            <a:p>
              <a:pPr defTabSz="914400">
                <a:defRPr sz="2100"/>
              </a:pPr>
              <a:endParaRPr/>
            </a:p>
          </p:txBody>
        </p:sp>
      </p:grpSp>
    </p:spTree>
    <p:extLst>
      <p:ext uri="{BB962C8B-B14F-4D97-AF65-F5344CB8AC3E}">
        <p14:creationId xmlns:p14="http://schemas.microsoft.com/office/powerpoint/2010/main" val="101227177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3665F-0A56-DFA1-E9C3-D4C8A5055B05}"/>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45409D89-F5B9-ADA1-E64D-D35E0BDA23B2}"/>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D249FABA-CBBA-0254-AEEA-697510DEED4F}"/>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35FEA4B-CE61-0563-612F-00C8FD0B4234}"/>
              </a:ext>
            </a:extLst>
          </p:cNvPr>
          <p:cNvSpPr txBox="1"/>
          <p:nvPr/>
        </p:nvSpPr>
        <p:spPr>
          <a:xfrm>
            <a:off x="8564880" y="3888736"/>
            <a:ext cx="15076257" cy="7413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solid portion of the blood consists of white blood cells,  red blood cells  and platelets. </a:t>
            </a:r>
          </a:p>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liquid portion of blood is called plasma. </a:t>
            </a:r>
          </a:p>
          <a:p>
            <a:pPr marL="857250" indent="-857250">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normal adult has approximately five to six liters of blood.</a:t>
            </a:r>
          </a:p>
        </p:txBody>
      </p:sp>
      <p:sp>
        <p:nvSpPr>
          <p:cNvPr id="113" name="Rectangle">
            <a:extLst>
              <a:ext uri="{FF2B5EF4-FFF2-40B4-BE49-F238E27FC236}">
                <a16:creationId xmlns:a16="http://schemas.microsoft.com/office/drawing/2014/main" id="{06712312-F4BD-C5C0-77BB-335C3A2E7A92}"/>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2B28CAC0-CD2E-CF4A-16E7-DEF44E59BD36}"/>
              </a:ext>
            </a:extLst>
          </p:cNvPr>
          <p:cNvSpPr txBox="1"/>
          <p:nvPr/>
        </p:nvSpPr>
        <p:spPr>
          <a:xfrm>
            <a:off x="21546983" y="12813338"/>
            <a:ext cx="1406835"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7</a:t>
            </a:r>
            <a:r>
              <a:rPr b="1" dirty="0"/>
              <a:t> -</a:t>
            </a:r>
          </a:p>
        </p:txBody>
      </p:sp>
      <p:sp>
        <p:nvSpPr>
          <p:cNvPr id="115" name="Rectangle">
            <a:extLst>
              <a:ext uri="{FF2B5EF4-FFF2-40B4-BE49-F238E27FC236}">
                <a16:creationId xmlns:a16="http://schemas.microsoft.com/office/drawing/2014/main" id="{4AF7ADE8-A8C4-CA93-76AE-F609C2A12058}"/>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9C96C3D1-4A77-040B-BEDE-0F4B10A8A283}"/>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7</a:t>
            </a:fld>
            <a:endParaRPr dirty="0"/>
          </a:p>
        </p:txBody>
      </p:sp>
      <p:pic>
        <p:nvPicPr>
          <p:cNvPr id="5" name="Picture 4">
            <a:extLst>
              <a:ext uri="{FF2B5EF4-FFF2-40B4-BE49-F238E27FC236}">
                <a16:creationId xmlns:a16="http://schemas.microsoft.com/office/drawing/2014/main" id="{10E517C5-A464-E85C-1DAE-8786FA6C10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283D893F-65C8-E17E-4382-A8B0666B0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9A03C274-8E34-838F-BFB1-AAA5262768FA}"/>
              </a:ext>
            </a:extLst>
          </p:cNvPr>
          <p:cNvSpPr txBox="1"/>
          <p:nvPr/>
        </p:nvSpPr>
        <p:spPr>
          <a:xfrm>
            <a:off x="742863" y="2812493"/>
            <a:ext cx="7113118" cy="1061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Blood</a:t>
            </a:r>
          </a:p>
        </p:txBody>
      </p:sp>
    </p:spTree>
    <p:extLst>
      <p:ext uri="{BB962C8B-B14F-4D97-AF65-F5344CB8AC3E}">
        <p14:creationId xmlns:p14="http://schemas.microsoft.com/office/powerpoint/2010/main" val="227283943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11730-6681-96BE-E6AD-01FB692F98E9}"/>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6266E5B1-DDC8-22FF-2474-E08153675599}"/>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440DAE40-80F8-FFDE-EE4B-EE0479856BF7}"/>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4FBAC114-62E9-07D4-54D1-B0EEA319CA97}"/>
              </a:ext>
            </a:extLst>
          </p:cNvPr>
          <p:cNvSpPr txBox="1"/>
          <p:nvPr/>
        </p:nvSpPr>
        <p:spPr>
          <a:xfrm>
            <a:off x="8564880" y="3888736"/>
            <a:ext cx="15076257" cy="20786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r>
              <a:rPr lang="en-US" sz="6000" dirty="0">
                <a:solidFill>
                  <a:schemeClr val="tx1"/>
                </a:solidFill>
              </a:rPr>
              <a:t>The circulation of blood throughout an organ.</a:t>
            </a:r>
          </a:p>
        </p:txBody>
      </p:sp>
      <p:sp>
        <p:nvSpPr>
          <p:cNvPr id="113" name="Rectangle">
            <a:extLst>
              <a:ext uri="{FF2B5EF4-FFF2-40B4-BE49-F238E27FC236}">
                <a16:creationId xmlns:a16="http://schemas.microsoft.com/office/drawing/2014/main" id="{06398FB1-7CBF-07B8-95AD-66C1AAD25E49}"/>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B62F0920-5936-224F-27C6-AE83044E9805}"/>
              </a:ext>
            </a:extLst>
          </p:cNvPr>
          <p:cNvSpPr txBox="1"/>
          <p:nvPr/>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7</a:t>
            </a:r>
            <a:r>
              <a:rPr b="1" dirty="0"/>
              <a:t> -</a:t>
            </a:r>
          </a:p>
        </p:txBody>
      </p:sp>
      <p:sp>
        <p:nvSpPr>
          <p:cNvPr id="115" name="Rectangle">
            <a:extLst>
              <a:ext uri="{FF2B5EF4-FFF2-40B4-BE49-F238E27FC236}">
                <a16:creationId xmlns:a16="http://schemas.microsoft.com/office/drawing/2014/main" id="{BF159412-A2C4-8137-C913-19BECDDA4CA5}"/>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72FA8D84-EE49-20F4-2B3A-CC2111000737}"/>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8</a:t>
            </a:fld>
            <a:endParaRPr dirty="0"/>
          </a:p>
        </p:txBody>
      </p:sp>
      <p:pic>
        <p:nvPicPr>
          <p:cNvPr id="5" name="Picture 4">
            <a:extLst>
              <a:ext uri="{FF2B5EF4-FFF2-40B4-BE49-F238E27FC236}">
                <a16:creationId xmlns:a16="http://schemas.microsoft.com/office/drawing/2014/main" id="{011C5AFA-8762-E77C-78CA-BCE004B709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C5997464-409F-31F5-8E12-B05EFB9AC6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D69E98ED-AD59-541D-166A-E076950FD52D}"/>
              </a:ext>
            </a:extLst>
          </p:cNvPr>
          <p:cNvSpPr txBox="1"/>
          <p:nvPr/>
        </p:nvSpPr>
        <p:spPr>
          <a:xfrm>
            <a:off x="742863" y="2812493"/>
            <a:ext cx="7113118" cy="1061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IN" dirty="0"/>
              <a:t>Perfusion</a:t>
            </a:r>
          </a:p>
        </p:txBody>
      </p:sp>
    </p:spTree>
    <p:extLst>
      <p:ext uri="{BB962C8B-B14F-4D97-AF65-F5344CB8AC3E}">
        <p14:creationId xmlns:p14="http://schemas.microsoft.com/office/powerpoint/2010/main" val="221696131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1B5D2-E74A-0FE5-4E82-F1D134EC2BA8}"/>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A8A2AE6A-D97A-8BA4-5FA8-6870E6B38E5A}"/>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8" name="Rectangle">
            <a:extLst>
              <a:ext uri="{FF2B5EF4-FFF2-40B4-BE49-F238E27FC236}">
                <a16:creationId xmlns:a16="http://schemas.microsoft.com/office/drawing/2014/main" id="{4F1FE7D5-F0E1-3F7E-228A-53CD393ADFA5}"/>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B1CF1469-BD51-54A2-72CA-7DD6E217B96F}"/>
              </a:ext>
            </a:extLst>
          </p:cNvPr>
          <p:cNvSpPr txBox="1"/>
          <p:nvPr/>
        </p:nvSpPr>
        <p:spPr>
          <a:xfrm>
            <a:off x="8564880" y="2733693"/>
            <a:ext cx="15076257" cy="8521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lnSpc>
                <a:spcPct val="150000"/>
              </a:lnSpc>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Blood transports oxygen as well as cells that combat infection and eliminate waste products.</a:t>
            </a:r>
          </a:p>
          <a:p>
            <a:pPr marL="857250" indent="-857250">
              <a:lnSpc>
                <a:spcPct val="150000"/>
              </a:lnSpc>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Blood also has the capacity to clot (solidify); this process usually takes</a:t>
            </a:r>
          </a:p>
          <a:p>
            <a:pPr marL="857250" indent="-857250">
              <a:lnSpc>
                <a:spcPct val="150000"/>
              </a:lnSpc>
              <a:buFont typeface="Arial" panose="020B0604020202020204" pitchFamily="34" charset="0"/>
              <a:buChar cha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  6 to 7 minutes.</a:t>
            </a:r>
          </a:p>
        </p:txBody>
      </p:sp>
      <p:sp>
        <p:nvSpPr>
          <p:cNvPr id="113" name="Rectangle">
            <a:extLst>
              <a:ext uri="{FF2B5EF4-FFF2-40B4-BE49-F238E27FC236}">
                <a16:creationId xmlns:a16="http://schemas.microsoft.com/office/drawing/2014/main" id="{3BC158BC-2750-1E54-59B9-6F4FC5F8324E}"/>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4A137BB0-5A60-FE73-F3D1-F8E596F12465}"/>
              </a:ext>
            </a:extLst>
          </p:cNvPr>
          <p:cNvSpPr txBox="1"/>
          <p:nvPr/>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7</a:t>
            </a:r>
            <a:r>
              <a:rPr b="1" dirty="0"/>
              <a:t> -</a:t>
            </a:r>
          </a:p>
        </p:txBody>
      </p:sp>
      <p:sp>
        <p:nvSpPr>
          <p:cNvPr id="115" name="Rectangle">
            <a:extLst>
              <a:ext uri="{FF2B5EF4-FFF2-40B4-BE49-F238E27FC236}">
                <a16:creationId xmlns:a16="http://schemas.microsoft.com/office/drawing/2014/main" id="{415A1B70-356C-CD51-D06C-B24DD501648A}"/>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9DB64A89-5F26-9BBC-9DA4-E05FB9E7132B}"/>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9</a:t>
            </a:fld>
            <a:endParaRPr dirty="0"/>
          </a:p>
        </p:txBody>
      </p:sp>
      <p:pic>
        <p:nvPicPr>
          <p:cNvPr id="5" name="Picture 4">
            <a:extLst>
              <a:ext uri="{FF2B5EF4-FFF2-40B4-BE49-F238E27FC236}">
                <a16:creationId xmlns:a16="http://schemas.microsoft.com/office/drawing/2014/main" id="{A145501F-BAB6-C6A3-CAC4-2675EFE6CC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F622B365-3ADF-A53D-92C7-176BCF7C0C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33CA37E7-FB5B-F84B-B633-8342E358E5B1}"/>
              </a:ext>
            </a:extLst>
          </p:cNvPr>
          <p:cNvSpPr txBox="1"/>
          <p:nvPr/>
        </p:nvSpPr>
        <p:spPr>
          <a:xfrm>
            <a:off x="742863" y="2812493"/>
            <a:ext cx="7113118" cy="28340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br>
              <a:rPr lang="en-IN" dirty="0"/>
            </a:br>
            <a:r>
              <a:rPr lang="en-IN" dirty="0"/>
              <a:t>Functions</a:t>
            </a:r>
            <a:br>
              <a:rPr lang="en-IN" dirty="0"/>
            </a:br>
            <a:endParaRPr lang="en-IN" dirty="0"/>
          </a:p>
        </p:txBody>
      </p:sp>
    </p:spTree>
    <p:extLst>
      <p:ext uri="{BB962C8B-B14F-4D97-AF65-F5344CB8AC3E}">
        <p14:creationId xmlns:p14="http://schemas.microsoft.com/office/powerpoint/2010/main" val="659715372"/>
      </p:ext>
    </p:extLst>
  </p:cSld>
  <p:clrMapOvr>
    <a:masterClrMapping/>
  </p:clrMapOvr>
  <p:transition spd="med"/>
</p:sld>
</file>

<file path=ppt/theme/theme1.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Calibri"/>
        <a:ea typeface="Calibri"/>
        <a:cs typeface="Calibri"/>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12700" dir="2700000" rotWithShape="0">
              <a:srgbClr val="000000"/>
            </a:outerShdw>
          </a:effectLst>
        </a:effectStyle>
        <a:effectStyle>
          <a:effectLst>
            <a:outerShdw blurRad="101600" dist="12700" dir="2700000" rotWithShape="0">
              <a:srgbClr val="000000"/>
            </a:outerShdw>
          </a:effectLst>
        </a:effectStyle>
        <a:effectStyle>
          <a:effectLst>
            <a:outerShdw blurRad="508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01600" dist="12700" dir="2700000" rotWithShape="0">
            <a:srgbClr val="000000"/>
          </a:outerShdw>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Calibri"/>
        <a:ea typeface="Calibri"/>
        <a:cs typeface="Calibri"/>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12700" dir="2700000" rotWithShape="0">
              <a:srgbClr val="000000"/>
            </a:outerShdw>
          </a:effectLst>
        </a:effectStyle>
        <a:effectStyle>
          <a:effectLst>
            <a:outerShdw blurRad="101600" dist="12700" dir="2700000" rotWithShape="0">
              <a:srgbClr val="000000"/>
            </a:outerShdw>
          </a:effectLst>
        </a:effectStyle>
        <a:effectStyle>
          <a:effectLst>
            <a:outerShdw blurRad="508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01600" dist="12700" dir="2700000" rotWithShape="0">
            <a:srgbClr val="000000"/>
          </a:outerShdw>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308</TotalTime>
  <Words>827</Words>
  <Application>Microsoft Office PowerPoint</Application>
  <PresentationFormat>Custom</PresentationFormat>
  <Paragraphs>166</Paragraphs>
  <Slides>27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Arial Black</vt:lpstr>
      <vt:lpstr>Calibri</vt:lpstr>
      <vt:lpstr>Open sans</vt:lpstr>
      <vt:lpstr>Open sans</vt:lpstr>
      <vt:lpstr>Open Sans Semibold</vt:lpstr>
      <vt:lpstr>Times New Roman</vt:lpstr>
      <vt:lpstr>Verdana</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Kamal Mehra</dc:creator>
  <cp:lastModifiedBy>NDRF ACADEMY</cp:lastModifiedBy>
  <cp:revision>54</cp:revision>
  <dcterms:modified xsi:type="dcterms:W3CDTF">2026-01-07T08:18:05Z</dcterms:modified>
</cp:coreProperties>
</file>