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1"/>
  </p:sldMasterIdLst>
  <p:notesMasterIdLst>
    <p:notesMasterId r:id="rId60"/>
  </p:notesMasterIdLst>
  <p:sldIdLst>
    <p:sldId id="310" r:id="rId2"/>
    <p:sldId id="336" r:id="rId3"/>
    <p:sldId id="259" r:id="rId4"/>
    <p:sldId id="260" r:id="rId5"/>
    <p:sldId id="311" r:id="rId6"/>
    <p:sldId id="263" r:id="rId7"/>
    <p:sldId id="262" r:id="rId8"/>
    <p:sldId id="264" r:id="rId9"/>
    <p:sldId id="315" r:id="rId10"/>
    <p:sldId id="316" r:id="rId11"/>
    <p:sldId id="279" r:id="rId12"/>
    <p:sldId id="312" r:id="rId13"/>
    <p:sldId id="318" r:id="rId14"/>
    <p:sldId id="317" r:id="rId15"/>
    <p:sldId id="298" r:id="rId16"/>
    <p:sldId id="320" r:id="rId17"/>
    <p:sldId id="294" r:id="rId18"/>
    <p:sldId id="319" r:id="rId19"/>
    <p:sldId id="281" r:id="rId20"/>
    <p:sldId id="321" r:id="rId21"/>
    <p:sldId id="324" r:id="rId22"/>
    <p:sldId id="323" r:id="rId23"/>
    <p:sldId id="296" r:id="rId24"/>
    <p:sldId id="282" r:id="rId25"/>
    <p:sldId id="325" r:id="rId26"/>
    <p:sldId id="300" r:id="rId27"/>
    <p:sldId id="326" r:id="rId28"/>
    <p:sldId id="327" r:id="rId29"/>
    <p:sldId id="328" r:id="rId30"/>
    <p:sldId id="332" r:id="rId31"/>
    <p:sldId id="269" r:id="rId32"/>
    <p:sldId id="301" r:id="rId33"/>
    <p:sldId id="284" r:id="rId34"/>
    <p:sldId id="285" r:id="rId35"/>
    <p:sldId id="297" r:id="rId36"/>
    <p:sldId id="329" r:id="rId37"/>
    <p:sldId id="330" r:id="rId38"/>
    <p:sldId id="331" r:id="rId39"/>
    <p:sldId id="271" r:id="rId40"/>
    <p:sldId id="287" r:id="rId41"/>
    <p:sldId id="308" r:id="rId42"/>
    <p:sldId id="333" r:id="rId43"/>
    <p:sldId id="302" r:id="rId44"/>
    <p:sldId id="307" r:id="rId45"/>
    <p:sldId id="303" r:id="rId46"/>
    <p:sldId id="304" r:id="rId47"/>
    <p:sldId id="305" r:id="rId48"/>
    <p:sldId id="306" r:id="rId49"/>
    <p:sldId id="288" r:id="rId50"/>
    <p:sldId id="289" r:id="rId51"/>
    <p:sldId id="290" r:id="rId52"/>
    <p:sldId id="309" r:id="rId53"/>
    <p:sldId id="291" r:id="rId54"/>
    <p:sldId id="334" r:id="rId55"/>
    <p:sldId id="335" r:id="rId56"/>
    <p:sldId id="337" r:id="rId57"/>
    <p:sldId id="338" r:id="rId58"/>
    <p:sldId id="1188" r:id="rId5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03" autoAdjust="0"/>
  </p:normalViewPr>
  <p:slideViewPr>
    <p:cSldViewPr>
      <p:cViewPr varScale="1">
        <p:scale>
          <a:sx n="95" d="100"/>
          <a:sy n="95" d="100"/>
        </p:scale>
        <p:origin x="197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59871F-4999-DE6B-C4F1-90031C4A6A2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IN"/>
          </a:p>
        </p:txBody>
      </p:sp>
      <p:sp>
        <p:nvSpPr>
          <p:cNvPr id="3" name="Date Placeholder 2">
            <a:extLst>
              <a:ext uri="{FF2B5EF4-FFF2-40B4-BE49-F238E27FC236}">
                <a16:creationId xmlns:a16="http://schemas.microsoft.com/office/drawing/2014/main" id="{56081AA3-4DD1-36FC-AC35-21263DDD4A62}"/>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C44C4FCC-DF7A-4087-A3AD-02F801276126}" type="datetimeFigureOut">
              <a:rPr lang="en-US"/>
              <a:pPr>
                <a:defRPr/>
              </a:pPr>
              <a:t>1/27/2026</a:t>
            </a:fld>
            <a:endParaRPr lang="en-IN"/>
          </a:p>
        </p:txBody>
      </p:sp>
      <p:sp>
        <p:nvSpPr>
          <p:cNvPr id="4" name="Slide Image Placeholder 3">
            <a:extLst>
              <a:ext uri="{FF2B5EF4-FFF2-40B4-BE49-F238E27FC236}">
                <a16:creationId xmlns:a16="http://schemas.microsoft.com/office/drawing/2014/main" id="{C437BEB2-9B4C-E243-48F9-4718785DD98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IN" noProof="0"/>
          </a:p>
        </p:txBody>
      </p:sp>
      <p:sp>
        <p:nvSpPr>
          <p:cNvPr id="5" name="Notes Placeholder 4">
            <a:extLst>
              <a:ext uri="{FF2B5EF4-FFF2-40B4-BE49-F238E27FC236}">
                <a16:creationId xmlns:a16="http://schemas.microsoft.com/office/drawing/2014/main" id="{573F17EA-CD1C-6B62-19C2-5F0F033DF6B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N" noProof="0"/>
          </a:p>
        </p:txBody>
      </p:sp>
      <p:sp>
        <p:nvSpPr>
          <p:cNvPr id="6" name="Footer Placeholder 5">
            <a:extLst>
              <a:ext uri="{FF2B5EF4-FFF2-40B4-BE49-F238E27FC236}">
                <a16:creationId xmlns:a16="http://schemas.microsoft.com/office/drawing/2014/main" id="{A73985BB-0251-BC18-3CC1-116538E1696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IN"/>
          </a:p>
        </p:txBody>
      </p:sp>
      <p:sp>
        <p:nvSpPr>
          <p:cNvPr id="7" name="Slide Number Placeholder 6">
            <a:extLst>
              <a:ext uri="{FF2B5EF4-FFF2-40B4-BE49-F238E27FC236}">
                <a16:creationId xmlns:a16="http://schemas.microsoft.com/office/drawing/2014/main" id="{419FF060-12C4-6FA2-36A4-5A39843753B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CABD115-7E42-402F-8CFD-D7B61054EAB5}" type="slidenum">
              <a:rPr lang="en-IN" altLang="en-US"/>
              <a:pPr>
                <a:defRPr/>
              </a:pPr>
              <a:t>‹#›</a:t>
            </a:fld>
            <a:endParaRPr lang="en-I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6C5A6D15-0145-C8EE-7543-1EADF2D03F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6A49FD14-252B-B91B-0C44-AA472B2160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altLang="en-US"/>
          </a:p>
        </p:txBody>
      </p:sp>
      <p:sp>
        <p:nvSpPr>
          <p:cNvPr id="15364" name="Slide Number Placeholder 3">
            <a:extLst>
              <a:ext uri="{FF2B5EF4-FFF2-40B4-BE49-F238E27FC236}">
                <a16:creationId xmlns:a16="http://schemas.microsoft.com/office/drawing/2014/main" id="{BF45728E-37E1-C565-5B27-987E694337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D6D640-8CEE-4E3E-AD4F-3C383464AA7F}" type="slidenum">
              <a:rPr lang="en-IN" altLang="en-US">
                <a:latin typeface="Arial" panose="020B0604020202020204" pitchFamily="34" charset="0"/>
              </a:rPr>
              <a:pPr>
                <a:spcBef>
                  <a:spcPct val="0"/>
                </a:spcBef>
              </a:pPr>
              <a:t>11</a:t>
            </a:fld>
            <a:endParaRPr lang="en-I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5340277-BC84-394E-A2E9-C6A2BA346C7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AB15564-44BA-AC64-E42F-AF02FECAA0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896D85-2F4B-6964-D5E8-458C13DC67B1}"/>
              </a:ext>
            </a:extLst>
          </p:cNvPr>
          <p:cNvSpPr>
            <a:spLocks noGrp="1"/>
          </p:cNvSpPr>
          <p:nvPr>
            <p:ph type="sldNum" sz="quarter" idx="12"/>
          </p:nvPr>
        </p:nvSpPr>
        <p:spPr/>
        <p:txBody>
          <a:bodyPr/>
          <a:lstStyle>
            <a:lvl1pPr>
              <a:defRPr/>
            </a:lvl1pPr>
          </a:lstStyle>
          <a:p>
            <a:pPr>
              <a:defRPr/>
            </a:pPr>
            <a:fld id="{4CB18ED9-B483-45F4-A5FB-76EFDA2F334A}" type="slidenum">
              <a:rPr lang="en-US" altLang="en-US"/>
              <a:pPr>
                <a:defRPr/>
              </a:pPr>
              <a:t>‹#›</a:t>
            </a:fld>
            <a:endParaRPr lang="en-US" altLang="en-US"/>
          </a:p>
        </p:txBody>
      </p:sp>
    </p:spTree>
    <p:extLst>
      <p:ext uri="{BB962C8B-B14F-4D97-AF65-F5344CB8AC3E}">
        <p14:creationId xmlns:p14="http://schemas.microsoft.com/office/powerpoint/2010/main" val="719208484"/>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B21CF-613C-4927-A011-92D59E4BF5B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281F44E-261F-34E1-075F-A673A4F84B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2AF460-F1D5-C45A-32C9-30F3DA48D9D9}"/>
              </a:ext>
            </a:extLst>
          </p:cNvPr>
          <p:cNvSpPr>
            <a:spLocks noGrp="1"/>
          </p:cNvSpPr>
          <p:nvPr>
            <p:ph type="sldNum" sz="quarter" idx="12"/>
          </p:nvPr>
        </p:nvSpPr>
        <p:spPr/>
        <p:txBody>
          <a:bodyPr/>
          <a:lstStyle>
            <a:lvl1pPr>
              <a:defRPr/>
            </a:lvl1pPr>
          </a:lstStyle>
          <a:p>
            <a:pPr>
              <a:defRPr/>
            </a:pPr>
            <a:fld id="{26EE7843-6FED-42A0-AF12-500391A0DC3B}" type="slidenum">
              <a:rPr lang="en-US" altLang="en-US"/>
              <a:pPr>
                <a:defRPr/>
              </a:pPr>
              <a:t>‹#›</a:t>
            </a:fld>
            <a:endParaRPr lang="en-US" altLang="en-US"/>
          </a:p>
        </p:txBody>
      </p:sp>
    </p:spTree>
    <p:extLst>
      <p:ext uri="{BB962C8B-B14F-4D97-AF65-F5344CB8AC3E}">
        <p14:creationId xmlns:p14="http://schemas.microsoft.com/office/powerpoint/2010/main" val="4024441754"/>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E1C32-160B-489F-1A3F-629377BF902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EF40896-B949-BE8B-B47D-55DE84AAD9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D125E9-2CEC-FD6D-197E-9EFA55C1A668}"/>
              </a:ext>
            </a:extLst>
          </p:cNvPr>
          <p:cNvSpPr>
            <a:spLocks noGrp="1"/>
          </p:cNvSpPr>
          <p:nvPr>
            <p:ph type="sldNum" sz="quarter" idx="12"/>
          </p:nvPr>
        </p:nvSpPr>
        <p:spPr/>
        <p:txBody>
          <a:bodyPr/>
          <a:lstStyle>
            <a:lvl1pPr>
              <a:defRPr/>
            </a:lvl1pPr>
          </a:lstStyle>
          <a:p>
            <a:pPr>
              <a:defRPr/>
            </a:pPr>
            <a:fld id="{5AA32396-F795-48BC-A897-9DCC8481BDAD}" type="slidenum">
              <a:rPr lang="en-US" altLang="en-US"/>
              <a:pPr>
                <a:defRPr/>
              </a:pPr>
              <a:t>‹#›</a:t>
            </a:fld>
            <a:endParaRPr lang="en-US" altLang="en-US"/>
          </a:p>
        </p:txBody>
      </p:sp>
    </p:spTree>
    <p:extLst>
      <p:ext uri="{BB962C8B-B14F-4D97-AF65-F5344CB8AC3E}">
        <p14:creationId xmlns:p14="http://schemas.microsoft.com/office/powerpoint/2010/main" val="3033850629"/>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95C18EC5-C813-82AC-063B-4C4D123CE1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86600" y="220663"/>
            <a:ext cx="1905000"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E5A80634-1F1F-BE72-7F72-F90304D33A6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95E8E87-A83C-7692-6804-6C8C160401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6D7BAE-DA7B-D127-4C50-B41DD2B6F3C5}"/>
              </a:ext>
            </a:extLst>
          </p:cNvPr>
          <p:cNvSpPr>
            <a:spLocks noGrp="1"/>
          </p:cNvSpPr>
          <p:nvPr>
            <p:ph type="sldNum" sz="quarter" idx="12"/>
          </p:nvPr>
        </p:nvSpPr>
        <p:spPr/>
        <p:txBody>
          <a:bodyPr/>
          <a:lstStyle>
            <a:lvl1pPr>
              <a:defRPr smtClean="0"/>
            </a:lvl1pPr>
          </a:lstStyle>
          <a:p>
            <a:pPr>
              <a:defRPr/>
            </a:pPr>
            <a:fld id="{277DD162-B568-4085-A2FF-3C84DCEFB920}" type="slidenum">
              <a:rPr lang="en-US" altLang="en-US"/>
              <a:pPr>
                <a:defRPr/>
              </a:pPr>
              <a:t>‹#›</a:t>
            </a:fld>
            <a:endParaRPr lang="en-US" altLang="en-US"/>
          </a:p>
        </p:txBody>
      </p:sp>
    </p:spTree>
    <p:extLst>
      <p:ext uri="{BB962C8B-B14F-4D97-AF65-F5344CB8AC3E}">
        <p14:creationId xmlns:p14="http://schemas.microsoft.com/office/powerpoint/2010/main" val="2699122961"/>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27F068-20DA-807A-A7B2-155561F54B8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B2B1C76-4A6A-2DB1-61D1-F914E7561A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654443-DA15-593B-A6FF-A5AF68900E07}"/>
              </a:ext>
            </a:extLst>
          </p:cNvPr>
          <p:cNvSpPr>
            <a:spLocks noGrp="1"/>
          </p:cNvSpPr>
          <p:nvPr>
            <p:ph type="sldNum" sz="quarter" idx="12"/>
          </p:nvPr>
        </p:nvSpPr>
        <p:spPr/>
        <p:txBody>
          <a:bodyPr/>
          <a:lstStyle>
            <a:lvl1pPr>
              <a:defRPr/>
            </a:lvl1pPr>
          </a:lstStyle>
          <a:p>
            <a:pPr>
              <a:defRPr/>
            </a:pPr>
            <a:fld id="{8BCE9DAE-18A8-4882-B2E9-E3BA81027348}" type="slidenum">
              <a:rPr lang="en-US" altLang="en-US"/>
              <a:pPr>
                <a:defRPr/>
              </a:pPr>
              <a:t>‹#›</a:t>
            </a:fld>
            <a:endParaRPr lang="en-US" altLang="en-US"/>
          </a:p>
        </p:txBody>
      </p:sp>
    </p:spTree>
    <p:extLst>
      <p:ext uri="{BB962C8B-B14F-4D97-AF65-F5344CB8AC3E}">
        <p14:creationId xmlns:p14="http://schemas.microsoft.com/office/powerpoint/2010/main" val="3662397698"/>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24DA4AA-052E-5FB3-C768-C2BC5FD26E7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CEEF2C5-274E-4D57-3709-C05BB0CCE7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3D655E-7CDE-B23D-80FD-B0359ED8C4D8}"/>
              </a:ext>
            </a:extLst>
          </p:cNvPr>
          <p:cNvSpPr>
            <a:spLocks noGrp="1"/>
          </p:cNvSpPr>
          <p:nvPr>
            <p:ph type="sldNum" sz="quarter" idx="12"/>
          </p:nvPr>
        </p:nvSpPr>
        <p:spPr/>
        <p:txBody>
          <a:bodyPr/>
          <a:lstStyle>
            <a:lvl1pPr>
              <a:defRPr/>
            </a:lvl1pPr>
          </a:lstStyle>
          <a:p>
            <a:pPr>
              <a:defRPr/>
            </a:pPr>
            <a:fld id="{AFB5CC03-5EF4-4BB3-95EC-E408546B9136}" type="slidenum">
              <a:rPr lang="en-US" altLang="en-US"/>
              <a:pPr>
                <a:defRPr/>
              </a:pPr>
              <a:t>‹#›</a:t>
            </a:fld>
            <a:endParaRPr lang="en-US" altLang="en-US"/>
          </a:p>
        </p:txBody>
      </p:sp>
    </p:spTree>
    <p:extLst>
      <p:ext uri="{BB962C8B-B14F-4D97-AF65-F5344CB8AC3E}">
        <p14:creationId xmlns:p14="http://schemas.microsoft.com/office/powerpoint/2010/main" val="4226095609"/>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DFDD524-97EE-18E4-A644-0BFF7AED7A8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DB0579CF-7AFF-308C-B414-31CCEBD2256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58EEDA8-A11D-2578-2234-75FA18F8C700}"/>
              </a:ext>
            </a:extLst>
          </p:cNvPr>
          <p:cNvSpPr>
            <a:spLocks noGrp="1"/>
          </p:cNvSpPr>
          <p:nvPr>
            <p:ph type="sldNum" sz="quarter" idx="12"/>
          </p:nvPr>
        </p:nvSpPr>
        <p:spPr/>
        <p:txBody>
          <a:bodyPr/>
          <a:lstStyle>
            <a:lvl1pPr>
              <a:defRPr/>
            </a:lvl1pPr>
          </a:lstStyle>
          <a:p>
            <a:pPr>
              <a:defRPr/>
            </a:pPr>
            <a:fld id="{8F275FEB-52E1-436D-8F0C-23CF496A747F}" type="slidenum">
              <a:rPr lang="en-US" altLang="en-US"/>
              <a:pPr>
                <a:defRPr/>
              </a:pPr>
              <a:t>‹#›</a:t>
            </a:fld>
            <a:endParaRPr lang="en-US" altLang="en-US"/>
          </a:p>
        </p:txBody>
      </p:sp>
    </p:spTree>
    <p:extLst>
      <p:ext uri="{BB962C8B-B14F-4D97-AF65-F5344CB8AC3E}">
        <p14:creationId xmlns:p14="http://schemas.microsoft.com/office/powerpoint/2010/main" val="3173290390"/>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281D37D-983D-9C79-D3A5-36705060001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4ED8118C-41D7-6F5C-A6A6-034C713F007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15D3AE5-8124-2210-2F93-05AAFA360CF4}"/>
              </a:ext>
            </a:extLst>
          </p:cNvPr>
          <p:cNvSpPr>
            <a:spLocks noGrp="1"/>
          </p:cNvSpPr>
          <p:nvPr>
            <p:ph type="sldNum" sz="quarter" idx="12"/>
          </p:nvPr>
        </p:nvSpPr>
        <p:spPr/>
        <p:txBody>
          <a:bodyPr/>
          <a:lstStyle>
            <a:lvl1pPr>
              <a:defRPr/>
            </a:lvl1pPr>
          </a:lstStyle>
          <a:p>
            <a:pPr>
              <a:defRPr/>
            </a:pPr>
            <a:fld id="{80108BF8-30DF-47DD-B172-1A568019B023}" type="slidenum">
              <a:rPr lang="en-US" altLang="en-US"/>
              <a:pPr>
                <a:defRPr/>
              </a:pPr>
              <a:t>‹#›</a:t>
            </a:fld>
            <a:endParaRPr lang="en-US" altLang="en-US"/>
          </a:p>
        </p:txBody>
      </p:sp>
    </p:spTree>
    <p:extLst>
      <p:ext uri="{BB962C8B-B14F-4D97-AF65-F5344CB8AC3E}">
        <p14:creationId xmlns:p14="http://schemas.microsoft.com/office/powerpoint/2010/main" val="827369427"/>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5BEE45E-8C7C-1206-856E-74D72A2F2F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A8814A7A-1CCF-D1C0-54A2-167DFAF81BE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78443D9-3BB6-8C62-F96A-E4E269AE44E0}"/>
              </a:ext>
            </a:extLst>
          </p:cNvPr>
          <p:cNvSpPr>
            <a:spLocks noGrp="1"/>
          </p:cNvSpPr>
          <p:nvPr>
            <p:ph type="sldNum" sz="quarter" idx="12"/>
          </p:nvPr>
        </p:nvSpPr>
        <p:spPr/>
        <p:txBody>
          <a:bodyPr/>
          <a:lstStyle>
            <a:lvl1pPr>
              <a:defRPr/>
            </a:lvl1pPr>
          </a:lstStyle>
          <a:p>
            <a:pPr>
              <a:defRPr/>
            </a:pPr>
            <a:fld id="{39449FAA-3970-4F05-B47F-8BD5D0E7EE19}" type="slidenum">
              <a:rPr lang="en-US" altLang="en-US"/>
              <a:pPr>
                <a:defRPr/>
              </a:pPr>
              <a:t>‹#›</a:t>
            </a:fld>
            <a:endParaRPr lang="en-US" altLang="en-US"/>
          </a:p>
        </p:txBody>
      </p:sp>
    </p:spTree>
    <p:extLst>
      <p:ext uri="{BB962C8B-B14F-4D97-AF65-F5344CB8AC3E}">
        <p14:creationId xmlns:p14="http://schemas.microsoft.com/office/powerpoint/2010/main" val="3651055466"/>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3D6DB84-33E0-28DE-A78A-85DE95C0487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1AB45B6-0BA9-EEAA-A56A-BED816491D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96E63D-F0F7-97D2-6647-BBD34F50F542}"/>
              </a:ext>
            </a:extLst>
          </p:cNvPr>
          <p:cNvSpPr>
            <a:spLocks noGrp="1"/>
          </p:cNvSpPr>
          <p:nvPr>
            <p:ph type="sldNum" sz="quarter" idx="12"/>
          </p:nvPr>
        </p:nvSpPr>
        <p:spPr/>
        <p:txBody>
          <a:bodyPr/>
          <a:lstStyle>
            <a:lvl1pPr>
              <a:defRPr/>
            </a:lvl1pPr>
          </a:lstStyle>
          <a:p>
            <a:pPr>
              <a:defRPr/>
            </a:pPr>
            <a:fld id="{C8D58F20-EB8B-4B65-B936-3106FFFE5CBB}" type="slidenum">
              <a:rPr lang="en-US" altLang="en-US"/>
              <a:pPr>
                <a:defRPr/>
              </a:pPr>
              <a:t>‹#›</a:t>
            </a:fld>
            <a:endParaRPr lang="en-US" altLang="en-US"/>
          </a:p>
        </p:txBody>
      </p:sp>
    </p:spTree>
    <p:extLst>
      <p:ext uri="{BB962C8B-B14F-4D97-AF65-F5344CB8AC3E}">
        <p14:creationId xmlns:p14="http://schemas.microsoft.com/office/powerpoint/2010/main" val="1735912316"/>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625F3A7-4912-E716-E763-6F7C824718E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8608E9F-B3CD-6F7C-B82A-64997DF35DC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633043-34C0-9414-81EA-B0098760EB44}"/>
              </a:ext>
            </a:extLst>
          </p:cNvPr>
          <p:cNvSpPr>
            <a:spLocks noGrp="1"/>
          </p:cNvSpPr>
          <p:nvPr>
            <p:ph type="sldNum" sz="quarter" idx="12"/>
          </p:nvPr>
        </p:nvSpPr>
        <p:spPr/>
        <p:txBody>
          <a:bodyPr/>
          <a:lstStyle>
            <a:lvl1pPr>
              <a:defRPr/>
            </a:lvl1pPr>
          </a:lstStyle>
          <a:p>
            <a:pPr>
              <a:defRPr/>
            </a:pPr>
            <a:fld id="{782E6E00-0C29-4665-A2FA-29D005CCE614}" type="slidenum">
              <a:rPr lang="en-US" altLang="en-US"/>
              <a:pPr>
                <a:defRPr/>
              </a:pPr>
              <a:t>‹#›</a:t>
            </a:fld>
            <a:endParaRPr lang="en-US" altLang="en-US"/>
          </a:p>
        </p:txBody>
      </p:sp>
    </p:spTree>
    <p:extLst>
      <p:ext uri="{BB962C8B-B14F-4D97-AF65-F5344CB8AC3E}">
        <p14:creationId xmlns:p14="http://schemas.microsoft.com/office/powerpoint/2010/main" val="3794704926"/>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10A6B-BC6F-55E2-230D-61C745E2D4D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DC98458C-90DD-B414-860C-396A2113009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6678FB8-0482-D14D-65F7-89273EC0A70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EC9B6E26-9C69-2B37-951A-C7ED2D811C0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E95F6393-2683-7A89-8670-ED65C59804B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E01EB21B-8153-4461-A28B-0B1093D93790}" type="slidenum">
              <a:rPr lang="en-US" altLang="en-US"/>
              <a:pPr>
                <a:defRPr/>
              </a:pPr>
              <a:t>‹#›</a:t>
            </a:fld>
            <a:endParaRPr lang="en-US" altLang="en-US"/>
          </a:p>
        </p:txBody>
      </p:sp>
      <p:pic>
        <p:nvPicPr>
          <p:cNvPr id="1031" name="Picture 7">
            <a:extLst>
              <a:ext uri="{FF2B5EF4-FFF2-40B4-BE49-F238E27FC236}">
                <a16:creationId xmlns:a16="http://schemas.microsoft.com/office/drawing/2014/main" id="{145ACE33-FDFC-DACE-A91F-7BAA8CD9A57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0" y="169863"/>
            <a:ext cx="19843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2" r:id="rId1"/>
    <p:sldLayoutId id="214748396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898"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3">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3">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3">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3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898" decel="100000" fill="hold"/>
                        <p:tgtEl>
                          <p:spTgt spid="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898" decel="100000" fill="hold"/>
                        <p:tgtEl>
                          <p:spTgt spid="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898" decel="100000" fill="hold"/>
                        <p:tgtEl>
                          <p:spTgt spid="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898" decel="100000" fill="hold"/>
                        <p:tgtEl>
                          <p:spTgt spid="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898" decel="100000" fill="hold"/>
                        <p:tgtEl>
                          <p:spTgt spid="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3"/>
                        </p:tgtEl>
                        <p:attrNameLst>
                          <p:attrName>ppt_y</p:attrName>
                        </p:attrNameLst>
                      </p:cBhvr>
                      <p:tavLst>
                        <p:tav tm="0">
                          <p:val>
                            <p:strVal val="#ppt_y-.03"/>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eart%20Function%20(1).mp4"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SHOCK.WM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ow%20the%20Heart%20Works.mp4"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SHOCK.WMV"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arteries%20,vains.mp4" TargetMode="External"/><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Components%20of%20blood.mp4"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36456E0B-353D-349B-0481-8FFD629B76D7}"/>
              </a:ext>
            </a:extLst>
          </p:cNvPr>
          <p:cNvSpPr>
            <a:spLocks noGrp="1"/>
          </p:cNvSpPr>
          <p:nvPr>
            <p:ph type="title"/>
          </p:nvPr>
        </p:nvSpPr>
        <p:spPr/>
        <p:txBody>
          <a:bodyPr/>
          <a:lstStyle/>
          <a:p>
            <a:r>
              <a:rPr lang="en-IN" altLang="en-US"/>
              <a:t>				                 </a:t>
            </a:r>
            <a:endParaRPr lang="en-IN" altLang="en-US" sz="7200">
              <a:solidFill>
                <a:srgbClr val="C00000"/>
              </a:solidFill>
            </a:endParaRPr>
          </a:p>
        </p:txBody>
      </p:sp>
      <p:pic>
        <p:nvPicPr>
          <p:cNvPr id="4099" name="Picture 2">
            <a:extLst>
              <a:ext uri="{FF2B5EF4-FFF2-40B4-BE49-F238E27FC236}">
                <a16:creationId xmlns:a16="http://schemas.microsoft.com/office/drawing/2014/main" id="{3FC83480-810D-0488-E7A0-82E7756F46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7688" y="3276600"/>
            <a:ext cx="8048625" cy="2514600"/>
          </a:xfrm>
        </p:spPr>
      </p:pic>
      <p:pic>
        <p:nvPicPr>
          <p:cNvPr id="4100" name="Picture 2">
            <a:extLst>
              <a:ext uri="{FF2B5EF4-FFF2-40B4-BE49-F238E27FC236}">
                <a16:creationId xmlns:a16="http://schemas.microsoft.com/office/drawing/2014/main" id="{9DE258F4-3E3F-9B21-A17E-811375ACCBE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274638"/>
            <a:ext cx="4800600" cy="1858962"/>
          </a:xfrm>
        </p:spPr>
      </p:pic>
      <p:sp>
        <p:nvSpPr>
          <p:cNvPr id="4101" name="TextBox 5">
            <a:extLst>
              <a:ext uri="{FF2B5EF4-FFF2-40B4-BE49-F238E27FC236}">
                <a16:creationId xmlns:a16="http://schemas.microsoft.com/office/drawing/2014/main" id="{D6B6DC84-0F02-799E-A3F9-2D7E999DAE0F}"/>
              </a:ext>
            </a:extLst>
          </p:cNvPr>
          <p:cNvSpPr txBox="1">
            <a:spLocks noChangeArrowheads="1"/>
          </p:cNvSpPr>
          <p:nvPr/>
        </p:nvSpPr>
        <p:spPr bwMode="auto">
          <a:xfrm>
            <a:off x="3657600" y="1981200"/>
            <a:ext cx="1447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IN" altLang="en-US" sz="9600">
                <a:solidFill>
                  <a:srgbClr val="00B0F0"/>
                </a:solidFill>
                <a:latin typeface="Arial" panose="020B0604020202020204" pitchFamily="34" charset="0"/>
              </a:rPr>
              <a:t>&amp;</a:t>
            </a:r>
          </a:p>
        </p:txBody>
      </p:sp>
      <p:sp>
        <p:nvSpPr>
          <p:cNvPr id="4102" name="TextBox 1">
            <a:extLst>
              <a:ext uri="{FF2B5EF4-FFF2-40B4-BE49-F238E27FC236}">
                <a16:creationId xmlns:a16="http://schemas.microsoft.com/office/drawing/2014/main" id="{8380FE14-2EF4-8534-9318-690363377743}"/>
              </a:ext>
            </a:extLst>
          </p:cNvPr>
          <p:cNvSpPr txBox="1">
            <a:spLocks noChangeArrowheads="1"/>
          </p:cNvSpPr>
          <p:nvPr/>
        </p:nvSpPr>
        <p:spPr bwMode="auto">
          <a:xfrm>
            <a:off x="4572000" y="62134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IN" altLang="en-US" b="1">
                <a:latin typeface="Verdana" panose="020B0604030504040204" pitchFamily="34" charset="0"/>
                <a:ea typeface="Verdana" panose="020B0604030504040204" pitchFamily="34" charset="0"/>
                <a:cs typeface="Mangal" panose="02040503050203030202" pitchFamily="18" charset="0"/>
              </a:rPr>
              <a:t>Presented by:- Dileep Kumar, 2IC</a:t>
            </a:r>
            <a:endParaRPr lang="en-US" altLang="en-US" b="1">
              <a:latin typeface="Verdana" panose="020B0604030504040204" pitchFamily="34" charset="0"/>
            </a:endParaRPr>
          </a:p>
        </p:txBody>
      </p:sp>
    </p:spTree>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80DACC6B-468E-2D8F-11D6-7A2804C28B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1828800"/>
            <a:ext cx="8991600" cy="4800600"/>
          </a:xfrm>
          <a:noFill/>
        </p:spPr>
      </p:pic>
    </p:spTree>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4C7F336-C8F7-FC4C-B2A5-C1EE800091AC}"/>
              </a:ext>
            </a:extLst>
          </p:cNvPr>
          <p:cNvSpPr>
            <a:spLocks noGrp="1" noChangeArrowheads="1"/>
          </p:cNvSpPr>
          <p:nvPr>
            <p:ph type="title"/>
          </p:nvPr>
        </p:nvSpPr>
        <p:spPr/>
        <p:txBody>
          <a:bodyPr rtlCol="0">
            <a:normAutofit fontScale="90000"/>
          </a:bodyPr>
          <a:lstStyle/>
          <a:p>
            <a:pPr eaLnBrk="1" fontAlgn="auto" hangingPunct="1">
              <a:spcAft>
                <a:spcPts val="0"/>
              </a:spcAft>
              <a:defRPr/>
            </a:pPr>
            <a:br>
              <a:rPr lang="en-US" sz="4000" dirty="0">
                <a:solidFill>
                  <a:srgbClr val="FF0000"/>
                </a:solidFill>
              </a:rPr>
            </a:br>
            <a:r>
              <a:rPr lang="en-US" sz="4000" b="1" dirty="0">
                <a:solidFill>
                  <a:srgbClr val="FF0000"/>
                </a:solidFill>
              </a:rPr>
              <a:t>FUNCTIONS</a:t>
            </a:r>
            <a:br>
              <a:rPr lang="en-US" sz="4000" dirty="0"/>
            </a:br>
            <a:endParaRPr lang="en-US" sz="4000" dirty="0"/>
          </a:p>
        </p:txBody>
      </p:sp>
      <p:sp>
        <p:nvSpPr>
          <p:cNvPr id="14339" name="Text Placeholder 5">
            <a:extLst>
              <a:ext uri="{FF2B5EF4-FFF2-40B4-BE49-F238E27FC236}">
                <a16:creationId xmlns:a16="http://schemas.microsoft.com/office/drawing/2014/main" id="{16E05A36-FEC8-F561-098E-47702FB8E272}"/>
              </a:ext>
            </a:extLst>
          </p:cNvPr>
          <p:cNvSpPr>
            <a:spLocks noGrp="1"/>
          </p:cNvSpPr>
          <p:nvPr>
            <p:ph sz="half" idx="2"/>
          </p:nvPr>
        </p:nvSpPr>
        <p:spPr>
          <a:xfrm>
            <a:off x="4648200" y="1600200"/>
            <a:ext cx="4038600" cy="5029200"/>
          </a:xfrm>
        </p:spPr>
        <p:txBody>
          <a:bodyPr/>
          <a:lstStyle/>
          <a:p>
            <a:pPr eaLnBrk="1" hangingPunct="1"/>
            <a:r>
              <a:rPr lang="en-US" altLang="en-US"/>
              <a:t>Blood transports </a:t>
            </a:r>
            <a:r>
              <a:rPr lang="en-US" altLang="en-US" u="sng"/>
              <a:t>oxygen</a:t>
            </a:r>
            <a:r>
              <a:rPr lang="en-US" altLang="en-US"/>
              <a:t> as well as cells that combat </a:t>
            </a:r>
            <a:r>
              <a:rPr lang="en-US" altLang="en-US" u="sng"/>
              <a:t>infection</a:t>
            </a:r>
            <a:r>
              <a:rPr lang="en-US" altLang="en-US"/>
              <a:t> and eliminate </a:t>
            </a:r>
            <a:r>
              <a:rPr lang="en-US" altLang="en-US" u="sng"/>
              <a:t>waste</a:t>
            </a:r>
            <a:r>
              <a:rPr lang="en-US" altLang="en-US"/>
              <a:t> </a:t>
            </a:r>
            <a:r>
              <a:rPr lang="en-US" altLang="en-US" u="sng"/>
              <a:t>products</a:t>
            </a:r>
            <a:r>
              <a:rPr lang="en-US" altLang="en-US"/>
              <a:t>.</a:t>
            </a:r>
          </a:p>
          <a:p>
            <a:pPr eaLnBrk="1" hangingPunct="1"/>
            <a:endParaRPr lang="en-US" altLang="en-US"/>
          </a:p>
          <a:p>
            <a:pPr eaLnBrk="1" hangingPunct="1"/>
            <a:r>
              <a:rPr lang="en-US" altLang="en-US"/>
              <a:t>Blood also has the capacity to </a:t>
            </a:r>
            <a:r>
              <a:rPr lang="en-US" altLang="en-US" u="sng"/>
              <a:t>clot </a:t>
            </a:r>
            <a:r>
              <a:rPr lang="en-US" altLang="en-US"/>
              <a:t>(solidify); this process usually takes 6 to 7 minutes.</a:t>
            </a:r>
          </a:p>
          <a:p>
            <a:pPr eaLnBrk="1" hangingPunct="1"/>
            <a:endParaRPr lang="en-US" altLang="en-US"/>
          </a:p>
        </p:txBody>
      </p:sp>
      <p:pic>
        <p:nvPicPr>
          <p:cNvPr id="14340" name="Picture 2">
            <a:extLst>
              <a:ext uri="{FF2B5EF4-FFF2-40B4-BE49-F238E27FC236}">
                <a16:creationId xmlns:a16="http://schemas.microsoft.com/office/drawing/2014/main" id="{5C5E902F-3833-C116-69B5-4CCFD0F4BEF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1752600"/>
            <a:ext cx="4038600" cy="4510088"/>
          </a:xfrm>
          <a:noFill/>
        </p:spPr>
      </p:pic>
    </p:spTree>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5057F40F-008D-865A-CDF0-E1E741807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0"/>
            <a:ext cx="8991600"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F7053669-B4E2-BDE9-1ACD-BB96F4B061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676400"/>
            <a:ext cx="8458200" cy="5029200"/>
          </a:xfrm>
          <a:noFill/>
        </p:spPr>
      </p:pic>
    </p:spTree>
  </p:cSld>
  <p:clrMapOvr>
    <a:masterClrMapping/>
  </p:clrMapOvr>
  <p:transition>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a:extLst>
              <a:ext uri="{FF2B5EF4-FFF2-40B4-BE49-F238E27FC236}">
                <a16:creationId xmlns:a16="http://schemas.microsoft.com/office/drawing/2014/main" id="{7C8E8DB7-9EB1-D99C-4D02-414CD5CC4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0"/>
            <a:ext cx="2590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a:extLst>
              <a:ext uri="{FF2B5EF4-FFF2-40B4-BE49-F238E27FC236}">
                <a16:creationId xmlns:a16="http://schemas.microsoft.com/office/drawing/2014/main" id="{92ABEB6F-46E2-133C-615E-140896DB7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13" y="3038475"/>
            <a:ext cx="26955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a:extLst>
              <a:ext uri="{FF2B5EF4-FFF2-40B4-BE49-F238E27FC236}">
                <a16:creationId xmlns:a16="http://schemas.microsoft.com/office/drawing/2014/main" id="{E700D7C4-A424-6DB7-CC3D-439612D84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71800"/>
            <a:ext cx="29337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CE1E3F45-05F1-B179-B135-B12611BB51BC}"/>
              </a:ext>
            </a:extLst>
          </p:cNvPr>
          <p:cNvSpPr>
            <a:spLocks noGrp="1"/>
          </p:cNvSpPr>
          <p:nvPr>
            <p:ph idx="1"/>
          </p:nvPr>
        </p:nvSpPr>
        <p:spPr>
          <a:xfrm>
            <a:off x="2133600" y="381000"/>
            <a:ext cx="5029200" cy="1219200"/>
          </a:xfrm>
        </p:spPr>
        <p:txBody>
          <a:bodyPr/>
          <a:lstStyle/>
          <a:p>
            <a:pPr marL="0" indent="0">
              <a:buFont typeface="Arial" panose="020B0604020202020204" pitchFamily="34" charset="0"/>
              <a:buNone/>
              <a:defRPr/>
            </a:pPr>
            <a:r>
              <a:rPr lang="en-US" altLang="en-US" sz="4400" b="1" dirty="0">
                <a:solidFill>
                  <a:srgbClr val="FF0000"/>
                </a:solidFill>
                <a:latin typeface="+mj-lt"/>
              </a:rPr>
              <a:t>  HAEMORRHAGE</a:t>
            </a:r>
            <a:endParaRPr lang="en-US" sz="4400" dirty="0">
              <a:latin typeface="+mj-lt"/>
            </a:endParaRPr>
          </a:p>
        </p:txBody>
      </p:sp>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a:extLst>
              <a:ext uri="{FF2B5EF4-FFF2-40B4-BE49-F238E27FC236}">
                <a16:creationId xmlns:a16="http://schemas.microsoft.com/office/drawing/2014/main" id="{802913FC-275C-FE5C-DF57-774728F42541}"/>
              </a:ext>
            </a:extLst>
          </p:cNvPr>
          <p:cNvSpPr>
            <a:spLocks noGrp="1"/>
          </p:cNvSpPr>
          <p:nvPr>
            <p:ph type="title"/>
          </p:nvPr>
        </p:nvSpPr>
        <p:spPr>
          <a:xfrm>
            <a:off x="2133600" y="228600"/>
            <a:ext cx="5105400" cy="1143000"/>
          </a:xfrm>
        </p:spPr>
        <p:txBody>
          <a:bodyPr/>
          <a:lstStyle/>
          <a:p>
            <a:pPr eaLnBrk="1" hangingPunct="1"/>
            <a:r>
              <a:rPr lang="en-US" altLang="en-US" b="1" i="1">
                <a:solidFill>
                  <a:srgbClr val="FF0000"/>
                </a:solidFill>
              </a:rPr>
              <a:t>TYPES OF HAEMORRHAGE</a:t>
            </a:r>
            <a:endParaRPr lang="en-IN" altLang="en-US" b="1" i="1">
              <a:solidFill>
                <a:srgbClr val="FF0000"/>
              </a:solidFill>
            </a:endParaRPr>
          </a:p>
        </p:txBody>
      </p:sp>
      <p:sp>
        <p:nvSpPr>
          <p:cNvPr id="19459" name="Content Placeholder 1">
            <a:extLst>
              <a:ext uri="{FF2B5EF4-FFF2-40B4-BE49-F238E27FC236}">
                <a16:creationId xmlns:a16="http://schemas.microsoft.com/office/drawing/2014/main" id="{BBA7DDC0-7F9E-636D-81FD-CC4BBF84109D}"/>
              </a:ext>
            </a:extLst>
          </p:cNvPr>
          <p:cNvSpPr>
            <a:spLocks noGrp="1"/>
          </p:cNvSpPr>
          <p:nvPr>
            <p:ph idx="1"/>
          </p:nvPr>
        </p:nvSpPr>
        <p:spPr>
          <a:xfrm>
            <a:off x="457200" y="2133600"/>
            <a:ext cx="8229600" cy="4572000"/>
          </a:xfrm>
        </p:spPr>
        <p:txBody>
          <a:bodyPr/>
          <a:lstStyle/>
          <a:p>
            <a:pPr marL="0" indent="0" eaLnBrk="1" hangingPunct="1">
              <a:buFont typeface="Wingdings" panose="05000000000000000000" pitchFamily="2" charset="2"/>
              <a:buNone/>
            </a:pPr>
            <a:r>
              <a:rPr lang="en-US" altLang="en-US"/>
              <a:t> 	</a:t>
            </a:r>
            <a:r>
              <a:rPr lang="en-US" altLang="en-US" sz="4800"/>
              <a:t>There are two types of haemorrhage.</a:t>
            </a:r>
            <a:endParaRPr lang="en-US" altLang="en-US" sz="4400"/>
          </a:p>
          <a:p>
            <a:pPr marL="0" indent="0" eaLnBrk="1" hangingPunct="1">
              <a:buFont typeface="Wingdings" panose="05000000000000000000" pitchFamily="2" charset="2"/>
              <a:buNone/>
            </a:pPr>
            <a:endParaRPr lang="en-US" altLang="en-US" sz="4400"/>
          </a:p>
          <a:p>
            <a:pPr marL="0" indent="0" eaLnBrk="1" hangingPunct="1">
              <a:buClr>
                <a:srgbClr val="FFFF00"/>
              </a:buClr>
            </a:pPr>
            <a:r>
              <a:rPr lang="en-US" altLang="en-US" sz="4400"/>
              <a:t>External haemorrhage </a:t>
            </a:r>
          </a:p>
          <a:p>
            <a:pPr marL="0" indent="0" eaLnBrk="1" hangingPunct="1">
              <a:buClr>
                <a:srgbClr val="FFFF00"/>
              </a:buClr>
            </a:pPr>
            <a:endParaRPr lang="en-US" altLang="en-US" sz="2400"/>
          </a:p>
          <a:p>
            <a:pPr marL="0" indent="0" eaLnBrk="1" hangingPunct="1">
              <a:buClr>
                <a:srgbClr val="FFFF00"/>
              </a:buClr>
            </a:pPr>
            <a:r>
              <a:rPr lang="en-US" altLang="en-US" sz="4400"/>
              <a:t>Internal haemorrhage </a:t>
            </a:r>
            <a:endParaRPr lang="en-IN" altLang="en-US" sz="4800"/>
          </a:p>
        </p:txBody>
      </p:sp>
    </p:spTree>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3B1B8DE-6727-C572-8F11-F94455BC78EE}"/>
              </a:ext>
            </a:extLst>
          </p:cNvPr>
          <p:cNvSpPr>
            <a:spLocks noGrp="1" noChangeArrowheads="1"/>
          </p:cNvSpPr>
          <p:nvPr>
            <p:ph type="title"/>
          </p:nvPr>
        </p:nvSpPr>
        <p:spPr>
          <a:xfrm>
            <a:off x="2209800" y="381000"/>
            <a:ext cx="4800600" cy="1371600"/>
          </a:xfrm>
        </p:spPr>
        <p:txBody>
          <a:bodyPr rtlCol="0">
            <a:normAutofit fontScale="90000"/>
          </a:bodyPr>
          <a:lstStyle/>
          <a:p>
            <a:pPr eaLnBrk="1" fontAlgn="auto" hangingPunct="1">
              <a:spcAft>
                <a:spcPts val="0"/>
              </a:spcAft>
              <a:defRPr/>
            </a:pPr>
            <a:br>
              <a:rPr lang="en-US" b="1" i="1" dirty="0">
                <a:solidFill>
                  <a:srgbClr val="FF0000"/>
                </a:solidFill>
              </a:rPr>
            </a:br>
            <a:r>
              <a:rPr lang="en-US" b="1" i="1" dirty="0">
                <a:solidFill>
                  <a:srgbClr val="FF0000"/>
                </a:solidFill>
              </a:rPr>
              <a:t>EXTERNAL HAEMORRHAGE TYPES</a:t>
            </a:r>
            <a:br>
              <a:rPr lang="en-US" sz="4000" i="1" dirty="0">
                <a:solidFill>
                  <a:srgbClr val="FF0000"/>
                </a:solidFill>
              </a:rPr>
            </a:br>
            <a:endParaRPr lang="en-US" sz="4000" i="1" dirty="0">
              <a:solidFill>
                <a:srgbClr val="FF0000"/>
              </a:solidFill>
            </a:endParaRPr>
          </a:p>
        </p:txBody>
      </p:sp>
      <p:sp>
        <p:nvSpPr>
          <p:cNvPr id="20483" name="Rectangle 3">
            <a:extLst>
              <a:ext uri="{FF2B5EF4-FFF2-40B4-BE49-F238E27FC236}">
                <a16:creationId xmlns:a16="http://schemas.microsoft.com/office/drawing/2014/main" id="{99657052-E0FB-77AC-3D5A-B56940DB1577}"/>
              </a:ext>
            </a:extLst>
          </p:cNvPr>
          <p:cNvSpPr>
            <a:spLocks noGrp="1"/>
          </p:cNvSpPr>
          <p:nvPr>
            <p:ph idx="1"/>
          </p:nvPr>
        </p:nvSpPr>
        <p:spPr>
          <a:xfrm>
            <a:off x="228600" y="2362200"/>
            <a:ext cx="8686800" cy="4267200"/>
          </a:xfrm>
        </p:spPr>
        <p:txBody>
          <a:bodyPr/>
          <a:lstStyle/>
          <a:p>
            <a:pPr eaLnBrk="1" hangingPunct="1"/>
            <a:r>
              <a:rPr lang="en-US" altLang="en-US"/>
              <a:t>With </a:t>
            </a:r>
            <a:r>
              <a:rPr lang="en-US" altLang="en-US" b="1" i="1"/>
              <a:t>external haemorrhage</a:t>
            </a:r>
            <a:r>
              <a:rPr lang="en-US" altLang="en-US"/>
              <a:t>, the wound and loss of blood are visible.</a:t>
            </a:r>
          </a:p>
          <a:p>
            <a:pPr eaLnBrk="1" hangingPunct="1"/>
            <a:r>
              <a:rPr lang="en-US" altLang="en-US" b="1"/>
              <a:t>Arterial</a:t>
            </a:r>
            <a:r>
              <a:rPr lang="en-US" altLang="en-US">
                <a:solidFill>
                  <a:schemeClr val="tx2"/>
                </a:solidFill>
              </a:rPr>
              <a:t>:</a:t>
            </a:r>
            <a:r>
              <a:rPr lang="en-US" altLang="en-US"/>
              <a:t> Arterial hemorrhage is bright red and characterized by blood spurts coinciding with the pulse.</a:t>
            </a:r>
          </a:p>
          <a:p>
            <a:pPr eaLnBrk="1" hangingPunct="1"/>
            <a:r>
              <a:rPr lang="en-US" altLang="en-US" b="1"/>
              <a:t>Venous: </a:t>
            </a:r>
            <a:r>
              <a:rPr lang="en-US" altLang="en-US"/>
              <a:t>Venous bleeding is steady and dark red.</a:t>
            </a:r>
          </a:p>
          <a:p>
            <a:pPr eaLnBrk="1" hangingPunct="1"/>
            <a:r>
              <a:rPr lang="en-US" altLang="en-US" b="1"/>
              <a:t>Capillary</a:t>
            </a:r>
            <a:r>
              <a:rPr lang="en-US" altLang="en-US">
                <a:solidFill>
                  <a:schemeClr val="tx2"/>
                </a:solidFill>
              </a:rPr>
              <a:t>:</a:t>
            </a:r>
            <a:r>
              <a:rPr lang="en-US" altLang="en-US"/>
              <a:t> Blood flows smoothly out of the capillaries and is similar in appearance to venous bleeding</a:t>
            </a:r>
          </a:p>
          <a:p>
            <a:pPr eaLnBrk="1" hangingPunct="1"/>
            <a:endParaRPr lang="en-US" altLang="en-US" b="1"/>
          </a:p>
        </p:txBody>
      </p:sp>
    </p:spTree>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6051-AF5C-4D1D-DA4D-6B3788A4DEC5}"/>
              </a:ext>
            </a:extLst>
          </p:cNvPr>
          <p:cNvSpPr>
            <a:spLocks noGrp="1"/>
          </p:cNvSpPr>
          <p:nvPr>
            <p:ph type="title"/>
          </p:nvPr>
        </p:nvSpPr>
        <p:spPr>
          <a:xfrm>
            <a:off x="2057400" y="228600"/>
            <a:ext cx="4876800" cy="1371600"/>
          </a:xfrm>
        </p:spPr>
        <p:txBody>
          <a:bodyPr rtlCol="0">
            <a:normAutofit fontScale="90000"/>
          </a:bodyPr>
          <a:lstStyle/>
          <a:p>
            <a:pPr eaLnBrk="1" fontAlgn="auto" hangingPunct="1">
              <a:spcAft>
                <a:spcPts val="0"/>
              </a:spcAft>
              <a:defRPr/>
            </a:pPr>
            <a:br>
              <a:rPr lang="en-US" b="1" i="1" dirty="0">
                <a:solidFill>
                  <a:srgbClr val="FF0000"/>
                </a:solidFill>
              </a:rPr>
            </a:br>
            <a:br>
              <a:rPr lang="en-US" b="1" i="1" dirty="0">
                <a:solidFill>
                  <a:srgbClr val="FF0000"/>
                </a:solidFill>
              </a:rPr>
            </a:br>
            <a:r>
              <a:rPr lang="en-US" sz="4900" b="1" dirty="0">
                <a:solidFill>
                  <a:srgbClr val="FF0000"/>
                </a:solidFill>
              </a:rPr>
              <a:t>EXTERNAL HAEMORRHAGE TYPES</a:t>
            </a:r>
            <a:br>
              <a:rPr lang="en-US" sz="4900" b="1" dirty="0"/>
            </a:br>
            <a:endParaRPr lang="en-IN" sz="4900" b="1" dirty="0"/>
          </a:p>
        </p:txBody>
      </p:sp>
      <p:pic>
        <p:nvPicPr>
          <p:cNvPr id="21507" name="Picture 4">
            <a:extLst>
              <a:ext uri="{FF2B5EF4-FFF2-40B4-BE49-F238E27FC236}">
                <a16:creationId xmlns:a16="http://schemas.microsoft.com/office/drawing/2014/main" id="{CE3B27DA-5B8F-C2FE-CE1C-94319EDEB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886AA834-268D-D045-68AF-6C92A8FF45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676400"/>
            <a:ext cx="8864600" cy="5181600"/>
          </a:xfrm>
          <a:noFill/>
        </p:spPr>
      </p:pic>
    </p:spTree>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05BE4A3-49B2-B157-960A-214E535274F5}"/>
              </a:ext>
            </a:extLst>
          </p:cNvPr>
          <p:cNvSpPr>
            <a:spLocks noGrp="1" noChangeArrowheads="1"/>
          </p:cNvSpPr>
          <p:nvPr>
            <p:ph type="title"/>
          </p:nvPr>
        </p:nvSpPr>
        <p:spPr>
          <a:xfrm>
            <a:off x="1600200" y="838200"/>
            <a:ext cx="6019800" cy="609600"/>
          </a:xfrm>
        </p:spPr>
        <p:txBody>
          <a:bodyPr rtlCol="0">
            <a:normAutofit fontScale="90000"/>
          </a:bodyPr>
          <a:lstStyle/>
          <a:p>
            <a:pPr eaLnBrk="1" fontAlgn="auto" hangingPunct="1">
              <a:spcAft>
                <a:spcPts val="0"/>
              </a:spcAft>
              <a:defRPr/>
            </a:pPr>
            <a:br>
              <a:rPr lang="en-US" sz="4000" i="1" dirty="0">
                <a:solidFill>
                  <a:srgbClr val="002060"/>
                </a:solidFill>
              </a:rPr>
            </a:br>
            <a:br>
              <a:rPr lang="en-US" sz="4000" i="1" dirty="0">
                <a:solidFill>
                  <a:srgbClr val="002060"/>
                </a:solidFill>
              </a:rPr>
            </a:br>
            <a:r>
              <a:rPr lang="en-US" b="1" dirty="0">
                <a:solidFill>
                  <a:srgbClr val="002060"/>
                </a:solidFill>
              </a:rPr>
              <a:t>PRE-HOSPITAL TREATMENT FOR EXTERNAL HEMORRHAGE</a:t>
            </a:r>
            <a:br>
              <a:rPr lang="en-US" sz="4000" dirty="0">
                <a:solidFill>
                  <a:srgbClr val="002060"/>
                </a:solidFill>
              </a:rPr>
            </a:br>
            <a:endParaRPr lang="en-US" sz="4000" dirty="0">
              <a:solidFill>
                <a:srgbClr val="002060"/>
              </a:solidFill>
            </a:endParaRPr>
          </a:p>
        </p:txBody>
      </p:sp>
      <p:sp>
        <p:nvSpPr>
          <p:cNvPr id="23555" name="Rectangle 3">
            <a:extLst>
              <a:ext uri="{FF2B5EF4-FFF2-40B4-BE49-F238E27FC236}">
                <a16:creationId xmlns:a16="http://schemas.microsoft.com/office/drawing/2014/main" id="{194B5FF2-046F-07A4-3BAF-E0177BEACBC6}"/>
              </a:ext>
            </a:extLst>
          </p:cNvPr>
          <p:cNvSpPr>
            <a:spLocks noGrp="1"/>
          </p:cNvSpPr>
          <p:nvPr>
            <p:ph idx="1"/>
          </p:nvPr>
        </p:nvSpPr>
        <p:spPr>
          <a:xfrm>
            <a:off x="76200" y="3048000"/>
            <a:ext cx="8915400" cy="3810000"/>
          </a:xfrm>
        </p:spPr>
        <p:txBody>
          <a:bodyPr/>
          <a:lstStyle/>
          <a:p>
            <a:pPr eaLnBrk="1" hangingPunct="1">
              <a:lnSpc>
                <a:spcPct val="90000"/>
              </a:lnSpc>
            </a:pPr>
            <a:r>
              <a:rPr lang="en-US" altLang="en-US" b="1">
                <a:solidFill>
                  <a:schemeClr val="tx2"/>
                </a:solidFill>
              </a:rPr>
              <a:t>Apply direct pressure</a:t>
            </a:r>
            <a:r>
              <a:rPr lang="en-US" altLang="en-US" b="1"/>
              <a:t>. </a:t>
            </a:r>
            <a:r>
              <a:rPr lang="en-US" altLang="en-US"/>
              <a:t>With a hand on the wound using a bandage or gauze dressing, apply pressure to control bleeding.</a:t>
            </a:r>
          </a:p>
          <a:p>
            <a:pPr eaLnBrk="1" hangingPunct="1">
              <a:lnSpc>
                <a:spcPct val="90000"/>
              </a:lnSpc>
            </a:pPr>
            <a:r>
              <a:rPr lang="en-US" altLang="en-US" b="1">
                <a:solidFill>
                  <a:schemeClr val="tx2"/>
                </a:solidFill>
              </a:rPr>
              <a:t>Elevate extremity</a:t>
            </a:r>
            <a:r>
              <a:rPr lang="en-US" altLang="en-US" b="1"/>
              <a:t>. </a:t>
            </a:r>
            <a:r>
              <a:rPr lang="en-US" altLang="en-US"/>
              <a:t>If the forearm is bleeding, it is not necessary to elevate the whole extremity, only the forearm.</a:t>
            </a:r>
          </a:p>
          <a:p>
            <a:pPr eaLnBrk="1" hangingPunct="1">
              <a:lnSpc>
                <a:spcPct val="90000"/>
              </a:lnSpc>
            </a:pPr>
            <a:r>
              <a:rPr lang="en-US" altLang="en-US" b="1">
                <a:solidFill>
                  <a:schemeClr val="tx2"/>
                </a:solidFill>
              </a:rPr>
              <a:t>Use pressure points</a:t>
            </a:r>
            <a:r>
              <a:rPr lang="en-US" altLang="en-US" b="1"/>
              <a:t>. </a:t>
            </a:r>
            <a:r>
              <a:rPr lang="en-US" altLang="en-US"/>
              <a:t>Use pressure points only when direct pressure fails.</a:t>
            </a:r>
          </a:p>
          <a:p>
            <a:pPr eaLnBrk="1" hangingPunct="1">
              <a:lnSpc>
                <a:spcPct val="90000"/>
              </a:lnSpc>
            </a:pPr>
            <a:endParaRPr lang="en-US" altLang="en-US"/>
          </a:p>
          <a:p>
            <a:pPr eaLnBrk="1" hangingPunct="1">
              <a:lnSpc>
                <a:spcPct val="90000"/>
              </a:lnSpc>
            </a:pPr>
            <a:endParaRPr lang="en-US" altLang="en-US"/>
          </a:p>
        </p:txBody>
      </p:sp>
    </p:spTree>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a:extLst>
              <a:ext uri="{FF2B5EF4-FFF2-40B4-BE49-F238E27FC236}">
                <a16:creationId xmlns:a16="http://schemas.microsoft.com/office/drawing/2014/main" id="{B7947EEB-9003-FE87-89D0-5100E521DF4B}"/>
              </a:ext>
            </a:extLst>
          </p:cNvPr>
          <p:cNvSpPr>
            <a:spLocks noGrp="1"/>
          </p:cNvSpPr>
          <p:nvPr>
            <p:ph idx="1"/>
          </p:nvPr>
        </p:nvSpPr>
        <p:spPr>
          <a:xfrm>
            <a:off x="457200" y="2819400"/>
            <a:ext cx="8229600" cy="3429000"/>
          </a:xfrm>
        </p:spPr>
        <p:txBody>
          <a:bodyPr/>
          <a:lstStyle/>
          <a:p>
            <a:r>
              <a:rPr lang="en-IN" altLang="en-US"/>
              <a:t>Parts and function of circulatory system.</a:t>
            </a:r>
          </a:p>
          <a:p>
            <a:r>
              <a:rPr lang="en-IN" altLang="en-US"/>
              <a:t>Blood, its components and its function.</a:t>
            </a:r>
          </a:p>
          <a:p>
            <a:r>
              <a:rPr lang="en-IN" altLang="en-US"/>
              <a:t>Haemorrhage, its types and pre-hospital treatment.</a:t>
            </a:r>
          </a:p>
          <a:p>
            <a:r>
              <a:rPr lang="en-IN" altLang="en-US"/>
              <a:t>Shock,  its causes and types, sign and symptoms and pre hospital treatment.</a:t>
            </a:r>
          </a:p>
          <a:p>
            <a:pPr>
              <a:buFont typeface="Arial" panose="020B0604020202020204" pitchFamily="34" charset="0"/>
              <a:buNone/>
            </a:pPr>
            <a:endParaRPr lang="en-IN" altLang="en-US"/>
          </a:p>
          <a:p>
            <a:endParaRPr lang="en-IN" altLang="en-US"/>
          </a:p>
        </p:txBody>
      </p:sp>
      <p:pic>
        <p:nvPicPr>
          <p:cNvPr id="5123" name="Picture 3">
            <a:extLst>
              <a:ext uri="{FF2B5EF4-FFF2-40B4-BE49-F238E27FC236}">
                <a16:creationId xmlns:a16="http://schemas.microsoft.com/office/drawing/2014/main" id="{40880BEA-03CB-3F28-8862-7D1980891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533400"/>
            <a:ext cx="47244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F78F86A-C49E-AFD4-6B62-D5BC103955CC}"/>
              </a:ext>
            </a:extLst>
          </p:cNvPr>
          <p:cNvSpPr>
            <a:spLocks noGrp="1"/>
          </p:cNvSpPr>
          <p:nvPr>
            <p:ph type="title"/>
          </p:nvPr>
        </p:nvSpPr>
        <p:spPr>
          <a:xfrm>
            <a:off x="2209800" y="228600"/>
            <a:ext cx="4876800" cy="1252538"/>
          </a:xfrm>
        </p:spPr>
        <p:txBody>
          <a:bodyPr/>
          <a:lstStyle/>
          <a:p>
            <a:pPr eaLnBrk="1" hangingPunct="1"/>
            <a:r>
              <a:rPr lang="en-US" altLang="en-US" b="1">
                <a:solidFill>
                  <a:srgbClr val="FF0000"/>
                </a:solidFill>
              </a:rPr>
              <a:t>PRE-HOSPITAL TREATMENT</a:t>
            </a:r>
          </a:p>
        </p:txBody>
      </p:sp>
      <p:pic>
        <p:nvPicPr>
          <p:cNvPr id="24579" name="Picture 9" descr="bidr pic album1 207">
            <a:extLst>
              <a:ext uri="{FF2B5EF4-FFF2-40B4-BE49-F238E27FC236}">
                <a16:creationId xmlns:a16="http://schemas.microsoft.com/office/drawing/2014/main" id="{FD4A27D4-2C90-3869-F79D-A181BCA562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813" t="19412" r="59120" b="58498"/>
          <a:stretch>
            <a:fillRect/>
          </a:stretch>
        </p:blipFill>
        <p:spPr>
          <a:xfrm>
            <a:off x="304800" y="1676400"/>
            <a:ext cx="2514600" cy="2514600"/>
          </a:xfrm>
        </p:spPr>
      </p:pic>
      <p:pic>
        <p:nvPicPr>
          <p:cNvPr id="24580" name="Picture 5" descr="bidr pic album1 207">
            <a:extLst>
              <a:ext uri="{FF2B5EF4-FFF2-40B4-BE49-F238E27FC236}">
                <a16:creationId xmlns:a16="http://schemas.microsoft.com/office/drawing/2014/main" id="{FE694898-EB35-F7C9-7B30-7403338D9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370" t="20140" r="16756" b="55289"/>
          <a:stretch>
            <a:fillRect/>
          </a:stretch>
        </p:blipFill>
        <p:spPr bwMode="auto">
          <a:xfrm>
            <a:off x="3505200" y="2209800"/>
            <a:ext cx="2514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bidr pic album1 207">
            <a:extLst>
              <a:ext uri="{FF2B5EF4-FFF2-40B4-BE49-F238E27FC236}">
                <a16:creationId xmlns:a16="http://schemas.microsoft.com/office/drawing/2014/main" id="{8732F871-4650-4AD4-2C02-5F88C367C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797" t="49323" r="17726" b="30560"/>
          <a:stretch>
            <a:fillRect/>
          </a:stretch>
        </p:blipFill>
        <p:spPr bwMode="auto">
          <a:xfrm>
            <a:off x="6400800" y="3124200"/>
            <a:ext cx="2438400"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10">
            <a:extLst>
              <a:ext uri="{FF2B5EF4-FFF2-40B4-BE49-F238E27FC236}">
                <a16:creationId xmlns:a16="http://schemas.microsoft.com/office/drawing/2014/main" id="{67E13BA8-91A1-B426-227C-DC5788752738}"/>
              </a:ext>
            </a:extLst>
          </p:cNvPr>
          <p:cNvSpPr>
            <a:spLocks noChangeArrowheads="1"/>
          </p:cNvSpPr>
          <p:nvPr/>
        </p:nvSpPr>
        <p:spPr bwMode="auto">
          <a:xfrm>
            <a:off x="0" y="43434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chemeClr val="tx2"/>
                </a:solidFill>
                <a:latin typeface="Arial" panose="020B0604020202020204" pitchFamily="34" charset="0"/>
              </a:rPr>
              <a:t>Apply direct pressure</a:t>
            </a:r>
          </a:p>
        </p:txBody>
      </p:sp>
      <p:sp>
        <p:nvSpPr>
          <p:cNvPr id="24583" name="Rectangle 11">
            <a:extLst>
              <a:ext uri="{FF2B5EF4-FFF2-40B4-BE49-F238E27FC236}">
                <a16:creationId xmlns:a16="http://schemas.microsoft.com/office/drawing/2014/main" id="{32D6B520-EBE1-AF98-8EDE-BDED898FB1FA}"/>
              </a:ext>
            </a:extLst>
          </p:cNvPr>
          <p:cNvSpPr>
            <a:spLocks noChangeArrowheads="1"/>
          </p:cNvSpPr>
          <p:nvPr/>
        </p:nvSpPr>
        <p:spPr bwMode="auto">
          <a:xfrm>
            <a:off x="3352800" y="487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chemeClr val="tx2"/>
                </a:solidFill>
                <a:latin typeface="Arial" panose="020B0604020202020204" pitchFamily="34" charset="0"/>
              </a:rPr>
              <a:t>Elevate extremity</a:t>
            </a:r>
          </a:p>
        </p:txBody>
      </p:sp>
      <p:sp>
        <p:nvSpPr>
          <p:cNvPr id="24584" name="Rectangle 12">
            <a:extLst>
              <a:ext uri="{FF2B5EF4-FFF2-40B4-BE49-F238E27FC236}">
                <a16:creationId xmlns:a16="http://schemas.microsoft.com/office/drawing/2014/main" id="{15C6553B-6991-4EAE-2DBB-7A0A5D9F6445}"/>
              </a:ext>
            </a:extLst>
          </p:cNvPr>
          <p:cNvSpPr>
            <a:spLocks noChangeArrowheads="1"/>
          </p:cNvSpPr>
          <p:nvPr/>
        </p:nvSpPr>
        <p:spPr bwMode="auto">
          <a:xfrm>
            <a:off x="5945188" y="5486400"/>
            <a:ext cx="3198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chemeClr val="tx2"/>
                </a:solidFill>
                <a:latin typeface="Arial" panose="020B0604020202020204" pitchFamily="34" charset="0"/>
              </a:rPr>
              <a:t>Use pressure points</a:t>
            </a:r>
            <a:r>
              <a:rPr lang="en-US" altLang="en-US" sz="2400" b="1">
                <a:latin typeface="Arial" panose="020B0604020202020204" pitchFamily="34" charset="0"/>
              </a:rPr>
              <a:t>.</a:t>
            </a:r>
          </a:p>
        </p:txBody>
      </p:sp>
    </p:spTree>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CD1F474-34F1-CFF8-75E5-B607AF24DB1D}"/>
              </a:ext>
            </a:extLst>
          </p:cNvPr>
          <p:cNvSpPr>
            <a:spLocks noGrp="1"/>
          </p:cNvSpPr>
          <p:nvPr>
            <p:ph type="title"/>
          </p:nvPr>
        </p:nvSpPr>
        <p:spPr>
          <a:xfrm>
            <a:off x="2133600" y="228600"/>
            <a:ext cx="4876800" cy="1317625"/>
          </a:xfrm>
        </p:spPr>
        <p:txBody>
          <a:bodyPr/>
          <a:lstStyle/>
          <a:p>
            <a:pPr eaLnBrk="1" hangingPunct="1"/>
            <a:r>
              <a:rPr lang="en-US" altLang="en-US" b="1">
                <a:solidFill>
                  <a:srgbClr val="002060"/>
                </a:solidFill>
                <a:latin typeface="Arial Black" panose="020B0A04020102020204" pitchFamily="34" charset="0"/>
              </a:rPr>
              <a:t>   </a:t>
            </a:r>
            <a:r>
              <a:rPr lang="en-US" altLang="en-US" b="1">
                <a:solidFill>
                  <a:srgbClr val="002060"/>
                </a:solidFill>
              </a:rPr>
              <a:t>PULSE LOCATION</a:t>
            </a:r>
          </a:p>
        </p:txBody>
      </p:sp>
      <p:pic>
        <p:nvPicPr>
          <p:cNvPr id="25603" name="Picture 3" descr="scan0001">
            <a:extLst>
              <a:ext uri="{FF2B5EF4-FFF2-40B4-BE49-F238E27FC236}">
                <a16:creationId xmlns:a16="http://schemas.microsoft.com/office/drawing/2014/main" id="{6DCB4081-5A2B-BD96-E349-2E33AF5FE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091"/>
          <a:stretch>
            <a:fillRect/>
          </a:stretch>
        </p:blipFill>
        <p:spPr bwMode="auto">
          <a:xfrm>
            <a:off x="609600" y="1600200"/>
            <a:ext cx="8153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3">
            <a:extLst>
              <a:ext uri="{FF2B5EF4-FFF2-40B4-BE49-F238E27FC236}">
                <a16:creationId xmlns:a16="http://schemas.microsoft.com/office/drawing/2014/main" id="{2596DC4D-268D-5648-4AF3-0CF2845EBDF0}"/>
              </a:ext>
            </a:extLst>
          </p:cNvPr>
          <p:cNvSpPr txBox="1">
            <a:spLocks noChangeArrowheads="1"/>
          </p:cNvSpPr>
          <p:nvPr/>
        </p:nvSpPr>
        <p:spPr bwMode="auto">
          <a:xfrm>
            <a:off x="990600" y="5921375"/>
            <a:ext cx="716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IN" altLang="en-US" sz="4000" b="1">
                <a:solidFill>
                  <a:srgbClr val="002060"/>
                </a:solidFill>
                <a:latin typeface="Arial" panose="020B0604020202020204" pitchFamily="34" charset="0"/>
              </a:rPr>
              <a:t>USE OF PRESSURE POINT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A84A732-5DE2-07F5-A6A3-4018B48B2C8B}"/>
              </a:ext>
            </a:extLst>
          </p:cNvPr>
          <p:cNvSpPr>
            <a:spLocks noGrp="1"/>
          </p:cNvSpPr>
          <p:nvPr>
            <p:ph type="title"/>
          </p:nvPr>
        </p:nvSpPr>
        <p:spPr/>
        <p:txBody>
          <a:bodyPr/>
          <a:lstStyle/>
          <a:p>
            <a:r>
              <a:rPr lang="en-IN" altLang="en-US" b="1">
                <a:solidFill>
                  <a:srgbClr val="002060"/>
                </a:solidFill>
              </a:rPr>
              <a:t>PULSE LOCATION</a:t>
            </a:r>
          </a:p>
        </p:txBody>
      </p:sp>
      <p:pic>
        <p:nvPicPr>
          <p:cNvPr id="26627" name="Picture 4">
            <a:extLst>
              <a:ext uri="{FF2B5EF4-FFF2-40B4-BE49-F238E27FC236}">
                <a16:creationId xmlns:a16="http://schemas.microsoft.com/office/drawing/2014/main" id="{E38A3FEE-DC1D-D372-5906-A38F02966B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600200"/>
            <a:ext cx="8763000" cy="5257800"/>
          </a:xfrm>
          <a:noFill/>
        </p:spPr>
      </p:pic>
    </p:spTree>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DELL\Downloads\pulse-palpablesites_1.jpg">
            <a:extLst>
              <a:ext uri="{FF2B5EF4-FFF2-40B4-BE49-F238E27FC236}">
                <a16:creationId xmlns:a16="http://schemas.microsoft.com/office/drawing/2014/main" id="{3CE3881E-34A2-E206-AD8D-F2D2407749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00200"/>
            <a:ext cx="9144000" cy="5257800"/>
          </a:xfrm>
        </p:spPr>
      </p:pic>
    </p:spTree>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a:extLst>
              <a:ext uri="{FF2B5EF4-FFF2-40B4-BE49-F238E27FC236}">
                <a16:creationId xmlns:a16="http://schemas.microsoft.com/office/drawing/2014/main" id="{AE1693F5-CFBF-4DDB-AFEE-493BC24E07E6}"/>
              </a:ext>
            </a:extLst>
          </p:cNvPr>
          <p:cNvSpPr>
            <a:spLocks noGrp="1" noChangeArrowheads="1"/>
          </p:cNvSpPr>
          <p:nvPr>
            <p:ph type="title"/>
          </p:nvPr>
        </p:nvSpPr>
        <p:spPr>
          <a:xfrm>
            <a:off x="2209800" y="228600"/>
            <a:ext cx="4572000" cy="1219200"/>
          </a:xfrm>
        </p:spPr>
        <p:txBody>
          <a:bodyPr rtlCol="0">
            <a:normAutofit fontScale="90000"/>
          </a:bodyPr>
          <a:lstStyle/>
          <a:p>
            <a:pPr eaLnBrk="1" fontAlgn="auto" hangingPunct="1">
              <a:spcAft>
                <a:spcPts val="0"/>
              </a:spcAft>
              <a:defRPr/>
            </a:pPr>
            <a:br>
              <a:rPr lang="en-US" sz="4000" i="1" dirty="0"/>
            </a:br>
            <a:r>
              <a:rPr lang="en-US" sz="4900" b="1" dirty="0">
                <a:solidFill>
                  <a:srgbClr val="FF0000"/>
                </a:solidFill>
              </a:rPr>
              <a:t>PRE-HOSPITAL TREATMENT</a:t>
            </a:r>
            <a:br>
              <a:rPr lang="en-US" sz="4000" i="1" dirty="0">
                <a:solidFill>
                  <a:srgbClr val="FF0000"/>
                </a:solidFill>
              </a:rPr>
            </a:br>
            <a:endParaRPr lang="en-US" sz="4000" i="1" dirty="0">
              <a:solidFill>
                <a:srgbClr val="FF0000"/>
              </a:solidFill>
            </a:endParaRPr>
          </a:p>
        </p:txBody>
      </p:sp>
      <p:sp>
        <p:nvSpPr>
          <p:cNvPr id="28675" name="Rectangle 3">
            <a:extLst>
              <a:ext uri="{FF2B5EF4-FFF2-40B4-BE49-F238E27FC236}">
                <a16:creationId xmlns:a16="http://schemas.microsoft.com/office/drawing/2014/main" id="{19AFA942-5E5C-0DCD-A20D-AC475D3E5674}"/>
              </a:ext>
            </a:extLst>
          </p:cNvPr>
          <p:cNvSpPr>
            <a:spLocks noGrp="1"/>
          </p:cNvSpPr>
          <p:nvPr>
            <p:ph idx="1"/>
          </p:nvPr>
        </p:nvSpPr>
        <p:spPr>
          <a:xfrm>
            <a:off x="152400" y="1981200"/>
            <a:ext cx="8839200" cy="3886200"/>
          </a:xfrm>
        </p:spPr>
        <p:txBody>
          <a:bodyPr/>
          <a:lstStyle/>
          <a:p>
            <a:pPr marL="365125" indent="-255588" eaLnBrk="1" hangingPunct="1"/>
            <a:r>
              <a:rPr lang="en-US" altLang="en-US"/>
              <a:t>If it is not possible to make a compression bandage, a pressure point could be used to control severe haemorrhage of an arm or a leg.</a:t>
            </a:r>
          </a:p>
          <a:p>
            <a:pPr marL="365125" indent="-255588" eaLnBrk="1" hangingPunct="1">
              <a:buFontTx/>
              <a:buNone/>
            </a:pPr>
            <a:r>
              <a:rPr lang="en-US" altLang="en-US"/>
              <a:t>   –</a:t>
            </a:r>
            <a:r>
              <a:rPr lang="en-US" altLang="en-US" b="1"/>
              <a:t> Arm</a:t>
            </a:r>
            <a:r>
              <a:rPr lang="en-US" altLang="en-US"/>
              <a:t>: Press on the brachial artery to control the bleeding.</a:t>
            </a:r>
          </a:p>
          <a:p>
            <a:pPr marL="365125" indent="-255588" eaLnBrk="1" hangingPunct="1">
              <a:buFontTx/>
              <a:buNone/>
            </a:pPr>
            <a:r>
              <a:rPr lang="en-US" altLang="en-US"/>
              <a:t>   – </a:t>
            </a:r>
            <a:r>
              <a:rPr lang="en-US" altLang="en-US" b="1"/>
              <a:t>Thigh</a:t>
            </a:r>
            <a:r>
              <a:rPr lang="en-US" altLang="en-US"/>
              <a:t>: Press on the femoral artery to control the bleeding from the leg.</a:t>
            </a:r>
            <a:endParaRPr lang="en-US" altLang="en-US" b="1"/>
          </a:p>
          <a:p>
            <a:pPr marL="365125" indent="-255588" eaLnBrk="1" hangingPunct="1">
              <a:buFont typeface="Wingdings 3" panose="05040102010807070707" pitchFamily="18" charset="2"/>
              <a:buChar char=""/>
            </a:pPr>
            <a:endParaRPr lang="en-US" altLang="en-US"/>
          </a:p>
        </p:txBody>
      </p:sp>
    </p:spTree>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B7D8DD7-3CBB-98F7-D23D-909FF7DFADBF}"/>
              </a:ext>
            </a:extLst>
          </p:cNvPr>
          <p:cNvSpPr>
            <a:spLocks noGrp="1"/>
          </p:cNvSpPr>
          <p:nvPr>
            <p:ph type="title"/>
          </p:nvPr>
        </p:nvSpPr>
        <p:spPr>
          <a:xfrm>
            <a:off x="2133600" y="533400"/>
            <a:ext cx="4876800" cy="1143000"/>
          </a:xfrm>
        </p:spPr>
        <p:txBody>
          <a:bodyPr/>
          <a:lstStyle/>
          <a:p>
            <a:pPr eaLnBrk="1" hangingPunct="1"/>
            <a:r>
              <a:rPr lang="en-US" altLang="en-US" b="1">
                <a:solidFill>
                  <a:srgbClr val="002060"/>
                </a:solidFill>
              </a:rPr>
              <a:t>USING A TOURNIQUET</a:t>
            </a:r>
          </a:p>
        </p:txBody>
      </p:sp>
      <p:sp>
        <p:nvSpPr>
          <p:cNvPr id="29699" name="Rectangle 3">
            <a:extLst>
              <a:ext uri="{FF2B5EF4-FFF2-40B4-BE49-F238E27FC236}">
                <a16:creationId xmlns:a16="http://schemas.microsoft.com/office/drawing/2014/main" id="{FC9C9F39-6548-5197-75AA-C6DFB696799E}"/>
              </a:ext>
            </a:extLst>
          </p:cNvPr>
          <p:cNvSpPr>
            <a:spLocks noGrp="1"/>
          </p:cNvSpPr>
          <p:nvPr>
            <p:ph idx="1"/>
          </p:nvPr>
        </p:nvSpPr>
        <p:spPr>
          <a:xfrm>
            <a:off x="457200" y="1981200"/>
            <a:ext cx="8229600" cy="4572000"/>
          </a:xfrm>
        </p:spPr>
        <p:txBody>
          <a:bodyPr/>
          <a:lstStyle/>
          <a:p>
            <a:pPr eaLnBrk="1" hangingPunct="1">
              <a:lnSpc>
                <a:spcPct val="150000"/>
              </a:lnSpc>
            </a:pPr>
            <a:r>
              <a:rPr lang="en-US" altLang="en-US"/>
              <a:t>A tourniquet is </a:t>
            </a:r>
            <a:r>
              <a:rPr lang="en-US" altLang="en-US" b="1"/>
              <a:t>only </a:t>
            </a:r>
            <a:r>
              <a:rPr lang="en-US" altLang="en-US"/>
              <a:t>used in a severe emergency when other means cannot stop the bleeding of an extremity. </a:t>
            </a:r>
          </a:p>
          <a:p>
            <a:pPr eaLnBrk="1" hangingPunct="1">
              <a:lnSpc>
                <a:spcPct val="150000"/>
              </a:lnSpc>
            </a:pPr>
            <a:r>
              <a:rPr lang="en-US" altLang="en-US" sz="2800" b="1"/>
              <a:t>DANGER</a:t>
            </a:r>
            <a:r>
              <a:rPr lang="en-US" altLang="en-US" sz="2800" b="1">
                <a:solidFill>
                  <a:schemeClr val="folHlink"/>
                </a:solidFill>
              </a:rPr>
              <a:t>:</a:t>
            </a:r>
            <a:r>
              <a:rPr lang="en-US" altLang="en-US" sz="2800"/>
              <a:t> Using a tourniquet can cause damage to the nerves and blood vessels. </a:t>
            </a:r>
          </a:p>
          <a:p>
            <a:pPr eaLnBrk="1" hangingPunct="1">
              <a:lnSpc>
                <a:spcPct val="150000"/>
              </a:lnSpc>
            </a:pPr>
            <a:r>
              <a:rPr lang="en-US" altLang="en-US" sz="2800"/>
              <a:t>It can result in the loss of an extremity.</a:t>
            </a:r>
          </a:p>
          <a:p>
            <a:pPr eaLnBrk="1" hangingPunct="1"/>
            <a:endParaRPr lang="en-US" altLang="en-US" sz="2800"/>
          </a:p>
        </p:txBody>
      </p:sp>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a:extLst>
              <a:ext uri="{FF2B5EF4-FFF2-40B4-BE49-F238E27FC236}">
                <a16:creationId xmlns:a16="http://schemas.microsoft.com/office/drawing/2014/main" id="{49D3D31E-7502-1017-532F-0096A711AD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84500" y="26988"/>
            <a:ext cx="3324225" cy="2819400"/>
          </a:xfrm>
        </p:spPr>
      </p:pic>
      <p:pic>
        <p:nvPicPr>
          <p:cNvPr id="30723" name="Picture 4">
            <a:extLst>
              <a:ext uri="{FF2B5EF4-FFF2-40B4-BE49-F238E27FC236}">
                <a16:creationId xmlns:a16="http://schemas.microsoft.com/office/drawing/2014/main" id="{58DE5C11-F4BF-9FCD-0EF1-696E94BA8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55575"/>
            <a:ext cx="2844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a:extLst>
              <a:ext uri="{FF2B5EF4-FFF2-40B4-BE49-F238E27FC236}">
                <a16:creationId xmlns:a16="http://schemas.microsoft.com/office/drawing/2014/main" id="{E98E03B7-D918-A72F-3425-FABA5D833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187325"/>
            <a:ext cx="32766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a:extLst>
              <a:ext uri="{FF2B5EF4-FFF2-40B4-BE49-F238E27FC236}">
                <a16:creationId xmlns:a16="http://schemas.microsoft.com/office/drawing/2014/main" id="{0C74A6FC-6D20-0CBD-D2BD-5C28C8D3D9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 y="3581400"/>
            <a:ext cx="2362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4">
            <a:extLst>
              <a:ext uri="{FF2B5EF4-FFF2-40B4-BE49-F238E27FC236}">
                <a16:creationId xmlns:a16="http://schemas.microsoft.com/office/drawing/2014/main" id="{45DE5550-9C24-4A7E-0EA1-E5E2601FF4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5988" y="3609975"/>
            <a:ext cx="30194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5">
            <a:extLst>
              <a:ext uri="{FF2B5EF4-FFF2-40B4-BE49-F238E27FC236}">
                <a16:creationId xmlns:a16="http://schemas.microsoft.com/office/drawing/2014/main" id="{A2FDB9F5-6C4E-B359-6075-544DE00A93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2438" y="3613150"/>
            <a:ext cx="28702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BB2B8D4-9750-00E5-0002-8D1F44409D5D}"/>
              </a:ext>
            </a:extLst>
          </p:cNvPr>
          <p:cNvSpPr>
            <a:spLocks noGrp="1"/>
          </p:cNvSpPr>
          <p:nvPr>
            <p:ph type="title"/>
          </p:nvPr>
        </p:nvSpPr>
        <p:spPr>
          <a:xfrm>
            <a:off x="2133600" y="0"/>
            <a:ext cx="4876800" cy="2133600"/>
          </a:xfrm>
        </p:spPr>
        <p:txBody>
          <a:bodyPr/>
          <a:lstStyle/>
          <a:p>
            <a:pPr eaLnBrk="1" hangingPunct="1"/>
            <a:r>
              <a:rPr lang="en-US" altLang="en-US" sz="3600" b="1">
                <a:solidFill>
                  <a:srgbClr val="00B050"/>
                </a:solidFill>
              </a:rPr>
              <a:t>If the wound continues to bleed, apply pressure to the brachial artery</a:t>
            </a:r>
          </a:p>
        </p:txBody>
      </p:sp>
      <p:pic>
        <p:nvPicPr>
          <p:cNvPr id="31747" name="Picture 4">
            <a:extLst>
              <a:ext uri="{FF2B5EF4-FFF2-40B4-BE49-F238E27FC236}">
                <a16:creationId xmlns:a16="http://schemas.microsoft.com/office/drawing/2014/main" id="{393BF290-D1EF-FF86-9FFA-508052EDB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33600"/>
            <a:ext cx="6276975"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A64D05D-4664-F9C0-9A48-3F5F521D6581}"/>
              </a:ext>
            </a:extLst>
          </p:cNvPr>
          <p:cNvSpPr>
            <a:spLocks noGrp="1"/>
          </p:cNvSpPr>
          <p:nvPr>
            <p:ph type="title"/>
          </p:nvPr>
        </p:nvSpPr>
        <p:spPr>
          <a:xfrm>
            <a:off x="2133600" y="0"/>
            <a:ext cx="5181600" cy="2133600"/>
          </a:xfrm>
        </p:spPr>
        <p:txBody>
          <a:bodyPr/>
          <a:lstStyle/>
          <a:p>
            <a:pPr eaLnBrk="1" hangingPunct="1"/>
            <a:r>
              <a:rPr lang="en-US" altLang="en-US" sz="3600" b="1"/>
              <a:t>If the wound is in the leg, apply pressure to the femoral artery</a:t>
            </a:r>
          </a:p>
        </p:txBody>
      </p:sp>
      <p:pic>
        <p:nvPicPr>
          <p:cNvPr id="32771" name="Picture 4">
            <a:extLst>
              <a:ext uri="{FF2B5EF4-FFF2-40B4-BE49-F238E27FC236}">
                <a16:creationId xmlns:a16="http://schemas.microsoft.com/office/drawing/2014/main" id="{C1BC858F-499F-4533-819F-739B316EB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33600"/>
            <a:ext cx="76962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5A9A623D-CA9F-7021-7DAF-9BDBEA46DA7B}"/>
              </a:ext>
            </a:extLst>
          </p:cNvPr>
          <p:cNvSpPr>
            <a:spLocks noGrp="1"/>
          </p:cNvSpPr>
          <p:nvPr>
            <p:ph type="title"/>
          </p:nvPr>
        </p:nvSpPr>
        <p:spPr/>
        <p:txBody>
          <a:bodyPr/>
          <a:lstStyle/>
          <a:p>
            <a:pPr eaLnBrk="1" hangingPunct="1"/>
            <a:endParaRPr lang="en-US" altLang="en-US"/>
          </a:p>
        </p:txBody>
      </p:sp>
      <p:pic>
        <p:nvPicPr>
          <p:cNvPr id="33795" name="Picture 5">
            <a:extLst>
              <a:ext uri="{FF2B5EF4-FFF2-40B4-BE49-F238E27FC236}">
                <a16:creationId xmlns:a16="http://schemas.microsoft.com/office/drawing/2014/main" id="{80415CC6-940F-0440-B161-3B19E41CB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E278F18-4146-9A16-C2A5-53FAC71B7AB3}"/>
              </a:ext>
            </a:extLst>
          </p:cNvPr>
          <p:cNvSpPr>
            <a:spLocks noGrp="1"/>
          </p:cNvSpPr>
          <p:nvPr>
            <p:ph type="title"/>
          </p:nvPr>
        </p:nvSpPr>
        <p:spPr>
          <a:xfrm>
            <a:off x="457200" y="0"/>
            <a:ext cx="8229600" cy="762000"/>
          </a:xfrm>
        </p:spPr>
        <p:txBody>
          <a:bodyPr/>
          <a:lstStyle/>
          <a:p>
            <a:pPr eaLnBrk="1" hangingPunct="1"/>
            <a:r>
              <a:rPr lang="en-US" altLang="en-US" sz="5400" b="1" i="1">
                <a:solidFill>
                  <a:srgbClr val="FF0000"/>
                </a:solidFill>
              </a:rPr>
              <a:t>THE HEART</a:t>
            </a:r>
          </a:p>
        </p:txBody>
      </p:sp>
      <p:sp>
        <p:nvSpPr>
          <p:cNvPr id="5123" name="Rectangle 3">
            <a:extLst>
              <a:ext uri="{FF2B5EF4-FFF2-40B4-BE49-F238E27FC236}">
                <a16:creationId xmlns:a16="http://schemas.microsoft.com/office/drawing/2014/main" id="{660DABD9-8A36-53A0-37DF-E850D10FECFF}"/>
              </a:ext>
            </a:extLst>
          </p:cNvPr>
          <p:cNvSpPr>
            <a:spLocks noGrp="1" noChangeArrowheads="1"/>
          </p:cNvSpPr>
          <p:nvPr>
            <p:ph sz="half" idx="1"/>
          </p:nvPr>
        </p:nvSpPr>
        <p:spPr>
          <a:xfrm>
            <a:off x="152400" y="1600200"/>
            <a:ext cx="4343400" cy="5029200"/>
          </a:xfrm>
        </p:spPr>
        <p:txBody>
          <a:bodyPr rtlCol="0">
            <a:normAutofit fontScale="92500" lnSpcReduction="20000"/>
          </a:bodyPr>
          <a:lstStyle/>
          <a:p>
            <a:pPr marL="365760" indent="-256032" eaLnBrk="1" fontAlgn="auto" hangingPunct="1">
              <a:spcAft>
                <a:spcPts val="0"/>
              </a:spcAft>
              <a:buFont typeface="Arial" charset="0"/>
              <a:buChar char="•"/>
              <a:defRPr/>
            </a:pPr>
            <a:r>
              <a:rPr lang="en-US" dirty="0"/>
              <a:t>The heart is  a hollow muscular organ.</a:t>
            </a:r>
          </a:p>
          <a:p>
            <a:pPr marL="365760" indent="-256032" eaLnBrk="1" fontAlgn="auto" hangingPunct="1">
              <a:spcAft>
                <a:spcPts val="0"/>
              </a:spcAft>
              <a:buFont typeface="Arial" charset="0"/>
              <a:buChar char="•"/>
              <a:defRPr/>
            </a:pPr>
            <a:endParaRPr lang="en-US" dirty="0"/>
          </a:p>
          <a:p>
            <a:pPr marL="365760" indent="-256032" eaLnBrk="1" fontAlgn="auto" hangingPunct="1">
              <a:spcAft>
                <a:spcPts val="0"/>
              </a:spcAft>
              <a:buFont typeface="Arial" charset="0"/>
              <a:buChar char="•"/>
              <a:defRPr/>
            </a:pPr>
            <a:r>
              <a:rPr lang="en-US" dirty="0"/>
              <a:t>The </a:t>
            </a:r>
            <a:r>
              <a:rPr lang="en-US" b="1" u="sng" dirty="0"/>
              <a:t>Right side</a:t>
            </a:r>
            <a:r>
              <a:rPr lang="en-US" b="1" dirty="0"/>
              <a:t> </a:t>
            </a:r>
            <a:r>
              <a:rPr lang="en-US" dirty="0"/>
              <a:t>of heart receives deoxygenated blood from the body &amp; pumps it to lungs for oxygenation.</a:t>
            </a:r>
          </a:p>
          <a:p>
            <a:pPr marL="365760" indent="-256032" eaLnBrk="1" fontAlgn="auto" hangingPunct="1">
              <a:spcAft>
                <a:spcPts val="0"/>
              </a:spcAft>
              <a:buFont typeface="Arial" charset="0"/>
              <a:buChar char="•"/>
              <a:defRPr/>
            </a:pPr>
            <a:endParaRPr lang="en-US" dirty="0"/>
          </a:p>
          <a:p>
            <a:pPr marL="365760" indent="-256032" eaLnBrk="1" fontAlgn="auto" hangingPunct="1">
              <a:spcAft>
                <a:spcPts val="0"/>
              </a:spcAft>
              <a:buFont typeface="Arial" charset="0"/>
              <a:buChar char="•"/>
              <a:defRPr/>
            </a:pPr>
            <a:r>
              <a:rPr lang="en-US" dirty="0"/>
              <a:t>The </a:t>
            </a:r>
            <a:r>
              <a:rPr lang="en-US" b="1" u="sng" dirty="0"/>
              <a:t>left side</a:t>
            </a:r>
            <a:r>
              <a:rPr lang="en-US" b="1" dirty="0"/>
              <a:t> </a:t>
            </a:r>
            <a:r>
              <a:rPr lang="en-US" dirty="0"/>
              <a:t>of heart receives oxygenated blood from the lungs &amp; pumps it through out the body.</a:t>
            </a:r>
          </a:p>
        </p:txBody>
      </p:sp>
      <p:pic>
        <p:nvPicPr>
          <p:cNvPr id="6148" name="Picture 2" descr="C:\Users\DELL\Downloads\Diagram of the human heart (cropped) - Heart - Simple English Wikipedia, the free encyclopedia_files\650px-Diagram_of_the_human_heart_cropped.png">
            <a:extLst>
              <a:ext uri="{FF2B5EF4-FFF2-40B4-BE49-F238E27FC236}">
                <a16:creationId xmlns:a16="http://schemas.microsoft.com/office/drawing/2014/main" id="{0BFC2C9F-CA1F-17B4-599E-E83FAA07CD0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7200" y="914400"/>
            <a:ext cx="4724400" cy="5638800"/>
          </a:xfrm>
        </p:spPr>
      </p:pic>
      <p:sp>
        <p:nvSpPr>
          <p:cNvPr id="5" name="Down Arrow 4">
            <a:hlinkClick r:id="rId3" action="ppaction://hlinkfile"/>
            <a:extLst>
              <a:ext uri="{FF2B5EF4-FFF2-40B4-BE49-F238E27FC236}">
                <a16:creationId xmlns:a16="http://schemas.microsoft.com/office/drawing/2014/main" id="{8972B7B7-DF55-65C4-77C1-D0AB759F7C7C}"/>
              </a:ext>
            </a:extLst>
          </p:cNvPr>
          <p:cNvSpPr/>
          <p:nvPr/>
        </p:nvSpPr>
        <p:spPr>
          <a:xfrm>
            <a:off x="8382000" y="5334000"/>
            <a:ext cx="5334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F45D833-E51F-7EA6-2EC0-4237625D4560}"/>
              </a:ext>
            </a:extLst>
          </p:cNvPr>
          <p:cNvSpPr>
            <a:spLocks noGrp="1"/>
          </p:cNvSpPr>
          <p:nvPr>
            <p:ph type="title"/>
          </p:nvPr>
        </p:nvSpPr>
        <p:spPr>
          <a:xfrm>
            <a:off x="2133600" y="274638"/>
            <a:ext cx="5105400" cy="1646237"/>
          </a:xfrm>
        </p:spPr>
        <p:txBody>
          <a:bodyPr/>
          <a:lstStyle/>
          <a:p>
            <a:pPr eaLnBrk="1" hangingPunct="1"/>
            <a:r>
              <a:rPr lang="en-US" altLang="en-US" sz="3600" b="1">
                <a:solidFill>
                  <a:srgbClr val="00B050"/>
                </a:solidFill>
              </a:rPr>
              <a:t>BP cuffs may be used as a tourniquet if necessary</a:t>
            </a:r>
          </a:p>
        </p:txBody>
      </p:sp>
      <p:pic>
        <p:nvPicPr>
          <p:cNvPr id="34819" name="Picture 5">
            <a:extLst>
              <a:ext uri="{FF2B5EF4-FFF2-40B4-BE49-F238E27FC236}">
                <a16:creationId xmlns:a16="http://schemas.microsoft.com/office/drawing/2014/main" id="{C3D49503-1957-DEBF-9994-3B391A5C9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20875"/>
            <a:ext cx="6581775"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64B50215-00AB-6799-1F07-0E7B08B9F92B}"/>
              </a:ext>
            </a:extLst>
          </p:cNvPr>
          <p:cNvSpPr>
            <a:spLocks noGrp="1"/>
          </p:cNvSpPr>
          <p:nvPr>
            <p:ph type="title"/>
          </p:nvPr>
        </p:nvSpPr>
        <p:spPr>
          <a:xfrm>
            <a:off x="2133600" y="228600"/>
            <a:ext cx="5257800" cy="1752600"/>
          </a:xfrm>
        </p:spPr>
        <p:txBody>
          <a:bodyPr/>
          <a:lstStyle/>
          <a:p>
            <a:pPr eaLnBrk="1" hangingPunct="1"/>
            <a:r>
              <a:rPr lang="en-US" altLang="en-US" sz="4000" b="1">
                <a:solidFill>
                  <a:srgbClr val="002060"/>
                </a:solidFill>
              </a:rPr>
              <a:t>INTERNAL HAEMORRHAGE</a:t>
            </a:r>
          </a:p>
        </p:txBody>
      </p:sp>
      <p:sp>
        <p:nvSpPr>
          <p:cNvPr id="27650" name="Rectangle 3">
            <a:extLst>
              <a:ext uri="{FF2B5EF4-FFF2-40B4-BE49-F238E27FC236}">
                <a16:creationId xmlns:a16="http://schemas.microsoft.com/office/drawing/2014/main" id="{9D874341-A5FE-1C01-64CD-CEE7FDD6E465}"/>
              </a:ext>
            </a:extLst>
          </p:cNvPr>
          <p:cNvSpPr>
            <a:spLocks noGrp="1" noChangeArrowheads="1"/>
          </p:cNvSpPr>
          <p:nvPr>
            <p:ph idx="1"/>
          </p:nvPr>
        </p:nvSpPr>
        <p:spPr>
          <a:xfrm>
            <a:off x="457200" y="2209800"/>
            <a:ext cx="8229600" cy="3962400"/>
          </a:xfrm>
        </p:spPr>
        <p:txBody>
          <a:bodyPr rtlCol="0">
            <a:noAutofit/>
          </a:bodyPr>
          <a:lstStyle/>
          <a:p>
            <a:pPr eaLnBrk="1" fontAlgn="auto" hangingPunct="1">
              <a:lnSpc>
                <a:spcPct val="90000"/>
              </a:lnSpc>
              <a:spcAft>
                <a:spcPts val="0"/>
              </a:spcAft>
              <a:defRPr/>
            </a:pPr>
            <a:r>
              <a:rPr lang="en-US" b="1" dirty="0"/>
              <a:t>Internal hemorrhaging</a:t>
            </a:r>
            <a:r>
              <a:rPr lang="en-US" dirty="0"/>
              <a:t> can range from minor to a life-threatening problem.</a:t>
            </a:r>
          </a:p>
          <a:p>
            <a:pPr marL="109537" indent="0" eaLnBrk="1" fontAlgn="auto" hangingPunct="1">
              <a:lnSpc>
                <a:spcPct val="90000"/>
              </a:lnSpc>
              <a:spcAft>
                <a:spcPts val="0"/>
              </a:spcAft>
              <a:buFont typeface="Wingdings 3" pitchFamily="18" charset="2"/>
              <a:buNone/>
              <a:defRPr/>
            </a:pPr>
            <a:r>
              <a:rPr lang="en-US" dirty="0"/>
              <a:t> </a:t>
            </a:r>
          </a:p>
          <a:p>
            <a:pPr eaLnBrk="1" fontAlgn="auto" hangingPunct="1">
              <a:lnSpc>
                <a:spcPct val="90000"/>
              </a:lnSpc>
              <a:spcAft>
                <a:spcPts val="0"/>
              </a:spcAft>
              <a:defRPr/>
            </a:pPr>
            <a:r>
              <a:rPr lang="en-US" dirty="0"/>
              <a:t>The loss of blood cannot be seen in internal bleeding.</a:t>
            </a:r>
          </a:p>
          <a:p>
            <a:pPr eaLnBrk="1" fontAlgn="auto" hangingPunct="1">
              <a:lnSpc>
                <a:spcPct val="90000"/>
              </a:lnSpc>
              <a:spcAft>
                <a:spcPts val="0"/>
              </a:spcAft>
              <a:defRPr/>
            </a:pPr>
            <a:endParaRPr lang="en-US" dirty="0"/>
          </a:p>
          <a:p>
            <a:pPr eaLnBrk="1" fontAlgn="auto" hangingPunct="1">
              <a:lnSpc>
                <a:spcPct val="90000"/>
              </a:lnSpc>
              <a:spcAft>
                <a:spcPts val="0"/>
              </a:spcAft>
              <a:defRPr/>
            </a:pPr>
            <a:r>
              <a:rPr lang="en-US" dirty="0"/>
              <a:t>A closed fracture of the femur can cause a loss of 1-2 liter of blood.</a:t>
            </a:r>
          </a:p>
        </p:txBody>
      </p:sp>
    </p:spTree>
  </p:cSld>
  <p:clrMapOvr>
    <a:masterClrMapping/>
  </p:clrMapOvr>
  <p:transition>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a:extLst>
              <a:ext uri="{FF2B5EF4-FFF2-40B4-BE49-F238E27FC236}">
                <a16:creationId xmlns:a16="http://schemas.microsoft.com/office/drawing/2014/main" id="{4B264276-3459-5B07-2904-2EA270B95DAB}"/>
              </a:ext>
            </a:extLst>
          </p:cNvPr>
          <p:cNvSpPr>
            <a:spLocks noGrp="1"/>
          </p:cNvSpPr>
          <p:nvPr>
            <p:ph type="title"/>
          </p:nvPr>
        </p:nvSpPr>
        <p:spPr>
          <a:xfrm>
            <a:off x="1828800" y="274638"/>
            <a:ext cx="5029200" cy="1143000"/>
          </a:xfrm>
        </p:spPr>
        <p:txBody>
          <a:bodyPr/>
          <a:lstStyle/>
          <a:p>
            <a:pPr eaLnBrk="1" hangingPunct="1"/>
            <a:r>
              <a:rPr lang="en-US" altLang="en-US" b="1">
                <a:solidFill>
                  <a:srgbClr val="002060"/>
                </a:solidFill>
              </a:rPr>
              <a:t>INTERNAL BLEEDING</a:t>
            </a:r>
            <a:endParaRPr lang="en-IN" altLang="en-US" b="1">
              <a:solidFill>
                <a:srgbClr val="002060"/>
              </a:solidFill>
            </a:endParaRPr>
          </a:p>
        </p:txBody>
      </p:sp>
      <p:pic>
        <p:nvPicPr>
          <p:cNvPr id="36867" name="Picture 4">
            <a:extLst>
              <a:ext uri="{FF2B5EF4-FFF2-40B4-BE49-F238E27FC236}">
                <a16:creationId xmlns:a16="http://schemas.microsoft.com/office/drawing/2014/main" id="{01CEC1C1-0CA4-3564-585B-6A95CA52EF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76400"/>
            <a:ext cx="4114800" cy="4297363"/>
          </a:xfrm>
        </p:spPr>
      </p:pic>
      <p:pic>
        <p:nvPicPr>
          <p:cNvPr id="36868" name="Picture 5">
            <a:extLst>
              <a:ext uri="{FF2B5EF4-FFF2-40B4-BE49-F238E27FC236}">
                <a16:creationId xmlns:a16="http://schemas.microsoft.com/office/drawing/2014/main" id="{CAB77A00-245B-DAD2-F173-0417568AF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6400"/>
            <a:ext cx="414337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2157781-16F0-4044-DEFF-E5B1DC819162}"/>
              </a:ext>
            </a:extLst>
          </p:cNvPr>
          <p:cNvSpPr>
            <a:spLocks noGrp="1" noChangeArrowheads="1"/>
          </p:cNvSpPr>
          <p:nvPr>
            <p:ph type="title"/>
          </p:nvPr>
        </p:nvSpPr>
        <p:spPr>
          <a:xfrm>
            <a:off x="1905000" y="152400"/>
            <a:ext cx="5181600" cy="1752600"/>
          </a:xfrm>
        </p:spPr>
        <p:txBody>
          <a:bodyPr rtlCol="0">
            <a:normAutofit fontScale="90000"/>
          </a:bodyPr>
          <a:lstStyle/>
          <a:p>
            <a:pPr eaLnBrk="1" fontAlgn="auto" hangingPunct="1">
              <a:spcAft>
                <a:spcPts val="0"/>
              </a:spcAft>
              <a:defRPr/>
            </a:pPr>
            <a:r>
              <a:rPr lang="en-US" sz="4000" b="1" dirty="0">
                <a:solidFill>
                  <a:srgbClr val="002060"/>
                </a:solidFill>
              </a:rPr>
              <a:t>SIGNS AND SYMPTOMS</a:t>
            </a:r>
            <a:br>
              <a:rPr lang="en-US" sz="4000" b="1" dirty="0">
                <a:solidFill>
                  <a:srgbClr val="002060"/>
                </a:solidFill>
              </a:rPr>
            </a:br>
            <a:endParaRPr lang="en-US" sz="4000" b="1" dirty="0">
              <a:solidFill>
                <a:srgbClr val="002060"/>
              </a:solidFill>
            </a:endParaRPr>
          </a:p>
        </p:txBody>
      </p:sp>
      <p:sp>
        <p:nvSpPr>
          <p:cNvPr id="37891" name="Rectangle 3">
            <a:extLst>
              <a:ext uri="{FF2B5EF4-FFF2-40B4-BE49-F238E27FC236}">
                <a16:creationId xmlns:a16="http://schemas.microsoft.com/office/drawing/2014/main" id="{E0D4A4E1-4C1D-EB6E-FF1B-88420914F45C}"/>
              </a:ext>
            </a:extLst>
          </p:cNvPr>
          <p:cNvSpPr>
            <a:spLocks noGrp="1"/>
          </p:cNvSpPr>
          <p:nvPr>
            <p:ph idx="1"/>
          </p:nvPr>
        </p:nvSpPr>
        <p:spPr>
          <a:xfrm>
            <a:off x="457200" y="1905000"/>
            <a:ext cx="8229600" cy="4648200"/>
          </a:xfrm>
        </p:spPr>
        <p:txBody>
          <a:bodyPr/>
          <a:lstStyle/>
          <a:p>
            <a:pPr eaLnBrk="1" hangingPunct="1">
              <a:buFontTx/>
              <a:buNone/>
            </a:pPr>
            <a:endParaRPr lang="en-US" altLang="en-US"/>
          </a:p>
          <a:p>
            <a:pPr eaLnBrk="1" hangingPunct="1">
              <a:lnSpc>
                <a:spcPct val="150000"/>
              </a:lnSpc>
            </a:pPr>
            <a:r>
              <a:rPr lang="en-US" altLang="en-US"/>
              <a:t>Coughing up bright red blood</a:t>
            </a:r>
          </a:p>
          <a:p>
            <a:pPr eaLnBrk="1" hangingPunct="1">
              <a:lnSpc>
                <a:spcPct val="150000"/>
              </a:lnSpc>
            </a:pPr>
            <a:r>
              <a:rPr lang="en-US" altLang="en-US"/>
              <a:t>Vomiting dark-coloured blood (the colour of coffee grounds)</a:t>
            </a:r>
          </a:p>
          <a:p>
            <a:pPr eaLnBrk="1" hangingPunct="1">
              <a:lnSpc>
                <a:spcPct val="150000"/>
              </a:lnSpc>
            </a:pPr>
            <a:r>
              <a:rPr lang="en-US" altLang="en-US"/>
              <a:t>Small or large areas of bruising</a:t>
            </a:r>
          </a:p>
          <a:p>
            <a:pPr eaLnBrk="1" hangingPunct="1">
              <a:lnSpc>
                <a:spcPct val="150000"/>
              </a:lnSpc>
            </a:pPr>
            <a:r>
              <a:rPr lang="en-US" altLang="en-US"/>
              <a:t> Rigid abdomen</a:t>
            </a:r>
          </a:p>
          <a:p>
            <a:pPr eaLnBrk="1" hangingPunct="1">
              <a:lnSpc>
                <a:spcPct val="150000"/>
              </a:lnSpc>
            </a:pPr>
            <a:endParaRPr lang="en-US" altLang="en-US"/>
          </a:p>
        </p:txBody>
      </p:sp>
    </p:spTree>
  </p:cSld>
  <p:clrMapOvr>
    <a:masterClrMapping/>
  </p:clrMapOvr>
  <p:transition>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E56006E-36B3-04B7-1D0D-8F4456C58544}"/>
              </a:ext>
            </a:extLst>
          </p:cNvPr>
          <p:cNvSpPr>
            <a:spLocks noGrp="1" noChangeArrowheads="1"/>
          </p:cNvSpPr>
          <p:nvPr>
            <p:ph type="title"/>
          </p:nvPr>
        </p:nvSpPr>
        <p:spPr>
          <a:xfrm>
            <a:off x="2133600" y="228600"/>
            <a:ext cx="5029200" cy="2286000"/>
          </a:xfrm>
        </p:spPr>
        <p:txBody>
          <a:bodyPr rtlCol="0">
            <a:normAutofit fontScale="90000"/>
          </a:bodyPr>
          <a:lstStyle/>
          <a:p>
            <a:pPr eaLnBrk="1" fontAlgn="auto" hangingPunct="1">
              <a:spcAft>
                <a:spcPts val="0"/>
              </a:spcAft>
              <a:defRPr/>
            </a:pPr>
            <a:br>
              <a:rPr lang="en-US" sz="4000" b="1" i="1" dirty="0">
                <a:solidFill>
                  <a:srgbClr val="002060"/>
                </a:solidFill>
              </a:rPr>
            </a:br>
            <a:r>
              <a:rPr lang="en-US" sz="4000" b="1" dirty="0">
                <a:solidFill>
                  <a:srgbClr val="002060"/>
                </a:solidFill>
              </a:rPr>
              <a:t>PRE-HOSPITAL TREATMENT FOR INTERNAL HAEMORRHAGE</a:t>
            </a:r>
            <a:br>
              <a:rPr lang="en-US" sz="4000" b="1" dirty="0">
                <a:solidFill>
                  <a:srgbClr val="002060"/>
                </a:solidFill>
              </a:rPr>
            </a:br>
            <a:endParaRPr lang="en-US" sz="4000" b="1" dirty="0">
              <a:solidFill>
                <a:srgbClr val="002060"/>
              </a:solidFill>
            </a:endParaRPr>
          </a:p>
        </p:txBody>
      </p:sp>
      <p:sp>
        <p:nvSpPr>
          <p:cNvPr id="38915" name="Rectangle 3">
            <a:extLst>
              <a:ext uri="{FF2B5EF4-FFF2-40B4-BE49-F238E27FC236}">
                <a16:creationId xmlns:a16="http://schemas.microsoft.com/office/drawing/2014/main" id="{604BA277-5C06-3200-D2FD-24A5C87A93B8}"/>
              </a:ext>
            </a:extLst>
          </p:cNvPr>
          <p:cNvSpPr>
            <a:spLocks noGrp="1"/>
          </p:cNvSpPr>
          <p:nvPr>
            <p:ph idx="1"/>
          </p:nvPr>
        </p:nvSpPr>
        <p:spPr>
          <a:xfrm>
            <a:off x="457200" y="2514600"/>
            <a:ext cx="8229600" cy="3886200"/>
          </a:xfrm>
        </p:spPr>
        <p:txBody>
          <a:bodyPr/>
          <a:lstStyle/>
          <a:p>
            <a:pPr eaLnBrk="1" hangingPunct="1">
              <a:lnSpc>
                <a:spcPct val="150000"/>
              </a:lnSpc>
            </a:pPr>
            <a:r>
              <a:rPr lang="en-US" altLang="en-US"/>
              <a:t>Maintain an open airway and provide high-flow oxygen per local protocol.</a:t>
            </a:r>
          </a:p>
          <a:p>
            <a:pPr eaLnBrk="1" hangingPunct="1">
              <a:lnSpc>
                <a:spcPct val="150000"/>
              </a:lnSpc>
            </a:pPr>
            <a:endParaRPr lang="en-US" altLang="en-US"/>
          </a:p>
          <a:p>
            <a:pPr eaLnBrk="1" hangingPunct="1">
              <a:lnSpc>
                <a:spcPct val="150000"/>
              </a:lnSpc>
            </a:pPr>
            <a:r>
              <a:rPr lang="en-US" altLang="en-US"/>
              <a:t>Keep the patient warm, but be careful not to overheat him/her.</a:t>
            </a:r>
          </a:p>
          <a:p>
            <a:pPr eaLnBrk="1" hangingPunct="1">
              <a:lnSpc>
                <a:spcPct val="150000"/>
              </a:lnSpc>
            </a:pPr>
            <a:endParaRPr lang="en-US" altLang="en-US" sz="2800"/>
          </a:p>
        </p:txBody>
      </p:sp>
    </p:spTree>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088B-DAF4-CD4F-041A-BFDD345F10BE}"/>
              </a:ext>
            </a:extLst>
          </p:cNvPr>
          <p:cNvSpPr>
            <a:spLocks noGrp="1"/>
          </p:cNvSpPr>
          <p:nvPr>
            <p:ph type="title"/>
          </p:nvPr>
        </p:nvSpPr>
        <p:spPr>
          <a:xfrm>
            <a:off x="2133600" y="381000"/>
            <a:ext cx="5181600" cy="2286000"/>
          </a:xfrm>
        </p:spPr>
        <p:txBody>
          <a:bodyPr rtlCol="0">
            <a:normAutofit fontScale="90000"/>
          </a:bodyPr>
          <a:lstStyle/>
          <a:p>
            <a:pPr eaLnBrk="1" fontAlgn="auto" hangingPunct="1">
              <a:spcAft>
                <a:spcPts val="0"/>
              </a:spcAft>
              <a:defRPr/>
            </a:pPr>
            <a:r>
              <a:rPr lang="en-US" sz="3600" b="1" dirty="0">
                <a:solidFill>
                  <a:srgbClr val="FF0000"/>
                </a:solidFill>
              </a:rPr>
              <a:t>PRE-HOSPITAL TREATMENT FOR INTERNAL HAEMORRHAGE</a:t>
            </a:r>
            <a:br>
              <a:rPr lang="en-US" sz="3600" b="1" i="1" dirty="0"/>
            </a:br>
            <a:endParaRPr lang="en-IN" sz="3600" b="1" i="1" dirty="0"/>
          </a:p>
        </p:txBody>
      </p:sp>
      <p:sp>
        <p:nvSpPr>
          <p:cNvPr id="39939" name="Content Placeholder 1">
            <a:extLst>
              <a:ext uri="{FF2B5EF4-FFF2-40B4-BE49-F238E27FC236}">
                <a16:creationId xmlns:a16="http://schemas.microsoft.com/office/drawing/2014/main" id="{B2C775E2-E96B-CB9E-475F-4834E6BD0525}"/>
              </a:ext>
            </a:extLst>
          </p:cNvPr>
          <p:cNvSpPr>
            <a:spLocks noGrp="1"/>
          </p:cNvSpPr>
          <p:nvPr>
            <p:ph idx="1"/>
          </p:nvPr>
        </p:nvSpPr>
        <p:spPr>
          <a:xfrm>
            <a:off x="457200" y="2667000"/>
            <a:ext cx="8229600" cy="3962400"/>
          </a:xfrm>
        </p:spPr>
        <p:txBody>
          <a:bodyPr/>
          <a:lstStyle/>
          <a:p>
            <a:pPr eaLnBrk="1" hangingPunct="1"/>
            <a:r>
              <a:rPr lang="en-US" altLang="en-US"/>
              <a:t>Treat for shock.</a:t>
            </a:r>
          </a:p>
          <a:p>
            <a:pPr eaLnBrk="1" hangingPunct="1"/>
            <a:endParaRPr lang="en-US" altLang="en-US"/>
          </a:p>
          <a:p>
            <a:pPr eaLnBrk="1" hangingPunct="1"/>
            <a:r>
              <a:rPr lang="en-US" altLang="en-US"/>
              <a:t>Transport the patient as soon as possible.</a:t>
            </a:r>
          </a:p>
          <a:p>
            <a:pPr eaLnBrk="1" hangingPunct="1"/>
            <a:endParaRPr lang="en-US" altLang="en-US"/>
          </a:p>
          <a:p>
            <a:pPr eaLnBrk="1" hangingPunct="1"/>
            <a:r>
              <a:rPr lang="en-US" altLang="en-US"/>
              <a:t>Report the possibility of internal bleeding as soon as more highly trained EMS personnel arrive at the scene</a:t>
            </a:r>
          </a:p>
          <a:p>
            <a:pPr eaLnBrk="1" hangingPunct="1">
              <a:buFont typeface="Arial" panose="020B0604020202020204" pitchFamily="34" charset="0"/>
              <a:buNone/>
            </a:pPr>
            <a:endParaRPr lang="en-IN" altLang="en-US" sz="3600"/>
          </a:p>
        </p:txBody>
      </p:sp>
    </p:spTree>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71D55062-2FFE-F4B8-626B-1E99AFE04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a:extLst>
              <a:ext uri="{FF2B5EF4-FFF2-40B4-BE49-F238E27FC236}">
                <a16:creationId xmlns:a16="http://schemas.microsoft.com/office/drawing/2014/main" id="{3D29852E-3800-3C85-3E3B-D5793B60A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0800"/>
            <a:ext cx="4343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a:extLst>
              <a:ext uri="{FF2B5EF4-FFF2-40B4-BE49-F238E27FC236}">
                <a16:creationId xmlns:a16="http://schemas.microsoft.com/office/drawing/2014/main" id="{4BB2147C-4EBD-F02F-D703-83501F2E3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950" y="2590800"/>
            <a:ext cx="45910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C369597C-9E06-3845-6DF4-0B4AFEEF1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52400"/>
            <a:ext cx="89725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AFD4910B-0211-7758-F986-94C6B987C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15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34E78A9-A004-6B62-EFBD-7911C4E53601}"/>
              </a:ext>
            </a:extLst>
          </p:cNvPr>
          <p:cNvSpPr>
            <a:spLocks noGrp="1"/>
          </p:cNvSpPr>
          <p:nvPr>
            <p:ph type="title"/>
          </p:nvPr>
        </p:nvSpPr>
        <p:spPr>
          <a:xfrm>
            <a:off x="452438" y="304800"/>
            <a:ext cx="8229600" cy="1143000"/>
          </a:xfrm>
        </p:spPr>
        <p:txBody>
          <a:bodyPr/>
          <a:lstStyle/>
          <a:p>
            <a:pPr eaLnBrk="1" hangingPunct="1"/>
            <a:r>
              <a:rPr lang="en-US" altLang="en-US" sz="5400" b="1">
                <a:solidFill>
                  <a:srgbClr val="002060"/>
                </a:solidFill>
                <a:latin typeface="Times New Roman" panose="02020603050405020304" pitchFamily="18" charset="0"/>
                <a:cs typeface="Times New Roman" panose="02020603050405020304" pitchFamily="18" charset="0"/>
              </a:rPr>
              <a:t>SHOCK</a:t>
            </a:r>
          </a:p>
        </p:txBody>
      </p:sp>
      <p:sp>
        <p:nvSpPr>
          <p:cNvPr id="44035" name="Rectangle 3">
            <a:extLst>
              <a:ext uri="{FF2B5EF4-FFF2-40B4-BE49-F238E27FC236}">
                <a16:creationId xmlns:a16="http://schemas.microsoft.com/office/drawing/2014/main" id="{3AD81CA9-6A74-D442-D43F-DBE0947EEC2B}"/>
              </a:ext>
            </a:extLst>
          </p:cNvPr>
          <p:cNvSpPr>
            <a:spLocks noGrp="1"/>
          </p:cNvSpPr>
          <p:nvPr>
            <p:ph idx="1"/>
          </p:nvPr>
        </p:nvSpPr>
        <p:spPr>
          <a:xfrm>
            <a:off x="457200" y="2209800"/>
            <a:ext cx="8229600" cy="2786063"/>
          </a:xfrm>
        </p:spPr>
        <p:txBody>
          <a:bodyPr/>
          <a:lstStyle/>
          <a:p>
            <a:pPr algn="just" eaLnBrk="1" hangingPunct="1"/>
            <a:r>
              <a:rPr lang="en-US" altLang="en-US" b="1"/>
              <a:t>Failure of the circulatory system to provide adequate oxygenated blood supply throughout the body.</a:t>
            </a:r>
          </a:p>
          <a:p>
            <a:pPr algn="just" eaLnBrk="1" hangingPunct="1"/>
            <a:endParaRPr lang="en-US" altLang="en-US" b="1"/>
          </a:p>
        </p:txBody>
      </p:sp>
      <p:sp>
        <p:nvSpPr>
          <p:cNvPr id="4" name="Down Arrow 3">
            <a:hlinkClick r:id="rId2" action="ppaction://hlinkfile"/>
            <a:extLst>
              <a:ext uri="{FF2B5EF4-FFF2-40B4-BE49-F238E27FC236}">
                <a16:creationId xmlns:a16="http://schemas.microsoft.com/office/drawing/2014/main" id="{838C0CC5-4FDE-8B2F-D727-A1672F70A7F3}"/>
              </a:ext>
            </a:extLst>
          </p:cNvPr>
          <p:cNvSpPr/>
          <p:nvPr/>
        </p:nvSpPr>
        <p:spPr>
          <a:xfrm>
            <a:off x="4038600" y="4419600"/>
            <a:ext cx="685800" cy="152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B112211-032E-4FC6-AD32-36E745308F5F}"/>
              </a:ext>
            </a:extLst>
          </p:cNvPr>
          <p:cNvSpPr>
            <a:spLocks noGrp="1"/>
          </p:cNvSpPr>
          <p:nvPr>
            <p:ph type="title"/>
          </p:nvPr>
        </p:nvSpPr>
        <p:spPr>
          <a:xfrm>
            <a:off x="1741488" y="304800"/>
            <a:ext cx="5943600" cy="1600200"/>
          </a:xfrm>
        </p:spPr>
        <p:txBody>
          <a:bodyPr/>
          <a:lstStyle/>
          <a:p>
            <a:pPr eaLnBrk="1" hangingPunct="1"/>
            <a:r>
              <a:rPr lang="en-US" altLang="en-US" b="1" u="sng">
                <a:solidFill>
                  <a:srgbClr val="FF0000"/>
                </a:solidFill>
              </a:rPr>
              <a:t>HOW HEART FUNTIONS</a:t>
            </a:r>
          </a:p>
        </p:txBody>
      </p:sp>
      <p:sp>
        <p:nvSpPr>
          <p:cNvPr id="4" name="Right Arrow 3">
            <a:hlinkClick r:id="rId2" action="ppaction://hlinkfile"/>
            <a:extLst>
              <a:ext uri="{FF2B5EF4-FFF2-40B4-BE49-F238E27FC236}">
                <a16:creationId xmlns:a16="http://schemas.microsoft.com/office/drawing/2014/main" id="{A9AB6387-2464-FFD0-17BD-B4DA9AD94FAD}"/>
              </a:ext>
            </a:extLst>
          </p:cNvPr>
          <p:cNvSpPr/>
          <p:nvPr/>
        </p:nvSpPr>
        <p:spPr>
          <a:xfrm>
            <a:off x="7848600" y="5943600"/>
            <a:ext cx="1143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172" name="Picture 2" descr="C:\Users\SI Pankaj kumar\Desktop\lecture\images (9).jpg">
            <a:extLst>
              <a:ext uri="{FF2B5EF4-FFF2-40B4-BE49-F238E27FC236}">
                <a16:creationId xmlns:a16="http://schemas.microsoft.com/office/drawing/2014/main" id="{E3C8389E-B393-05C7-C382-0A8FB723F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000"/>
            <a:ext cx="7620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5AA2DD9-B58C-A9B2-198B-F67BC8633585}"/>
              </a:ext>
            </a:extLst>
          </p:cNvPr>
          <p:cNvSpPr>
            <a:spLocks noGrp="1"/>
          </p:cNvSpPr>
          <p:nvPr>
            <p:ph type="title"/>
          </p:nvPr>
        </p:nvSpPr>
        <p:spPr>
          <a:xfrm>
            <a:off x="2057400" y="274638"/>
            <a:ext cx="5181600" cy="1143000"/>
          </a:xfrm>
        </p:spPr>
        <p:txBody>
          <a:bodyPr/>
          <a:lstStyle/>
          <a:p>
            <a:pPr eaLnBrk="1" hangingPunct="1"/>
            <a:r>
              <a:rPr lang="en-US" altLang="en-US" b="1">
                <a:solidFill>
                  <a:srgbClr val="002060"/>
                </a:solidFill>
              </a:rPr>
              <a:t>CAUSES OF SHOCK</a:t>
            </a:r>
          </a:p>
        </p:txBody>
      </p:sp>
      <p:sp>
        <p:nvSpPr>
          <p:cNvPr id="45059" name="Rectangle 3">
            <a:extLst>
              <a:ext uri="{FF2B5EF4-FFF2-40B4-BE49-F238E27FC236}">
                <a16:creationId xmlns:a16="http://schemas.microsoft.com/office/drawing/2014/main" id="{45EFADDA-5F97-AEF2-962A-252E1B4FC7F6}"/>
              </a:ext>
            </a:extLst>
          </p:cNvPr>
          <p:cNvSpPr>
            <a:spLocks noGrp="1"/>
          </p:cNvSpPr>
          <p:nvPr>
            <p:ph idx="1"/>
          </p:nvPr>
        </p:nvSpPr>
        <p:spPr>
          <a:xfrm>
            <a:off x="457200" y="1828800"/>
            <a:ext cx="8229600" cy="4495800"/>
          </a:xfrm>
        </p:spPr>
        <p:txBody>
          <a:bodyPr/>
          <a:lstStyle/>
          <a:p>
            <a:pPr eaLnBrk="1" hangingPunct="1">
              <a:lnSpc>
                <a:spcPct val="90000"/>
              </a:lnSpc>
              <a:buFontTx/>
              <a:buNone/>
            </a:pPr>
            <a:endParaRPr lang="en-US" altLang="en-US" sz="2800"/>
          </a:p>
          <a:p>
            <a:pPr eaLnBrk="1" hangingPunct="1"/>
            <a:r>
              <a:rPr lang="en-US" altLang="en-US" sz="2800">
                <a:solidFill>
                  <a:srgbClr val="C00000"/>
                </a:solidFill>
              </a:rPr>
              <a:t>Inability of the heart to pump enough blood through the organs</a:t>
            </a:r>
          </a:p>
          <a:p>
            <a:pPr eaLnBrk="1" hangingPunct="1"/>
            <a:endParaRPr lang="en-US" altLang="en-US" sz="2800"/>
          </a:p>
          <a:p>
            <a:pPr eaLnBrk="1" hangingPunct="1"/>
            <a:r>
              <a:rPr lang="en-US" altLang="en-US" sz="2800">
                <a:solidFill>
                  <a:srgbClr val="002060"/>
                </a:solidFill>
              </a:rPr>
              <a:t>Severe loss of blood; insufficient blood in the system</a:t>
            </a:r>
          </a:p>
          <a:p>
            <a:pPr eaLnBrk="1" hangingPunct="1"/>
            <a:endParaRPr lang="en-US" altLang="en-US" sz="2800"/>
          </a:p>
          <a:p>
            <a:pPr eaLnBrk="1" hangingPunct="1"/>
            <a:r>
              <a:rPr lang="en-US" altLang="en-US" sz="2800"/>
              <a:t>Excessive dilation of blood vessels. Blood volume will be insufficient to fill them and shock will develop.</a:t>
            </a:r>
          </a:p>
          <a:p>
            <a:pPr eaLnBrk="1" hangingPunct="1">
              <a:lnSpc>
                <a:spcPct val="90000"/>
              </a:lnSpc>
            </a:pPr>
            <a:endParaRPr lang="en-US" altLang="en-US" sz="2800"/>
          </a:p>
        </p:txBody>
      </p:sp>
    </p:spTree>
  </p:cSld>
  <p:clrMapOvr>
    <a:masterClrMapping/>
  </p:clrMapOvr>
  <p:transition>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a:extLst>
              <a:ext uri="{FF2B5EF4-FFF2-40B4-BE49-F238E27FC236}">
                <a16:creationId xmlns:a16="http://schemas.microsoft.com/office/drawing/2014/main" id="{2119F63A-AC9B-A7FB-9DAE-5EF4224D7362}"/>
              </a:ext>
            </a:extLst>
          </p:cNvPr>
          <p:cNvSpPr>
            <a:spLocks noGrp="1"/>
          </p:cNvSpPr>
          <p:nvPr>
            <p:ph type="title"/>
          </p:nvPr>
        </p:nvSpPr>
        <p:spPr>
          <a:xfrm>
            <a:off x="2209800" y="274638"/>
            <a:ext cx="5105400" cy="1143000"/>
          </a:xfrm>
        </p:spPr>
        <p:txBody>
          <a:bodyPr/>
          <a:lstStyle/>
          <a:p>
            <a:pPr eaLnBrk="1" hangingPunct="1"/>
            <a:r>
              <a:rPr lang="en-US" altLang="en-US" b="1">
                <a:solidFill>
                  <a:srgbClr val="00B050"/>
                </a:solidFill>
                <a:latin typeface="Times New Roman" panose="02020603050405020304" pitchFamily="18" charset="0"/>
                <a:cs typeface="Times New Roman" panose="02020603050405020304" pitchFamily="18" charset="0"/>
              </a:rPr>
              <a:t>CAUSES OF SHOCK</a:t>
            </a:r>
            <a:endParaRPr lang="en-IN" altLang="en-US" b="1">
              <a:solidFill>
                <a:srgbClr val="00B050"/>
              </a:solidFill>
              <a:latin typeface="Times New Roman" panose="02020603050405020304" pitchFamily="18" charset="0"/>
              <a:cs typeface="Times New Roman" panose="02020603050405020304" pitchFamily="18" charset="0"/>
            </a:endParaRPr>
          </a:p>
        </p:txBody>
      </p:sp>
      <p:sp>
        <p:nvSpPr>
          <p:cNvPr id="35842" name="Content Placeholder 1">
            <a:extLst>
              <a:ext uri="{FF2B5EF4-FFF2-40B4-BE49-F238E27FC236}">
                <a16:creationId xmlns:a16="http://schemas.microsoft.com/office/drawing/2014/main" id="{D96EA36B-3AF9-4AC5-1963-A7E2B1E448E1}"/>
              </a:ext>
            </a:extLst>
          </p:cNvPr>
          <p:cNvSpPr>
            <a:spLocks noGrp="1"/>
          </p:cNvSpPr>
          <p:nvPr>
            <p:ph idx="1"/>
          </p:nvPr>
        </p:nvSpPr>
        <p:spPr>
          <a:xfrm>
            <a:off x="457200" y="1905000"/>
            <a:ext cx="8229600" cy="4724400"/>
          </a:xfrm>
        </p:spPr>
        <p:txBody>
          <a:bodyPr rtlCol="0">
            <a:normAutofit fontScale="92500" lnSpcReduction="10000"/>
          </a:bodyPr>
          <a:lstStyle/>
          <a:p>
            <a:pPr eaLnBrk="1" fontAlgn="auto" hangingPunct="1">
              <a:spcAft>
                <a:spcPts val="0"/>
              </a:spcAft>
              <a:defRPr/>
            </a:pPr>
            <a:r>
              <a:rPr lang="en-US" dirty="0"/>
              <a:t>Severe brain/spinal cord injury</a:t>
            </a:r>
          </a:p>
          <a:p>
            <a:pPr marL="109537" indent="0" eaLnBrk="1" fontAlgn="auto" hangingPunct="1">
              <a:spcAft>
                <a:spcPts val="0"/>
              </a:spcAft>
              <a:buFont typeface="Wingdings 3" pitchFamily="18" charset="2"/>
              <a:buNone/>
              <a:defRPr/>
            </a:pPr>
            <a:r>
              <a:rPr lang="en-US" dirty="0"/>
              <a:t> </a:t>
            </a:r>
            <a:endParaRPr lang="en-IN" dirty="0"/>
          </a:p>
          <a:p>
            <a:pPr eaLnBrk="1" fontAlgn="auto" hangingPunct="1">
              <a:spcAft>
                <a:spcPts val="0"/>
              </a:spcAft>
              <a:defRPr/>
            </a:pPr>
            <a:r>
              <a:rPr lang="en-US" dirty="0"/>
              <a:t>Major or multiple fractures </a:t>
            </a:r>
          </a:p>
          <a:p>
            <a:pPr eaLnBrk="1" fontAlgn="auto" hangingPunct="1">
              <a:spcAft>
                <a:spcPts val="0"/>
              </a:spcAft>
              <a:defRPr/>
            </a:pPr>
            <a:endParaRPr lang="en-IN" dirty="0"/>
          </a:p>
          <a:p>
            <a:pPr eaLnBrk="1" fontAlgn="auto" hangingPunct="1">
              <a:spcAft>
                <a:spcPts val="0"/>
              </a:spcAft>
              <a:defRPr/>
            </a:pPr>
            <a:r>
              <a:rPr lang="en-US" dirty="0"/>
              <a:t>Major trauma </a:t>
            </a:r>
          </a:p>
          <a:p>
            <a:pPr eaLnBrk="1" fontAlgn="auto" hangingPunct="1">
              <a:spcAft>
                <a:spcPts val="0"/>
              </a:spcAft>
              <a:defRPr/>
            </a:pPr>
            <a:endParaRPr lang="en-IN" dirty="0"/>
          </a:p>
          <a:p>
            <a:pPr eaLnBrk="1" fontAlgn="auto" hangingPunct="1">
              <a:spcAft>
                <a:spcPts val="0"/>
              </a:spcAft>
              <a:defRPr/>
            </a:pPr>
            <a:r>
              <a:rPr lang="en-US" dirty="0"/>
              <a:t>Severe burns or scalds </a:t>
            </a:r>
          </a:p>
          <a:p>
            <a:pPr eaLnBrk="1" fontAlgn="auto" hangingPunct="1">
              <a:spcAft>
                <a:spcPts val="0"/>
              </a:spcAft>
              <a:defRPr/>
            </a:pPr>
            <a:endParaRPr lang="en-IN" dirty="0"/>
          </a:p>
          <a:p>
            <a:pPr eaLnBrk="1" fontAlgn="auto" hangingPunct="1">
              <a:spcAft>
                <a:spcPts val="0"/>
              </a:spcAft>
              <a:defRPr/>
            </a:pPr>
            <a:r>
              <a:rPr lang="en-US" dirty="0"/>
              <a:t>Severe diarrhea and vomiting </a:t>
            </a:r>
          </a:p>
          <a:p>
            <a:pPr marL="109537" indent="0" eaLnBrk="1" fontAlgn="auto" hangingPunct="1">
              <a:spcAft>
                <a:spcPts val="0"/>
              </a:spcAft>
              <a:buFont typeface="Wingdings 3" pitchFamily="18" charset="2"/>
              <a:buNone/>
              <a:defRPr/>
            </a:pPr>
            <a:endParaRPr lang="en-IN" dirty="0"/>
          </a:p>
          <a:p>
            <a:pPr eaLnBrk="1" fontAlgn="auto" hangingPunct="1">
              <a:spcAft>
                <a:spcPts val="0"/>
              </a:spcAft>
              <a:defRPr/>
            </a:pPr>
            <a:endParaRPr lang="en-IN" dirty="0"/>
          </a:p>
        </p:txBody>
      </p:sp>
    </p:spTree>
  </p:cSld>
  <p:clrMapOvr>
    <a:masterClrMapping/>
  </p:clrMapOvr>
  <p:transition>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63F6C471-8F6B-591F-7CA0-6FB8DAEA971F}"/>
              </a:ext>
            </a:extLst>
          </p:cNvPr>
          <p:cNvSpPr>
            <a:spLocks noGrp="1"/>
          </p:cNvSpPr>
          <p:nvPr>
            <p:ph type="title"/>
          </p:nvPr>
        </p:nvSpPr>
        <p:spPr/>
        <p:txBody>
          <a:bodyPr/>
          <a:lstStyle/>
          <a:p>
            <a:endParaRPr lang="en-IN" altLang="en-US"/>
          </a:p>
        </p:txBody>
      </p:sp>
      <p:pic>
        <p:nvPicPr>
          <p:cNvPr id="47107" name="Picture 2">
            <a:extLst>
              <a:ext uri="{FF2B5EF4-FFF2-40B4-BE49-F238E27FC236}">
                <a16:creationId xmlns:a16="http://schemas.microsoft.com/office/drawing/2014/main" id="{68A437A6-353B-705A-956D-A469B43E38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 y="152400"/>
            <a:ext cx="8753475" cy="6477000"/>
          </a:xfrm>
          <a:noFill/>
        </p:spPr>
      </p:pic>
    </p:spTree>
  </p:cSld>
  <p:clrMapOvr>
    <a:masterClrMapping/>
  </p:clrMapOvr>
  <p:transition>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a:extLst>
              <a:ext uri="{FF2B5EF4-FFF2-40B4-BE49-F238E27FC236}">
                <a16:creationId xmlns:a16="http://schemas.microsoft.com/office/drawing/2014/main" id="{6B4879A8-9963-8463-2F27-C6EA3FCDCBE0}"/>
              </a:ext>
            </a:extLst>
          </p:cNvPr>
          <p:cNvSpPr>
            <a:spLocks noGrp="1"/>
          </p:cNvSpPr>
          <p:nvPr>
            <p:ph type="title"/>
          </p:nvPr>
        </p:nvSpPr>
        <p:spPr/>
        <p:txBody>
          <a:bodyPr/>
          <a:lstStyle/>
          <a:p>
            <a:pPr eaLnBrk="1" hangingPunct="1"/>
            <a:r>
              <a:rPr lang="en-IN" altLang="en-US" i="1">
                <a:solidFill>
                  <a:srgbClr val="0070C0"/>
                </a:solidFill>
              </a:rPr>
              <a:t> </a:t>
            </a:r>
            <a:r>
              <a:rPr lang="en-IN" altLang="en-US" b="1">
                <a:solidFill>
                  <a:srgbClr val="0070C0"/>
                </a:solidFill>
              </a:rPr>
              <a:t>TYPES OF SHOCK</a:t>
            </a:r>
          </a:p>
        </p:txBody>
      </p:sp>
      <p:sp>
        <p:nvSpPr>
          <p:cNvPr id="36866" name="Content Placeholder 1">
            <a:extLst>
              <a:ext uri="{FF2B5EF4-FFF2-40B4-BE49-F238E27FC236}">
                <a16:creationId xmlns:a16="http://schemas.microsoft.com/office/drawing/2014/main" id="{2AA4C754-91A5-7C6C-538A-A755E79260CB}"/>
              </a:ext>
            </a:extLst>
          </p:cNvPr>
          <p:cNvSpPr>
            <a:spLocks noGrp="1"/>
          </p:cNvSpPr>
          <p:nvPr>
            <p:ph idx="1"/>
          </p:nvPr>
        </p:nvSpPr>
        <p:spPr>
          <a:xfrm>
            <a:off x="457200" y="1600200"/>
            <a:ext cx="8229600" cy="4373563"/>
          </a:xfrm>
        </p:spPr>
        <p:txBody>
          <a:bodyPr rtlCol="0">
            <a:normAutofit fontScale="85000" lnSpcReduction="20000"/>
          </a:bodyPr>
          <a:lstStyle/>
          <a:p>
            <a:pPr marL="109537" indent="0" eaLnBrk="1" fontAlgn="auto" hangingPunct="1">
              <a:spcAft>
                <a:spcPts val="0"/>
              </a:spcAft>
              <a:buFont typeface="Wingdings 3" pitchFamily="18" charset="2"/>
              <a:buNone/>
              <a:defRPr/>
            </a:pPr>
            <a:endParaRPr lang="en-IN" sz="2000" dirty="0"/>
          </a:p>
          <a:p>
            <a:pPr eaLnBrk="1" fontAlgn="auto" hangingPunct="1">
              <a:spcAft>
                <a:spcPts val="0"/>
              </a:spcAft>
              <a:defRPr/>
            </a:pPr>
            <a:r>
              <a:rPr lang="en-US" sz="3300" b="1" dirty="0" err="1"/>
              <a:t>Cardiogenic</a:t>
            </a:r>
            <a:r>
              <a:rPr lang="en-US" sz="3300" b="1" dirty="0"/>
              <a:t> shock </a:t>
            </a:r>
          </a:p>
          <a:p>
            <a:pPr eaLnBrk="1" fontAlgn="auto" hangingPunct="1">
              <a:spcAft>
                <a:spcPts val="0"/>
              </a:spcAft>
              <a:defRPr/>
            </a:pPr>
            <a:endParaRPr lang="en-IN" sz="3300" b="1" dirty="0"/>
          </a:p>
          <a:p>
            <a:pPr eaLnBrk="1" fontAlgn="auto" hangingPunct="1">
              <a:spcAft>
                <a:spcPts val="0"/>
              </a:spcAft>
              <a:defRPr/>
            </a:pPr>
            <a:r>
              <a:rPr lang="en-US" sz="3300" b="1" dirty="0" err="1"/>
              <a:t>Hypovolemic</a:t>
            </a:r>
            <a:r>
              <a:rPr lang="en-US" sz="3300" b="1" dirty="0"/>
              <a:t> shock </a:t>
            </a:r>
          </a:p>
          <a:p>
            <a:pPr eaLnBrk="1" fontAlgn="auto" hangingPunct="1">
              <a:spcAft>
                <a:spcPts val="0"/>
              </a:spcAft>
              <a:buFont typeface="Arial" charset="0"/>
              <a:buNone/>
              <a:defRPr/>
            </a:pPr>
            <a:endParaRPr lang="en-IN" sz="3300" b="1" dirty="0"/>
          </a:p>
          <a:p>
            <a:pPr eaLnBrk="1" fontAlgn="auto" hangingPunct="1">
              <a:spcAft>
                <a:spcPts val="0"/>
              </a:spcAft>
              <a:defRPr/>
            </a:pPr>
            <a:r>
              <a:rPr lang="en-US" sz="3300" b="1" dirty="0"/>
              <a:t>Anaphylactic shock</a:t>
            </a:r>
          </a:p>
          <a:p>
            <a:pPr marL="109537" indent="0" eaLnBrk="1" fontAlgn="auto" hangingPunct="1">
              <a:spcAft>
                <a:spcPts val="0"/>
              </a:spcAft>
              <a:buFont typeface="Wingdings 3" pitchFamily="18" charset="2"/>
              <a:buNone/>
              <a:defRPr/>
            </a:pPr>
            <a:r>
              <a:rPr lang="en-US" sz="3300" b="1" dirty="0"/>
              <a:t> </a:t>
            </a:r>
            <a:endParaRPr lang="en-IN" sz="3300" b="1" dirty="0"/>
          </a:p>
          <a:p>
            <a:pPr eaLnBrk="1" fontAlgn="auto" hangingPunct="1">
              <a:spcAft>
                <a:spcPts val="0"/>
              </a:spcAft>
              <a:defRPr/>
            </a:pPr>
            <a:r>
              <a:rPr lang="en-US" sz="3300" b="1" dirty="0"/>
              <a:t>Septic shock  </a:t>
            </a:r>
          </a:p>
          <a:p>
            <a:pPr marL="109537" indent="0" eaLnBrk="1" fontAlgn="auto" hangingPunct="1">
              <a:spcAft>
                <a:spcPts val="0"/>
              </a:spcAft>
              <a:buFont typeface="Wingdings 3" pitchFamily="18" charset="2"/>
              <a:buNone/>
              <a:defRPr/>
            </a:pPr>
            <a:r>
              <a:rPr lang="en-US" sz="3300" b="1" dirty="0"/>
              <a:t> </a:t>
            </a:r>
            <a:endParaRPr lang="en-IN" sz="3300" b="1" dirty="0"/>
          </a:p>
          <a:p>
            <a:pPr eaLnBrk="1" fontAlgn="auto" hangingPunct="1">
              <a:spcAft>
                <a:spcPts val="0"/>
              </a:spcAft>
              <a:defRPr/>
            </a:pPr>
            <a:r>
              <a:rPr lang="en-US" sz="3300" b="1" dirty="0" err="1"/>
              <a:t>Neurogenic</a:t>
            </a:r>
            <a:r>
              <a:rPr lang="en-US" sz="3300" b="1" dirty="0"/>
              <a:t> shock </a:t>
            </a:r>
            <a:endParaRPr lang="en-IN" sz="3300" b="1" dirty="0"/>
          </a:p>
        </p:txBody>
      </p:sp>
    </p:spTree>
  </p:cSld>
  <p:clrMapOvr>
    <a:masterClrMapping/>
  </p:clrMapOvr>
  <p:transition>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a:extLst>
              <a:ext uri="{FF2B5EF4-FFF2-40B4-BE49-F238E27FC236}">
                <a16:creationId xmlns:a16="http://schemas.microsoft.com/office/drawing/2014/main" id="{92A0331B-4026-3349-08B4-3B8B02321EB0}"/>
              </a:ext>
            </a:extLst>
          </p:cNvPr>
          <p:cNvSpPr>
            <a:spLocks noGrp="1"/>
          </p:cNvSpPr>
          <p:nvPr>
            <p:ph type="title"/>
          </p:nvPr>
        </p:nvSpPr>
        <p:spPr>
          <a:xfrm>
            <a:off x="2133600" y="228600"/>
            <a:ext cx="4953000" cy="1143000"/>
          </a:xfrm>
        </p:spPr>
        <p:txBody>
          <a:bodyPr/>
          <a:lstStyle/>
          <a:p>
            <a:pPr eaLnBrk="1" hangingPunct="1"/>
            <a:r>
              <a:rPr lang="en-US" altLang="en-US" b="1">
                <a:solidFill>
                  <a:srgbClr val="FF0000"/>
                </a:solidFill>
              </a:rPr>
              <a:t>CARDIOGENIC SHOCK</a:t>
            </a:r>
            <a:endParaRPr lang="en-IN" altLang="en-US" b="1">
              <a:solidFill>
                <a:srgbClr val="FF0000"/>
              </a:solidFill>
            </a:endParaRPr>
          </a:p>
        </p:txBody>
      </p:sp>
      <p:sp>
        <p:nvSpPr>
          <p:cNvPr id="37890" name="Content Placeholder 1">
            <a:extLst>
              <a:ext uri="{FF2B5EF4-FFF2-40B4-BE49-F238E27FC236}">
                <a16:creationId xmlns:a16="http://schemas.microsoft.com/office/drawing/2014/main" id="{8FBA5651-2E8C-78D7-FF3F-38972F75926F}"/>
              </a:ext>
            </a:extLst>
          </p:cNvPr>
          <p:cNvSpPr>
            <a:spLocks noGrp="1"/>
          </p:cNvSpPr>
          <p:nvPr>
            <p:ph idx="1"/>
          </p:nvPr>
        </p:nvSpPr>
        <p:spPr>
          <a:xfrm>
            <a:off x="457200" y="1828800"/>
            <a:ext cx="8229600" cy="4525963"/>
          </a:xfrm>
        </p:spPr>
        <p:txBody>
          <a:bodyPr rtlCol="0">
            <a:normAutofit/>
          </a:bodyPr>
          <a:lstStyle/>
          <a:p>
            <a:pPr eaLnBrk="1" fontAlgn="auto" hangingPunct="1">
              <a:spcAft>
                <a:spcPts val="0"/>
              </a:spcAft>
              <a:defRPr/>
            </a:pPr>
            <a:r>
              <a:rPr lang="en-US" sz="2800" b="1" i="1" dirty="0">
                <a:solidFill>
                  <a:srgbClr val="0070C0"/>
                </a:solidFill>
              </a:rPr>
              <a:t>(PROBLEMS ASSOCIATED WITH THE HEART'S FUNCTIONING</a:t>
            </a:r>
            <a:r>
              <a:rPr lang="en-US" sz="2400" b="1" i="1" dirty="0">
                <a:solidFill>
                  <a:srgbClr val="0070C0"/>
                </a:solidFill>
              </a:rPr>
              <a:t>)</a:t>
            </a:r>
            <a:r>
              <a:rPr lang="en-US" sz="2400" i="1" dirty="0">
                <a:solidFill>
                  <a:srgbClr val="0070C0"/>
                </a:solidFill>
              </a:rPr>
              <a:t> </a:t>
            </a:r>
          </a:p>
          <a:p>
            <a:pPr eaLnBrk="1" fontAlgn="auto" hangingPunct="1">
              <a:spcAft>
                <a:spcPts val="0"/>
              </a:spcAft>
              <a:buFont typeface="Arial" charset="0"/>
              <a:buNone/>
              <a:defRPr/>
            </a:pPr>
            <a:endParaRPr lang="en-IN" sz="2400" dirty="0">
              <a:solidFill>
                <a:srgbClr val="FF0000"/>
              </a:solidFill>
            </a:endParaRPr>
          </a:p>
          <a:p>
            <a:pPr marL="109537" indent="0" eaLnBrk="1" fontAlgn="auto" hangingPunct="1">
              <a:spcAft>
                <a:spcPts val="0"/>
              </a:spcAft>
              <a:buFont typeface="Wingdings 3" pitchFamily="18" charset="2"/>
              <a:buNone/>
              <a:defRPr/>
            </a:pPr>
            <a:endParaRPr lang="en-IN" sz="2400" dirty="0">
              <a:solidFill>
                <a:srgbClr val="FF0000"/>
              </a:solidFill>
            </a:endParaRPr>
          </a:p>
          <a:p>
            <a:pPr eaLnBrk="1" fontAlgn="auto" hangingPunct="1">
              <a:spcAft>
                <a:spcPts val="0"/>
              </a:spcAft>
              <a:defRPr/>
            </a:pPr>
            <a:r>
              <a:rPr lang="en-IN" b="1" dirty="0"/>
              <a:t>Cardiogenic shock</a:t>
            </a:r>
            <a:r>
              <a:rPr lang="en-IN" dirty="0"/>
              <a:t> is a state where the heart has been damaged to the point where it is unable to supply enough blood to the organs of the body. </a:t>
            </a:r>
          </a:p>
        </p:txBody>
      </p:sp>
    </p:spTree>
  </p:cSld>
  <p:clrMapOvr>
    <a:masterClrMapping/>
  </p:clrMapOvr>
  <p:transition>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a:extLst>
              <a:ext uri="{FF2B5EF4-FFF2-40B4-BE49-F238E27FC236}">
                <a16:creationId xmlns:a16="http://schemas.microsoft.com/office/drawing/2014/main" id="{A1093249-3791-A33E-8280-9A20E95ABC9B}"/>
              </a:ext>
            </a:extLst>
          </p:cNvPr>
          <p:cNvSpPr>
            <a:spLocks noGrp="1"/>
          </p:cNvSpPr>
          <p:nvPr>
            <p:ph type="title"/>
          </p:nvPr>
        </p:nvSpPr>
        <p:spPr>
          <a:xfrm>
            <a:off x="2057400" y="304800"/>
            <a:ext cx="5029200" cy="1143000"/>
          </a:xfrm>
        </p:spPr>
        <p:txBody>
          <a:bodyPr/>
          <a:lstStyle/>
          <a:p>
            <a:pPr eaLnBrk="1" hangingPunct="1"/>
            <a:r>
              <a:rPr lang="en-US" altLang="en-US" sz="4000" b="1">
                <a:solidFill>
                  <a:srgbClr val="FF0000"/>
                </a:solidFill>
              </a:rPr>
              <a:t>HYPOVOLEMIC SHOCK</a:t>
            </a:r>
            <a:endParaRPr lang="en-IN" altLang="en-US" sz="4000" b="1">
              <a:solidFill>
                <a:srgbClr val="FF0000"/>
              </a:solidFill>
            </a:endParaRPr>
          </a:p>
        </p:txBody>
      </p:sp>
      <p:sp>
        <p:nvSpPr>
          <p:cNvPr id="38914" name="Content Placeholder 1">
            <a:extLst>
              <a:ext uri="{FF2B5EF4-FFF2-40B4-BE49-F238E27FC236}">
                <a16:creationId xmlns:a16="http://schemas.microsoft.com/office/drawing/2014/main" id="{F1FAC778-B45F-20C3-3053-EBAD241D8E9E}"/>
              </a:ext>
            </a:extLst>
          </p:cNvPr>
          <p:cNvSpPr>
            <a:spLocks noGrp="1"/>
          </p:cNvSpPr>
          <p:nvPr>
            <p:ph idx="1"/>
          </p:nvPr>
        </p:nvSpPr>
        <p:spPr>
          <a:xfrm>
            <a:off x="304800" y="1709738"/>
            <a:ext cx="8458200" cy="4462462"/>
          </a:xfrm>
        </p:spPr>
        <p:txBody>
          <a:bodyPr rtlCol="0">
            <a:normAutofit/>
          </a:bodyPr>
          <a:lstStyle/>
          <a:p>
            <a:pPr marL="109537" indent="0" algn="ctr" eaLnBrk="1" fontAlgn="auto" hangingPunct="1">
              <a:spcAft>
                <a:spcPts val="0"/>
              </a:spcAft>
              <a:buFont typeface="Wingdings 3" pitchFamily="18" charset="2"/>
              <a:buNone/>
              <a:defRPr/>
            </a:pPr>
            <a:r>
              <a:rPr lang="en-US" b="1" dirty="0">
                <a:solidFill>
                  <a:srgbClr val="7030A0"/>
                </a:solidFill>
              </a:rPr>
              <a:t>(The Total Volume Of Blood Available To Circulate Is Low)</a:t>
            </a:r>
            <a:r>
              <a:rPr lang="en-US" dirty="0">
                <a:solidFill>
                  <a:srgbClr val="7030A0"/>
                </a:solidFill>
              </a:rPr>
              <a:t> </a:t>
            </a:r>
            <a:endParaRPr lang="en-IN" dirty="0">
              <a:solidFill>
                <a:srgbClr val="7030A0"/>
              </a:solidFill>
            </a:endParaRPr>
          </a:p>
          <a:p>
            <a:pPr eaLnBrk="1" fontAlgn="auto" hangingPunct="1">
              <a:spcAft>
                <a:spcPts val="0"/>
              </a:spcAft>
              <a:defRPr/>
            </a:pPr>
            <a:endParaRPr lang="en-IN" sz="2400" dirty="0"/>
          </a:p>
          <a:p>
            <a:pPr eaLnBrk="1" fontAlgn="auto" hangingPunct="1">
              <a:spcAft>
                <a:spcPts val="0"/>
              </a:spcAft>
              <a:buFont typeface="Arial" charset="0"/>
              <a:buNone/>
              <a:defRPr/>
            </a:pPr>
            <a:endParaRPr lang="en-IN" dirty="0"/>
          </a:p>
          <a:p>
            <a:pPr eaLnBrk="1" fontAlgn="auto" hangingPunct="1">
              <a:lnSpc>
                <a:spcPct val="150000"/>
              </a:lnSpc>
              <a:spcAft>
                <a:spcPts val="0"/>
              </a:spcAft>
              <a:defRPr/>
            </a:pPr>
            <a:r>
              <a:rPr lang="en-IN" b="1" dirty="0"/>
              <a:t>Hypovolemic shock</a:t>
            </a:r>
            <a:r>
              <a:rPr lang="en-IN" dirty="0"/>
              <a:t> is an emergency condition in which severe blood and fluid loss make the heart unable to pump enough blood to the body.</a:t>
            </a:r>
          </a:p>
          <a:p>
            <a:pPr eaLnBrk="1" fontAlgn="auto" hangingPunct="1">
              <a:spcAft>
                <a:spcPts val="0"/>
              </a:spcAft>
              <a:defRPr/>
            </a:pPr>
            <a:endParaRPr lang="en-IN" dirty="0"/>
          </a:p>
        </p:txBody>
      </p:sp>
    </p:spTree>
  </p:cSld>
  <p:clrMapOvr>
    <a:masterClrMapping/>
  </p:clrMapOvr>
  <p:transition>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a:extLst>
              <a:ext uri="{FF2B5EF4-FFF2-40B4-BE49-F238E27FC236}">
                <a16:creationId xmlns:a16="http://schemas.microsoft.com/office/drawing/2014/main" id="{08E513DD-6C0B-D12D-FFA7-A88FD68363C0}"/>
              </a:ext>
            </a:extLst>
          </p:cNvPr>
          <p:cNvSpPr>
            <a:spLocks noGrp="1"/>
          </p:cNvSpPr>
          <p:nvPr>
            <p:ph type="title"/>
          </p:nvPr>
        </p:nvSpPr>
        <p:spPr>
          <a:xfrm>
            <a:off x="2133600" y="274638"/>
            <a:ext cx="4800600" cy="1143000"/>
          </a:xfrm>
        </p:spPr>
        <p:txBody>
          <a:bodyPr/>
          <a:lstStyle/>
          <a:p>
            <a:pPr eaLnBrk="1" hangingPunct="1"/>
            <a:r>
              <a:rPr lang="en-US" altLang="en-US" sz="4000" b="1">
                <a:solidFill>
                  <a:srgbClr val="7030A0"/>
                </a:solidFill>
              </a:rPr>
              <a:t>ANAPHYLACTIC SHOCK</a:t>
            </a:r>
            <a:endParaRPr lang="en-IN" altLang="en-US" sz="4000" b="1">
              <a:solidFill>
                <a:srgbClr val="7030A0"/>
              </a:solidFill>
            </a:endParaRPr>
          </a:p>
        </p:txBody>
      </p:sp>
      <p:sp>
        <p:nvSpPr>
          <p:cNvPr id="51203" name="Content Placeholder 1">
            <a:extLst>
              <a:ext uri="{FF2B5EF4-FFF2-40B4-BE49-F238E27FC236}">
                <a16:creationId xmlns:a16="http://schemas.microsoft.com/office/drawing/2014/main" id="{8E6654F2-3D49-76F4-9D0A-52276DF19EAB}"/>
              </a:ext>
            </a:extLst>
          </p:cNvPr>
          <p:cNvSpPr>
            <a:spLocks noGrp="1"/>
          </p:cNvSpPr>
          <p:nvPr>
            <p:ph idx="1"/>
          </p:nvPr>
        </p:nvSpPr>
        <p:spPr>
          <a:xfrm>
            <a:off x="457200" y="1676400"/>
            <a:ext cx="8229600" cy="4800600"/>
          </a:xfrm>
        </p:spPr>
        <p:txBody>
          <a:bodyPr/>
          <a:lstStyle/>
          <a:p>
            <a:pPr eaLnBrk="1" hangingPunct="1"/>
            <a:r>
              <a:rPr lang="en-US" altLang="en-US" b="1">
                <a:solidFill>
                  <a:srgbClr val="FF0000"/>
                </a:solidFill>
              </a:rPr>
              <a:t>(Caused By A Severe Allergic Reaction) </a:t>
            </a:r>
          </a:p>
          <a:p>
            <a:pPr eaLnBrk="1" hangingPunct="1"/>
            <a:endParaRPr lang="en-US" altLang="en-US" sz="2400">
              <a:solidFill>
                <a:srgbClr val="FF0000"/>
              </a:solidFill>
            </a:endParaRPr>
          </a:p>
          <a:p>
            <a:pPr eaLnBrk="1" hangingPunct="1"/>
            <a:r>
              <a:rPr lang="en-IN" altLang="en-US" sz="2800" b="1"/>
              <a:t>Anaphylactic shock :</a:t>
            </a:r>
            <a:r>
              <a:rPr lang="en-IN" altLang="en-US" sz="2800"/>
              <a:t> A widespread and very serious allergic reaction. Symptoms include </a:t>
            </a:r>
            <a:r>
              <a:rPr lang="en-IN" altLang="en-US" sz="2800" b="1"/>
              <a:t>dizziness, </a:t>
            </a:r>
            <a:r>
              <a:rPr lang="en-IN" altLang="en-US" sz="2800"/>
              <a:t>loss of consciousness, swelling of the tongue and breathing tubes, blueness of the skin,</a:t>
            </a:r>
            <a:r>
              <a:rPr lang="en-IN" altLang="en-US" sz="2800" b="1"/>
              <a:t> low blood pressure, heart failure</a:t>
            </a:r>
            <a:r>
              <a:rPr lang="en-IN" altLang="en-US" sz="2800"/>
              <a:t>, and death.</a:t>
            </a:r>
          </a:p>
          <a:p>
            <a:pPr eaLnBrk="1" hangingPunct="1"/>
            <a:endParaRPr lang="en-IN" altLang="en-US" sz="2800"/>
          </a:p>
          <a:p>
            <a:pPr eaLnBrk="1" hangingPunct="1"/>
            <a:r>
              <a:rPr lang="en-IN" altLang="en-US" sz="2800"/>
              <a:t> Immediate emergency treatment is required for this type of shock</a:t>
            </a:r>
            <a:endParaRPr lang="en-IN" altLang="en-US" sz="2800">
              <a:solidFill>
                <a:srgbClr val="FF0000"/>
              </a:solidFill>
            </a:endParaRPr>
          </a:p>
          <a:p>
            <a:pPr eaLnBrk="1" hangingPunct="1"/>
            <a:endParaRPr lang="en-IN" altLang="en-US"/>
          </a:p>
        </p:txBody>
      </p:sp>
    </p:spTree>
  </p:cSld>
  <p:clrMapOvr>
    <a:masterClrMapping/>
  </p:clrMapOvr>
  <p:transition>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2">
            <a:extLst>
              <a:ext uri="{FF2B5EF4-FFF2-40B4-BE49-F238E27FC236}">
                <a16:creationId xmlns:a16="http://schemas.microsoft.com/office/drawing/2014/main" id="{5525EEBC-034E-46D7-E792-2354637C1368}"/>
              </a:ext>
            </a:extLst>
          </p:cNvPr>
          <p:cNvSpPr>
            <a:spLocks noGrp="1"/>
          </p:cNvSpPr>
          <p:nvPr>
            <p:ph type="title"/>
          </p:nvPr>
        </p:nvSpPr>
        <p:spPr/>
        <p:txBody>
          <a:bodyPr/>
          <a:lstStyle/>
          <a:p>
            <a:pPr eaLnBrk="1" hangingPunct="1"/>
            <a:r>
              <a:rPr lang="en-US" altLang="en-US" sz="4000" b="1">
                <a:solidFill>
                  <a:srgbClr val="FF0000"/>
                </a:solidFill>
              </a:rPr>
              <a:t>SEPTIC SHOCK</a:t>
            </a:r>
            <a:endParaRPr lang="en-IN" altLang="en-US" sz="4000" b="1">
              <a:solidFill>
                <a:srgbClr val="FF0000"/>
              </a:solidFill>
            </a:endParaRPr>
          </a:p>
        </p:txBody>
      </p:sp>
      <p:sp>
        <p:nvSpPr>
          <p:cNvPr id="39938" name="Content Placeholder 1">
            <a:extLst>
              <a:ext uri="{FF2B5EF4-FFF2-40B4-BE49-F238E27FC236}">
                <a16:creationId xmlns:a16="http://schemas.microsoft.com/office/drawing/2014/main" id="{9D8C0EAE-0DEB-6620-7F91-E76FED423370}"/>
              </a:ext>
            </a:extLst>
          </p:cNvPr>
          <p:cNvSpPr>
            <a:spLocks noGrp="1"/>
          </p:cNvSpPr>
          <p:nvPr>
            <p:ph idx="1"/>
          </p:nvPr>
        </p:nvSpPr>
        <p:spPr/>
        <p:txBody>
          <a:bodyPr rtlCol="0">
            <a:normAutofit/>
          </a:bodyPr>
          <a:lstStyle/>
          <a:p>
            <a:pPr eaLnBrk="1" fontAlgn="auto" hangingPunct="1">
              <a:spcAft>
                <a:spcPts val="0"/>
              </a:spcAft>
              <a:defRPr/>
            </a:pPr>
            <a:r>
              <a:rPr lang="en-US" dirty="0"/>
              <a:t>caused by overwhelming infection, usually by bacteria</a:t>
            </a:r>
            <a:endParaRPr lang="en-IN" dirty="0"/>
          </a:p>
          <a:p>
            <a:pPr marL="109537" indent="0" eaLnBrk="1" fontAlgn="auto" hangingPunct="1">
              <a:spcAft>
                <a:spcPts val="0"/>
              </a:spcAft>
              <a:buFont typeface="Wingdings 3" pitchFamily="18" charset="2"/>
              <a:buNone/>
              <a:defRPr/>
            </a:pPr>
            <a:r>
              <a:rPr lang="en-US" sz="2800" dirty="0"/>
              <a:t> </a:t>
            </a:r>
          </a:p>
          <a:p>
            <a:pPr marL="109537" indent="0" eaLnBrk="1" fontAlgn="auto" hangingPunct="1">
              <a:spcAft>
                <a:spcPts val="0"/>
              </a:spcAft>
              <a:buFont typeface="Wingdings 3" pitchFamily="18" charset="2"/>
              <a:buNone/>
              <a:defRPr/>
            </a:pPr>
            <a:endParaRPr lang="en-US" sz="2800" dirty="0"/>
          </a:p>
          <a:p>
            <a:pPr marL="109537" indent="0" eaLnBrk="1" fontAlgn="auto" hangingPunct="1">
              <a:spcAft>
                <a:spcPts val="0"/>
              </a:spcAft>
              <a:buFont typeface="Wingdings 3" pitchFamily="18" charset="2"/>
              <a:buNone/>
              <a:defRPr/>
            </a:pPr>
            <a:endParaRPr lang="en-IN" sz="2800" dirty="0"/>
          </a:p>
          <a:p>
            <a:pPr eaLnBrk="1" fontAlgn="auto" hangingPunct="1">
              <a:spcAft>
                <a:spcPts val="0"/>
              </a:spcAft>
              <a:defRPr/>
            </a:pPr>
            <a:endParaRPr lang="en-IN" dirty="0"/>
          </a:p>
        </p:txBody>
      </p:sp>
      <p:pic>
        <p:nvPicPr>
          <p:cNvPr id="52228" name="Picture 2">
            <a:extLst>
              <a:ext uri="{FF2B5EF4-FFF2-40B4-BE49-F238E27FC236}">
                <a16:creationId xmlns:a16="http://schemas.microsoft.com/office/drawing/2014/main" id="{CBDE3563-2322-9B61-A673-C7099376B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908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2">
            <a:extLst>
              <a:ext uri="{FF2B5EF4-FFF2-40B4-BE49-F238E27FC236}">
                <a16:creationId xmlns:a16="http://schemas.microsoft.com/office/drawing/2014/main" id="{9692087F-13F5-54B1-E957-DF1F4157DC1D}"/>
              </a:ext>
            </a:extLst>
          </p:cNvPr>
          <p:cNvSpPr>
            <a:spLocks noGrp="1"/>
          </p:cNvSpPr>
          <p:nvPr>
            <p:ph type="title"/>
          </p:nvPr>
        </p:nvSpPr>
        <p:spPr>
          <a:xfrm>
            <a:off x="2133600" y="274638"/>
            <a:ext cx="4876800" cy="1143000"/>
          </a:xfrm>
        </p:spPr>
        <p:txBody>
          <a:bodyPr/>
          <a:lstStyle/>
          <a:p>
            <a:pPr eaLnBrk="1" hangingPunct="1"/>
            <a:r>
              <a:rPr lang="en-US" altLang="en-US" sz="4000" b="1">
                <a:solidFill>
                  <a:srgbClr val="FF0000"/>
                </a:solidFill>
              </a:rPr>
              <a:t>NEUROGENIC SHOCK</a:t>
            </a:r>
            <a:endParaRPr lang="en-IN" altLang="en-US" sz="4000" b="1">
              <a:solidFill>
                <a:srgbClr val="FF0000"/>
              </a:solidFill>
            </a:endParaRPr>
          </a:p>
        </p:txBody>
      </p:sp>
      <p:sp>
        <p:nvSpPr>
          <p:cNvPr id="2" name="Content Placeholder 1">
            <a:extLst>
              <a:ext uri="{FF2B5EF4-FFF2-40B4-BE49-F238E27FC236}">
                <a16:creationId xmlns:a16="http://schemas.microsoft.com/office/drawing/2014/main" id="{3B767DE0-429D-7AEB-8D0E-7E9425625765}"/>
              </a:ext>
            </a:extLst>
          </p:cNvPr>
          <p:cNvSpPr>
            <a:spLocks noGrp="1"/>
          </p:cNvSpPr>
          <p:nvPr>
            <p:ph idx="1"/>
          </p:nvPr>
        </p:nvSpPr>
        <p:spPr>
          <a:xfrm>
            <a:off x="457200" y="1600200"/>
            <a:ext cx="8229600" cy="5105400"/>
          </a:xfrm>
        </p:spPr>
        <p:txBody>
          <a:bodyPr rtlCol="0">
            <a:noAutofit/>
          </a:bodyPr>
          <a:lstStyle/>
          <a:p>
            <a:pPr eaLnBrk="1" fontAlgn="auto" hangingPunct="1">
              <a:spcAft>
                <a:spcPts val="0"/>
              </a:spcAft>
              <a:defRPr/>
            </a:pPr>
            <a:r>
              <a:rPr lang="en-US" sz="3600" b="1" dirty="0">
                <a:solidFill>
                  <a:srgbClr val="7030A0"/>
                </a:solidFill>
              </a:rPr>
              <a:t>Caused by damage to the nervous system from a spinal cord injury or neurological disorder.</a:t>
            </a:r>
          </a:p>
          <a:p>
            <a:pPr eaLnBrk="1" fontAlgn="auto" hangingPunct="1">
              <a:spcAft>
                <a:spcPts val="0"/>
              </a:spcAft>
              <a:defRPr/>
            </a:pPr>
            <a:endParaRPr lang="en-US" sz="3600" dirty="0">
              <a:solidFill>
                <a:srgbClr val="FF0000"/>
              </a:solidFill>
            </a:endParaRPr>
          </a:p>
          <a:p>
            <a:pPr eaLnBrk="1" fontAlgn="auto" hangingPunct="1">
              <a:spcAft>
                <a:spcPts val="0"/>
              </a:spcAft>
              <a:defRPr/>
            </a:pPr>
            <a:r>
              <a:rPr lang="en-IN" sz="2800" b="1" dirty="0"/>
              <a:t>Neurogenic shock</a:t>
            </a:r>
            <a:r>
              <a:rPr lang="en-IN" sz="2800" dirty="0"/>
              <a:t> is a distributive type of </a:t>
            </a:r>
            <a:r>
              <a:rPr lang="en-IN" sz="2800" b="1" dirty="0"/>
              <a:t>shock</a:t>
            </a:r>
            <a:r>
              <a:rPr lang="en-IN" sz="2800" dirty="0"/>
              <a:t> resulting in low blood pressure, occasionally with a slowed heart rate, that is attributed to the disruption of the autonomic pathways within the spinal cord. It can occur after damage to the central nervous system such as spinal cord injury.</a:t>
            </a:r>
          </a:p>
          <a:p>
            <a:pPr marL="109537" indent="0" eaLnBrk="1" fontAlgn="auto" hangingPunct="1">
              <a:spcAft>
                <a:spcPts val="0"/>
              </a:spcAft>
              <a:buFont typeface="Wingdings 3" pitchFamily="18" charset="2"/>
              <a:buNone/>
              <a:defRPr/>
            </a:pPr>
            <a:r>
              <a:rPr lang="en-US" sz="2800" dirty="0">
                <a:solidFill>
                  <a:srgbClr val="FF0000"/>
                </a:solidFill>
              </a:rPr>
              <a:t> </a:t>
            </a:r>
            <a:endParaRPr lang="en-IN" sz="2800" dirty="0">
              <a:solidFill>
                <a:srgbClr val="FF0000"/>
              </a:solidFill>
            </a:endParaRPr>
          </a:p>
          <a:p>
            <a:pPr eaLnBrk="1" fontAlgn="auto" hangingPunct="1">
              <a:spcAft>
                <a:spcPts val="0"/>
              </a:spcAft>
              <a:defRPr/>
            </a:pPr>
            <a:endParaRPr lang="en-IN" sz="3600" dirty="0"/>
          </a:p>
        </p:txBody>
      </p:sp>
    </p:spTree>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92428E1-D562-C492-A5EF-D2DBDD3216C3}"/>
              </a:ext>
            </a:extLst>
          </p:cNvPr>
          <p:cNvSpPr>
            <a:spLocks noGrp="1"/>
          </p:cNvSpPr>
          <p:nvPr>
            <p:ph type="title"/>
          </p:nvPr>
        </p:nvSpPr>
        <p:spPr>
          <a:xfrm>
            <a:off x="457200" y="381000"/>
            <a:ext cx="8229600" cy="990600"/>
          </a:xfrm>
        </p:spPr>
        <p:txBody>
          <a:bodyPr/>
          <a:lstStyle/>
          <a:p>
            <a:pPr eaLnBrk="1" hangingPunct="1"/>
            <a:r>
              <a:rPr lang="en-US" altLang="en-US" sz="4000" b="1">
                <a:solidFill>
                  <a:srgbClr val="FF0000"/>
                </a:solidFill>
              </a:rPr>
              <a:t>SIGNS OF SHOCK</a:t>
            </a:r>
          </a:p>
        </p:txBody>
      </p:sp>
      <p:sp>
        <p:nvSpPr>
          <p:cNvPr id="54275" name="Rectangle 3">
            <a:extLst>
              <a:ext uri="{FF2B5EF4-FFF2-40B4-BE49-F238E27FC236}">
                <a16:creationId xmlns:a16="http://schemas.microsoft.com/office/drawing/2014/main" id="{3F1062CA-689E-EBCE-4B42-2BE5343AA0CB}"/>
              </a:ext>
            </a:extLst>
          </p:cNvPr>
          <p:cNvSpPr>
            <a:spLocks noGrp="1"/>
          </p:cNvSpPr>
          <p:nvPr>
            <p:ph idx="1"/>
          </p:nvPr>
        </p:nvSpPr>
        <p:spPr>
          <a:xfrm>
            <a:off x="457200" y="1828800"/>
            <a:ext cx="8229600" cy="4648200"/>
          </a:xfrm>
        </p:spPr>
        <p:txBody>
          <a:bodyPr/>
          <a:lstStyle/>
          <a:p>
            <a:pPr eaLnBrk="1" hangingPunct="1">
              <a:lnSpc>
                <a:spcPct val="150000"/>
              </a:lnSpc>
            </a:pPr>
            <a:r>
              <a:rPr lang="en-US" altLang="en-US" sz="2800" b="1"/>
              <a:t>Breathing   </a:t>
            </a:r>
            <a:r>
              <a:rPr lang="en-US" altLang="en-US" sz="2800"/>
              <a:t>:    Shallow and rapid</a:t>
            </a:r>
          </a:p>
          <a:p>
            <a:pPr eaLnBrk="1" hangingPunct="1">
              <a:lnSpc>
                <a:spcPct val="150000"/>
              </a:lnSpc>
            </a:pPr>
            <a:r>
              <a:rPr lang="en-US" altLang="en-US" sz="2800" b="1"/>
              <a:t>Pulse            </a:t>
            </a:r>
            <a:r>
              <a:rPr lang="en-US" altLang="en-US" sz="2800"/>
              <a:t>:    Rapid and weak</a:t>
            </a:r>
          </a:p>
          <a:p>
            <a:pPr eaLnBrk="1" hangingPunct="1">
              <a:lnSpc>
                <a:spcPct val="150000"/>
              </a:lnSpc>
            </a:pPr>
            <a:r>
              <a:rPr lang="en-US" altLang="en-US" sz="2800" b="1"/>
              <a:t>Skin              </a:t>
            </a:r>
            <a:r>
              <a:rPr lang="en-US" altLang="en-US" sz="2800"/>
              <a:t>:    Pale, cool and clammy</a:t>
            </a:r>
          </a:p>
          <a:p>
            <a:pPr eaLnBrk="1" hangingPunct="1">
              <a:lnSpc>
                <a:spcPct val="150000"/>
              </a:lnSpc>
            </a:pPr>
            <a:r>
              <a:rPr lang="en-US" altLang="en-US" sz="2800" b="1"/>
              <a:t>Face              </a:t>
            </a:r>
            <a:r>
              <a:rPr lang="en-US" altLang="en-US" sz="2800"/>
              <a:t>: Pale, often with blue colour (cyanosis)    		       in the lips, tongue and ear lobes</a:t>
            </a:r>
          </a:p>
          <a:p>
            <a:pPr eaLnBrk="1" hangingPunct="1">
              <a:lnSpc>
                <a:spcPct val="150000"/>
              </a:lnSpc>
            </a:pPr>
            <a:r>
              <a:rPr lang="en-US" altLang="en-US" sz="2800" b="1"/>
              <a:t>Eyes              :</a:t>
            </a:r>
            <a:r>
              <a:rPr lang="en-US" altLang="en-US" sz="2800"/>
              <a:t>  Lackluster, pupils dilated</a:t>
            </a:r>
          </a:p>
          <a:p>
            <a:pPr eaLnBrk="1" hangingPunct="1">
              <a:lnSpc>
                <a:spcPct val="150000"/>
              </a:lnSpc>
            </a:pPr>
            <a:endParaRPr lang="en-US" altLang="en-US" sz="2800"/>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B366F273-C28E-A936-A5E4-15A9B2449F64}"/>
              </a:ext>
            </a:extLst>
          </p:cNvPr>
          <p:cNvSpPr>
            <a:spLocks noGrp="1"/>
          </p:cNvSpPr>
          <p:nvPr>
            <p:ph type="title"/>
          </p:nvPr>
        </p:nvSpPr>
        <p:spPr>
          <a:xfrm>
            <a:off x="2209800" y="152400"/>
            <a:ext cx="4648200" cy="1371600"/>
          </a:xfrm>
        </p:spPr>
        <p:txBody>
          <a:bodyPr/>
          <a:lstStyle/>
          <a:p>
            <a:r>
              <a:rPr lang="en-US" altLang="en-US" b="1">
                <a:solidFill>
                  <a:srgbClr val="FF0000"/>
                </a:solidFill>
              </a:rPr>
              <a:t>ARTERIES</a:t>
            </a:r>
            <a:endParaRPr lang="en-IN" altLang="en-US"/>
          </a:p>
        </p:txBody>
      </p:sp>
      <p:sp>
        <p:nvSpPr>
          <p:cNvPr id="8195" name="Rectangle 3">
            <a:extLst>
              <a:ext uri="{FF2B5EF4-FFF2-40B4-BE49-F238E27FC236}">
                <a16:creationId xmlns:a16="http://schemas.microsoft.com/office/drawing/2014/main" id="{F0C885B3-07BD-341A-8C89-819D9E545B20}"/>
              </a:ext>
            </a:extLst>
          </p:cNvPr>
          <p:cNvSpPr>
            <a:spLocks noGrp="1"/>
          </p:cNvSpPr>
          <p:nvPr>
            <p:ph idx="1"/>
          </p:nvPr>
        </p:nvSpPr>
        <p:spPr>
          <a:xfrm>
            <a:off x="457200" y="1600200"/>
            <a:ext cx="8229600" cy="3992563"/>
          </a:xfrm>
        </p:spPr>
        <p:txBody>
          <a:bodyPr/>
          <a:lstStyle/>
          <a:p>
            <a:pPr eaLnBrk="1" hangingPunct="1"/>
            <a:r>
              <a:rPr lang="en-US" altLang="en-US" sz="2800" b="1"/>
              <a:t>The arteries are the blood vessels that transport the blood to the body.</a:t>
            </a:r>
          </a:p>
          <a:p>
            <a:pPr eaLnBrk="1" hangingPunct="1"/>
            <a:r>
              <a:rPr lang="en-US" altLang="en-US" sz="2800" b="1"/>
              <a:t> They are of different diameters ranging from very thick to medium and small. Arterial bleeding is characterized by </a:t>
            </a:r>
            <a:r>
              <a:rPr lang="en-US" altLang="en-US" sz="2800" b="1" i="1">
                <a:solidFill>
                  <a:srgbClr val="FF0000"/>
                </a:solidFill>
              </a:rPr>
              <a:t>bright red</a:t>
            </a:r>
            <a:r>
              <a:rPr lang="en-US" altLang="en-US" sz="2800" b="1"/>
              <a:t>  colour.</a:t>
            </a:r>
          </a:p>
          <a:p>
            <a:pPr eaLnBrk="1" hangingPunct="1"/>
            <a:endParaRPr lang="en-US" altLang="en-US" sz="2800" b="1"/>
          </a:p>
          <a:p>
            <a:pPr eaLnBrk="1" hangingPunct="1"/>
            <a:endParaRPr lang="en-US" altLang="en-US" sz="2800" b="1"/>
          </a:p>
        </p:txBody>
      </p:sp>
      <p:pic>
        <p:nvPicPr>
          <p:cNvPr id="8196" name="Picture 4" descr="scan0005">
            <a:extLst>
              <a:ext uri="{FF2B5EF4-FFF2-40B4-BE49-F238E27FC236}">
                <a16:creationId xmlns:a16="http://schemas.microsoft.com/office/drawing/2014/main" id="{E4170681-F68F-6D01-5D28-51E8BF5B5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962400"/>
            <a:ext cx="8610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8774DBBC-771C-088E-B718-334C2B1DA064}"/>
              </a:ext>
            </a:extLst>
          </p:cNvPr>
          <p:cNvSpPr>
            <a:spLocks noGrp="1"/>
          </p:cNvSpPr>
          <p:nvPr>
            <p:ph type="title"/>
          </p:nvPr>
        </p:nvSpPr>
        <p:spPr>
          <a:xfrm>
            <a:off x="2133600" y="274638"/>
            <a:ext cx="4876800" cy="1143000"/>
          </a:xfrm>
        </p:spPr>
        <p:txBody>
          <a:bodyPr/>
          <a:lstStyle/>
          <a:p>
            <a:pPr eaLnBrk="1" hangingPunct="1"/>
            <a:r>
              <a:rPr lang="en-US" altLang="en-US" sz="4000" b="1">
                <a:solidFill>
                  <a:srgbClr val="FF0000"/>
                </a:solidFill>
              </a:rPr>
              <a:t>SYMPTOMS OF SHOCK</a:t>
            </a:r>
          </a:p>
        </p:txBody>
      </p:sp>
      <p:sp>
        <p:nvSpPr>
          <p:cNvPr id="55299" name="Rectangle 3">
            <a:extLst>
              <a:ext uri="{FF2B5EF4-FFF2-40B4-BE49-F238E27FC236}">
                <a16:creationId xmlns:a16="http://schemas.microsoft.com/office/drawing/2014/main" id="{0100780B-B565-E42E-10B1-E3DEFBD492B2}"/>
              </a:ext>
            </a:extLst>
          </p:cNvPr>
          <p:cNvSpPr>
            <a:spLocks noGrp="1"/>
          </p:cNvSpPr>
          <p:nvPr>
            <p:ph idx="1"/>
          </p:nvPr>
        </p:nvSpPr>
        <p:spPr>
          <a:xfrm>
            <a:off x="457200" y="2133600"/>
            <a:ext cx="8229600" cy="4495800"/>
          </a:xfrm>
        </p:spPr>
        <p:txBody>
          <a:bodyPr/>
          <a:lstStyle/>
          <a:p>
            <a:pPr eaLnBrk="1" hangingPunct="1">
              <a:lnSpc>
                <a:spcPct val="150000"/>
              </a:lnSpc>
            </a:pPr>
            <a:r>
              <a:rPr lang="en-US" altLang="en-US" sz="2800"/>
              <a:t>Nausea and possible vomiting.</a:t>
            </a:r>
          </a:p>
          <a:p>
            <a:pPr eaLnBrk="1" hangingPunct="1">
              <a:lnSpc>
                <a:spcPct val="150000"/>
              </a:lnSpc>
            </a:pPr>
            <a:r>
              <a:rPr lang="en-US" altLang="en-US" sz="2800"/>
              <a:t>Thirst</a:t>
            </a:r>
          </a:p>
          <a:p>
            <a:pPr eaLnBrk="1" hangingPunct="1">
              <a:lnSpc>
                <a:spcPct val="150000"/>
              </a:lnSpc>
            </a:pPr>
            <a:r>
              <a:rPr lang="en-US" altLang="en-US" sz="2800"/>
              <a:t>Weakness</a:t>
            </a:r>
          </a:p>
          <a:p>
            <a:pPr eaLnBrk="1" hangingPunct="1">
              <a:lnSpc>
                <a:spcPct val="150000"/>
              </a:lnSpc>
            </a:pPr>
            <a:r>
              <a:rPr lang="en-US" altLang="en-US" sz="2800"/>
              <a:t>Vertigo</a:t>
            </a:r>
          </a:p>
          <a:p>
            <a:pPr eaLnBrk="1" hangingPunct="1">
              <a:lnSpc>
                <a:spcPct val="150000"/>
              </a:lnSpc>
            </a:pPr>
            <a:r>
              <a:rPr lang="en-US" altLang="en-US" sz="2800"/>
              <a:t>Uneasiness and fear – in some patients these symptoms can be the first sign of shock.</a:t>
            </a:r>
          </a:p>
        </p:txBody>
      </p:sp>
    </p:spTree>
  </p:cSld>
  <p:clrMapOvr>
    <a:masterClrMapping/>
  </p:clrMapOvr>
  <p:transition>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0E9ED11A-449F-67EC-0D14-1AA573ECC261}"/>
              </a:ext>
            </a:extLst>
          </p:cNvPr>
          <p:cNvSpPr>
            <a:spLocks noGrp="1"/>
          </p:cNvSpPr>
          <p:nvPr>
            <p:ph type="title"/>
          </p:nvPr>
        </p:nvSpPr>
        <p:spPr>
          <a:xfrm>
            <a:off x="152400" y="152400"/>
            <a:ext cx="8915400" cy="1219200"/>
          </a:xfrm>
        </p:spPr>
        <p:txBody>
          <a:bodyPr/>
          <a:lstStyle/>
          <a:p>
            <a:pPr eaLnBrk="1" hangingPunct="1"/>
            <a:r>
              <a:rPr lang="en-US" altLang="en-US" sz="4000" b="1" i="1">
                <a:solidFill>
                  <a:srgbClr val="FF0000"/>
                </a:solidFill>
              </a:rPr>
              <a:t>PRE-HOSPITAL TREATMENT FOR </a:t>
            </a:r>
            <a:r>
              <a:rPr lang="en-US" altLang="en-US" sz="4000" b="1" i="1">
                <a:solidFill>
                  <a:srgbClr val="FF0000"/>
                </a:solidFill>
                <a:hlinkClick r:id="rId2" action="ppaction://hlinkfile"/>
              </a:rPr>
              <a:t>SHOCK</a:t>
            </a:r>
            <a:endParaRPr lang="en-US" altLang="en-US" sz="4000" b="1" i="1">
              <a:solidFill>
                <a:srgbClr val="FF0000"/>
              </a:solidFill>
            </a:endParaRPr>
          </a:p>
        </p:txBody>
      </p:sp>
      <p:sp>
        <p:nvSpPr>
          <p:cNvPr id="56323" name="Rectangle 3">
            <a:extLst>
              <a:ext uri="{FF2B5EF4-FFF2-40B4-BE49-F238E27FC236}">
                <a16:creationId xmlns:a16="http://schemas.microsoft.com/office/drawing/2014/main" id="{B5EA95B3-9B84-0697-2BEF-6EE7C9B3C5F1}"/>
              </a:ext>
            </a:extLst>
          </p:cNvPr>
          <p:cNvSpPr>
            <a:spLocks noGrp="1"/>
          </p:cNvSpPr>
          <p:nvPr>
            <p:ph idx="1"/>
          </p:nvPr>
        </p:nvSpPr>
        <p:spPr>
          <a:xfrm>
            <a:off x="76200" y="1524000"/>
            <a:ext cx="5334000" cy="5029200"/>
          </a:xfrm>
        </p:spPr>
        <p:txBody>
          <a:bodyPr/>
          <a:lstStyle/>
          <a:p>
            <a:pPr eaLnBrk="1" hangingPunct="1"/>
            <a:r>
              <a:rPr lang="en-US" altLang="en-US" sz="2800">
                <a:solidFill>
                  <a:srgbClr val="7030A0"/>
                </a:solidFill>
              </a:rPr>
              <a:t>Carry out primary assessment.</a:t>
            </a:r>
          </a:p>
          <a:p>
            <a:pPr eaLnBrk="1" hangingPunct="1"/>
            <a:endParaRPr lang="en-IN" altLang="en-US" sz="2800">
              <a:solidFill>
                <a:srgbClr val="7030A0"/>
              </a:solidFill>
            </a:endParaRPr>
          </a:p>
          <a:p>
            <a:pPr eaLnBrk="1" hangingPunct="1"/>
            <a:r>
              <a:rPr lang="en-US" altLang="en-US" sz="2800"/>
              <a:t>Seek medical attention (make sure EMS are en route).</a:t>
            </a:r>
          </a:p>
          <a:p>
            <a:pPr eaLnBrk="1" hangingPunct="1"/>
            <a:endParaRPr lang="en-US" altLang="en-US" sz="2800">
              <a:solidFill>
                <a:srgbClr val="7030A0"/>
              </a:solidFill>
            </a:endParaRPr>
          </a:p>
          <a:p>
            <a:pPr eaLnBrk="1" hangingPunct="1">
              <a:lnSpc>
                <a:spcPct val="90000"/>
              </a:lnSpc>
            </a:pPr>
            <a:r>
              <a:rPr lang="en-US" altLang="en-US" sz="2800">
                <a:solidFill>
                  <a:srgbClr val="C00000"/>
                </a:solidFill>
              </a:rPr>
              <a:t>Maintain open airway. </a:t>
            </a:r>
          </a:p>
          <a:p>
            <a:pPr eaLnBrk="1" hangingPunct="1">
              <a:lnSpc>
                <a:spcPct val="90000"/>
              </a:lnSpc>
            </a:pPr>
            <a:endParaRPr lang="en-US" altLang="en-US" sz="2800">
              <a:solidFill>
                <a:srgbClr val="C00000"/>
              </a:solidFill>
            </a:endParaRPr>
          </a:p>
          <a:p>
            <a:pPr eaLnBrk="1" hangingPunct="1">
              <a:lnSpc>
                <a:spcPct val="90000"/>
              </a:lnSpc>
            </a:pPr>
            <a:r>
              <a:rPr lang="en-US" altLang="en-US" sz="2800">
                <a:solidFill>
                  <a:srgbClr val="C00000"/>
                </a:solidFill>
              </a:rPr>
              <a:t>If breathing is inadequate, administer oxygen.</a:t>
            </a:r>
          </a:p>
        </p:txBody>
      </p:sp>
      <p:pic>
        <p:nvPicPr>
          <p:cNvPr id="56324" name="Picture 4" descr="scan0273">
            <a:extLst>
              <a:ext uri="{FF2B5EF4-FFF2-40B4-BE49-F238E27FC236}">
                <a16:creationId xmlns:a16="http://schemas.microsoft.com/office/drawing/2014/main" id="{BAD3028F-8B42-067B-F1B9-979D463D6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784" t="12910" r="6268" b="63786"/>
          <a:stretch>
            <a:fillRect/>
          </a:stretch>
        </p:blipFill>
        <p:spPr bwMode="auto">
          <a:xfrm>
            <a:off x="5562600" y="1752600"/>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a:extLst>
              <a:ext uri="{FF2B5EF4-FFF2-40B4-BE49-F238E27FC236}">
                <a16:creationId xmlns:a16="http://schemas.microsoft.com/office/drawing/2014/main" id="{0F331364-7552-DDDB-8D90-1462AB152328}"/>
              </a:ext>
            </a:extLst>
          </p:cNvPr>
          <p:cNvSpPr>
            <a:spLocks noGrp="1"/>
          </p:cNvSpPr>
          <p:nvPr>
            <p:ph type="title"/>
          </p:nvPr>
        </p:nvSpPr>
        <p:spPr/>
        <p:txBody>
          <a:bodyPr/>
          <a:lstStyle/>
          <a:p>
            <a:pPr eaLnBrk="1" hangingPunct="1"/>
            <a:r>
              <a:rPr lang="en-US" altLang="en-US" sz="3600" b="1" i="1">
                <a:solidFill>
                  <a:srgbClr val="C00000"/>
                </a:solidFill>
              </a:rPr>
              <a:t>PRE-HOSPITAL TREATMENT FOR SHOCK</a:t>
            </a:r>
            <a:endParaRPr lang="en-IN" altLang="en-US" sz="3600" b="1" i="1">
              <a:solidFill>
                <a:srgbClr val="C00000"/>
              </a:solidFill>
            </a:endParaRPr>
          </a:p>
        </p:txBody>
      </p:sp>
      <p:sp>
        <p:nvSpPr>
          <p:cNvPr id="57347" name="Content Placeholder 1">
            <a:extLst>
              <a:ext uri="{FF2B5EF4-FFF2-40B4-BE49-F238E27FC236}">
                <a16:creationId xmlns:a16="http://schemas.microsoft.com/office/drawing/2014/main" id="{73CE4C67-94BA-E0AD-D1F0-E640AEAC53F0}"/>
              </a:ext>
            </a:extLst>
          </p:cNvPr>
          <p:cNvSpPr>
            <a:spLocks noGrp="1"/>
          </p:cNvSpPr>
          <p:nvPr>
            <p:ph idx="1"/>
          </p:nvPr>
        </p:nvSpPr>
        <p:spPr/>
        <p:txBody>
          <a:bodyPr/>
          <a:lstStyle/>
          <a:p>
            <a:pPr eaLnBrk="1" hangingPunct="1">
              <a:lnSpc>
                <a:spcPct val="90000"/>
              </a:lnSpc>
            </a:pPr>
            <a:r>
              <a:rPr lang="en-US" altLang="en-US" sz="2800"/>
              <a:t>Prevent further blood loss (By using direct pressure, elevation or pressure points).</a:t>
            </a:r>
          </a:p>
          <a:p>
            <a:pPr eaLnBrk="1" hangingPunct="1">
              <a:lnSpc>
                <a:spcPct val="90000"/>
              </a:lnSpc>
            </a:pPr>
            <a:endParaRPr lang="en-US" altLang="en-US" sz="2800"/>
          </a:p>
          <a:p>
            <a:pPr eaLnBrk="1" hangingPunct="1">
              <a:lnSpc>
                <a:spcPct val="90000"/>
              </a:lnSpc>
            </a:pPr>
            <a:r>
              <a:rPr lang="en-US" altLang="en-US" sz="2800">
                <a:solidFill>
                  <a:srgbClr val="002060"/>
                </a:solidFill>
              </a:rPr>
              <a:t>Elevate the lower extremities 20-30 cm, only if there are no suspected spinal, neck, chest or abdominal injuries. </a:t>
            </a:r>
          </a:p>
          <a:p>
            <a:pPr eaLnBrk="1" hangingPunct="1">
              <a:lnSpc>
                <a:spcPct val="90000"/>
              </a:lnSpc>
            </a:pPr>
            <a:endParaRPr lang="en-US" altLang="en-US" sz="2800"/>
          </a:p>
          <a:p>
            <a:pPr eaLnBrk="1" hangingPunct="1">
              <a:lnSpc>
                <a:spcPct val="90000"/>
              </a:lnSpc>
            </a:pPr>
            <a:r>
              <a:rPr lang="en-US" altLang="en-US" sz="2800"/>
              <a:t>If any one these injuries is suspected, keep the patient supine (face up).</a:t>
            </a:r>
          </a:p>
          <a:p>
            <a:pPr eaLnBrk="1" hangingPunct="1">
              <a:lnSpc>
                <a:spcPct val="90000"/>
              </a:lnSpc>
            </a:pPr>
            <a:endParaRPr lang="en-US" altLang="en-US" sz="2800"/>
          </a:p>
          <a:p>
            <a:pPr eaLnBrk="1" hangingPunct="1"/>
            <a:endParaRPr lang="en-IN" altLang="en-US"/>
          </a:p>
        </p:txBody>
      </p:sp>
    </p:spTree>
  </p:cSld>
  <p:clrMapOvr>
    <a:masterClrMapping/>
  </p:clrMapOvr>
  <p:transition>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C6F4023-1E47-B159-401D-0C0B23DA1E78}"/>
              </a:ext>
            </a:extLst>
          </p:cNvPr>
          <p:cNvSpPr>
            <a:spLocks noGrp="1" noChangeArrowheads="1"/>
          </p:cNvSpPr>
          <p:nvPr>
            <p:ph type="title"/>
          </p:nvPr>
        </p:nvSpPr>
        <p:spPr>
          <a:xfrm>
            <a:off x="2286000" y="0"/>
            <a:ext cx="4572000" cy="2057400"/>
          </a:xfrm>
        </p:spPr>
        <p:txBody>
          <a:bodyPr rtlCol="0">
            <a:normAutofit fontScale="90000"/>
          </a:bodyPr>
          <a:lstStyle/>
          <a:p>
            <a:pPr eaLnBrk="1" fontAlgn="auto" hangingPunct="1">
              <a:spcAft>
                <a:spcPts val="0"/>
              </a:spcAft>
              <a:defRPr/>
            </a:pPr>
            <a:br>
              <a:rPr lang="en-US" sz="4000" b="1" i="1" dirty="0">
                <a:solidFill>
                  <a:srgbClr val="FF0000"/>
                </a:solidFill>
              </a:rPr>
            </a:br>
            <a:r>
              <a:rPr lang="en-US" sz="4000" b="1" dirty="0">
                <a:solidFill>
                  <a:srgbClr val="FF0000"/>
                </a:solidFill>
              </a:rPr>
              <a:t>PRE-HOSPITAL TREATMENT FOR SHOCK</a:t>
            </a:r>
          </a:p>
        </p:txBody>
      </p:sp>
      <p:sp>
        <p:nvSpPr>
          <p:cNvPr id="35842" name="Rectangle 3">
            <a:extLst>
              <a:ext uri="{FF2B5EF4-FFF2-40B4-BE49-F238E27FC236}">
                <a16:creationId xmlns:a16="http://schemas.microsoft.com/office/drawing/2014/main" id="{DD0EF219-A72F-41E0-05E8-4DED2CED8510}"/>
              </a:ext>
            </a:extLst>
          </p:cNvPr>
          <p:cNvSpPr>
            <a:spLocks noGrp="1" noChangeArrowheads="1"/>
          </p:cNvSpPr>
          <p:nvPr>
            <p:ph idx="1"/>
          </p:nvPr>
        </p:nvSpPr>
        <p:spPr>
          <a:xfrm>
            <a:off x="457200" y="2286000"/>
            <a:ext cx="8229600" cy="4267200"/>
          </a:xfrm>
        </p:spPr>
        <p:txBody>
          <a:bodyPr rtlCol="0">
            <a:normAutofit fontScale="85000" lnSpcReduction="20000"/>
          </a:bodyPr>
          <a:lstStyle/>
          <a:p>
            <a:pPr eaLnBrk="1" fontAlgn="auto" hangingPunct="1">
              <a:spcAft>
                <a:spcPts val="0"/>
              </a:spcAft>
              <a:defRPr/>
            </a:pPr>
            <a:r>
              <a:rPr lang="en-US" sz="3600" dirty="0"/>
              <a:t>Keep the patient warm, but do not overheat.</a:t>
            </a:r>
          </a:p>
          <a:p>
            <a:pPr eaLnBrk="1" fontAlgn="auto" hangingPunct="1">
              <a:spcAft>
                <a:spcPts val="0"/>
              </a:spcAft>
              <a:defRPr/>
            </a:pPr>
            <a:endParaRPr lang="en-US" sz="3600" dirty="0"/>
          </a:p>
          <a:p>
            <a:pPr eaLnBrk="1" fontAlgn="auto" hangingPunct="1">
              <a:spcAft>
                <a:spcPts val="0"/>
              </a:spcAft>
              <a:defRPr/>
            </a:pPr>
            <a:r>
              <a:rPr lang="en-US" sz="3600" dirty="0"/>
              <a:t>Undertake a secondary assessment.</a:t>
            </a:r>
          </a:p>
          <a:p>
            <a:pPr eaLnBrk="1" fontAlgn="auto" hangingPunct="1">
              <a:spcAft>
                <a:spcPts val="0"/>
              </a:spcAft>
              <a:defRPr/>
            </a:pPr>
            <a:endParaRPr lang="en-US" sz="3600" dirty="0"/>
          </a:p>
          <a:p>
            <a:pPr eaLnBrk="1" fontAlgn="auto" hangingPunct="1">
              <a:spcAft>
                <a:spcPts val="0"/>
              </a:spcAft>
              <a:defRPr/>
            </a:pPr>
            <a:r>
              <a:rPr lang="en-US" sz="3600" dirty="0"/>
              <a:t>Provide care for specific injuries. </a:t>
            </a:r>
          </a:p>
          <a:p>
            <a:pPr marL="109537" indent="0" eaLnBrk="1" fontAlgn="auto" hangingPunct="1">
              <a:spcAft>
                <a:spcPts val="0"/>
              </a:spcAft>
              <a:buFont typeface="Wingdings 3" pitchFamily="18" charset="2"/>
              <a:buNone/>
              <a:defRPr/>
            </a:pPr>
            <a:r>
              <a:rPr lang="en-US" sz="3600" dirty="0"/>
              <a:t> </a:t>
            </a:r>
            <a:endParaRPr lang="en-IN" sz="3600" dirty="0"/>
          </a:p>
          <a:p>
            <a:pPr eaLnBrk="1" fontAlgn="auto" hangingPunct="1">
              <a:spcAft>
                <a:spcPts val="0"/>
              </a:spcAft>
              <a:defRPr/>
            </a:pPr>
            <a:r>
              <a:rPr lang="en-US" sz="3600" dirty="0"/>
              <a:t>Rest and reassure. </a:t>
            </a:r>
          </a:p>
          <a:p>
            <a:pPr eaLnBrk="1" fontAlgn="auto" hangingPunct="1">
              <a:spcAft>
                <a:spcPts val="0"/>
              </a:spcAft>
              <a:defRPr/>
            </a:pPr>
            <a:endParaRPr lang="en-US" sz="3600" dirty="0"/>
          </a:p>
          <a:p>
            <a:pPr eaLnBrk="1" fontAlgn="auto" hangingPunct="1">
              <a:spcAft>
                <a:spcPts val="0"/>
              </a:spcAft>
              <a:defRPr/>
            </a:pPr>
            <a:r>
              <a:rPr lang="en-US" sz="3600" dirty="0"/>
              <a:t>Transport the patient immediately.</a:t>
            </a:r>
          </a:p>
          <a:p>
            <a:pPr eaLnBrk="1" fontAlgn="auto" hangingPunct="1">
              <a:spcAft>
                <a:spcPts val="0"/>
              </a:spcAft>
              <a:defRPr/>
            </a:pPr>
            <a:endParaRPr lang="en-IN" sz="3600" dirty="0"/>
          </a:p>
          <a:p>
            <a:pPr eaLnBrk="1" fontAlgn="auto" hangingPunct="1">
              <a:spcAft>
                <a:spcPts val="0"/>
              </a:spcAft>
              <a:defRPr/>
            </a:pPr>
            <a:endParaRPr lang="en-US" sz="2800" dirty="0"/>
          </a:p>
          <a:p>
            <a:pPr eaLnBrk="1" fontAlgn="auto" hangingPunct="1">
              <a:spcAft>
                <a:spcPts val="0"/>
              </a:spcAft>
              <a:defRPr/>
            </a:pPr>
            <a:endParaRPr lang="en-US" sz="2800" dirty="0"/>
          </a:p>
        </p:txBody>
      </p:sp>
    </p:spTree>
  </p:cSld>
  <p:clrMapOvr>
    <a:masterClrMapping/>
  </p:clrMapOvr>
  <p:transition>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555A9DA1-9723-826F-9418-97BBC7ED5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a:extLst>
              <a:ext uri="{FF2B5EF4-FFF2-40B4-BE49-F238E27FC236}">
                <a16:creationId xmlns:a16="http://schemas.microsoft.com/office/drawing/2014/main" id="{60C6228A-AAF8-2328-B6AB-C2A65E5DF2FD}"/>
              </a:ext>
            </a:extLst>
          </p:cNvPr>
          <p:cNvSpPr>
            <a:spLocks noGrp="1"/>
          </p:cNvSpPr>
          <p:nvPr>
            <p:ph idx="1"/>
          </p:nvPr>
        </p:nvSpPr>
        <p:spPr>
          <a:xfrm>
            <a:off x="457200" y="1905000"/>
            <a:ext cx="8229600" cy="4495800"/>
          </a:xfrm>
        </p:spPr>
        <p:txBody>
          <a:bodyPr/>
          <a:lstStyle/>
          <a:p>
            <a:pPr>
              <a:lnSpc>
                <a:spcPct val="200000"/>
              </a:lnSpc>
            </a:pPr>
            <a:r>
              <a:rPr lang="en-IN" altLang="en-US" sz="2800"/>
              <a:t>Parts and function of circulatory system.</a:t>
            </a:r>
          </a:p>
          <a:p>
            <a:pPr>
              <a:lnSpc>
                <a:spcPct val="200000"/>
              </a:lnSpc>
            </a:pPr>
            <a:r>
              <a:rPr lang="en-IN" altLang="en-US" sz="2800"/>
              <a:t>Blood, its components and its function.</a:t>
            </a:r>
          </a:p>
          <a:p>
            <a:pPr>
              <a:lnSpc>
                <a:spcPct val="200000"/>
              </a:lnSpc>
            </a:pPr>
            <a:r>
              <a:rPr lang="en-IN" altLang="en-US" sz="2800"/>
              <a:t>Haemorrhage, its types and pre-hospital treatment.</a:t>
            </a:r>
          </a:p>
          <a:p>
            <a:pPr>
              <a:lnSpc>
                <a:spcPct val="200000"/>
              </a:lnSpc>
            </a:pPr>
            <a:r>
              <a:rPr lang="en-IN" altLang="en-US" sz="2800"/>
              <a:t>Shock,  its causes and types, sign and symptoms and pre hospital treatment.</a:t>
            </a:r>
          </a:p>
          <a:p>
            <a:pPr>
              <a:lnSpc>
                <a:spcPct val="200000"/>
              </a:lnSpc>
              <a:buFont typeface="Arial" panose="020B0604020202020204" pitchFamily="34" charset="0"/>
              <a:buNone/>
            </a:pPr>
            <a:endParaRPr lang="en-IN" altLang="en-US" sz="2800"/>
          </a:p>
          <a:p>
            <a:endParaRPr lang="en-IN" altLang="en-US"/>
          </a:p>
          <a:p>
            <a:endParaRPr lang="en-IN" altLang="en-US"/>
          </a:p>
        </p:txBody>
      </p:sp>
      <p:pic>
        <p:nvPicPr>
          <p:cNvPr id="60419" name="Picture 2">
            <a:extLst>
              <a:ext uri="{FF2B5EF4-FFF2-40B4-BE49-F238E27FC236}">
                <a16:creationId xmlns:a16="http://schemas.microsoft.com/office/drawing/2014/main" id="{76388A21-721C-976C-ABD4-10371795C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28600"/>
            <a:ext cx="49514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F98A1659-2BBB-9D60-BF25-35DD11F56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76200"/>
            <a:ext cx="85725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6D918A2A-0803-2FEF-5860-BA1222C17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154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E3558-D74C-95BE-C49D-91A0D9EC197D}"/>
              </a:ext>
            </a:extLst>
          </p:cNvPr>
          <p:cNvSpPr/>
          <p:nvPr/>
        </p:nvSpPr>
        <p:spPr>
          <a:xfrm>
            <a:off x="120650" y="76200"/>
            <a:ext cx="8909050" cy="66294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N" sz="2700">
              <a:cs typeface="Times New Roman" panose="02020603050405020304" pitchFamily="18" charset="0"/>
            </a:endParaRPr>
          </a:p>
        </p:txBody>
      </p:sp>
      <p:sp>
        <p:nvSpPr>
          <p:cNvPr id="63491" name="AutoShape 4">
            <a:extLst>
              <a:ext uri="{FF2B5EF4-FFF2-40B4-BE49-F238E27FC236}">
                <a16:creationId xmlns:a16="http://schemas.microsoft.com/office/drawing/2014/main" id="{BFC2D874-7D7B-8F2A-C080-8343BA9C28A6}"/>
              </a:ext>
            </a:extLst>
          </p:cNvPr>
          <p:cNvSpPr>
            <a:spLocks noChangeAspect="1" noChangeArrowheads="1"/>
          </p:cNvSpPr>
          <p:nvPr/>
        </p:nvSpPr>
        <p:spPr bwMode="auto">
          <a:xfrm>
            <a:off x="4457700" y="33147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IN" altLang="en-US" sz="2700"/>
          </a:p>
        </p:txBody>
      </p:sp>
      <p:sp>
        <p:nvSpPr>
          <p:cNvPr id="63492" name="Rounded Rectangle">
            <a:extLst>
              <a:ext uri="{FF2B5EF4-FFF2-40B4-BE49-F238E27FC236}">
                <a16:creationId xmlns:a16="http://schemas.microsoft.com/office/drawing/2014/main" id="{6E82BF4A-42BD-1551-2C70-3C313D1538FC}"/>
              </a:ext>
            </a:extLst>
          </p:cNvPr>
          <p:cNvSpPr>
            <a:spLocks noChangeArrowheads="1"/>
          </p:cNvSpPr>
          <p:nvPr/>
        </p:nvSpPr>
        <p:spPr bwMode="auto">
          <a:xfrm>
            <a:off x="3162300" y="966788"/>
            <a:ext cx="5105400" cy="4695825"/>
          </a:xfrm>
          <a:prstGeom prst="roundRect">
            <a:avLst>
              <a:gd name="adj" fmla="val 1583"/>
            </a:avLst>
          </a:prstGeom>
          <a:solidFill>
            <a:srgbClr val="EAEAEA"/>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9357" tIns="29357" rIns="29357" bIns="29357"/>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latin typeface="Open Sans" panose="020B0606030504020204" pitchFamily="34" charset="0"/>
            </a:endParaRPr>
          </a:p>
        </p:txBody>
      </p:sp>
      <p:sp>
        <p:nvSpPr>
          <p:cNvPr id="63493" name="Duties of…">
            <a:extLst>
              <a:ext uri="{FF2B5EF4-FFF2-40B4-BE49-F238E27FC236}">
                <a16:creationId xmlns:a16="http://schemas.microsoft.com/office/drawing/2014/main" id="{EC1314A0-D38C-3BB4-E2A1-63690B703EC2}"/>
              </a:ext>
            </a:extLst>
          </p:cNvPr>
          <p:cNvSpPr txBox="1">
            <a:spLocks noChangeArrowheads="1"/>
          </p:cNvSpPr>
          <p:nvPr/>
        </p:nvSpPr>
        <p:spPr bwMode="auto">
          <a:xfrm>
            <a:off x="254000" y="3279775"/>
            <a:ext cx="279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9357" tIns="29357" rIns="29357" bIns="293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latin typeface="Open Sans" panose="020B0606030504020204" pitchFamily="34" charset="0"/>
              </a:rPr>
              <a:t>THANK YOU </a:t>
            </a:r>
            <a:r>
              <a:rPr lang="en-US" altLang="en-US" sz="3000">
                <a:latin typeface="Open Sans" panose="020B0606030504020204" pitchFamily="34" charset="0"/>
              </a:rPr>
              <a:t> </a:t>
            </a:r>
          </a:p>
        </p:txBody>
      </p:sp>
      <p:pic>
        <p:nvPicPr>
          <p:cNvPr id="63494" name="Picture 6">
            <a:extLst>
              <a:ext uri="{FF2B5EF4-FFF2-40B4-BE49-F238E27FC236}">
                <a16:creationId xmlns:a16="http://schemas.microsoft.com/office/drawing/2014/main" id="{A59CA516-60E9-CDD1-B818-06A94E654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3025" y="192088"/>
            <a:ext cx="13303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7">
            <a:extLst>
              <a:ext uri="{FF2B5EF4-FFF2-40B4-BE49-F238E27FC236}">
                <a16:creationId xmlns:a16="http://schemas.microsoft.com/office/drawing/2014/main" id="{7DC4B2B5-05B5-9BA8-64E4-9B61D8E7F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7725" y="1331913"/>
            <a:ext cx="430530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A752EDC-DC06-233E-C664-9CF02454A322}"/>
              </a:ext>
            </a:extLst>
          </p:cNvPr>
          <p:cNvSpPr>
            <a:spLocks noGrp="1"/>
          </p:cNvSpPr>
          <p:nvPr>
            <p:ph type="title"/>
          </p:nvPr>
        </p:nvSpPr>
        <p:spPr>
          <a:xfrm>
            <a:off x="457200" y="0"/>
            <a:ext cx="8229600" cy="990600"/>
          </a:xfrm>
        </p:spPr>
        <p:txBody>
          <a:bodyPr/>
          <a:lstStyle/>
          <a:p>
            <a:pPr eaLnBrk="1" hangingPunct="1"/>
            <a:r>
              <a:rPr lang="en-US" altLang="en-US" b="1">
                <a:solidFill>
                  <a:srgbClr val="FF0000"/>
                </a:solidFill>
              </a:rPr>
              <a:t>VEINS</a:t>
            </a:r>
          </a:p>
        </p:txBody>
      </p:sp>
      <p:sp>
        <p:nvSpPr>
          <p:cNvPr id="9219" name="Rectangle 3">
            <a:extLst>
              <a:ext uri="{FF2B5EF4-FFF2-40B4-BE49-F238E27FC236}">
                <a16:creationId xmlns:a16="http://schemas.microsoft.com/office/drawing/2014/main" id="{96E764EC-714F-B733-7D46-7F1E2E90F53A}"/>
              </a:ext>
            </a:extLst>
          </p:cNvPr>
          <p:cNvSpPr>
            <a:spLocks noGrp="1"/>
          </p:cNvSpPr>
          <p:nvPr>
            <p:ph sz="half" idx="1"/>
          </p:nvPr>
        </p:nvSpPr>
        <p:spPr>
          <a:xfrm>
            <a:off x="4572000" y="1600200"/>
            <a:ext cx="4267200" cy="4876800"/>
          </a:xfrm>
        </p:spPr>
        <p:txBody>
          <a:bodyPr/>
          <a:lstStyle/>
          <a:p>
            <a:pPr eaLnBrk="1" hangingPunct="1">
              <a:lnSpc>
                <a:spcPct val="110000"/>
              </a:lnSpc>
            </a:pPr>
            <a:r>
              <a:rPr lang="en-US" altLang="en-US" b="1"/>
              <a:t>Veins are blood vessels that carry blood back to the heart. </a:t>
            </a:r>
          </a:p>
          <a:p>
            <a:pPr eaLnBrk="1" hangingPunct="1">
              <a:lnSpc>
                <a:spcPct val="110000"/>
              </a:lnSpc>
            </a:pPr>
            <a:r>
              <a:rPr lang="en-US" altLang="en-US" b="1"/>
              <a:t>Veins do not have much pressure as the arteries. </a:t>
            </a:r>
          </a:p>
          <a:p>
            <a:pPr eaLnBrk="1" hangingPunct="1">
              <a:lnSpc>
                <a:spcPct val="110000"/>
              </a:lnSpc>
            </a:pPr>
            <a:r>
              <a:rPr lang="en-US" altLang="en-US" b="1"/>
              <a:t>Venous bleeding is characterized by a </a:t>
            </a:r>
            <a:r>
              <a:rPr lang="en-US" altLang="en-US" b="1" i="1">
                <a:solidFill>
                  <a:srgbClr val="FF0000"/>
                </a:solidFill>
              </a:rPr>
              <a:t>dark red</a:t>
            </a:r>
            <a:r>
              <a:rPr lang="en-US" altLang="en-US" b="1"/>
              <a:t> colour</a:t>
            </a:r>
          </a:p>
          <a:p>
            <a:pPr eaLnBrk="1" hangingPunct="1">
              <a:lnSpc>
                <a:spcPct val="110000"/>
              </a:lnSpc>
            </a:pPr>
            <a:endParaRPr lang="en-US" altLang="en-US"/>
          </a:p>
        </p:txBody>
      </p:sp>
      <p:pic>
        <p:nvPicPr>
          <p:cNvPr id="9220" name="Picture 4" descr="scan0003">
            <a:extLst>
              <a:ext uri="{FF2B5EF4-FFF2-40B4-BE49-F238E27FC236}">
                <a16:creationId xmlns:a16="http://schemas.microsoft.com/office/drawing/2014/main" id="{EA313B5F-7709-816A-397C-174E18D17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457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859A573-C0A8-C254-4CB6-778AFD1B659D}"/>
              </a:ext>
            </a:extLst>
          </p:cNvPr>
          <p:cNvSpPr>
            <a:spLocks noGrp="1"/>
          </p:cNvSpPr>
          <p:nvPr>
            <p:ph type="title"/>
          </p:nvPr>
        </p:nvSpPr>
        <p:spPr>
          <a:xfrm>
            <a:off x="2209800" y="381000"/>
            <a:ext cx="4267200" cy="1066800"/>
          </a:xfrm>
        </p:spPr>
        <p:txBody>
          <a:bodyPr/>
          <a:lstStyle/>
          <a:p>
            <a:pPr algn="l" eaLnBrk="1" hangingPunct="1"/>
            <a:r>
              <a:rPr lang="en-US" altLang="en-US" b="1">
                <a:solidFill>
                  <a:srgbClr val="FF0000"/>
                </a:solidFill>
              </a:rPr>
              <a:t> CAPILLARIES</a:t>
            </a:r>
          </a:p>
        </p:txBody>
      </p:sp>
      <p:sp>
        <p:nvSpPr>
          <p:cNvPr id="10243" name="Rectangle 3">
            <a:extLst>
              <a:ext uri="{FF2B5EF4-FFF2-40B4-BE49-F238E27FC236}">
                <a16:creationId xmlns:a16="http://schemas.microsoft.com/office/drawing/2014/main" id="{AB073A23-6AEC-ADC7-AF1F-A9781FEE7D72}"/>
              </a:ext>
            </a:extLst>
          </p:cNvPr>
          <p:cNvSpPr>
            <a:spLocks noGrp="1"/>
          </p:cNvSpPr>
          <p:nvPr>
            <p:ph sz="half" idx="1"/>
          </p:nvPr>
        </p:nvSpPr>
        <p:spPr>
          <a:xfrm>
            <a:off x="3733800" y="2133600"/>
            <a:ext cx="5410200" cy="4572000"/>
          </a:xfrm>
        </p:spPr>
        <p:txBody>
          <a:bodyPr/>
          <a:lstStyle/>
          <a:p>
            <a:pPr eaLnBrk="1" hangingPunct="1">
              <a:lnSpc>
                <a:spcPct val="150000"/>
              </a:lnSpc>
            </a:pPr>
            <a:r>
              <a:rPr lang="en-US" altLang="en-US" b="1"/>
              <a:t>Each artery is divided into smaller transport vessels until they narrow down into capillaries, the tiny vessels closest to the skin. </a:t>
            </a:r>
          </a:p>
          <a:p>
            <a:pPr eaLnBrk="1" hangingPunct="1">
              <a:lnSpc>
                <a:spcPct val="150000"/>
              </a:lnSpc>
            </a:pPr>
            <a:r>
              <a:rPr lang="en-US" altLang="en-US" b="1"/>
              <a:t>Through their thin walls, the exchange of </a:t>
            </a:r>
            <a:r>
              <a:rPr lang="en-US" altLang="en-US" b="1" i="1" u="sng"/>
              <a:t>oxygen</a:t>
            </a:r>
            <a:r>
              <a:rPr lang="en-US" altLang="en-US" b="1" i="1"/>
              <a:t> </a:t>
            </a:r>
            <a:r>
              <a:rPr lang="en-US" altLang="en-US" b="1"/>
              <a:t>and </a:t>
            </a:r>
            <a:r>
              <a:rPr lang="en-US" altLang="en-US" b="1" i="1" u="sng"/>
              <a:t>carbon</a:t>
            </a:r>
            <a:r>
              <a:rPr lang="en-US" altLang="en-US" b="1" i="1"/>
              <a:t> </a:t>
            </a:r>
            <a:r>
              <a:rPr lang="en-US" altLang="en-US" b="1" i="1" u="sng"/>
              <a:t>dioxide</a:t>
            </a:r>
            <a:r>
              <a:rPr lang="en-US" altLang="en-US" b="1" i="1"/>
              <a:t> </a:t>
            </a:r>
            <a:r>
              <a:rPr lang="en-US" altLang="en-US" b="1"/>
              <a:t>takes place.</a:t>
            </a:r>
          </a:p>
          <a:p>
            <a:pPr eaLnBrk="1" hangingPunct="1">
              <a:lnSpc>
                <a:spcPct val="150000"/>
              </a:lnSpc>
            </a:pPr>
            <a:r>
              <a:rPr lang="en-US" altLang="en-US" b="1"/>
              <a:t>Other substances are also exchanged between the body’s cells and the blood.</a:t>
            </a:r>
          </a:p>
          <a:p>
            <a:pPr eaLnBrk="1" hangingPunct="1">
              <a:buFontTx/>
              <a:buNone/>
            </a:pPr>
            <a:endParaRPr lang="en-US" altLang="en-US" b="1"/>
          </a:p>
        </p:txBody>
      </p:sp>
      <p:pic>
        <p:nvPicPr>
          <p:cNvPr id="10244" name="Picture 4" descr="C:\Users\DELL\Downloads\Capillaries.jpg">
            <a:extLst>
              <a:ext uri="{FF2B5EF4-FFF2-40B4-BE49-F238E27FC236}">
                <a16:creationId xmlns:a16="http://schemas.microsoft.com/office/drawing/2014/main" id="{BF922BF1-18EF-3EC3-2A61-D68859851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350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a:hlinkClick r:id="rId3" action="ppaction://hlinkfile"/>
            <a:extLst>
              <a:ext uri="{FF2B5EF4-FFF2-40B4-BE49-F238E27FC236}">
                <a16:creationId xmlns:a16="http://schemas.microsoft.com/office/drawing/2014/main" id="{EE8D0EDE-A82D-9C37-6724-50B3BC4F0236}"/>
              </a:ext>
            </a:extLst>
          </p:cNvPr>
          <p:cNvSpPr/>
          <p:nvPr/>
        </p:nvSpPr>
        <p:spPr>
          <a:xfrm>
            <a:off x="381000" y="5715000"/>
            <a:ext cx="7620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E8B423C-9BE3-3106-684A-FB35A2457A0F}"/>
              </a:ext>
            </a:extLst>
          </p:cNvPr>
          <p:cNvSpPr>
            <a:spLocks noGrp="1"/>
          </p:cNvSpPr>
          <p:nvPr>
            <p:ph type="title"/>
          </p:nvPr>
        </p:nvSpPr>
        <p:spPr>
          <a:xfrm>
            <a:off x="2057400" y="228600"/>
            <a:ext cx="4572000" cy="1209675"/>
          </a:xfrm>
        </p:spPr>
        <p:txBody>
          <a:bodyPr/>
          <a:lstStyle/>
          <a:p>
            <a:pPr eaLnBrk="1" hangingPunct="1"/>
            <a:r>
              <a:rPr lang="en-US" altLang="en-US" sz="5400" b="1">
                <a:solidFill>
                  <a:srgbClr val="FF0000"/>
                </a:solidFill>
              </a:rPr>
              <a:t>BLOOD</a:t>
            </a:r>
          </a:p>
        </p:txBody>
      </p:sp>
      <p:sp>
        <p:nvSpPr>
          <p:cNvPr id="11267" name="Rectangle 3">
            <a:extLst>
              <a:ext uri="{FF2B5EF4-FFF2-40B4-BE49-F238E27FC236}">
                <a16:creationId xmlns:a16="http://schemas.microsoft.com/office/drawing/2014/main" id="{6025DEED-DE81-BE82-8A44-577F8EA85403}"/>
              </a:ext>
            </a:extLst>
          </p:cNvPr>
          <p:cNvSpPr>
            <a:spLocks noGrp="1"/>
          </p:cNvSpPr>
          <p:nvPr>
            <p:ph sz="half" idx="1"/>
          </p:nvPr>
        </p:nvSpPr>
        <p:spPr>
          <a:xfrm>
            <a:off x="0" y="1600200"/>
            <a:ext cx="4648200" cy="4724400"/>
          </a:xfrm>
        </p:spPr>
        <p:txBody>
          <a:bodyPr/>
          <a:lstStyle/>
          <a:p>
            <a:pPr eaLnBrk="1" hangingPunct="1"/>
            <a:r>
              <a:rPr lang="en-US" altLang="en-US" b="1"/>
              <a:t>The solid portion of the blood consists of </a:t>
            </a:r>
            <a:r>
              <a:rPr lang="en-US" altLang="en-US" b="1" i="1">
                <a:solidFill>
                  <a:srgbClr val="002060"/>
                </a:solidFill>
              </a:rPr>
              <a:t>white blood cells,  red blood cells  and platelets. </a:t>
            </a:r>
          </a:p>
          <a:p>
            <a:pPr eaLnBrk="1" hangingPunct="1"/>
            <a:endParaRPr lang="en-US" altLang="en-US" b="1"/>
          </a:p>
          <a:p>
            <a:pPr eaLnBrk="1" hangingPunct="1"/>
            <a:r>
              <a:rPr lang="en-US" altLang="en-US" b="1"/>
              <a:t>The liquid portion of blood is called </a:t>
            </a:r>
            <a:r>
              <a:rPr lang="en-US" altLang="en-US" b="1" i="1">
                <a:solidFill>
                  <a:srgbClr val="002060"/>
                </a:solidFill>
              </a:rPr>
              <a:t>plasma</a:t>
            </a:r>
            <a:r>
              <a:rPr lang="en-US" altLang="en-US" b="1"/>
              <a:t>. </a:t>
            </a:r>
          </a:p>
          <a:p>
            <a:pPr eaLnBrk="1" hangingPunct="1"/>
            <a:endParaRPr lang="en-US" altLang="en-US" b="1"/>
          </a:p>
          <a:p>
            <a:pPr eaLnBrk="1" hangingPunct="1"/>
            <a:r>
              <a:rPr lang="en-US" altLang="en-US" b="1"/>
              <a:t>The normal adult has approximately </a:t>
            </a:r>
            <a:r>
              <a:rPr lang="en-US" altLang="en-US" b="1" i="1">
                <a:solidFill>
                  <a:srgbClr val="002060"/>
                </a:solidFill>
              </a:rPr>
              <a:t>five to six </a:t>
            </a:r>
            <a:r>
              <a:rPr lang="en-US" altLang="en-US" b="1"/>
              <a:t>liters of blood.</a:t>
            </a:r>
          </a:p>
          <a:p>
            <a:pPr eaLnBrk="1" hangingPunct="1"/>
            <a:endParaRPr lang="en-US" altLang="en-US"/>
          </a:p>
        </p:txBody>
      </p:sp>
      <p:sp>
        <p:nvSpPr>
          <p:cNvPr id="4" name="Right Arrow 3">
            <a:hlinkClick r:id="rId2" action="ppaction://hlinkfile"/>
            <a:extLst>
              <a:ext uri="{FF2B5EF4-FFF2-40B4-BE49-F238E27FC236}">
                <a16:creationId xmlns:a16="http://schemas.microsoft.com/office/drawing/2014/main" id="{67C9BCC5-A0B9-B8F7-0272-58610391C0CD}"/>
              </a:ext>
            </a:extLst>
          </p:cNvPr>
          <p:cNvSpPr/>
          <p:nvPr/>
        </p:nvSpPr>
        <p:spPr>
          <a:xfrm>
            <a:off x="2667000" y="6486525"/>
            <a:ext cx="1371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1269" name="Picture 2">
            <a:extLst>
              <a:ext uri="{FF2B5EF4-FFF2-40B4-BE49-F238E27FC236}">
                <a16:creationId xmlns:a16="http://schemas.microsoft.com/office/drawing/2014/main" id="{0F7B896E-7EB0-3D6C-7255-D567C421028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676400"/>
            <a:ext cx="4343400" cy="5105400"/>
          </a:xfrm>
          <a:noFill/>
        </p:spPr>
      </p:pic>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920F83C0-956E-9477-9EFE-1FE243D2C7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600200"/>
            <a:ext cx="8763000" cy="5029200"/>
          </a:xfrm>
          <a:noFill/>
        </p:spPr>
      </p:pic>
    </p:spTree>
  </p:cSld>
  <p:clrMapOvr>
    <a:masterClrMapping/>
  </p:clrMapOvr>
  <p:transition>
    <p:wipe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1294</TotalTime>
  <Words>1329</Words>
  <Application>Microsoft Office PowerPoint</Application>
  <PresentationFormat>On-screen Show (4:3)</PresentationFormat>
  <Paragraphs>192</Paragraphs>
  <Slides>58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Arial</vt:lpstr>
      <vt:lpstr>Times New Roman</vt:lpstr>
      <vt:lpstr>Calibri</vt:lpstr>
      <vt:lpstr>Verdana</vt:lpstr>
      <vt:lpstr>Mangal</vt:lpstr>
      <vt:lpstr>Wingdings</vt:lpstr>
      <vt:lpstr>Arial Black</vt:lpstr>
      <vt:lpstr>Wingdings 3</vt:lpstr>
      <vt:lpstr>Open Sans</vt:lpstr>
      <vt:lpstr>Office Theme</vt:lpstr>
      <vt:lpstr>                     </vt:lpstr>
      <vt:lpstr>PowerPoint Presentation</vt:lpstr>
      <vt:lpstr>THE HEART</vt:lpstr>
      <vt:lpstr>HOW HEART FUNTIONS</vt:lpstr>
      <vt:lpstr>ARTERIES</vt:lpstr>
      <vt:lpstr>VEINS</vt:lpstr>
      <vt:lpstr> CAPILLARIES</vt:lpstr>
      <vt:lpstr>BLOOD</vt:lpstr>
      <vt:lpstr>PowerPoint Presentation</vt:lpstr>
      <vt:lpstr>PowerPoint Presentation</vt:lpstr>
      <vt:lpstr> FUNCTIONS </vt:lpstr>
      <vt:lpstr>PowerPoint Presentation</vt:lpstr>
      <vt:lpstr>PowerPoint Presentation</vt:lpstr>
      <vt:lpstr>PowerPoint Presentation</vt:lpstr>
      <vt:lpstr>TYPES OF HAEMORRHAGE</vt:lpstr>
      <vt:lpstr> EXTERNAL HAEMORRHAGE TYPES </vt:lpstr>
      <vt:lpstr>  EXTERNAL HAEMORRHAGE TYPES </vt:lpstr>
      <vt:lpstr>PowerPoint Presentation</vt:lpstr>
      <vt:lpstr>  PRE-HOSPITAL TREATMENT FOR EXTERNAL HEMORRHAGE </vt:lpstr>
      <vt:lpstr>PRE-HOSPITAL TREATMENT</vt:lpstr>
      <vt:lpstr>   PULSE LOCATION</vt:lpstr>
      <vt:lpstr>PULSE LOCATION</vt:lpstr>
      <vt:lpstr>PowerPoint Presentation</vt:lpstr>
      <vt:lpstr> PRE-HOSPITAL TREATMENT </vt:lpstr>
      <vt:lpstr>USING A TOURNIQUET</vt:lpstr>
      <vt:lpstr>PowerPoint Presentation</vt:lpstr>
      <vt:lpstr>If the wound continues to bleed, apply pressure to the brachial artery</vt:lpstr>
      <vt:lpstr>If the wound is in the leg, apply pressure to the femoral artery</vt:lpstr>
      <vt:lpstr>PowerPoint Presentation</vt:lpstr>
      <vt:lpstr>BP cuffs may be used as a tourniquet if necessary</vt:lpstr>
      <vt:lpstr>INTERNAL HAEMORRHAGE</vt:lpstr>
      <vt:lpstr>INTERNAL BLEEDING</vt:lpstr>
      <vt:lpstr>SIGNS AND SYMPTOMS </vt:lpstr>
      <vt:lpstr> PRE-HOSPITAL TREATMENT FOR INTERNAL HAEMORRHAGE </vt:lpstr>
      <vt:lpstr>PRE-HOSPITAL TREATMENT FOR INTERNAL HAEMORRHAGE </vt:lpstr>
      <vt:lpstr>PowerPoint Presentation</vt:lpstr>
      <vt:lpstr>PowerPoint Presentation</vt:lpstr>
      <vt:lpstr>PowerPoint Presentation</vt:lpstr>
      <vt:lpstr>SHOCK</vt:lpstr>
      <vt:lpstr>CAUSES OF SHOCK</vt:lpstr>
      <vt:lpstr>CAUSES OF SHOCK</vt:lpstr>
      <vt:lpstr>PowerPoint Presentation</vt:lpstr>
      <vt:lpstr> TYPES OF SHOCK</vt:lpstr>
      <vt:lpstr>CARDIOGENIC SHOCK</vt:lpstr>
      <vt:lpstr>HYPOVOLEMIC SHOCK</vt:lpstr>
      <vt:lpstr>ANAPHYLACTIC SHOCK</vt:lpstr>
      <vt:lpstr>SEPTIC SHOCK</vt:lpstr>
      <vt:lpstr>NEUROGENIC SHOCK</vt:lpstr>
      <vt:lpstr>SIGNS OF SHOCK</vt:lpstr>
      <vt:lpstr>SYMPTOMS OF SHOCK</vt:lpstr>
      <vt:lpstr>PRE-HOSPITAL TREATMENT FOR SHOCK</vt:lpstr>
      <vt:lpstr>PRE-HOSPITAL TREATMENT FOR SHOCK</vt:lpstr>
      <vt:lpstr> PRE-HOSPITAL TREATMENT FOR SHOCK</vt:lpstr>
      <vt:lpstr>PowerPoint Presentation</vt:lpstr>
      <vt:lpstr>PowerPoint Presentation</vt:lpstr>
      <vt:lpstr>PowerPoint Presentation</vt:lpstr>
      <vt:lpstr>PowerPoint Presentation</vt:lpstr>
      <vt:lpstr>PowerPoint Presentation</vt:lpstr>
    </vt:vector>
  </TitlesOfParts>
  <Company>COMPAQ</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Amrita</dc:creator>
  <cp:lastModifiedBy>NDRF NDRF</cp:lastModifiedBy>
  <cp:revision>155</cp:revision>
  <dcterms:created xsi:type="dcterms:W3CDTF">2007-09-16T18:40:53Z</dcterms:created>
  <dcterms:modified xsi:type="dcterms:W3CDTF">2026-01-27T07:17:49Z</dcterms:modified>
</cp:coreProperties>
</file>