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325" r:id="rId2"/>
    <p:sldId id="257" r:id="rId3"/>
    <p:sldId id="290" r:id="rId4"/>
    <p:sldId id="326" r:id="rId5"/>
    <p:sldId id="327" r:id="rId6"/>
    <p:sldId id="328" r:id="rId7"/>
    <p:sldId id="272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8" r:id="rId18"/>
    <p:sldId id="339" r:id="rId19"/>
    <p:sldId id="340" r:id="rId20"/>
    <p:sldId id="341" r:id="rId21"/>
    <p:sldId id="1188" r:id="rId22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04A7D-9F3A-4EDC-9DFC-B0D5CF74ED13}" type="datetimeFigureOut">
              <a:rPr lang="en-IN" smtClean="0"/>
              <a:t>31-12-2025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FF3B7-933F-415F-AE0E-11621611F00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3826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>
          <a:extLst>
            <a:ext uri="{FF2B5EF4-FFF2-40B4-BE49-F238E27FC236}">
              <a16:creationId xmlns:a16="http://schemas.microsoft.com/office/drawing/2014/main" id="{CD08BCF5-B205-6235-EA0F-78132AB4D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>
            <a:extLst>
              <a:ext uri="{FF2B5EF4-FFF2-40B4-BE49-F238E27FC236}">
                <a16:creationId xmlns:a16="http://schemas.microsoft.com/office/drawing/2014/main" id="{E58A0108-48E7-6849-93F4-94C1602307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:notes">
            <a:extLst>
              <a:ext uri="{FF2B5EF4-FFF2-40B4-BE49-F238E27FC236}">
                <a16:creationId xmlns:a16="http://schemas.microsoft.com/office/drawing/2014/main" id="{759BBD3E-5746-3CF7-EB49-D277FADC1D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93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52D1F-D5BE-467E-9560-5ADAF5732C04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3797B-A1CD-4423-AA47-77C78E8E95C7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FE41C-D5C3-4233-973D-DAE42830FE4F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17" y="6438419"/>
            <a:ext cx="2320675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799"/>
          </a:p>
        </p:txBody>
      </p:sp>
      <p:sp>
        <p:nvSpPr>
          <p:cNvPr id="17" name="Google Shape;17;p2"/>
          <p:cNvSpPr/>
          <p:nvPr/>
        </p:nvSpPr>
        <p:spPr>
          <a:xfrm>
            <a:off x="507868" y="6756400"/>
            <a:ext cx="1907172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4767" y="6406670"/>
            <a:ext cx="696984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15" tIns="39115" rIns="39115" bIns="3911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799"/>
          </a:p>
        </p:txBody>
      </p:sp>
      <p:sp>
        <p:nvSpPr>
          <p:cNvPr id="19" name="Google Shape;19;p2"/>
          <p:cNvSpPr/>
          <p:nvPr/>
        </p:nvSpPr>
        <p:spPr>
          <a:xfrm>
            <a:off x="10766796" y="6756400"/>
            <a:ext cx="939555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15" tIns="39115" rIns="39115" bIns="3911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1597" y="6406670"/>
            <a:ext cx="302031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06" y="283029"/>
            <a:ext cx="1524964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0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2673-16FA-47CF-84D0-C48C587D0790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8F8A-8C0A-4229-AD86-6B9647759436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D91C3-F5D2-4685-8247-6A922791D4F4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5DDAE-E1A4-463F-B94E-33FA07BD20FF}" type="datetime1">
              <a:rPr lang="en-US" smtClean="0"/>
              <a:t>12/31/2025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987DA-4EC3-46F2-8293-87702E9F4527}" type="datetime1">
              <a:rPr lang="en-US" smtClean="0"/>
              <a:t>12/31/2025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C457A-420B-400F-A50A-7496B46B4B57}" type="datetime1">
              <a:rPr lang="en-US" smtClean="0"/>
              <a:t>12/31/2025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24B78-C864-4544-A901-D3C9A89F52A7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694F3-A12A-474C-AB8A-72D087DC9CC1}" type="datetime1">
              <a:rPr lang="en-US" smtClean="0"/>
              <a:t>12/31/2025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0769-3F6D-46A9-BAC8-F8A2AC89A3C8}" type="datetime1">
              <a:rPr lang="en-US" smtClean="0"/>
              <a:t>12/31/2025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gif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gif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gif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C07536-5CB7-9E90-634C-430D2741D4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893"/>
            <a:ext cx="12188825" cy="685621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12188952" cy="979468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>
                <a:solidFill>
                  <a:srgbClr val="000000"/>
                </a:solidFill>
              </a:defRPr>
            </a:pPr>
            <a:r>
              <a:rPr kumimoji="0" lang="en-IN" sz="5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CADRE</a:t>
            </a:r>
            <a:endParaRPr kumimoji="0" sz="54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3A34EB-061E-16C8-A96C-5680ACF49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9" y="1"/>
            <a:ext cx="1175209" cy="914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D0C1A4-AE42-F176-E2C7-2BDC9A3E5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109" y="1"/>
            <a:ext cx="900716" cy="9794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4C656E4-A45D-D4B5-7D96-49F0A2CBA3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872347"/>
            <a:ext cx="7900417" cy="15178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9D77E99-C449-483F-7895-06FDF2AFD3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9" y="5410199"/>
            <a:ext cx="3009900" cy="1447800"/>
          </a:xfrm>
          <a:prstGeom prst="rect">
            <a:avLst/>
          </a:prstGeom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A7BC186-99B6-55E4-AE43-C224DA8F6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509" y="6356349"/>
            <a:ext cx="2133600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FF6DA9-008F-8B48-92A6-B652298478BF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4D77E5-ADDD-D943-4D08-440A5154A816}"/>
              </a:ext>
            </a:extLst>
          </p:cNvPr>
          <p:cNvSpPr txBox="1"/>
          <p:nvPr/>
        </p:nvSpPr>
        <p:spPr>
          <a:xfrm>
            <a:off x="0" y="2414686"/>
            <a:ext cx="728644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1313" indent="-341313">
              <a:lnSpc>
                <a:spcPct val="100000"/>
              </a:lnSpc>
              <a:spcBef>
                <a:spcPts val="9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3200" b="1" dirty="0">
                <a:solidFill>
                  <a:prstClr val="white"/>
                </a:solidFill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BASIC SEARCH AND RESCUE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FEF709-72D1-04E4-464B-1961E6BB3160}"/>
              </a:ext>
            </a:extLst>
          </p:cNvPr>
          <p:cNvSpPr txBox="1"/>
          <p:nvPr/>
        </p:nvSpPr>
        <p:spPr>
          <a:xfrm>
            <a:off x="0" y="1965839"/>
            <a:ext cx="263347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Cambria" panose="02040503050406030204" pitchFamily="18" charset="0"/>
                <a:cs typeface="Cordia New" panose="020B0304020202020204" pitchFamily="34" charset="-34"/>
              </a:rPr>
              <a:t>Lesson 8</a:t>
            </a:r>
          </a:p>
        </p:txBody>
      </p:sp>
      <p:sp>
        <p:nvSpPr>
          <p:cNvPr id="3" name="Duties of…">
            <a:extLst>
              <a:ext uri="{FF2B5EF4-FFF2-40B4-BE49-F238E27FC236}">
                <a16:creationId xmlns:a16="http://schemas.microsoft.com/office/drawing/2014/main" id="{0E69396F-A1A0-373A-2866-C1D8921284D8}"/>
              </a:ext>
            </a:extLst>
          </p:cNvPr>
          <p:cNvSpPr txBox="1"/>
          <p:nvPr/>
        </p:nvSpPr>
        <p:spPr>
          <a:xfrm>
            <a:off x="2545492" y="2972603"/>
            <a:ext cx="4778852" cy="386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42" tIns="39142" rIns="39142" bIns="39142">
            <a:spAutoFit/>
          </a:bodyPr>
          <a:lstStyle/>
          <a:p>
            <a:pPr algn="ctr"/>
            <a:r>
              <a:rPr lang="en-US" sz="2000" b="1" dirty="0">
                <a:latin typeface="Open sans"/>
              </a:rPr>
              <a:t>Presented By:- Pavan Dev Gaur,2IC</a:t>
            </a:r>
            <a:endParaRPr lang="en-US" sz="2000" dirty="0">
              <a:latin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9DAC6-269C-F92D-F37A-2C346DB52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7D1CACA9-AC52-EE2A-9860-616EE3CB11CF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2B4FA79F-9E74-3236-4F3B-E895BE393C76}"/>
              </a:ext>
            </a:extLst>
          </p:cNvPr>
          <p:cNvSpPr txBox="1"/>
          <p:nvPr/>
        </p:nvSpPr>
        <p:spPr>
          <a:xfrm>
            <a:off x="380850" y="2466156"/>
            <a:ext cx="349620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 Search Operations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68C42EC7-B722-B3BA-5D17-2BDB555972AD}"/>
              </a:ext>
            </a:extLst>
          </p:cNvPr>
          <p:cNvSpPr txBox="1"/>
          <p:nvPr/>
        </p:nvSpPr>
        <p:spPr>
          <a:xfrm>
            <a:off x="4633106" y="1221890"/>
            <a:ext cx="6779980" cy="63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Lean To</a:t>
            </a:r>
            <a:endParaRPr lang="en-GB" sz="3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825609-E888-7878-71A5-E3C5A1534D6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EB5D67-3A1A-D3BC-3AD3-B882771178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0A1A0B5-7212-D318-38E0-E60F00B73F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D020F33-74AD-3204-B976-61022541F43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3FB5E2-2A9F-7542-C840-BA6AAE6275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9C954736-09D5-53C0-FD20-A1514A9D0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956" y="2257756"/>
            <a:ext cx="6740525" cy="41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33673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57398A-C317-FF53-92DE-AB8D22B77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DF3571DC-D53E-FE44-0190-B4D70A6983B3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E4B98F84-4C19-F14C-D52A-010B753B1223}"/>
              </a:ext>
            </a:extLst>
          </p:cNvPr>
          <p:cNvSpPr txBox="1"/>
          <p:nvPr/>
        </p:nvSpPr>
        <p:spPr>
          <a:xfrm>
            <a:off x="380850" y="2466156"/>
            <a:ext cx="349620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 Search Operations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724C049F-352B-5CE9-DEB1-CC3F48D364AD}"/>
              </a:ext>
            </a:extLst>
          </p:cNvPr>
          <p:cNvSpPr txBox="1"/>
          <p:nvPr/>
        </p:nvSpPr>
        <p:spPr>
          <a:xfrm>
            <a:off x="4633106" y="1221890"/>
            <a:ext cx="6779980" cy="63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Pancake</a:t>
            </a:r>
            <a:endParaRPr lang="en-GB" sz="3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9F323D-B156-FC26-07DC-E0C00B91F1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BAD061-DD01-EDDF-6FB3-C734A64723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E7E8F4-FBF8-B206-5B82-5162D7078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1A3B07-431E-E43F-84F2-D28BBB9F424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C29460-B74C-615F-CD7F-4BF5DD87C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4011410-400D-3017-26F4-F8A1FEF3B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709" y="2015086"/>
            <a:ext cx="5265737" cy="420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838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F64AF-0371-CB28-4E6A-8FBF62265D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83583AD3-5870-36DB-F70B-9D9ACED23249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B83B572F-7DBE-2CC3-D2CB-E6BAFD9F560A}"/>
              </a:ext>
            </a:extLst>
          </p:cNvPr>
          <p:cNvSpPr txBox="1"/>
          <p:nvPr/>
        </p:nvSpPr>
        <p:spPr>
          <a:xfrm>
            <a:off x="380850" y="2466156"/>
            <a:ext cx="349620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 Search Operations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9EE1746-6A43-968E-2C90-7BCA6AA1D69F}"/>
              </a:ext>
            </a:extLst>
          </p:cNvPr>
          <p:cNvSpPr txBox="1"/>
          <p:nvPr/>
        </p:nvSpPr>
        <p:spPr>
          <a:xfrm>
            <a:off x="4633106" y="1221890"/>
            <a:ext cx="6779980" cy="63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 Shape</a:t>
            </a:r>
            <a:endParaRPr lang="en-GB" sz="3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B1C9B3-9484-881B-F6AB-C581307322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9E6626-1AAF-0141-C57B-9E17732492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8AD92A-2CB6-2290-9DF4-F2D448D1BA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BAF718-6377-CAA3-089E-1694CF2EFF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234769-4F6B-1AB9-BE52-D7A6278F87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58535C4F-FB29-5776-E675-FAFBCB2E9E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737" y="2276680"/>
            <a:ext cx="6853238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004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81CEFB-83EF-76F7-4FA4-112C0534AA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57A720EE-AFB1-4959-94B7-D282728347B8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CE64E67D-3597-B41B-7D88-09A4AAB8329E}"/>
              </a:ext>
            </a:extLst>
          </p:cNvPr>
          <p:cNvSpPr txBox="1"/>
          <p:nvPr/>
        </p:nvSpPr>
        <p:spPr>
          <a:xfrm>
            <a:off x="380850" y="2466156"/>
            <a:ext cx="349620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FIRST CLASS LEVER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6D0E7CA-B729-3701-A584-9906EE565C5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1B3D77-34E4-8131-D206-8952C3B2D3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D3C91B-4C74-3DDC-C07A-641B6DF6FE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1FF5DF8-678B-A892-EB89-316C4DAADF3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3094B3-8CCC-D53E-7394-5F929D6C1E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grpSp>
        <p:nvGrpSpPr>
          <p:cNvPr id="8" name="Group 1">
            <a:extLst>
              <a:ext uri="{FF2B5EF4-FFF2-40B4-BE49-F238E27FC236}">
                <a16:creationId xmlns:a16="http://schemas.microsoft.com/office/drawing/2014/main" id="{FA50315B-3D3F-CED9-5DCD-4E33E0F47545}"/>
              </a:ext>
            </a:extLst>
          </p:cNvPr>
          <p:cNvGrpSpPr>
            <a:grpSpLocks/>
          </p:cNvGrpSpPr>
          <p:nvPr/>
        </p:nvGrpSpPr>
        <p:grpSpPr bwMode="auto">
          <a:xfrm>
            <a:off x="4732225" y="1727808"/>
            <a:ext cx="7322567" cy="4801899"/>
            <a:chOff x="-62" y="631"/>
            <a:chExt cx="5760" cy="369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16D3FE8-79E7-F996-8836-0AA6A6C611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2" y="631"/>
              <a:ext cx="5760" cy="3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C1D473B9-433F-C144-E90D-9B201FAF2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3948"/>
              <a:ext cx="2976" cy="285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5pPr>
              <a:lvl6pPr marL="2514600" indent="-228600" defTabSz="45720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6pPr>
              <a:lvl7pPr marL="2971800" indent="-228600" defTabSz="45720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7pPr>
              <a:lvl8pPr marL="3429000" indent="-228600" defTabSz="45720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8pPr>
              <a:lvl9pPr marL="3886200" indent="-228600" defTabSz="457200" eaLnBrk="0" fontAlgn="base" hangingPunct="0">
                <a:lnSpc>
                  <a:spcPct val="9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defRPr sz="2800">
                  <a:solidFill>
                    <a:schemeClr val="bg1"/>
                  </a:solidFill>
                  <a:latin typeface="Arial" panose="020B0604020202020204" pitchFamily="34" charset="0"/>
                  <a:cs typeface="Cordia New" panose="020B0304020202020204" pitchFamily="34" charset="-34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2965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BA8A14-BBB0-A932-2864-8591855E9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D1659F6F-0E0B-EA1B-086D-E4729D409A0E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95DE7D0-2B82-3297-80A0-96B24D6F050E}"/>
              </a:ext>
            </a:extLst>
          </p:cNvPr>
          <p:cNvSpPr txBox="1"/>
          <p:nvPr/>
        </p:nvSpPr>
        <p:spPr>
          <a:xfrm>
            <a:off x="380850" y="2466156"/>
            <a:ext cx="349620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SECOND CLASS LEVER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0BFA11-9117-1883-E11D-CEA4811A068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8F177D1-FA84-DE08-1DDA-659B64C3B0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F61BF9-4598-7765-E333-711731EC01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857A9D-45DE-9BB0-C6D8-8B24E71FA00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D821D7-0F62-1205-5672-05315B52C7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1">
            <a:extLst>
              <a:ext uri="{FF2B5EF4-FFF2-40B4-BE49-F238E27FC236}">
                <a16:creationId xmlns:a16="http://schemas.microsoft.com/office/drawing/2014/main" id="{BA7685A7-D27B-D930-4D33-308D4B5B8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09" y="1621151"/>
            <a:ext cx="7692584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01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F9921-9D0F-850D-1A39-4FF3223FD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03B03144-63D5-ECD6-536A-39974BFB2328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6F1328B-6CC5-1D23-8BF5-2E7D820C4FE4}"/>
              </a:ext>
            </a:extLst>
          </p:cNvPr>
          <p:cNvSpPr txBox="1"/>
          <p:nvPr/>
        </p:nvSpPr>
        <p:spPr>
          <a:xfrm>
            <a:off x="380850" y="2466156"/>
            <a:ext cx="349620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CLASS LEVER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0EBB28-2948-0E49-86E1-E84D806DE1B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7EB829-3F14-40F7-D928-285A459905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E646D0-AE21-E057-57F0-6942F3568A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2BF141-F571-497E-F35E-395BB78F9C7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C9776A-14B3-4F3E-0817-4101BD315F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BF44B0C3-C630-047E-702A-5797CE39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309" y="1503743"/>
            <a:ext cx="7696200" cy="487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7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BDBFD-E2A4-A526-37D3-BE374E568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31C941C4-1D0B-EAE7-F4FA-EDA88A1E6222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74D51499-A088-197A-A9D0-331D73721779}"/>
              </a:ext>
            </a:extLst>
          </p:cNvPr>
          <p:cNvSpPr txBox="1"/>
          <p:nvPr/>
        </p:nvSpPr>
        <p:spPr>
          <a:xfrm>
            <a:off x="380850" y="2466156"/>
            <a:ext cx="349620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BOX CRIBBING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0D5A81-B85B-1708-A5FD-CD0EBF06A7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AA7CC3-5DD8-521C-1DA2-61956195E43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4B55FE-3524-FA9B-9E2F-5D9EA1B85D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BB89B0B-EA7F-B139-F0B1-393B0E34C4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5D016B-4182-E9CA-D883-2F1EB90056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F8D33E0-C62C-C06C-F554-7844BEB2B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5" t="11269" r="14125"/>
          <a:stretch>
            <a:fillRect/>
          </a:stretch>
        </p:blipFill>
        <p:spPr bwMode="auto">
          <a:xfrm>
            <a:off x="5040801" y="1670304"/>
            <a:ext cx="67056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1005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988AF2-ABE2-E831-B388-B406A83D1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8608BA4-E03A-718B-8944-C478C4BD3861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C7715F7-3875-B56C-F39B-D49F015CA73A}"/>
              </a:ext>
            </a:extLst>
          </p:cNvPr>
          <p:cNvSpPr txBox="1"/>
          <p:nvPr/>
        </p:nvSpPr>
        <p:spPr>
          <a:xfrm>
            <a:off x="380850" y="2466156"/>
            <a:ext cx="3496206" cy="1310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PLATFORM CRIBBING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38E847-91DB-6EFC-49AF-0163336729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8E4F3E-6385-EC23-2F1B-95B76C0E8EA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5F6CA-7873-C640-16CD-7FB8397578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8D6351-49D7-FA5A-005A-BFB4E31DDE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E87BBC-C08D-F671-5983-A835D97CB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2CDF8711-A0F4-8D75-DC32-8289744142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t="10944" r="16199"/>
          <a:stretch>
            <a:fillRect/>
          </a:stretch>
        </p:blipFill>
        <p:spPr bwMode="auto">
          <a:xfrm>
            <a:off x="5469486" y="1706191"/>
            <a:ext cx="5943600" cy="41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68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F4659E-20E4-C440-A7BE-FD1090E59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BBCCE1B8-E77F-46B9-49E6-F55D9AFA308F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0C19C283-B811-3F87-FDA0-27F938F444C0}"/>
              </a:ext>
            </a:extLst>
          </p:cNvPr>
          <p:cNvSpPr txBox="1"/>
          <p:nvPr/>
        </p:nvSpPr>
        <p:spPr>
          <a:xfrm>
            <a:off x="380850" y="2466156"/>
            <a:ext cx="3496206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CRIBBING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C5EDD1-1FA9-43DC-2108-D5F1B840D2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D9A5E9-5BE5-3D95-D8A9-0B63385882A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025962-1202-C2CD-FE51-5E1F3DFAB4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13773CB-D53A-BDD6-EED3-5C7636BEB3F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5B9EA55-D661-CF34-7518-5200B3A6F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2" descr="D:\Desktop files\CADRE Vietnam\Hue Pics\2nd batch\17120222\DSC04675.JPG">
            <a:extLst>
              <a:ext uri="{FF2B5EF4-FFF2-40B4-BE49-F238E27FC236}">
                <a16:creationId xmlns:a16="http://schemas.microsoft.com/office/drawing/2014/main" id="{BB4BE34A-F208-7B6F-002C-B6BACFAD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 t="3949" r="10834" b="17319"/>
          <a:stretch>
            <a:fillRect/>
          </a:stretch>
        </p:blipFill>
        <p:spPr bwMode="auto">
          <a:xfrm>
            <a:off x="5307501" y="1816608"/>
            <a:ext cx="6172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030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0F4B7-6C3C-A379-576F-FDE8D35B2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DB7460C8-F0AE-87C0-610A-C5038DF2D05A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DED18644-7B52-2CD2-A7DA-6D766063D9ED}"/>
              </a:ext>
            </a:extLst>
          </p:cNvPr>
          <p:cNvSpPr txBox="1"/>
          <p:nvPr/>
        </p:nvSpPr>
        <p:spPr>
          <a:xfrm>
            <a:off x="380850" y="2466156"/>
            <a:ext cx="3496206" cy="694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CRIBBING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4F8C25-2D22-D28C-88E2-6BFB674771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F5721-A213-BFDD-3295-276F7568C0F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24ED12-207F-B6C0-784E-1603E61FBA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E70377-1006-604B-5DA8-B5E646FF787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7239F1-CF26-8CFB-BE02-A62F862CF5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4" descr="D:\Desktop files\CADRE Vietnam\Hue Pics\2nd batch\17120222\DSC04681.JPG">
            <a:extLst>
              <a:ext uri="{FF2B5EF4-FFF2-40B4-BE49-F238E27FC236}">
                <a16:creationId xmlns:a16="http://schemas.microsoft.com/office/drawing/2014/main" id="{56053F02-4AFA-AF16-44F0-DE0F89F90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57" y="2027936"/>
            <a:ext cx="6745287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7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 txBox="1">
            <a:spLocks noGrp="1"/>
          </p:cNvSpPr>
          <p:nvPr>
            <p:ph type="title"/>
          </p:nvPr>
        </p:nvSpPr>
        <p:spPr>
          <a:xfrm>
            <a:off x="342064" y="1028655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ea typeface="Arial"/>
                <a:cs typeface="Arial"/>
                <a:sym typeface="Arial"/>
              </a:rPr>
              <a:t>OBJECTIVES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/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community light search and rescue.</a:t>
            </a:r>
          </a:p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the most common techniques  in searching a structure.</a:t>
            </a:r>
          </a:p>
          <a:p>
            <a:pPr marL="339725" indent="-339725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 in practical  exercise the  safe methods and  techniques  in lifting  and stabilizing a load.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585064" y="1921240"/>
            <a:ext cx="3857763" cy="1384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lvl="0" algn="just" defTabSz="914126">
              <a:buClr>
                <a:srgbClr val="000000"/>
              </a:buClr>
              <a:buSzPts val="3200"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Upon </a:t>
            </a:r>
            <a:r>
              <a:rPr lang="en-US" sz="2799" kern="0" dirty="0">
                <a:solidFill>
                  <a:srgbClr val="000000"/>
                </a:solidFill>
                <a:latin typeface="Open Sans"/>
                <a:cs typeface="Times New Roman" pitchFamily="18" charset="0"/>
                <a:sym typeface="Arial"/>
              </a:rPr>
              <a:t>completion</a:t>
            </a: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 of this lesson, you will be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2C2796-4910-B0EB-ECF1-3424D1AB69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E1DDF3A1-F0A6-A9D9-3002-F61DD65262B2}"/>
              </a:ext>
            </a:extLst>
          </p:cNvPr>
          <p:cNvSpPr/>
          <p:nvPr/>
        </p:nvSpPr>
        <p:spPr>
          <a:xfrm>
            <a:off x="4847184" y="275058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9BD79543-C946-56D9-622E-271D9C30AE3F}"/>
              </a:ext>
            </a:extLst>
          </p:cNvPr>
          <p:cNvSpPr/>
          <p:nvPr/>
        </p:nvSpPr>
        <p:spPr>
          <a:xfrm>
            <a:off x="4847184" y="3994934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>
          <a:extLst>
            <a:ext uri="{FF2B5EF4-FFF2-40B4-BE49-F238E27FC236}">
              <a16:creationId xmlns:a16="http://schemas.microsoft.com/office/drawing/2014/main" id="{B294B7B4-F784-790C-3DEF-F24EDDD37C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>
            <a:extLst>
              <a:ext uri="{FF2B5EF4-FFF2-40B4-BE49-F238E27FC236}">
                <a16:creationId xmlns:a16="http://schemas.microsoft.com/office/drawing/2014/main" id="{0F88C7B4-8E65-DED4-49B2-A2C38FBC3DC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5674" y="1153214"/>
            <a:ext cx="4456542" cy="86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ctr" anchorCtr="0">
            <a:normAutofit/>
          </a:bodyPr>
          <a:lstStyle/>
          <a:p>
            <a:pPr algn="ctr">
              <a:buClr>
                <a:srgbClr val="C00000"/>
              </a:buClr>
              <a:buSzPts val="4000"/>
            </a:pPr>
            <a:r>
              <a:rPr lang="en-US" sz="3999" b="1" dirty="0">
                <a:solidFill>
                  <a:srgbClr val="C00000"/>
                </a:solidFill>
                <a:latin typeface="Open Sans"/>
                <a:cs typeface="Arial"/>
                <a:sym typeface="Arial"/>
              </a:rPr>
              <a:t>REVIEW</a:t>
            </a:r>
            <a:r>
              <a:rPr lang="en-US" dirty="0">
                <a:latin typeface="Open Sans"/>
              </a:rPr>
              <a:t> </a:t>
            </a:r>
          </a:p>
        </p:txBody>
      </p:sp>
      <p:sp>
        <p:nvSpPr>
          <p:cNvPr id="113" name="Google Shape;113;p15">
            <a:extLst>
              <a:ext uri="{FF2B5EF4-FFF2-40B4-BE49-F238E27FC236}">
                <a16:creationId xmlns:a16="http://schemas.microsoft.com/office/drawing/2014/main" id="{E2EDE2A3-59F1-C0B5-ED12-CCA5C8E74C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888737" y="1249362"/>
            <a:ext cx="5958024" cy="549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community light search and rescue.</a:t>
            </a:r>
          </a:p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Describe the most common techniques  in searching a structure.</a:t>
            </a:r>
          </a:p>
          <a:p>
            <a:pPr marL="339725" indent="-339725">
              <a:lnSpc>
                <a:spcPct val="100000"/>
              </a:lnSpc>
              <a:spcBef>
                <a:spcPts val="700"/>
              </a:spcBef>
              <a:buFont typeface="Arial" charset="0"/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endParaRPr lang="en-GB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700"/>
              </a:spcBef>
              <a:buNone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Demonstrate  in practical  exercise the  safe methods and  techniques  in lifting  and stabilizing a load. </a:t>
            </a:r>
          </a:p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6" name="Google Shape;116;p15">
            <a:extLst>
              <a:ext uri="{FF2B5EF4-FFF2-40B4-BE49-F238E27FC236}">
                <a16:creationId xmlns:a16="http://schemas.microsoft.com/office/drawing/2014/main" id="{79DD8516-D287-D216-B722-22EE9427DECD}"/>
              </a:ext>
            </a:extLst>
          </p:cNvPr>
          <p:cNvSpPr txBox="1"/>
          <p:nvPr/>
        </p:nvSpPr>
        <p:spPr>
          <a:xfrm>
            <a:off x="585064" y="2327614"/>
            <a:ext cx="3857763" cy="523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1" tIns="45688" rIns="91401" bIns="45688" anchor="t" anchorCtr="0">
            <a:spAutoFit/>
          </a:bodyPr>
          <a:lstStyle/>
          <a:p>
            <a:pPr marL="0" marR="0" lvl="0" indent="0" algn="just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Tx/>
              <a:buNone/>
              <a:tabLst/>
              <a:defRPr/>
            </a:pPr>
            <a:r>
              <a:rPr kumimoji="0" lang="en-US" sz="2799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+mn-ea"/>
                <a:cs typeface="Times New Roman" pitchFamily="18" charset="0"/>
                <a:sym typeface="Arial"/>
              </a:rPr>
              <a:t>Now you are able to :-</a:t>
            </a:r>
            <a:endParaRPr kumimoji="0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+mn-ea"/>
              <a:cs typeface="Times New Roman" pitchFamily="18" charset="0"/>
              <a:sym typeface="Arial"/>
            </a:endParaRPr>
          </a:p>
        </p:txBody>
      </p:sp>
      <p:sp>
        <p:nvSpPr>
          <p:cNvPr id="117" name="Google Shape;117;p15">
            <a:extLst>
              <a:ext uri="{FF2B5EF4-FFF2-40B4-BE49-F238E27FC236}">
                <a16:creationId xmlns:a16="http://schemas.microsoft.com/office/drawing/2014/main" id="{F8DC20DB-D8ED-88AE-2203-765501A9D5EA}"/>
              </a:ext>
            </a:extLst>
          </p:cNvPr>
          <p:cNvSpPr/>
          <p:nvPr/>
        </p:nvSpPr>
        <p:spPr>
          <a:xfrm>
            <a:off x="4847184" y="1405567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1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95C13E-D0F6-090E-CC21-792A9A56C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28" y="268243"/>
            <a:ext cx="1320994" cy="98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1866ABC-D65E-FE40-D077-5379053F4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96" y="241644"/>
            <a:ext cx="1319498" cy="90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C1F6DD8-DD1F-7A3A-4FA2-B87E5CDF42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3" name="Google Shape;117;p15">
            <a:extLst>
              <a:ext uri="{FF2B5EF4-FFF2-40B4-BE49-F238E27FC236}">
                <a16:creationId xmlns:a16="http://schemas.microsoft.com/office/drawing/2014/main" id="{A9FCD30F-3736-123C-75EF-29CACEC12356}"/>
              </a:ext>
            </a:extLst>
          </p:cNvPr>
          <p:cNvSpPr/>
          <p:nvPr/>
        </p:nvSpPr>
        <p:spPr>
          <a:xfrm>
            <a:off x="4847184" y="2750588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2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  <p:sp>
        <p:nvSpPr>
          <p:cNvPr id="4" name="Google Shape;117;p15">
            <a:extLst>
              <a:ext uri="{FF2B5EF4-FFF2-40B4-BE49-F238E27FC236}">
                <a16:creationId xmlns:a16="http://schemas.microsoft.com/office/drawing/2014/main" id="{C09CC546-2491-0AFC-D1FD-4448DB840279}"/>
              </a:ext>
            </a:extLst>
          </p:cNvPr>
          <p:cNvSpPr/>
          <p:nvPr/>
        </p:nvSpPr>
        <p:spPr>
          <a:xfrm>
            <a:off x="4847184" y="3994934"/>
            <a:ext cx="522776" cy="487263"/>
          </a:xfrm>
          <a:prstGeom prst="ellipse">
            <a:avLst/>
          </a:prstGeom>
          <a:solidFill>
            <a:schemeClr val="lt2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01" tIns="45688" rIns="91401" bIns="45688" anchor="ctr" anchorCtr="0">
            <a:noAutofit/>
          </a:bodyPr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999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+mn-ea"/>
                <a:cs typeface="Arial"/>
                <a:sym typeface="Arial"/>
              </a:rPr>
              <a:t>3</a:t>
            </a:r>
            <a:endParaRPr kumimoji="0" sz="3999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Open Sans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2565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7748" y="77946"/>
            <a:ext cx="12033331" cy="670210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798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93" y="3276681"/>
            <a:ext cx="304642" cy="30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92" tIns="45696" rIns="91392" bIns="45696" numCol="1" anchor="t" anchorCtr="0" compatLnSpc="1">
            <a:prstTxWarp prst="textNoShape">
              <a:avLst/>
            </a:prstTxWarp>
          </a:bodyPr>
          <a:lstStyle/>
          <a:p>
            <a:endParaRPr lang="en-IN" sz="1798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1E14F-796C-409E-9B94-89634ADD74DA}" type="slidenum">
              <a:rPr lang="en-IN" smtClean="0"/>
              <a:t>21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6755" y="147380"/>
            <a:ext cx="6801762" cy="6258601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22" tIns="39122" rIns="39122" bIns="39122"/>
          <a:lstStyle/>
          <a:p>
            <a:endParaRPr sz="2398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40978" y="3230318"/>
            <a:ext cx="3722629" cy="694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22" tIns="39122" rIns="39122" bIns="39122">
            <a:spAutoFit/>
          </a:bodyPr>
          <a:lstStyle/>
          <a:p>
            <a:pPr algn="ctr"/>
            <a:r>
              <a:rPr lang="en-US" sz="3998" b="1" dirty="0">
                <a:latin typeface="Open sans"/>
              </a:rPr>
              <a:t>THANK YOU </a:t>
            </a:r>
            <a:r>
              <a:rPr lang="en-US" sz="3998" dirty="0">
                <a:latin typeface="Open sans"/>
              </a:rPr>
              <a:t> </a:t>
            </a:r>
          </a:p>
        </p:txBody>
      </p:sp>
      <p:pic>
        <p:nvPicPr>
          <p:cNvPr id="3" name="Picture 2" descr="A logo with a lion and a triangle&#10;&#10;AI-generated content may be incorrect.">
            <a:extLst>
              <a:ext uri="{FF2B5EF4-FFF2-40B4-BE49-F238E27FC236}">
                <a16:creationId xmlns:a16="http://schemas.microsoft.com/office/drawing/2014/main" id="{2EB6772D-2F77-F00A-386C-0198392D47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488" y="517728"/>
            <a:ext cx="4874260" cy="5531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78" y="205254"/>
            <a:ext cx="2099688" cy="125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8427" y="161908"/>
            <a:ext cx="1229350" cy="1088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/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/>
          <p:cNvSpPr txBox="1"/>
          <p:nvPr/>
        </p:nvSpPr>
        <p:spPr>
          <a:xfrm>
            <a:off x="380850" y="2466156"/>
            <a:ext cx="322173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just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Community Light Search and Rescue</a:t>
            </a:r>
          </a:p>
        </p:txBody>
      </p:sp>
      <p:sp>
        <p:nvSpPr>
          <p:cNvPr id="223" name="Ensure your safety and the safety of your crew, the patient, and bystanders…"/>
          <p:cNvSpPr txBox="1"/>
          <p:nvPr/>
        </p:nvSpPr>
        <p:spPr>
          <a:xfrm>
            <a:off x="5003611" y="1659457"/>
            <a:ext cx="6779980" cy="44109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341313" indent="-341313" algn="just">
              <a:lnSpc>
                <a:spcPct val="100000"/>
              </a:lnSpc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b="1" i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first response search and rescue operation designed to:</a:t>
            </a:r>
          </a:p>
          <a:p>
            <a:pPr marL="798513" lvl="1" indent="-341313" algn="just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 an initial search of buildings affected by a disaster or emergency or located in a zone affected by disaster or emergency.</a:t>
            </a:r>
          </a:p>
          <a:p>
            <a:pPr marL="798513" lvl="1" indent="-341313" algn="just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Locate and assist trapped people and assist those with minor or no injuries.</a:t>
            </a:r>
          </a:p>
          <a:p>
            <a:pPr marL="798513" lvl="1" indent="-341313" algn="just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en-GB" sz="24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Help people requiring assistance to exit from lightly damaged buildings and move to a safer location.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D30342D-CCC4-F67F-CC03-E5EFED56E4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C21DB69-215D-8A17-5E2E-BA695C7344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84A8C5-6AF3-C33A-056B-62EE3B62D9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7AA1CE3-9870-D72D-E5EB-5BEA2EAC835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0B962-ADF5-381F-2C8A-148AE0BA3C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6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E4E6E-4AE2-0D18-F397-E75B232E78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3B0DA29-834D-BF24-74BD-63D15B532EA9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4A2838FB-5F7B-31BA-B8D7-1E34FF03E3B1}"/>
              </a:ext>
            </a:extLst>
          </p:cNvPr>
          <p:cNvSpPr txBox="1"/>
          <p:nvPr/>
        </p:nvSpPr>
        <p:spPr>
          <a:xfrm>
            <a:off x="380850" y="2466156"/>
            <a:ext cx="322173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Search and Rescue Operations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3F6D59E3-481E-9E6F-72A9-E0ACB9CD6981}"/>
              </a:ext>
            </a:extLst>
          </p:cNvPr>
          <p:cNvSpPr txBox="1"/>
          <p:nvPr/>
        </p:nvSpPr>
        <p:spPr>
          <a:xfrm>
            <a:off x="5003611" y="1659457"/>
            <a:ext cx="6779980" cy="4534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Size up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Search 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	- Locate Victims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         - Document Location of Victims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b="1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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Rescue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34602C-27AB-286F-6C95-F8529010F7E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BF69B-8751-A322-58FC-A824E989521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6F6E55-8F96-CFA0-2921-0AD0049C9B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3B73C9-1EE8-E4FE-821D-93AD154C089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5BE7ED4-A605-A181-58EF-14FC25F4F4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354CE1-2B33-8AE2-3225-807A228FEF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982A1443-3C8A-8F66-0A53-C904A324A842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94E43F51-D77E-E395-63AD-816C375541B0}"/>
              </a:ext>
            </a:extLst>
          </p:cNvPr>
          <p:cNvSpPr txBox="1"/>
          <p:nvPr/>
        </p:nvSpPr>
        <p:spPr>
          <a:xfrm>
            <a:off x="380850" y="2466156"/>
            <a:ext cx="322173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Search and Rescue Size-up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B9A3BCE3-EB4C-F928-8C61-8F124D13392E}"/>
              </a:ext>
            </a:extLst>
          </p:cNvPr>
          <p:cNvSpPr txBox="1"/>
          <p:nvPr/>
        </p:nvSpPr>
        <p:spPr>
          <a:xfrm>
            <a:off x="5003611" y="1659457"/>
            <a:ext cx="6779980" cy="46751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492125" indent="-492125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Gather Facts</a:t>
            </a: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endParaRPr lang="en-GB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 Damage</a:t>
            </a: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endParaRPr lang="en-GB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Probabilities</a:t>
            </a: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endParaRPr lang="en-GB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Assess Situation</a:t>
            </a: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endParaRPr lang="en-GB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492125" indent="-492125">
              <a:lnSpc>
                <a:spcPct val="100000"/>
              </a:lnSpc>
              <a:spcBef>
                <a:spcPts val="650"/>
              </a:spcBef>
              <a:buFont typeface="Arial" panose="020B0604020202020204" pitchFamily="34" charset="0"/>
              <a:buChar char="•"/>
              <a:tabLst>
                <a:tab pos="1062038" algn="l"/>
                <a:tab pos="1976438" algn="l"/>
                <a:tab pos="2890838" algn="l"/>
                <a:tab pos="3805238" algn="l"/>
                <a:tab pos="4719638" algn="l"/>
                <a:tab pos="5634038" algn="l"/>
                <a:tab pos="6548438" algn="l"/>
                <a:tab pos="7462838" algn="l"/>
                <a:tab pos="8377238" algn="l"/>
                <a:tab pos="9291638" algn="l"/>
                <a:tab pos="10206038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Establish Priorities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9F6135C-2E7B-1D7A-9539-37EDE401FA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0D0DC36-0882-B569-4FC6-740672543AB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A5780B-315E-E9C4-5785-B71B6C785D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F4D02D-0CC9-A130-0C5A-E69F48B7C0A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2BB920F-8E48-3B69-A632-EDFCF54B11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7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6247C9-AA7F-173D-C5D5-F99CDE6FC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4090611C-E2B2-D292-98BB-293149940D2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9592C09A-CDA6-22EB-0EBF-E998AC440028}"/>
              </a:ext>
            </a:extLst>
          </p:cNvPr>
          <p:cNvSpPr txBox="1"/>
          <p:nvPr/>
        </p:nvSpPr>
        <p:spPr>
          <a:xfrm>
            <a:off x="380850" y="2466156"/>
            <a:ext cx="322173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Light Search and Rescue Size-up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E6F40476-C2C7-77B9-FE3A-8220BB8CD5FA}"/>
              </a:ext>
            </a:extLst>
          </p:cNvPr>
          <p:cNvSpPr txBox="1"/>
          <p:nvPr/>
        </p:nvSpPr>
        <p:spPr>
          <a:xfrm>
            <a:off x="5003611" y="1659457"/>
            <a:ext cx="6779980" cy="37107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Make Decisions</a:t>
            </a: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Develop Plans of Action</a:t>
            </a: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Take Action</a:t>
            </a:r>
          </a:p>
          <a:p>
            <a:pPr>
              <a:lnSpc>
                <a:spcPct val="100000"/>
              </a:lnSpc>
              <a:spcBef>
                <a:spcPts val="8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28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Evaluate Progress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AD5E14-8D16-729A-2ED6-6208EBD2B2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097303-EE39-41BF-15A3-E5623B44ABB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EB9A4B-0583-7F3D-DC3D-2C5CF90457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382D3BD-004A-765F-BEAD-1A9F2ED99AB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4CD446B-4D12-85AD-3AF4-58710884DE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62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CBFD81-0575-AAF4-6A17-158ED8C2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>
            <a:extLst>
              <a:ext uri="{FF2B5EF4-FFF2-40B4-BE49-F238E27FC236}">
                <a16:creationId xmlns:a16="http://schemas.microsoft.com/office/drawing/2014/main" id="{4B16E223-1136-71E2-FB5F-D8128F49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9331401" y="6292342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FED7E7-FB1E-42F8-B40B-8D367A0B7FC5}" type="slidenum">
              <a:rPr lang="th-TH" altLang="en-US" sz="1600" b="1">
                <a:solidFill>
                  <a:srgbClr val="8C9AA0"/>
                </a:solidFill>
                <a:cs typeface="Angsana New" panose="02020603050405020304" pitchFamily="18" charset="-34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th-TH" altLang="en-US" sz="1600" b="1" dirty="0">
              <a:solidFill>
                <a:srgbClr val="8C9AA0"/>
              </a:solidFill>
              <a:cs typeface="Angsana New" panose="02020603050405020304" pitchFamily="18" charset="-3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4497A8-C22A-66F1-FF6F-376E96A0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29" y="109688"/>
            <a:ext cx="1176630" cy="9144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10EF64-DEAD-ED68-0A6A-2F77DAB9B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6906" y="200533"/>
            <a:ext cx="896190" cy="981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A8E208-7DDD-CB53-CFC8-67134D2DB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908D84C-014D-5344-230F-B45A7C788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864" y="1743456"/>
            <a:ext cx="3810000" cy="2438400"/>
          </a:xfrm>
          <a:prstGeom prst="rect">
            <a:avLst/>
          </a:prstGeom>
          <a:noFill/>
          <a:ln w="25560">
            <a:solidFill>
              <a:srgbClr val="385D8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Text Box 3">
            <a:extLst>
              <a:ext uri="{FF2B5EF4-FFF2-40B4-BE49-F238E27FC236}">
                <a16:creationId xmlns:a16="http://schemas.microsoft.com/office/drawing/2014/main" id="{E313187B-307A-8FC2-A8C0-ADD3F0F6E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0864" y="1057656"/>
            <a:ext cx="1447800" cy="704850"/>
          </a:xfrm>
          <a:prstGeom prst="rect">
            <a:avLst/>
          </a:prstGeom>
          <a:noFill/>
          <a:ln w="9360">
            <a:solidFill>
              <a:srgbClr val="4A4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2000" b="1">
                <a:solidFill>
                  <a:srgbClr val="000000"/>
                </a:solidFill>
              </a:rPr>
              <a:t>Member  2  </a:t>
            </a: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6B4D88BA-6723-4047-6700-1194941FBD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4664" y="4867656"/>
            <a:ext cx="1447800" cy="704850"/>
          </a:xfrm>
          <a:prstGeom prst="rect">
            <a:avLst/>
          </a:prstGeom>
          <a:noFill/>
          <a:ln w="9360">
            <a:solidFill>
              <a:srgbClr val="4A4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2000" b="1">
                <a:solidFill>
                  <a:srgbClr val="000000"/>
                </a:solidFill>
              </a:rPr>
              <a:t>Member  1 </a:t>
            </a:r>
          </a:p>
        </p:txBody>
      </p:sp>
      <p:sp>
        <p:nvSpPr>
          <p:cNvPr id="14" name="Text Box 5">
            <a:extLst>
              <a:ext uri="{FF2B5EF4-FFF2-40B4-BE49-F238E27FC236}">
                <a16:creationId xmlns:a16="http://schemas.microsoft.com/office/drawing/2014/main" id="{0B147263-6E41-CC5B-8423-1851C6446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7864" y="1133856"/>
            <a:ext cx="1447800" cy="704850"/>
          </a:xfrm>
          <a:prstGeom prst="rect">
            <a:avLst/>
          </a:prstGeom>
          <a:noFill/>
          <a:ln w="9360">
            <a:solidFill>
              <a:srgbClr val="4A4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2000" b="1">
                <a:solidFill>
                  <a:srgbClr val="000000"/>
                </a:solidFill>
              </a:rPr>
              <a:t>Member  3</a:t>
            </a: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85858181-F67F-893C-B3BB-7F4E6757BB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1664" y="5305806"/>
            <a:ext cx="1447800" cy="704850"/>
          </a:xfrm>
          <a:prstGeom prst="rect">
            <a:avLst/>
          </a:prstGeom>
          <a:noFill/>
          <a:ln w="9360">
            <a:solidFill>
              <a:srgbClr val="4A4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2000" b="1">
                <a:solidFill>
                  <a:srgbClr val="000000"/>
                </a:solidFill>
              </a:rPr>
              <a:t>Member  4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A2E7835-C795-16D5-9015-2BA7C03BA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5464" y="4410456"/>
            <a:ext cx="2209800" cy="401638"/>
          </a:xfrm>
          <a:prstGeom prst="rect">
            <a:avLst/>
          </a:prstGeom>
          <a:noFill/>
          <a:ln w="9360">
            <a:solidFill>
              <a:srgbClr val="4A452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sz="2000" b="1">
                <a:solidFill>
                  <a:srgbClr val="000000"/>
                </a:solidFill>
              </a:rPr>
              <a:t>  Squad Leader 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F65F33E4-30E1-402A-83D9-6023E89C6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4664" y="1057656"/>
            <a:ext cx="438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GB" altLang="en-US" b="1">
                <a:solidFill>
                  <a:srgbClr val="000000"/>
                </a:solidFill>
              </a:rPr>
              <a:t>N</a:t>
            </a:r>
          </a:p>
        </p:txBody>
      </p:sp>
      <p:cxnSp>
        <p:nvCxnSpPr>
          <p:cNvPr id="18" name="AutoShape 9">
            <a:extLst>
              <a:ext uri="{FF2B5EF4-FFF2-40B4-BE49-F238E27FC236}">
                <a16:creationId xmlns:a16="http://schemas.microsoft.com/office/drawing/2014/main" id="{60B73710-DF4C-5E49-7E7D-674B2FE7A0BD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6455664" y="1133856"/>
            <a:ext cx="3175" cy="304800"/>
          </a:xfrm>
          <a:prstGeom prst="straightConnector1">
            <a:avLst/>
          </a:prstGeom>
          <a:noFill/>
          <a:ln w="3816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Line 10">
            <a:extLst>
              <a:ext uri="{FF2B5EF4-FFF2-40B4-BE49-F238E27FC236}">
                <a16:creationId xmlns:a16="http://schemas.microsoft.com/office/drawing/2014/main" id="{908320A9-D95D-CAC7-64B5-4E1A2F70BD1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12464" y="1667256"/>
            <a:ext cx="2514600" cy="3430588"/>
          </a:xfrm>
          <a:prstGeom prst="line">
            <a:avLst/>
          </a:prstGeom>
          <a:noFill/>
          <a:ln w="2844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0" name="Line 11">
            <a:extLst>
              <a:ext uri="{FF2B5EF4-FFF2-40B4-BE49-F238E27FC236}">
                <a16:creationId xmlns:a16="http://schemas.microsoft.com/office/drawing/2014/main" id="{4B984F95-630D-6820-DE86-376C7AF86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8664" y="1286256"/>
            <a:ext cx="1905000" cy="3048000"/>
          </a:xfrm>
          <a:prstGeom prst="line">
            <a:avLst/>
          </a:prstGeom>
          <a:noFill/>
          <a:ln w="2844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1" name="Line 12">
            <a:extLst>
              <a:ext uri="{FF2B5EF4-FFF2-40B4-BE49-F238E27FC236}">
                <a16:creationId xmlns:a16="http://schemas.microsoft.com/office/drawing/2014/main" id="{CD9A529B-02C3-2F96-EAD1-EAF72F6503D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40864" y="1210056"/>
            <a:ext cx="6480175" cy="3657600"/>
          </a:xfrm>
          <a:prstGeom prst="line">
            <a:avLst/>
          </a:prstGeom>
          <a:noFill/>
          <a:ln w="2844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2" name="Line 13">
            <a:extLst>
              <a:ext uri="{FF2B5EF4-FFF2-40B4-BE49-F238E27FC236}">
                <a16:creationId xmlns:a16="http://schemas.microsoft.com/office/drawing/2014/main" id="{67BC83C8-219A-48EB-326C-28E4B8E7B15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10877" y="2580069"/>
            <a:ext cx="5108575" cy="2670175"/>
          </a:xfrm>
          <a:prstGeom prst="line">
            <a:avLst/>
          </a:prstGeom>
          <a:noFill/>
          <a:ln w="2844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23" name="Oval 14">
            <a:extLst>
              <a:ext uri="{FF2B5EF4-FFF2-40B4-BE49-F238E27FC236}">
                <a16:creationId xmlns:a16="http://schemas.microsoft.com/office/drawing/2014/main" id="{010772C1-8492-F83B-C1BE-9DA060E52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264" y="2962656"/>
            <a:ext cx="609600" cy="685800"/>
          </a:xfrm>
          <a:prstGeom prst="ellipse">
            <a:avLst/>
          </a:prstGeom>
          <a:noFill/>
          <a:ln w="2556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5pPr>
            <a:lvl6pPr marL="25146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6pPr>
            <a:lvl7pPr marL="29718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7pPr>
            <a:lvl8pPr marL="34290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8pPr>
            <a:lvl9pPr marL="3886200" indent="-228600" defTabSz="45720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defRPr sz="2800">
                <a:solidFill>
                  <a:schemeClr val="bg1"/>
                </a:solidFill>
                <a:latin typeface="Arial" panose="020B060402020202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65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F729C-8460-9422-AAFD-193638A3B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F2FDEFCD-1F65-A8A7-A72F-5301E8F5CC96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1809F14A-6E48-C468-7643-BDD35637AB4F}"/>
              </a:ext>
            </a:extLst>
          </p:cNvPr>
          <p:cNvSpPr txBox="1"/>
          <p:nvPr/>
        </p:nvSpPr>
        <p:spPr>
          <a:xfrm>
            <a:off x="380850" y="2466156"/>
            <a:ext cx="349620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Search Methodology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F3AA6A3D-254E-E46E-C7D2-AA3A2574BAE8}"/>
              </a:ext>
            </a:extLst>
          </p:cNvPr>
          <p:cNvSpPr txBox="1"/>
          <p:nvPr/>
        </p:nvSpPr>
        <p:spPr>
          <a:xfrm>
            <a:off x="5003611" y="1659457"/>
            <a:ext cx="6779980" cy="10433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32" tIns="39132" rIns="39132" bIns="39132">
            <a:spAutoFit/>
          </a:bodyPr>
          <a:lstStyle/>
          <a:p>
            <a:pPr marL="339725" indent="-3397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Indicates rescuer location</a:t>
            </a:r>
          </a:p>
          <a:p>
            <a:pPr marL="339725" indent="-339725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28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Prevents duplication of effort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83C278-16CE-CA6F-B1D5-10AE6D036EA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2918DC8-7C50-90A9-99D2-E68CCBAE84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C0769F-659D-B16C-EDF2-D27E3B0673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12817E-DC82-7EAE-FFF4-C9F2B7AD75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F446CB-5831-E01A-BC44-12523CA64F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173A7BA-8D5A-6E21-5D12-B3CEEDE1F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9824" y="3124200"/>
            <a:ext cx="4572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469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DE55B-1FB5-E871-7DF3-3C75251D84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Rounded Rectangle">
            <a:extLst>
              <a:ext uri="{FF2B5EF4-FFF2-40B4-BE49-F238E27FC236}">
                <a16:creationId xmlns:a16="http://schemas.microsoft.com/office/drawing/2014/main" id="{1C23F5F3-E44D-2009-AAD5-32C3B9E54834}"/>
              </a:ext>
            </a:extLst>
          </p:cNvPr>
          <p:cNvSpPr/>
          <p:nvPr/>
        </p:nvSpPr>
        <p:spPr>
          <a:xfrm>
            <a:off x="4547309" y="-13642"/>
            <a:ext cx="7692584" cy="6942414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32" tIns="39132" rIns="39132" bIns="39132"/>
          <a:lstStyle/>
          <a:p>
            <a:endParaRPr sz="2399" dirty="0">
              <a:latin typeface="Open Sans"/>
            </a:endParaRPr>
          </a:p>
        </p:txBody>
      </p:sp>
      <p:sp>
        <p:nvSpPr>
          <p:cNvPr id="222" name="Duties of…">
            <a:extLst>
              <a:ext uri="{FF2B5EF4-FFF2-40B4-BE49-F238E27FC236}">
                <a16:creationId xmlns:a16="http://schemas.microsoft.com/office/drawing/2014/main" id="{8237E9CD-29A2-8E5C-E39E-19ADB397AC43}"/>
              </a:ext>
            </a:extLst>
          </p:cNvPr>
          <p:cNvSpPr txBox="1"/>
          <p:nvPr/>
        </p:nvSpPr>
        <p:spPr>
          <a:xfrm>
            <a:off x="380850" y="2466156"/>
            <a:ext cx="3496206" cy="19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buClr>
                <a:srgbClr val="000099"/>
              </a:buClr>
              <a:buFont typeface="Calibri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0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 Search Operations</a:t>
            </a:r>
          </a:p>
        </p:txBody>
      </p:sp>
      <p:sp>
        <p:nvSpPr>
          <p:cNvPr id="223" name="Ensure your safety and the safety of your crew, the patient, and bystanders…">
            <a:extLst>
              <a:ext uri="{FF2B5EF4-FFF2-40B4-BE49-F238E27FC236}">
                <a16:creationId xmlns:a16="http://schemas.microsoft.com/office/drawing/2014/main" id="{94925BA4-3F0F-3CFB-7B62-304B44FFC622}"/>
              </a:ext>
            </a:extLst>
          </p:cNvPr>
          <p:cNvSpPr txBox="1"/>
          <p:nvPr/>
        </p:nvSpPr>
        <p:spPr>
          <a:xfrm>
            <a:off x="4633106" y="1221890"/>
            <a:ext cx="6779980" cy="6330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9132" tIns="39132" rIns="39132" bIns="39132">
            <a:spAutoFit/>
          </a:bodyPr>
          <a:lstStyle/>
          <a:p>
            <a:pPr algn="ctr">
              <a:lnSpc>
                <a:spcPct val="100000"/>
              </a:lnSpc>
              <a:spcBef>
                <a:spcPts val="800"/>
              </a:spcBef>
              <a:tabLst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6038" algn="l"/>
                <a:tab pos="7310438" algn="l"/>
                <a:tab pos="8224838" algn="l"/>
                <a:tab pos="9139238" algn="l"/>
                <a:tab pos="10053638" algn="l"/>
              </a:tabLst>
              <a:defRPr/>
            </a:pPr>
            <a:r>
              <a:rPr lang="en-GB" sz="3600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Cantilever</a:t>
            </a:r>
            <a:endParaRPr lang="en-GB" sz="36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36EAC3-AB78-5E47-0A98-434ECA72DD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344" y="6405894"/>
            <a:ext cx="641470" cy="2761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69186-ABA2-D4A3-1F1D-B5510E1A5D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2663" y="6377368"/>
            <a:ext cx="1750084" cy="348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AF17F3-375F-243D-7FE2-938EB0982E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6" y="113561"/>
            <a:ext cx="1115280" cy="12139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B45E9DA-3521-944D-56B8-55666D3CFD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4744" y="6558294"/>
            <a:ext cx="641470" cy="276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41EDBD-8802-9C2B-297F-57CC6AC84D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338" y="5407026"/>
            <a:ext cx="3005588" cy="1450974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23777F6-24FD-B39B-F0EB-8010315E1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912" y="2188394"/>
            <a:ext cx="4953000" cy="440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373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639</TotalTime>
  <Words>295</Words>
  <Application>Microsoft Office PowerPoint</Application>
  <PresentationFormat>Custom</PresentationFormat>
  <Paragraphs>83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Angsana New</vt:lpstr>
      <vt:lpstr>Arial</vt:lpstr>
      <vt:lpstr>Arial Black</vt:lpstr>
      <vt:lpstr>Calibri</vt:lpstr>
      <vt:lpstr>Open sans</vt:lpstr>
      <vt:lpstr>Open sans</vt:lpstr>
      <vt:lpstr>Open Sans SemiBold</vt:lpstr>
      <vt:lpstr>Times New Roman</vt:lpstr>
      <vt:lpstr>Wingdings</vt:lpstr>
      <vt:lpstr>Office Theme</vt:lpstr>
      <vt:lpstr>PowerPoint Presentation</vt:lpstr>
      <vt:lpstr>OBJECTIVES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REVIEW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PC</dc:creator>
  <cp:keywords/>
  <dc:description>generated using python-pptx</dc:description>
  <cp:lastModifiedBy>NDRF ACADEMY</cp:lastModifiedBy>
  <cp:revision>24</cp:revision>
  <dcterms:created xsi:type="dcterms:W3CDTF">2013-01-27T09:14:16Z</dcterms:created>
  <dcterms:modified xsi:type="dcterms:W3CDTF">2025-12-31T07:08:15Z</dcterms:modified>
  <cp:category/>
</cp:coreProperties>
</file>