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39" r:id="rId2"/>
    <p:sldId id="257" r:id="rId3"/>
    <p:sldId id="342" r:id="rId4"/>
    <p:sldId id="258" r:id="rId5"/>
    <p:sldId id="323" r:id="rId6"/>
    <p:sldId id="337" r:id="rId7"/>
    <p:sldId id="338" r:id="rId8"/>
    <p:sldId id="343" r:id="rId9"/>
    <p:sldId id="344" r:id="rId10"/>
    <p:sldId id="345" r:id="rId11"/>
    <p:sldId id="347" r:id="rId12"/>
    <p:sldId id="346" r:id="rId13"/>
    <p:sldId id="348" r:id="rId14"/>
    <p:sldId id="349" r:id="rId15"/>
    <p:sldId id="350" r:id="rId16"/>
    <p:sldId id="341" r:id="rId17"/>
    <p:sldId id="1188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94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193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0" y="3880189"/>
            <a:ext cx="13669107" cy="2337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083124"/>
            <a:ext cx="9740888" cy="174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8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Oxygen Therapy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49CD3-FB6B-0478-C9B0-F533D32063CA}"/>
              </a:ext>
            </a:extLst>
          </p:cNvPr>
          <p:cNvSpPr txBox="1"/>
          <p:nvPr/>
        </p:nvSpPr>
        <p:spPr>
          <a:xfrm>
            <a:off x="5609969" y="6881599"/>
            <a:ext cx="739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E7298-661E-FC7A-70DE-91575FE0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01ABC83-F949-74E2-5FDB-CFAB48337E8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7478E56-0D5A-1974-0BA3-9FEE06ADA25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D4C4B3E6-F5C8-09A0-3EDC-DBDCEF566F0B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7626788-1A2B-78B5-0C97-34424CBF4CF0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C257972-97C3-7003-FBEB-0218332E0B01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9254B41-988E-2110-96DF-ACFFC0B9D7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5C2E-83BA-C629-DC53-DDF51A63F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BD08626-7A13-CE79-10CF-CA01D26C7D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C2ED02A0-8A0E-4F1A-EEFA-C7918407BF2E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CPR/POCKET MASK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C0F3DA-BDFE-002B-38EF-D6283604BE73}"/>
              </a:ext>
            </a:extLst>
          </p:cNvPr>
          <p:cNvSpPr txBox="1">
            <a:spLocks/>
          </p:cNvSpPr>
          <p:nvPr/>
        </p:nvSpPr>
        <p:spPr>
          <a:xfrm>
            <a:off x="8329068" y="1530658"/>
            <a:ext cx="13226143" cy="45262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The pocket face mask is designed to aid the rescuer when providing ventilation during CPR. It is made of soft 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plastic with or without 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oxygen inlet.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-Its use, avoids direct 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contact with the patient’s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Mouth and decreases the 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chances of contamination.</a:t>
            </a:r>
            <a:endParaRPr lang="en-US" alt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CA188-1EC1-BE15-7788-9EC06035D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0" y="4571209"/>
            <a:ext cx="6496137" cy="7115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5961C-EB14-68F8-9586-1ADD06E9B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620" y="6056938"/>
            <a:ext cx="4706520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662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65B07-C4E4-BBF4-08A6-D2BF21D8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C0ACAC2-64B3-7F7F-F0A0-6C9D4B1978C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E48A757-925B-C050-8D4D-F69EFF1D7CB6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6C3E40A0-B91E-2254-B6E8-66449F4E5C5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A35B230-0DAF-C33C-91DA-DEDE29D780C2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258ADA47-D6D3-5056-952F-976E2A194F8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9DAE5EC-A2A5-6A66-E92E-D0F24F5698A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C2BA4-DEB1-E37A-A5CE-8CE49B5BFF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9232FD5-1EB2-F707-B213-BEC7DBA3C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923A5427-688B-D1FA-F219-5433D90CB40F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BAG VALVE MASK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95D06F-033B-6291-B11E-FE77D248BD86}"/>
              </a:ext>
            </a:extLst>
          </p:cNvPr>
          <p:cNvSpPr txBox="1">
            <a:spLocks/>
          </p:cNvSpPr>
          <p:nvPr/>
        </p:nvSpPr>
        <p:spPr>
          <a:xfrm>
            <a:off x="8490403" y="2812493"/>
            <a:ext cx="13226143" cy="45262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Type of Manual resuscitator.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BVM is a hand held device you squeeze to ventilate a patient.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It comes in adult, child, infant sizes.</a:t>
            </a:r>
          </a:p>
        </p:txBody>
      </p:sp>
      <p:pic>
        <p:nvPicPr>
          <p:cNvPr id="3" name="Content Placeholder 6" descr="C:\Users\basant\OneDrive\Desktop\OXYGEN THERAPY\LECTURE OXYGEN THERAPY\bvm.png">
            <a:extLst>
              <a:ext uri="{FF2B5EF4-FFF2-40B4-BE49-F238E27FC236}">
                <a16:creationId xmlns:a16="http://schemas.microsoft.com/office/drawing/2014/main" id="{95A79E4D-49A4-FAC6-9E8F-28577258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436" y="5865848"/>
            <a:ext cx="497509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9462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5C835-179B-595E-B913-D0B80F36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62F6A56-5BE9-29CB-C02F-2274A95BEAF8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1756989-A2E7-FD01-1073-075EDFB64B0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5E868D5D-EF36-E990-BF65-0FC2691D1658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AE9E882-3369-72BD-7ED1-069DD25F39FB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38F8EF06-483A-8F18-B4C6-893DD0C0656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5D4AD0A8-C2AF-B910-9C45-8F2F5ECF394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A78F8-F4E3-E51B-246F-FFCF90C6A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76B2A01E-06AE-4644-1004-0673E3A08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A8A2A82D-1417-0DBE-8A46-26AD66B9F044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NASAL CANNULA 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50AA36-0F5F-09CB-DFA6-17F2531B5203}"/>
              </a:ext>
            </a:extLst>
          </p:cNvPr>
          <p:cNvSpPr txBox="1">
            <a:spLocks/>
          </p:cNvSpPr>
          <p:nvPr/>
        </p:nvSpPr>
        <p:spPr>
          <a:xfrm>
            <a:off x="8490403" y="616244"/>
            <a:ext cx="13226143" cy="45262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It has two stems for patient’s nostrils.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Mostly used in Hospital set up.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Most patient tolerates it well.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Used to administer low concentration of O2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Cause nasal mucus membrane to dry at higher flow rates.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Appropriate for patients who cannot tolerate a mask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Flow Rate 1-6 lpm (24-44% concentration of O2)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+mn-e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2027E7-C7D9-056D-43D8-4193B86D3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5579557"/>
            <a:ext cx="5319486" cy="52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55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7AEF8-85E7-21F8-C261-9FB149964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6481F04-ABD2-72CD-969C-610536C6760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B3B0123F-FC56-D0EA-43E6-BDB9151D620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A363E8EB-AF3B-5654-FD17-28ECF333CE32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AFBF9BEC-D85F-8395-C7A1-D6F9D5044141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9A31A90E-6733-669B-A65F-BFADC2F29988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0B0ABB1-EFD0-4845-30AB-255E6D231F3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98298-E2BC-C369-83D7-D3E6A6D4B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D8407C8-E840-24C4-B7DA-5F9AED562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201CA593-4234-4666-62F3-1C9F23C56BCD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SIMPLE MASK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9C1EF-796F-9F35-2AB5-49028B12D456}"/>
              </a:ext>
            </a:extLst>
          </p:cNvPr>
          <p:cNvSpPr txBox="1">
            <a:spLocks/>
          </p:cNvSpPr>
          <p:nvPr/>
        </p:nvSpPr>
        <p:spPr>
          <a:xfrm>
            <a:off x="9024257" y="3658716"/>
            <a:ext cx="13226143" cy="45262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SFM can deliver higher flow rates than Nasal cannula (6-10 lpm) of 40-60% oxygen.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Both SFM </a:t>
            </a:r>
            <a:r>
              <a:rPr lang="en-US" i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ans</a:t>
            </a: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 Nasal Cannula are described as low flow delivery system.</a:t>
            </a:r>
          </a:p>
        </p:txBody>
      </p:sp>
      <p:pic>
        <p:nvPicPr>
          <p:cNvPr id="3" name="Picture 2" descr="F:\O2 therapy\image(5).png">
            <a:extLst>
              <a:ext uri="{FF2B5EF4-FFF2-40B4-BE49-F238E27FC236}">
                <a16:creationId xmlns:a16="http://schemas.microsoft.com/office/drawing/2014/main" id="{1B5D9A1C-0368-1B99-B992-A0787484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8999" y="5142524"/>
            <a:ext cx="4933950" cy="4038600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0150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FFD91-2377-8FB3-2CFA-93CCD79D9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9274449-7511-E607-705A-DB729B9ACD1A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7E567B31-1312-ABD2-2FB1-633DC2C45A7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EC66956E-C06B-910C-C22F-2C35BB0FBAB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7F02E04-3E8F-1E99-F0F0-3A0CE38689E3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772A3395-E0FA-51E6-3A37-B8F60D044F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189915C-FBBE-E3B2-2CDA-9A54CC9BA93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01F6C-9B01-206C-71CF-399A3C7CF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784CCB9-6E7E-D9E1-073F-7EC87EB7D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509969BC-2064-77E7-AB1A-E9A5FB0D5894}"/>
              </a:ext>
            </a:extLst>
          </p:cNvPr>
          <p:cNvSpPr txBox="1"/>
          <p:nvPr/>
        </p:nvSpPr>
        <p:spPr>
          <a:xfrm>
            <a:off x="742863" y="2812493"/>
            <a:ext cx="7113118" cy="372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NON-REBREATHER MASK</a:t>
            </a:r>
            <a:br>
              <a:rPr lang="en-IN" dirty="0"/>
            </a:b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B4E930-E338-F1C9-1FD9-B0A2EA9F8B80}"/>
              </a:ext>
            </a:extLst>
          </p:cNvPr>
          <p:cNvSpPr txBox="1">
            <a:spLocks/>
          </p:cNvSpPr>
          <p:nvPr/>
        </p:nvSpPr>
        <p:spPr>
          <a:xfrm>
            <a:off x="9024257" y="3658716"/>
            <a:ext cx="13226143" cy="45262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Flow rate 12-15 lpm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Concentration 80-90% of O2.</a:t>
            </a:r>
          </a:p>
          <a:p>
            <a:pPr marL="685800" indent="-685800" algn="just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It contains enough O2, so it does not deflate by more than 1/3rd when patient inhales.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DCDB30-C584-1A06-DE7C-B66408F0C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63" y="5921856"/>
            <a:ext cx="6147794" cy="5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66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C7D78-2452-37C9-F72F-792924325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FE0AD7A-9ED6-D91F-E77F-50E359679481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C3E0CB1-4F0C-D381-DF49-B9BED5299749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2B21758-361B-7D80-E4AA-0081F6249421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BFEDE74-1CDE-CA76-CBBE-FF50A260D49C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BD1920BA-97EB-A066-6DD5-C2FAEAA8D6C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3DEC4C7-677E-D058-BCC2-47D744A72DD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A3AD8-C1E4-EB92-4762-543FCB654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A590017-D365-07BF-D169-9DC9D2C36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B54DAECC-D2EB-0108-2780-983FD13DD3A2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MECHANICAL SUCTION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356D93-2DAD-D7D0-4097-731FDCEEFE0C}"/>
              </a:ext>
            </a:extLst>
          </p:cNvPr>
          <p:cNvSpPr txBox="1">
            <a:spLocks/>
          </p:cNvSpPr>
          <p:nvPr/>
        </p:nvSpPr>
        <p:spPr>
          <a:xfrm>
            <a:off x="9024257" y="5698866"/>
            <a:ext cx="13226143" cy="231826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685800" indent="-685800" eaLnBrk="1" hangingPunct="1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+mn-ea"/>
              </a:rPr>
              <a:t>Maintain airway at all time-keep free of blood, vomit, secretions etc.</a:t>
            </a:r>
            <a:endParaRPr lang="en-US" i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3" descr="C:\Users\vjy\Desktop\BOOOOOOK\images (2).jpg">
            <a:extLst>
              <a:ext uri="{FF2B5EF4-FFF2-40B4-BE49-F238E27FC236}">
                <a16:creationId xmlns:a16="http://schemas.microsoft.com/office/drawing/2014/main" id="{9876ED90-77EA-9FF6-1700-D910CDADE5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9857" y="5384487"/>
            <a:ext cx="7366123" cy="643739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7486249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6844-CFCB-1C2F-79EB-463B1756E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E4C3F6D5-9B98-9DFA-3C77-378DD4065276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FB4B9079-46D5-1BE8-0CCC-F49B6FE29D23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C1017958-1D3A-7A1B-8DE6-2D167E77011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CE6D05E4-F43F-C121-B5E5-DF0CAF3828DF}"/>
              </a:ext>
            </a:extLst>
          </p:cNvPr>
          <p:cNvSpPr txBox="1"/>
          <p:nvPr/>
        </p:nvSpPr>
        <p:spPr>
          <a:xfrm>
            <a:off x="11550362" y="4626277"/>
            <a:ext cx="12255746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Name five situations in which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application of oxygen is indicated. 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 oropharyngeal airway, a CPR mask, a bag valve mask and demonstrate their uses.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key pieces of equipment in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an oxygen delivery system.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45A3C1C4-DA41-0D8B-E1CC-2A1E85392BE5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9D655E39-D477-D798-29C2-2118FE6148D3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64AECD9F-0BF3-137F-69DB-81BE314F3AF8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7571C77-5F17-3E9E-949A-399D59B8FBC7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E9A27444-2CEC-3D19-CCA5-43F89186E0C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BDD36F3D-9299-7D1E-ADD9-BFD73D20D96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371824C4-3592-C375-DBEB-D3097771F49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AFD3C531-1A78-688E-2214-854D0B4C6D41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F349A558-E4B4-1FFB-54E2-3E975BE2163D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0253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17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Name five situations in which…">
            <a:extLst>
              <a:ext uri="{FF2B5EF4-FFF2-40B4-BE49-F238E27FC236}">
                <a16:creationId xmlns:a16="http://schemas.microsoft.com/office/drawing/2014/main" id="{A1531404-055A-0B3E-FFED-C7A397EB056D}"/>
              </a:ext>
            </a:extLst>
          </p:cNvPr>
          <p:cNvSpPr txBox="1"/>
          <p:nvPr/>
        </p:nvSpPr>
        <p:spPr>
          <a:xfrm>
            <a:off x="11550362" y="4626277"/>
            <a:ext cx="12255746" cy="758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Name five situations in which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application of oxygen is indicated. 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Describe an oropharyngeal airway, a CPR mask, a bag valve mask and demonstrate their uses.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four key pieces of equipment in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an oxygen delivery system.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57E688D6-75C0-CAB1-6B95-CDC314E6C616}"/>
              </a:ext>
            </a:extLst>
          </p:cNvPr>
          <p:cNvGrpSpPr/>
          <p:nvPr/>
        </p:nvGrpSpPr>
        <p:grpSpPr>
          <a:xfrm>
            <a:off x="9844663" y="4554121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52E44C68-1177-4940-C337-EBDCD1CF708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39ADDA8F-5C3D-4081-E800-0985E9D252E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83AE83DF-9F5B-EA2A-56CA-A1BFB2776123}"/>
              </a:ext>
            </a:extLst>
          </p:cNvPr>
          <p:cNvGrpSpPr/>
          <p:nvPr/>
        </p:nvGrpSpPr>
        <p:grpSpPr>
          <a:xfrm>
            <a:off x="9844663" y="7050840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23DF5FC5-DF16-E8E9-2403-96B06C886040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5C8B895B-5842-59D3-039C-890B8BEA8FE9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4B62322-ED6C-BAF2-7894-A436EC0213B0}"/>
              </a:ext>
            </a:extLst>
          </p:cNvPr>
          <p:cNvGrpSpPr/>
          <p:nvPr/>
        </p:nvGrpSpPr>
        <p:grpSpPr>
          <a:xfrm>
            <a:off x="9844663" y="9735901"/>
            <a:ext cx="1219201" cy="1681958"/>
            <a:chOff x="0" y="1159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72BB5792-3A32-4F84-8CCC-B8049BC4C98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8FE305ED-BB0C-42FF-028F-922E6DC7F652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BED77-CDC5-2835-63A4-176CCD2E4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850BA69-FBD2-2264-5E10-AB5D931CDC3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1383BF4-4D6F-164B-154F-F4DF1511073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1351288-6E05-AD0F-535E-01FD8294D5DE}"/>
              </a:ext>
            </a:extLst>
          </p:cNvPr>
          <p:cNvSpPr txBox="1"/>
          <p:nvPr/>
        </p:nvSpPr>
        <p:spPr>
          <a:xfrm>
            <a:off x="8564880" y="3888736"/>
            <a:ext cx="15076257" cy="5125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Human can survive without food for 1 to 2 weeks, without water 1 to 2 days, but can not survive without oxygen even for a few hours. Brain cell starts dying after 8 to 10 min.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273734F5-CAF7-3CAF-CDCF-5528DDE9B4E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CB0915D1-E1B1-41EB-D438-4CBC7650874C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6C10B962-7D15-0882-9A4C-C29FB0B40D3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4BB3C6B-5B58-A1C7-B3B6-FC6ED109F3D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C5FCA-5DC7-855C-18EB-DE73AE337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A6FD225-B85F-15A4-2BC6-07FB63DF5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0894F2C-F5A6-146C-FBF6-CC95CAD43D01}"/>
              </a:ext>
            </a:extLst>
          </p:cNvPr>
          <p:cNvSpPr txBox="1"/>
          <p:nvPr/>
        </p:nvSpPr>
        <p:spPr>
          <a:xfrm>
            <a:off x="742863" y="2812493"/>
            <a:ext cx="711311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IMPORTANCE</a:t>
            </a:r>
          </a:p>
        </p:txBody>
      </p:sp>
    </p:spTree>
    <p:extLst>
      <p:ext uri="{BB962C8B-B14F-4D97-AF65-F5344CB8AC3E}">
        <p14:creationId xmlns:p14="http://schemas.microsoft.com/office/powerpoint/2010/main" val="504047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B94FF5D-C055-CC88-7F74-42077F0A2C2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1325C0C-41AE-336C-F4A0-EF06C028E7DD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53A0304-A326-4547-452C-71E9F43559D7}"/>
              </a:ext>
            </a:extLst>
          </p:cNvPr>
          <p:cNvSpPr txBox="1"/>
          <p:nvPr/>
        </p:nvSpPr>
        <p:spPr>
          <a:xfrm>
            <a:off x="8564880" y="3888736"/>
            <a:ext cx="15076257" cy="717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Heart failure/heart attack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Respiratory deficiency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Bleeding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Complications of childbirth 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Poisoning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/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3C8EB-7C1D-DAD0-AD17-99A8DAFBD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F5C739D0-AF86-1D13-BC6B-9D81D33BE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FCB9E74C-D255-2DB2-82AD-DD44C6B084D8}"/>
              </a:ext>
            </a:extLst>
          </p:cNvPr>
          <p:cNvSpPr txBox="1"/>
          <p:nvPr/>
        </p:nvSpPr>
        <p:spPr>
          <a:xfrm>
            <a:off x="742863" y="2812493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Oxygen Therapy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394206A9-DF43-ADF9-D42C-8660A8D80417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Hazards Associated with Oxygen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3D70C7-66F7-0ECF-00DC-CF09DF337A2B}"/>
              </a:ext>
            </a:extLst>
          </p:cNvPr>
          <p:cNvGrpSpPr/>
          <p:nvPr/>
        </p:nvGrpSpPr>
        <p:grpSpPr>
          <a:xfrm>
            <a:off x="1014839" y="5168731"/>
            <a:ext cx="22862321" cy="4902587"/>
            <a:chOff x="1014839" y="5168731"/>
            <a:chExt cx="22862321" cy="4902587"/>
          </a:xfrm>
        </p:grpSpPr>
        <p:sp>
          <p:nvSpPr>
            <p:cNvPr id="15" name="Rounded Rectangle">
              <a:extLst>
                <a:ext uri="{FF2B5EF4-FFF2-40B4-BE49-F238E27FC236}">
                  <a16:creationId xmlns:a16="http://schemas.microsoft.com/office/drawing/2014/main" id="{5F42652E-A864-B7A7-37BA-97C3AEFDBCEF}"/>
                </a:ext>
              </a:extLst>
            </p:cNvPr>
            <p:cNvSpPr/>
            <p:nvPr/>
          </p:nvSpPr>
          <p:spPr>
            <a:xfrm>
              <a:off x="101483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6" name="Fire">
              <a:extLst>
                <a:ext uri="{FF2B5EF4-FFF2-40B4-BE49-F238E27FC236}">
                  <a16:creationId xmlns:a16="http://schemas.microsoft.com/office/drawing/2014/main" id="{6C97DA87-6E80-6022-A67A-7DE00DD85DE7}"/>
                </a:ext>
              </a:extLst>
            </p:cNvPr>
            <p:cNvSpPr txBox="1"/>
            <p:nvPr/>
          </p:nvSpPr>
          <p:spPr>
            <a:xfrm>
              <a:off x="1175812" y="8077417"/>
              <a:ext cx="7050077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Fire</a:t>
              </a:r>
            </a:p>
          </p:txBody>
        </p:sp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87625441-A8F2-2E4B-B5A1-C8F6FD69C537}"/>
                </a:ext>
              </a:extLst>
            </p:cNvPr>
            <p:cNvSpPr/>
            <p:nvPr/>
          </p:nvSpPr>
          <p:spPr>
            <a:xfrm>
              <a:off x="8763000" y="7023317"/>
              <a:ext cx="7366000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0" name="Explosion…">
              <a:extLst>
                <a:ext uri="{FF2B5EF4-FFF2-40B4-BE49-F238E27FC236}">
                  <a16:creationId xmlns:a16="http://schemas.microsoft.com/office/drawing/2014/main" id="{3097C717-40EE-9C5F-E13C-6281D8D05828}"/>
                </a:ext>
              </a:extLst>
            </p:cNvPr>
            <p:cNvSpPr txBox="1"/>
            <p:nvPr/>
          </p:nvSpPr>
          <p:spPr>
            <a:xfrm>
              <a:off x="9947219" y="7607517"/>
              <a:ext cx="4997561" cy="166199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Explosion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(oil, grease)</a:t>
              </a:r>
            </a:p>
          </p:txBody>
        </p:sp>
        <p:grpSp>
          <p:nvGrpSpPr>
            <p:cNvPr id="21" name="Group">
              <a:extLst>
                <a:ext uri="{FF2B5EF4-FFF2-40B4-BE49-F238E27FC236}">
                  <a16:creationId xmlns:a16="http://schemas.microsoft.com/office/drawing/2014/main" id="{C06D3B71-5A56-0BFB-1FED-5F6BC0A4A4CA}"/>
                </a:ext>
              </a:extLst>
            </p:cNvPr>
            <p:cNvGrpSpPr/>
            <p:nvPr/>
          </p:nvGrpSpPr>
          <p:grpSpPr>
            <a:xfrm>
              <a:off x="4332758" y="5168731"/>
              <a:ext cx="1219201" cy="1681958"/>
              <a:chOff x="0" y="115975"/>
              <a:chExt cx="1219200" cy="1681957"/>
            </a:xfrm>
          </p:grpSpPr>
          <p:sp>
            <p:nvSpPr>
              <p:cNvPr id="30" name="Circle">
                <a:extLst>
                  <a:ext uri="{FF2B5EF4-FFF2-40B4-BE49-F238E27FC236}">
                    <a16:creationId xmlns:a16="http://schemas.microsoft.com/office/drawing/2014/main" id="{3E8F0D90-DF25-7405-F4D7-2A2584B97CE9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1">
                <a:extLst>
                  <a:ext uri="{FF2B5EF4-FFF2-40B4-BE49-F238E27FC236}">
                    <a16:creationId xmlns:a16="http://schemas.microsoft.com/office/drawing/2014/main" id="{AD04978A-C2F9-824A-C6BF-A409FC573B3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FCA91588-03F1-C76F-D9EF-2CEA52BB7B26}"/>
                </a:ext>
              </a:extLst>
            </p:cNvPr>
            <p:cNvSpPr/>
            <p:nvPr/>
          </p:nvSpPr>
          <p:spPr>
            <a:xfrm>
              <a:off x="16511159" y="7023317"/>
              <a:ext cx="7366001" cy="3048001"/>
            </a:xfrm>
            <a:prstGeom prst="roundRect">
              <a:avLst>
                <a:gd name="adj" fmla="val 4167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Valve damage">
              <a:extLst>
                <a:ext uri="{FF2B5EF4-FFF2-40B4-BE49-F238E27FC236}">
                  <a16:creationId xmlns:a16="http://schemas.microsoft.com/office/drawing/2014/main" id="{11B4973E-C163-1BD5-FE6E-28B338DE05A3}"/>
                </a:ext>
              </a:extLst>
            </p:cNvPr>
            <p:cNvSpPr txBox="1"/>
            <p:nvPr/>
          </p:nvSpPr>
          <p:spPr>
            <a:xfrm>
              <a:off x="17752141" y="8077417"/>
              <a:ext cx="4884038" cy="8309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rPr dirty="0"/>
                <a:t>Valve damage</a:t>
              </a:r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C15586E9-60B8-CF40-F6F8-459C76E0D468}"/>
                </a:ext>
              </a:extLst>
            </p:cNvPr>
            <p:cNvGrpSpPr/>
            <p:nvPr/>
          </p:nvGrpSpPr>
          <p:grpSpPr>
            <a:xfrm>
              <a:off x="11836400" y="5168731"/>
              <a:ext cx="1219200" cy="1681958"/>
              <a:chOff x="0" y="1159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6E809B5D-A919-A1E1-6C7A-CECFE5702A5B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2">
                <a:extLst>
                  <a:ext uri="{FF2B5EF4-FFF2-40B4-BE49-F238E27FC236}">
                    <a16:creationId xmlns:a16="http://schemas.microsoft.com/office/drawing/2014/main" id="{E0A28F77-DF99-66D4-8361-C961DAB11D7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144E591C-4729-98EE-9213-2B94181FB1AE}"/>
                </a:ext>
              </a:extLst>
            </p:cNvPr>
            <p:cNvGrpSpPr/>
            <p:nvPr/>
          </p:nvGrpSpPr>
          <p:grpSpPr>
            <a:xfrm>
              <a:off x="19584559" y="5168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F487B665-F85A-1460-2CD7-193CC3E2C94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3">
                <a:extLst>
                  <a:ext uri="{FF2B5EF4-FFF2-40B4-BE49-F238E27FC236}">
                    <a16:creationId xmlns:a16="http://schemas.microsoft.com/office/drawing/2014/main" id="{AA4DF3DE-26DB-4524-82C4-085CDB9E9D74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35967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F5A7E-A494-9098-1E91-0870A366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mmediate Sources of Information">
            <a:extLst>
              <a:ext uri="{FF2B5EF4-FFF2-40B4-BE49-F238E27FC236}">
                <a16:creationId xmlns:a16="http://schemas.microsoft.com/office/drawing/2014/main" id="{CBD8D404-223A-6EFF-C15E-6CC2BF76D750}"/>
              </a:ext>
            </a:extLst>
          </p:cNvPr>
          <p:cNvSpPr txBox="1"/>
          <p:nvPr/>
        </p:nvSpPr>
        <p:spPr>
          <a:xfrm>
            <a:off x="1138382" y="2482640"/>
            <a:ext cx="18460257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Cylinder Types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488D6637-2E07-779B-C32E-9EDB9D20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8" y="3169920"/>
            <a:ext cx="16596844" cy="100279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15058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046-78DA-609A-0514-77C879CF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8916F04-2154-1843-60C0-54A73C78EB5F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27CC4947-401F-954E-36AE-4BDE3332CAF7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6E3D1B-2467-655A-98B6-7270B9DAC4C9}"/>
              </a:ext>
            </a:extLst>
          </p:cNvPr>
          <p:cNvSpPr txBox="1"/>
          <p:nvPr/>
        </p:nvSpPr>
        <p:spPr>
          <a:xfrm>
            <a:off x="8564880" y="3888736"/>
            <a:ext cx="15076257" cy="5638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Reduce the pressure to 40-70 psi before administering oxygen.   The pressure in a full cylinder       is 2,000-2,200 psi.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Use a flow meter and pressure regulator.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B84F6C0-F070-ED8E-EC30-E734AF31E4F5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76E8952-42A8-C094-7EE2-192C9953F54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C3BA7544-A8E7-F626-4634-3B8411A87AA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EE9881E-3D61-13B5-F0B5-6D1C4332EF8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EF037-A575-FC0A-8D69-35005A57F7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BD9BDDE-C669-F1AF-9C02-616B533A3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E0769636-3C13-2D1C-696F-25871711E4BE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Precautions When Giving Oxygen</a:t>
            </a:r>
          </a:p>
        </p:txBody>
      </p:sp>
    </p:spTree>
    <p:extLst>
      <p:ext uri="{BB962C8B-B14F-4D97-AF65-F5344CB8AC3E}">
        <p14:creationId xmlns:p14="http://schemas.microsoft.com/office/powerpoint/2010/main" val="26491945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5B6BA-6EB7-6D62-9CAF-6FE8FB808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932A828-252F-7135-45C8-6CA7AF383F05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EDAC307E-166D-B299-B0DF-B0923096399A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8829D3E-ABA9-1D65-A087-B6ACE44DE1E6}"/>
              </a:ext>
            </a:extLst>
          </p:cNvPr>
          <p:cNvSpPr txBox="1"/>
          <p:nvPr/>
        </p:nvSpPr>
        <p:spPr>
          <a:xfrm>
            <a:off x="8871430" y="1740637"/>
            <a:ext cx="15076257" cy="10234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Select proper size.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-Open the patient’s mouth.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-Insert upside down.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-Advance adjunct gently.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-Turn 180 degree.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-Advance until flanges rest</a:t>
            </a:r>
          </a:p>
          <a:p>
            <a:pPr marL="609600" indent="-609600">
              <a:spcBef>
                <a:spcPts val="4000"/>
              </a:spcBef>
              <a:buSzPct val="100000"/>
              <a:buChar char="•"/>
              <a:defRPr sz="6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>
                <a:solidFill>
                  <a:schemeClr val="tx1"/>
                </a:solidFill>
              </a:rPr>
              <a:t>On teeth, then secure it with tape.</a:t>
            </a:r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D4A1146-DF3B-37F5-204A-DE84CBA05D1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5B4571F3-DC1E-7F99-0460-52D50F24F7F9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A9C92A03-0DBA-E02D-6406-0CDC7DBB1DE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C386DB43-A2F5-8F7B-3C43-1A6C74ED4CF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B4CA4-E276-6E5C-4593-A86F7782C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BCBC66EB-21E6-C4D5-D419-4E772D26F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441B2CD2-792F-6D12-4F6E-64CE4371AFA0}"/>
              </a:ext>
            </a:extLst>
          </p:cNvPr>
          <p:cNvSpPr txBox="1"/>
          <p:nvPr/>
        </p:nvSpPr>
        <p:spPr>
          <a:xfrm>
            <a:off x="742863" y="2812493"/>
            <a:ext cx="7113118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OROPHARYNGEAL AIRWAY</a:t>
            </a:r>
            <a:br>
              <a:rPr lang="en-IN" dirty="0"/>
            </a:b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4C2C0D-7AC3-CCB6-6AB7-CED0AB344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795" y="5646577"/>
            <a:ext cx="4846740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82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F3B1B-5BA6-B993-606D-36238E6F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68F90BF-4065-9A09-4CDE-CADA391D2B4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30B28E9D-56F1-05A2-2F7D-191BC6A21D0F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3" name="Rectangle">
            <a:extLst>
              <a:ext uri="{FF2B5EF4-FFF2-40B4-BE49-F238E27FC236}">
                <a16:creationId xmlns:a16="http://schemas.microsoft.com/office/drawing/2014/main" id="{C25A63AD-F99B-E623-5847-69130B75699E}"/>
              </a:ext>
            </a:extLst>
          </p:cNvPr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1FE052C-F291-FC93-BE32-618B28F64EBF}"/>
              </a:ext>
            </a:extLst>
          </p:cNvPr>
          <p:cNvSpPr txBox="1"/>
          <p:nvPr/>
        </p:nvSpPr>
        <p:spPr>
          <a:xfrm>
            <a:off x="21546983" y="12813338"/>
            <a:ext cx="1406835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8</a:t>
            </a:r>
            <a:r>
              <a:rPr b="1" dirty="0"/>
              <a:t> 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E7D06E8-F2B3-D680-0EDF-4E9BE480D60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34CCE0C-7E74-D4F8-C08F-322E7C0CF61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2E1D0-4123-4C26-9F3F-FF33E925D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46" y="225393"/>
            <a:ext cx="2231141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A0B3179D-2ED9-3929-1AB9-2950344F5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9" name="Course Purpose">
            <a:extLst>
              <a:ext uri="{FF2B5EF4-FFF2-40B4-BE49-F238E27FC236}">
                <a16:creationId xmlns:a16="http://schemas.microsoft.com/office/drawing/2014/main" id="{100A084A-0549-E9BD-B7D3-4751E04456F3}"/>
              </a:ext>
            </a:extLst>
          </p:cNvPr>
          <p:cNvSpPr txBox="1"/>
          <p:nvPr/>
        </p:nvSpPr>
        <p:spPr>
          <a:xfrm>
            <a:off x="742863" y="2812493"/>
            <a:ext cx="7113118" cy="5493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br>
              <a:rPr lang="en-IN" dirty="0"/>
            </a:br>
            <a:r>
              <a:rPr lang="en-IN" dirty="0"/>
              <a:t>PROCEDURE  FOR  INSERTING  AIRWAY</a:t>
            </a:r>
            <a:br>
              <a:rPr lang="en-IN" dirty="0"/>
            </a:br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0EED0-DF66-7DB8-3DFE-01744AA2C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471" y="7395220"/>
            <a:ext cx="4846740" cy="4840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00189-6DF0-73DB-03DB-C598DD422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1477" y="2948934"/>
            <a:ext cx="14996210" cy="88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233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558</Words>
  <Application>Microsoft Office PowerPoint</Application>
  <PresentationFormat>Custom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55</cp:revision>
  <dcterms:modified xsi:type="dcterms:W3CDTF">2026-01-07T08:18:18Z</dcterms:modified>
</cp:coreProperties>
</file>