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1188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883" y="8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055943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1pPr>
    <a:lvl2pPr indent="228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2pPr>
    <a:lvl3pPr indent="457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3pPr>
    <a:lvl4pPr indent="685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4pPr>
    <a:lvl5pPr indent="9144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5pPr>
    <a:lvl6pPr indent="11430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6pPr>
    <a:lvl7pPr indent="1371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7pPr>
    <a:lvl8pPr indent="1600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8pPr>
    <a:lvl9pPr indent="1828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1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" name="PPT 7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7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69123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2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4" name="PPT 7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7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2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69123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3">
    <p:bg>
      <p:bgPr>
        <a:solidFill>
          <a:srgbClr val="881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3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8851571" y="12177503"/>
            <a:ext cx="508300" cy="502197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l" defTabSz="1662545">
              <a:defRPr sz="2400">
                <a:solidFill>
                  <a:srgbClr val="FFFFFF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200" b="1" i="0">
                <a:solidFill>
                  <a:srgbClr val="C00000"/>
                </a:solidFill>
              </a:defRPr>
            </a:lvl1pPr>
            <a:lvl2pPr marL="10572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2pPr>
            <a:lvl3pPr marL="1447800" indent="-533400">
              <a:spcBef>
                <a:spcPts val="1000"/>
              </a:spcBef>
              <a:buSzPct val="100000"/>
              <a:buChar char="•"/>
              <a:defRPr sz="4200" b="1" i="0">
                <a:solidFill>
                  <a:srgbClr val="C00000"/>
                </a:solidFill>
              </a:defRPr>
            </a:lvl3pPr>
            <a:lvl4pPr marL="19716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4pPr>
            <a:lvl5pPr marL="2428875" indent="-600075">
              <a:spcBef>
                <a:spcPts val="1000"/>
              </a:spcBef>
              <a:buSzPct val="100000"/>
              <a:buChar char="»"/>
              <a:defRPr sz="4200" b="1" i="0">
                <a:solidFill>
                  <a:srgbClr val="C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600"/>
              </a:spcBef>
              <a:defRPr sz="2600" i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sz="7400" b="1" i="0">
                <a:solidFill>
                  <a:srgbClr val="C00000"/>
                </a:solidFill>
              </a:defRPr>
            </a:pPr>
            <a:endParaRPr/>
          </a:p>
        </p:txBody>
      </p:sp>
      <p:sp>
        <p:nvSpPr>
          <p:cNvPr id="54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5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ed 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1" descr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3594" y="2825551"/>
            <a:ext cx="3793068" cy="269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847" y="8184445"/>
            <a:ext cx="3781780" cy="3341513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400" i="0"/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/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/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/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800"/>
              </a:spcBef>
              <a:defRPr sz="3600" b="1" i="0"/>
            </a:pPr>
            <a:endParaRPr/>
          </a:p>
        </p:txBody>
      </p:sp>
      <p:sp>
        <p:nvSpPr>
          <p:cNvPr id="66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defRPr sz="2600" i="0"/>
            </a:pPr>
            <a:endParaRPr/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lide - Urban Resi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D1F31DE-96AD-B96E-F395-531F5810CA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ABC20-505B-4B29-BB89-CA53CAA6FD76}" type="datetime1">
              <a:rPr lang="en-US" altLang="en-US"/>
              <a:pPr>
                <a:defRPr/>
              </a:pPr>
              <a:t>1/17/2026</a:t>
            </a:fld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9C86DB3-97B7-C669-023F-160BA2E8BC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2nd BN NDRF KOLKATA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70579A4-F150-694F-B833-E1B98CC0B1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6728844" y="12343369"/>
            <a:ext cx="746356" cy="73866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A29FD-B1B1-4EB9-B234-D3E040FCDA88}" type="slidenum">
              <a:rPr lang="zh-CN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90585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127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 defTabSz="2438400">
              <a:defRPr sz="3200">
                <a:latin typeface="HelveticaNeueLT Std Lt"/>
                <a:ea typeface="HelveticaNeueLT Std Lt"/>
                <a:cs typeface="HelveticaNeueLT Std Lt"/>
                <a:sym typeface="HelveticaNeueLT Std L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</p:sldLayoutIdLst>
  <p:transition spd="med"/>
  <p:txStyles>
    <p:titleStyle>
      <a:lvl1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457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914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1371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18288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22860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2743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3200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3657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1pPr>
      <a:lvl2pPr marL="0" marR="0" indent="457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2pPr>
      <a:lvl3pPr marL="0" marR="0" indent="914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3pPr>
      <a:lvl4pPr marL="0" marR="0" indent="1371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4pPr>
      <a:lvl5pPr marL="0" marR="0" indent="18288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5pPr>
      <a:lvl6pPr marL="0" marR="0" indent="22860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6pPr>
      <a:lvl7pPr marL="0" marR="0" indent="2743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7pPr>
      <a:lvl8pPr marL="0" marR="0" indent="3200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8pPr>
      <a:lvl9pPr marL="0" marR="0" indent="3657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4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LESSON 1…"/>
          <p:cNvSpPr txBox="1"/>
          <p:nvPr/>
        </p:nvSpPr>
        <p:spPr>
          <a:xfrm>
            <a:off x="1200259" y="4083124"/>
            <a:ext cx="9545837" cy="2145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defTabSz="243840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LESSON 1</a:t>
            </a:r>
          </a:p>
          <a:p>
            <a:pPr defTabSz="2438400">
              <a:lnSpc>
                <a:spcPct val="80000"/>
              </a:lnSpc>
              <a:defRPr sz="6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COURSE INTRODUCTION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E3C00D-99B9-6CF6-2301-0BB16E944A71}"/>
              </a:ext>
            </a:extLst>
          </p:cNvPr>
          <p:cNvSpPr txBox="1"/>
          <p:nvPr/>
        </p:nvSpPr>
        <p:spPr>
          <a:xfrm>
            <a:off x="602390" y="4471001"/>
            <a:ext cx="11132820" cy="26500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defTabSz="243840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LESSON 2</a:t>
            </a:r>
          </a:p>
          <a:p>
            <a:pPr defTabSz="2438400">
              <a:lnSpc>
                <a:spcPct val="80000"/>
              </a:lnSpc>
              <a:spcBef>
                <a:spcPts val="1000"/>
              </a:spcBef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Organizing and Starting </a:t>
            </a:r>
          </a:p>
          <a:p>
            <a:pPr defTabSz="2438400">
              <a:lnSpc>
                <a:spcPct val="80000"/>
              </a:lnSpc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a CSSR Operation</a:t>
            </a:r>
          </a:p>
        </p:txBody>
      </p:sp>
      <p:pic>
        <p:nvPicPr>
          <p:cNvPr id="4" name="photo-top-view-huge-set-collection-working-hand-power-tools-many-wooden-isolated-black-surface.jpg" descr="photo-top-view-huge-set-collection-working-hand-power-tools-many-wooden-isolated-black-surface.jpg">
            <a:extLst>
              <a:ext uri="{FF2B5EF4-FFF2-40B4-BE49-F238E27FC236}">
                <a16:creationId xmlns:a16="http://schemas.microsoft.com/office/drawing/2014/main" id="{23210CCE-7258-F9F7-32A9-2A705F9F25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17" t="1644" r="119" b="11897"/>
          <a:stretch>
            <a:fillRect/>
          </a:stretch>
        </p:blipFill>
        <p:spPr>
          <a:xfrm>
            <a:off x="0" y="30480"/>
            <a:ext cx="24434801" cy="13766800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Rectangle"/>
          <p:cNvSpPr/>
          <p:nvPr/>
        </p:nvSpPr>
        <p:spPr>
          <a:xfrm>
            <a:off x="22860" y="14554"/>
            <a:ext cx="24384000" cy="13782725"/>
          </a:xfrm>
          <a:prstGeom prst="rect">
            <a:avLst/>
          </a:prstGeom>
          <a:solidFill>
            <a:srgbClr val="535353">
              <a:alpha val="8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70" name="Shape"/>
          <p:cNvSpPr/>
          <p:nvPr/>
        </p:nvSpPr>
        <p:spPr>
          <a:xfrm flipH="1">
            <a:off x="-5082" y="12699"/>
            <a:ext cx="24434801" cy="25221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>
              <a:latin typeface="Arial Black" panose="020B0A04020102020204" pitchFamily="34" charset="0"/>
            </a:endParaRPr>
          </a:p>
        </p:txBody>
      </p:sp>
      <p:pic>
        <p:nvPicPr>
          <p:cNvPr id="2" name="Picture 1" descr="A logo with text on it&#10;&#10;AI-generated content may be incorrect.">
            <a:extLst>
              <a:ext uri="{FF2B5EF4-FFF2-40B4-BE49-F238E27FC236}">
                <a16:creationId xmlns:a16="http://schemas.microsoft.com/office/drawing/2014/main" id="{8866E3E0-DEED-6FEC-0E68-E49EA1B971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BADA77-5C7C-53F3-FE9A-88C61CAF92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5129" y="0"/>
            <a:ext cx="2678871" cy="232111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6FBA4D5-658C-EC97-0282-E9ECBE9B18A2}"/>
              </a:ext>
            </a:extLst>
          </p:cNvPr>
          <p:cNvSpPr/>
          <p:nvPr/>
        </p:nvSpPr>
        <p:spPr>
          <a:xfrm>
            <a:off x="4170607" y="663389"/>
            <a:ext cx="16609133" cy="992159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Black" panose="020B0A04020102020204" pitchFamily="34" charset="0"/>
                <a:sym typeface="Arial"/>
              </a:rPr>
              <a:t>COLLAPSED STRUCTURE SEARCH AND RESCUE</a:t>
            </a:r>
            <a:endParaRPr kumimoji="0" lang="en-IN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Black" panose="020B0A04020102020204" pitchFamily="34" charset="0"/>
              <a:sym typeface="Arial"/>
            </a:endParaRPr>
          </a:p>
        </p:txBody>
      </p:sp>
      <p:pic>
        <p:nvPicPr>
          <p:cNvPr id="8" name="Image" descr="LESSON">
            <a:extLst>
              <a:ext uri="{FF2B5EF4-FFF2-40B4-BE49-F238E27FC236}">
                <a16:creationId xmlns:a16="http://schemas.microsoft.com/office/drawing/2014/main" id="{A18792FC-710C-A71E-000E-2252E3DA8E5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90000"/>
          </a:blip>
          <a:srcRect l="50481"/>
          <a:stretch>
            <a:fillRect/>
          </a:stretch>
        </p:blipFill>
        <p:spPr>
          <a:xfrm>
            <a:off x="0" y="4159266"/>
            <a:ext cx="13562150" cy="361753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miter lim="400000"/>
          </a:ln>
        </p:spPr>
      </p:pic>
      <p:pic>
        <p:nvPicPr>
          <p:cNvPr id="169" name="CSSR-logo-white-01.png" descr="CSSR-logo-white-0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64594" y="9546699"/>
            <a:ext cx="8714406" cy="3226787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>
                <a:solidFill>
                  <a:srgbClr val="FF0000"/>
                </a:solidFill>
              </a:rPr>
              <a:t>NDRF</a:t>
            </a:r>
            <a:r>
              <a:rPr dirty="0">
                <a:solidFill>
                  <a:srgbClr val="FF0000"/>
                </a:solidFill>
              </a:rPr>
              <a:t> | CSSR | INDIA</a:t>
            </a:r>
          </a:p>
        </p:txBody>
      </p:sp>
      <p:sp>
        <p:nvSpPr>
          <p:cNvPr id="165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9" name="PPT 1-2">
            <a:extLst>
              <a:ext uri="{FF2B5EF4-FFF2-40B4-BE49-F238E27FC236}">
                <a16:creationId xmlns:a16="http://schemas.microsoft.com/office/drawing/2014/main" id="{9123D43C-C5A6-CA5D-EE11-670395A17A56}"/>
              </a:ext>
            </a:extLst>
          </p:cNvPr>
          <p:cNvSpPr txBox="1"/>
          <p:nvPr/>
        </p:nvSpPr>
        <p:spPr>
          <a:xfrm>
            <a:off x="21715470" y="12813338"/>
            <a:ext cx="1527059" cy="61976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 numCol="1" anchor="t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IN" dirty="0"/>
              <a:t>7</a:t>
            </a:r>
            <a:r>
              <a:rPr dirty="0"/>
              <a:t>-</a:t>
            </a:r>
            <a:r>
              <a:rPr lang="en-US" b="1" dirty="0"/>
              <a:t>1</a:t>
            </a:r>
            <a:endParaRPr b="1" dirty="0"/>
          </a:p>
        </p:txBody>
      </p:sp>
      <p:sp>
        <p:nvSpPr>
          <p:cNvPr id="175" name="Rectangle"/>
          <p:cNvSpPr/>
          <p:nvPr/>
        </p:nvSpPr>
        <p:spPr>
          <a:xfrm>
            <a:off x="21539200" y="13512801"/>
            <a:ext cx="1879600" cy="203201"/>
          </a:xfrm>
          <a:prstGeom prst="rect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</p:spPr>
        <p:txBody>
          <a:bodyPr wrap="square" lIns="78283" tIns="78283" rIns="78283" bIns="78283" numCol="1" anchor="t">
            <a:noAutofit/>
          </a:bodyPr>
          <a:lstStyle/>
          <a:p>
            <a:endParaRPr dirty="0"/>
          </a:p>
        </p:txBody>
      </p:sp>
      <p:sp>
        <p:nvSpPr>
          <p:cNvPr id="6" name="LESSON 7…">
            <a:extLst>
              <a:ext uri="{FF2B5EF4-FFF2-40B4-BE49-F238E27FC236}">
                <a16:creationId xmlns:a16="http://schemas.microsoft.com/office/drawing/2014/main" id="{8996E369-E0CF-EBD9-792D-14E764316167}"/>
              </a:ext>
            </a:extLst>
          </p:cNvPr>
          <p:cNvSpPr txBox="1"/>
          <p:nvPr/>
        </p:nvSpPr>
        <p:spPr>
          <a:xfrm>
            <a:off x="743059" y="4537784"/>
            <a:ext cx="9439975" cy="26649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243840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  <a:p>
            <a:pPr defTabSz="2438400">
              <a:lnSpc>
                <a:spcPct val="80000"/>
              </a:lnSpc>
              <a:spcBef>
                <a:spcPts val="1000"/>
              </a:spcBef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Tools and Location Techniques</a:t>
            </a:r>
          </a:p>
        </p:txBody>
      </p:sp>
      <p:sp>
        <p:nvSpPr>
          <p:cNvPr id="3" name="Duties of…">
            <a:extLst>
              <a:ext uri="{FF2B5EF4-FFF2-40B4-BE49-F238E27FC236}">
                <a16:creationId xmlns:a16="http://schemas.microsoft.com/office/drawing/2014/main" id="{6D6F368E-908D-AE42-7CC7-C29E72C9E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6164" y="7258916"/>
            <a:ext cx="7129009" cy="50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9142" tIns="39142" rIns="39142" bIns="39142">
            <a:spAutoFit/>
          </a:bodyPr>
          <a:lstStyle/>
          <a:p>
            <a:pPr algn="ctr"/>
            <a:r>
              <a:rPr lang="en-US" altLang="en-US" sz="2800" b="1" dirty="0">
                <a:latin typeface="Open Sans" panose="020B0606030504020204" pitchFamily="34" charset="0"/>
              </a:rPr>
              <a:t>Presented By:- Kamlesh Dhoundiyal,2IC</a:t>
            </a:r>
            <a:endParaRPr lang="en-US" altLang="en-US" sz="2800" dirty="0">
              <a:latin typeface="Open Sans" panose="020B0606030504020204" pitchFamily="34" charset="0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Rectangle"/>
          <p:cNvSpPr/>
          <p:nvPr/>
        </p:nvSpPr>
        <p:spPr>
          <a:xfrm>
            <a:off x="-1" y="0"/>
            <a:ext cx="11202844" cy="1267314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48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249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50" name="PPT 7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7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251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10</a:t>
            </a:fld>
            <a:endParaRPr/>
          </a:p>
        </p:txBody>
      </p:sp>
      <p:grpSp>
        <p:nvGrpSpPr>
          <p:cNvPr id="257" name="Group"/>
          <p:cNvGrpSpPr/>
          <p:nvPr/>
        </p:nvGrpSpPr>
        <p:grpSpPr>
          <a:xfrm>
            <a:off x="12161066" y="3256579"/>
            <a:ext cx="11202843" cy="7964842"/>
            <a:chOff x="0" y="0"/>
            <a:chExt cx="11202842" cy="7964841"/>
          </a:xfrm>
        </p:grpSpPr>
        <p:pic>
          <p:nvPicPr>
            <p:cNvPr id="253" name="k1250an" descr="k1250an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177795"/>
              <a:ext cx="5332472" cy="26725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4" name="rotary hammer" descr="rotary hammer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0990" y="0"/>
              <a:ext cx="3832320" cy="32020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5" name="reciproc" descr="reciproc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31251" y="538919"/>
              <a:ext cx="5771592" cy="21241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6" name="chipping" descr="chippi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07794" y="5063288"/>
              <a:ext cx="3920565" cy="29015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58" name="Before using…"/>
          <p:cNvSpPr txBox="1"/>
          <p:nvPr/>
        </p:nvSpPr>
        <p:spPr>
          <a:xfrm>
            <a:off x="1164032" y="3256579"/>
            <a:ext cx="11436752" cy="4496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lnSpc>
                <a:spcPct val="90000"/>
              </a:lnSpc>
              <a:defRPr sz="7200" b="1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Before using </a:t>
            </a:r>
          </a:p>
          <a:p>
            <a:pPr defTabSz="1896340">
              <a:lnSpc>
                <a:spcPct val="90000"/>
              </a:lnSpc>
              <a:defRPr sz="7200" b="1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power tools,</a:t>
            </a:r>
          </a:p>
          <a:p>
            <a:pPr defTabSz="1896340">
              <a:lnSpc>
                <a:spcPct val="90000"/>
              </a:lnSpc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read manufacturer’s instructions</a:t>
            </a:r>
          </a:p>
        </p:txBody>
      </p:sp>
      <p:sp>
        <p:nvSpPr>
          <p:cNvPr id="2" name="PEER | CSSR | INDIA">
            <a:extLst>
              <a:ext uri="{FF2B5EF4-FFF2-40B4-BE49-F238E27FC236}">
                <a16:creationId xmlns:a16="http://schemas.microsoft.com/office/drawing/2014/main" id="{6144102F-0C14-EFC8-88B5-7DBB19ADD105}"/>
              </a:ext>
            </a:extLst>
          </p:cNvPr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pic>
        <p:nvPicPr>
          <p:cNvPr id="3" name="Picture 2" descr="A logo with text on it&#10;&#10;AI-generated content may be incorrect.">
            <a:extLst>
              <a:ext uri="{FF2B5EF4-FFF2-40B4-BE49-F238E27FC236}">
                <a16:creationId xmlns:a16="http://schemas.microsoft.com/office/drawing/2014/main" id="{46EF8155-265C-817E-D502-A3AD463A39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40FBDD-3C56-3243-01F5-53094F8966D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5129" y="0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2F28B13-441F-33C2-292A-2878F51B5EA4}"/>
              </a:ext>
            </a:extLst>
          </p:cNvPr>
          <p:cNvSpPr/>
          <p:nvPr/>
        </p:nvSpPr>
        <p:spPr>
          <a:xfrm>
            <a:off x="153459" y="1"/>
            <a:ext cx="24077083" cy="1356254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FF41259A-2928-0FF1-C72F-7D952D69E7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887731" y="6553731"/>
            <a:ext cx="608542" cy="608542"/>
          </a:xfrm>
          <a:prstGeom prst="rect">
            <a:avLst/>
          </a:prstGeom>
          <a:noFill/>
        </p:spPr>
        <p:txBody>
          <a:bodyPr lIns="182880" tIns="91440" rIns="182880" bIns="91440"/>
          <a:lstStyle/>
          <a:p>
            <a:pPr>
              <a:defRPr/>
            </a:pPr>
            <a:endParaRPr lang="en-IN" sz="2800"/>
          </a:p>
        </p:txBody>
      </p:sp>
      <p:sp>
        <p:nvSpPr>
          <p:cNvPr id="41988" name="Slide Number Placeholder 1">
            <a:extLst>
              <a:ext uri="{FF2B5EF4-FFF2-40B4-BE49-F238E27FC236}">
                <a16:creationId xmlns:a16="http://schemas.microsoft.com/office/drawing/2014/main" id="{2EB5B3EE-81D5-5577-D6C0-BBD34030A3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6773728" y="12343369"/>
            <a:ext cx="701472" cy="738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DC68094-55DD-467D-B369-CAD2E9358855}" type="slidenum">
              <a:rPr lang="en-IN" altLang="en-US"/>
              <a:pPr/>
              <a:t>11</a:t>
            </a:fld>
            <a:endParaRPr lang="en-IN" altLang="en-US"/>
          </a:p>
        </p:txBody>
      </p:sp>
      <p:sp>
        <p:nvSpPr>
          <p:cNvPr id="41989" name="Rounded Rectangle">
            <a:extLst>
              <a:ext uri="{FF2B5EF4-FFF2-40B4-BE49-F238E27FC236}">
                <a16:creationId xmlns:a16="http://schemas.microsoft.com/office/drawing/2014/main" id="{AD713CBE-8AD7-FE3B-6E37-1DC30690E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4917" y="291041"/>
            <a:ext cx="13610167" cy="12790989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78285" tIns="78285" rIns="78285" bIns="78285"/>
          <a:lstStyle/>
          <a:p>
            <a:endParaRPr lang="en-US" altLang="en-US" sz="6000">
              <a:latin typeface="Open Sans" panose="020B0606030504020204" pitchFamily="34" charset="0"/>
            </a:endParaRPr>
          </a:p>
        </p:txBody>
      </p:sp>
      <p:sp>
        <p:nvSpPr>
          <p:cNvPr id="41990" name="Duties of…">
            <a:extLst>
              <a:ext uri="{FF2B5EF4-FFF2-40B4-BE49-F238E27FC236}">
                <a16:creationId xmlns:a16="http://schemas.microsoft.com/office/drawing/2014/main" id="{2FADE5B6-846A-D7BA-CDD1-B5D45D76C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980" y="6461125"/>
            <a:ext cx="7448020" cy="1389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78285" tIns="78285" rIns="78285" bIns="78285">
            <a:spAutoFit/>
          </a:bodyPr>
          <a:lstStyle/>
          <a:p>
            <a:pPr algn="ctr"/>
            <a:r>
              <a:rPr lang="en-US" altLang="en-US" sz="8000" b="1">
                <a:latin typeface="Open Sans" panose="020B0606030504020204" pitchFamily="34" charset="0"/>
              </a:rPr>
              <a:t>THANK YOU </a:t>
            </a:r>
            <a:r>
              <a:rPr lang="en-US" altLang="en-US" sz="8000">
                <a:latin typeface="Open Sans" panose="020B0606030504020204" pitchFamily="34" charset="0"/>
              </a:rPr>
              <a:t> </a:t>
            </a:r>
          </a:p>
        </p:txBody>
      </p:sp>
      <p:pic>
        <p:nvPicPr>
          <p:cNvPr id="41991" name="Picture 2" descr="A logo with a lion and a triangle&#10;&#10;AI-generated content may be incorrect.">
            <a:extLst>
              <a:ext uri="{FF2B5EF4-FFF2-40B4-BE49-F238E27FC236}">
                <a16:creationId xmlns:a16="http://schemas.microsoft.com/office/drawing/2014/main" id="{A0286AB0-808E-AC7F-4451-5CE75BA99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731" y="1031875"/>
            <a:ext cx="9752542" cy="1107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3">
            <a:extLst>
              <a:ext uri="{FF2B5EF4-FFF2-40B4-BE49-F238E27FC236}">
                <a16:creationId xmlns:a16="http://schemas.microsoft.com/office/drawing/2014/main" id="{766AEAC0-28B3-C00F-A551-A64CBB66B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881563" cy="292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6">
            <a:extLst>
              <a:ext uri="{FF2B5EF4-FFF2-40B4-BE49-F238E27FC236}">
                <a16:creationId xmlns:a16="http://schemas.microsoft.com/office/drawing/2014/main" id="{9121B418-99E1-30C4-6520-077EEEF61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4981" y="13230"/>
            <a:ext cx="2775478" cy="245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106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7" name="PPT 7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 dirty="0"/>
              <a:t>PPT 7</a:t>
            </a:r>
            <a:r>
              <a:rPr b="1" spc="-59" dirty="0"/>
              <a:t> </a:t>
            </a:r>
            <a:r>
              <a:rPr b="1" dirty="0"/>
              <a:t>-</a:t>
            </a:r>
          </a:p>
        </p:txBody>
      </p:sp>
      <p:sp>
        <p:nvSpPr>
          <p:cNvPr id="108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110" name="Upon completing this lesson, you will be able to:"/>
          <p:cNvSpPr txBox="1">
            <a:spLocks noGrp="1"/>
          </p:cNvSpPr>
          <p:nvPr>
            <p:ph type="body" sz="quarter" idx="4294967295"/>
          </p:nvPr>
        </p:nvSpPr>
        <p:spPr>
          <a:xfrm>
            <a:off x="1077422" y="4314091"/>
            <a:ext cx="7627217" cy="2027201"/>
          </a:xfrm>
          <a:prstGeom prst="rect">
            <a:avLst/>
          </a:prstGeom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Upon completing this lesson, you will be able to:</a:t>
            </a:r>
          </a:p>
        </p:txBody>
      </p:sp>
      <p:sp>
        <p:nvSpPr>
          <p:cNvPr id="111" name="OBJECTIVES"/>
          <p:cNvSpPr txBox="1"/>
          <p:nvPr/>
        </p:nvSpPr>
        <p:spPr>
          <a:xfrm>
            <a:off x="1077422" y="2616531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grpSp>
        <p:nvGrpSpPr>
          <p:cNvPr id="114" name="Group"/>
          <p:cNvGrpSpPr/>
          <p:nvPr/>
        </p:nvGrpSpPr>
        <p:grpSpPr>
          <a:xfrm>
            <a:off x="10013073" y="4486713"/>
            <a:ext cx="1219201" cy="1681958"/>
            <a:chOff x="0" y="115975"/>
            <a:chExt cx="1219200" cy="1681957"/>
          </a:xfrm>
        </p:grpSpPr>
        <p:sp>
          <p:nvSpPr>
            <p:cNvPr id="112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13" name="1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17" name="Group"/>
          <p:cNvGrpSpPr/>
          <p:nvPr/>
        </p:nvGrpSpPr>
        <p:grpSpPr>
          <a:xfrm>
            <a:off x="10013073" y="6926532"/>
            <a:ext cx="1219201" cy="1681958"/>
            <a:chOff x="0" y="115975"/>
            <a:chExt cx="1219200" cy="1681957"/>
          </a:xfrm>
        </p:grpSpPr>
        <p:sp>
          <p:nvSpPr>
            <p:cNvPr id="115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16" name="2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120" name="Group"/>
          <p:cNvGrpSpPr/>
          <p:nvPr/>
        </p:nvGrpSpPr>
        <p:grpSpPr>
          <a:xfrm>
            <a:off x="10013073" y="9529132"/>
            <a:ext cx="1219201" cy="1681958"/>
            <a:chOff x="0" y="115975"/>
            <a:chExt cx="1219200" cy="1681957"/>
          </a:xfrm>
        </p:grpSpPr>
        <p:sp>
          <p:nvSpPr>
            <p:cNvPr id="118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19" name="3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3</a:t>
              </a:r>
            </a:p>
          </p:txBody>
        </p:sp>
      </p:grpSp>
      <p:sp>
        <p:nvSpPr>
          <p:cNvPr id="121" name="Define tools, equipment and accessories (TEA).…"/>
          <p:cNvSpPr txBox="1"/>
          <p:nvPr/>
        </p:nvSpPr>
        <p:spPr>
          <a:xfrm>
            <a:off x="11835645" y="4570216"/>
            <a:ext cx="11558768" cy="7065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t>Define tools, equipment and accessories (TEA).</a:t>
            </a:r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t>List four categories of TEA according to their use.</a:t>
            </a:r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t>List five power sources for equipment and tools.</a:t>
            </a:r>
          </a:p>
        </p:txBody>
      </p:sp>
      <p:sp>
        <p:nvSpPr>
          <p:cNvPr id="2" name="PEER | CSSR | INDIA">
            <a:extLst>
              <a:ext uri="{FF2B5EF4-FFF2-40B4-BE49-F238E27FC236}">
                <a16:creationId xmlns:a16="http://schemas.microsoft.com/office/drawing/2014/main" id="{90C143EF-6636-9424-C52E-0D61AD92A7ED}"/>
              </a:ext>
            </a:extLst>
          </p:cNvPr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pic>
        <p:nvPicPr>
          <p:cNvPr id="3" name="Picture 2" descr="A logo with text on it&#10;&#10;AI-generated content may be incorrect.">
            <a:extLst>
              <a:ext uri="{FF2B5EF4-FFF2-40B4-BE49-F238E27FC236}">
                <a16:creationId xmlns:a16="http://schemas.microsoft.com/office/drawing/2014/main" id="{84D1096C-766C-F0DE-9C6C-7D3D3843D6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4B1995-9BD4-D533-14CB-6320D9DC2B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5129" y="0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12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25" name="PPT 7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7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26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128" name="Upon completing this lesson, you will be able to:"/>
          <p:cNvSpPr txBox="1">
            <a:spLocks noGrp="1"/>
          </p:cNvSpPr>
          <p:nvPr>
            <p:ph type="body" sz="quarter" idx="4294967295"/>
          </p:nvPr>
        </p:nvSpPr>
        <p:spPr>
          <a:xfrm>
            <a:off x="1077422" y="4125785"/>
            <a:ext cx="7627217" cy="2164361"/>
          </a:xfrm>
          <a:prstGeom prst="rect">
            <a:avLst/>
          </a:prstGeom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Upon completing this lesson, you will be able to:</a:t>
            </a:r>
          </a:p>
        </p:txBody>
      </p:sp>
      <p:sp>
        <p:nvSpPr>
          <p:cNvPr id="129" name="OBJECTIVES"/>
          <p:cNvSpPr txBox="1"/>
          <p:nvPr/>
        </p:nvSpPr>
        <p:spPr>
          <a:xfrm>
            <a:off x="1077422" y="2724616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30" name="List the general steps for use and maintenance of tools and equipment (before, during and after their use).…"/>
          <p:cNvSpPr txBox="1"/>
          <p:nvPr/>
        </p:nvSpPr>
        <p:spPr>
          <a:xfrm>
            <a:off x="11860613" y="5601308"/>
            <a:ext cx="11606301" cy="5338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t>List the general steps for use and maintenance of tools and equipment (before, during and after their use).</a:t>
            </a:r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t>Demonstrate in four practical exercises the correct use of TEA.</a:t>
            </a:r>
          </a:p>
        </p:txBody>
      </p:sp>
      <p:grpSp>
        <p:nvGrpSpPr>
          <p:cNvPr id="133" name="Group"/>
          <p:cNvGrpSpPr/>
          <p:nvPr/>
        </p:nvGrpSpPr>
        <p:grpSpPr>
          <a:xfrm>
            <a:off x="10013073" y="5449166"/>
            <a:ext cx="1219201" cy="1681959"/>
            <a:chOff x="0" y="115975"/>
            <a:chExt cx="1219200" cy="1681957"/>
          </a:xfrm>
        </p:grpSpPr>
        <p:sp>
          <p:nvSpPr>
            <p:cNvPr id="131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32" name="4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136" name="Group"/>
          <p:cNvGrpSpPr/>
          <p:nvPr/>
        </p:nvGrpSpPr>
        <p:grpSpPr>
          <a:xfrm>
            <a:off x="10013073" y="8814300"/>
            <a:ext cx="1219201" cy="1681958"/>
            <a:chOff x="0" y="115975"/>
            <a:chExt cx="1219200" cy="1681957"/>
          </a:xfrm>
        </p:grpSpPr>
        <p:sp>
          <p:nvSpPr>
            <p:cNvPr id="134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35" name="5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5</a:t>
              </a:r>
            </a:p>
          </p:txBody>
        </p:sp>
      </p:grpSp>
      <p:sp>
        <p:nvSpPr>
          <p:cNvPr id="2" name="PEER | CSSR | INDIA">
            <a:extLst>
              <a:ext uri="{FF2B5EF4-FFF2-40B4-BE49-F238E27FC236}">
                <a16:creationId xmlns:a16="http://schemas.microsoft.com/office/drawing/2014/main" id="{CBB0E870-E246-9D7B-1AA1-03941DAC52E2}"/>
              </a:ext>
            </a:extLst>
          </p:cNvPr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pic>
        <p:nvPicPr>
          <p:cNvPr id="3" name="Picture 2" descr="A logo with text on it&#10;&#10;AI-generated content may be incorrect.">
            <a:extLst>
              <a:ext uri="{FF2B5EF4-FFF2-40B4-BE49-F238E27FC236}">
                <a16:creationId xmlns:a16="http://schemas.microsoft.com/office/drawing/2014/main" id="{130A6376-BA7C-7C18-3983-73EBB41AD3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FB8A56-B169-9538-9FFF-69B9EC1094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5129" y="0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"/>
          <p:cNvSpPr/>
          <p:nvPr/>
        </p:nvSpPr>
        <p:spPr>
          <a:xfrm>
            <a:off x="8167732" y="0"/>
            <a:ext cx="16216268" cy="13716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9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14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41" name="PPT 7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7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4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144" name="Tool"/>
          <p:cNvSpPr txBox="1"/>
          <p:nvPr/>
        </p:nvSpPr>
        <p:spPr>
          <a:xfrm>
            <a:off x="1167441" y="2836689"/>
            <a:ext cx="3128818" cy="1044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6400" b="1" cap="all" spc="64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Tool</a:t>
            </a:r>
          </a:p>
        </p:txBody>
      </p:sp>
      <p:sp>
        <p:nvSpPr>
          <p:cNvPr id="145" name="A device that is used to perform or facilitate manual or mechanical work, using only the strength of the operator."/>
          <p:cNvSpPr txBox="1"/>
          <p:nvPr/>
        </p:nvSpPr>
        <p:spPr>
          <a:xfrm>
            <a:off x="9985055" y="5293042"/>
            <a:ext cx="13178107" cy="3108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defTabSz="1896340">
              <a:lnSpc>
                <a:spcPct val="11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A device that is used to perform or facilitate manual or mechanical work, using only the strength of the operator.</a:t>
            </a:r>
          </a:p>
        </p:txBody>
      </p:sp>
      <p:sp>
        <p:nvSpPr>
          <p:cNvPr id="146" name="Line"/>
          <p:cNvSpPr/>
          <p:nvPr/>
        </p:nvSpPr>
        <p:spPr>
          <a:xfrm>
            <a:off x="7544229" y="3619648"/>
            <a:ext cx="17011186" cy="782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147" name="brickham" descr="brickha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628" y="4467278"/>
            <a:ext cx="4169263" cy="35497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wrench adj" descr="wrench adj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388" y="9120420"/>
            <a:ext cx="4406244" cy="153973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PEER | CSSR | INDIA">
            <a:extLst>
              <a:ext uri="{FF2B5EF4-FFF2-40B4-BE49-F238E27FC236}">
                <a16:creationId xmlns:a16="http://schemas.microsoft.com/office/drawing/2014/main" id="{8D1FAEF1-D31B-FF4D-B3BF-6330D571657E}"/>
              </a:ext>
            </a:extLst>
          </p:cNvPr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pic>
        <p:nvPicPr>
          <p:cNvPr id="3" name="Picture 2" descr="A logo with text on it&#10;&#10;AI-generated content may be incorrect.">
            <a:extLst>
              <a:ext uri="{FF2B5EF4-FFF2-40B4-BE49-F238E27FC236}">
                <a16:creationId xmlns:a16="http://schemas.microsoft.com/office/drawing/2014/main" id="{7C226FEF-D88E-D4DE-A8EB-BC34C06EEA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605DAF-05B9-D6D9-30BB-07ADEA50EB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5129" y="0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tangle"/>
          <p:cNvSpPr/>
          <p:nvPr/>
        </p:nvSpPr>
        <p:spPr>
          <a:xfrm>
            <a:off x="8167732" y="0"/>
            <a:ext cx="16216268" cy="13716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1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15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3" name="PPT 7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7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5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grpSp>
        <p:nvGrpSpPr>
          <p:cNvPr id="158" name="Group"/>
          <p:cNvGrpSpPr/>
          <p:nvPr/>
        </p:nvGrpSpPr>
        <p:grpSpPr>
          <a:xfrm>
            <a:off x="895555" y="4438826"/>
            <a:ext cx="6547409" cy="6885736"/>
            <a:chOff x="0" y="0"/>
            <a:chExt cx="6547408" cy="6885735"/>
          </a:xfrm>
        </p:grpSpPr>
        <p:pic>
          <p:nvPicPr>
            <p:cNvPr id="156" name="chainsaw" descr="chainsaw"/>
            <p:cNvPicPr>
              <a:picLocks noChangeAspect="1"/>
            </p:cNvPicPr>
            <p:nvPr/>
          </p:nvPicPr>
          <p:blipFill>
            <a:blip r:embed="rId2"/>
            <a:srcRect t="7276" b="15896"/>
            <a:stretch>
              <a:fillRect/>
            </a:stretch>
          </p:blipFill>
          <p:spPr>
            <a:xfrm>
              <a:off x="0" y="0"/>
              <a:ext cx="6547409" cy="24776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7" name="chipping" descr="chippi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18592" y="3989734"/>
              <a:ext cx="3910041" cy="28960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9" name="Equipment"/>
          <p:cNvSpPr txBox="1"/>
          <p:nvPr/>
        </p:nvSpPr>
        <p:spPr>
          <a:xfrm>
            <a:off x="895555" y="2749449"/>
            <a:ext cx="6437675" cy="1261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6400" b="1" cap="all" spc="64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Equipment</a:t>
            </a:r>
          </a:p>
        </p:txBody>
      </p:sp>
      <p:sp>
        <p:nvSpPr>
          <p:cNvPr id="160" name="A machine or device that performs…"/>
          <p:cNvSpPr txBox="1"/>
          <p:nvPr/>
        </p:nvSpPr>
        <p:spPr>
          <a:xfrm>
            <a:off x="9985055" y="5293041"/>
            <a:ext cx="13581279" cy="4142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1896340">
              <a:lnSpc>
                <a:spcPct val="11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t>A machine or device that performs </a:t>
            </a:r>
          </a:p>
          <a:p>
            <a:pPr defTabSz="1896340">
              <a:lnSpc>
                <a:spcPct val="11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t>a physical task, whose operation depends on an outside power source in order to increase work capacity.</a:t>
            </a:r>
          </a:p>
        </p:txBody>
      </p:sp>
      <p:sp>
        <p:nvSpPr>
          <p:cNvPr id="161" name="Line"/>
          <p:cNvSpPr/>
          <p:nvPr/>
        </p:nvSpPr>
        <p:spPr>
          <a:xfrm>
            <a:off x="7544229" y="3619648"/>
            <a:ext cx="16839771" cy="782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2" name="PEER | CSSR | INDIA">
            <a:extLst>
              <a:ext uri="{FF2B5EF4-FFF2-40B4-BE49-F238E27FC236}">
                <a16:creationId xmlns:a16="http://schemas.microsoft.com/office/drawing/2014/main" id="{771978F4-FA55-3A99-BB4B-13631C3C9021}"/>
              </a:ext>
            </a:extLst>
          </p:cNvPr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pic>
        <p:nvPicPr>
          <p:cNvPr id="3" name="Picture 2" descr="A logo with text on it&#10;&#10;AI-generated content may be incorrect.">
            <a:extLst>
              <a:ext uri="{FF2B5EF4-FFF2-40B4-BE49-F238E27FC236}">
                <a16:creationId xmlns:a16="http://schemas.microsoft.com/office/drawing/2014/main" id="{A0C19FC5-85D1-56E1-77CD-F971326B70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AF4AEE-167C-65ED-68A5-C29C26659D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5129" y="0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Rectangle"/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64" name="Accessory"/>
          <p:cNvSpPr txBox="1"/>
          <p:nvPr/>
        </p:nvSpPr>
        <p:spPr>
          <a:xfrm>
            <a:off x="794802" y="2608213"/>
            <a:ext cx="6437675" cy="1261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6400" b="1" cap="all" spc="64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Accessory</a:t>
            </a:r>
          </a:p>
        </p:txBody>
      </p:sp>
      <p:sp>
        <p:nvSpPr>
          <p:cNvPr id="165" name="A component that supplements or completes a tool or piece of equipment, and which increases the operator’s ability to perform a task."/>
          <p:cNvSpPr txBox="1"/>
          <p:nvPr/>
        </p:nvSpPr>
        <p:spPr>
          <a:xfrm>
            <a:off x="9985055" y="5293042"/>
            <a:ext cx="13581279" cy="414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defTabSz="1896340">
              <a:lnSpc>
                <a:spcPct val="11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A component that supplements or completes a tool or piece of equipment, and which increases the operator’s ability to perform a task.</a:t>
            </a:r>
          </a:p>
        </p:txBody>
      </p:sp>
      <p:sp>
        <p:nvSpPr>
          <p:cNvPr id="166" name="Line"/>
          <p:cNvSpPr/>
          <p:nvPr/>
        </p:nvSpPr>
        <p:spPr>
          <a:xfrm>
            <a:off x="7544229" y="3619648"/>
            <a:ext cx="17011186" cy="782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67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168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69" name="PPT 7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7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70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7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grpSp>
        <p:nvGrpSpPr>
          <p:cNvPr id="174" name="Group"/>
          <p:cNvGrpSpPr/>
          <p:nvPr/>
        </p:nvGrpSpPr>
        <p:grpSpPr>
          <a:xfrm>
            <a:off x="695353" y="5046007"/>
            <a:ext cx="7201813" cy="5290375"/>
            <a:chOff x="0" y="0"/>
            <a:chExt cx="7201812" cy="5290374"/>
          </a:xfrm>
        </p:grpSpPr>
        <p:pic>
          <p:nvPicPr>
            <p:cNvPr id="172" name="apron" descr="apron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7201813" cy="207443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3" name="chipping bit2" descr="chipping bit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9912" y="3165615"/>
              <a:ext cx="5775989" cy="21247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" name="PEER | CSSR | INDIA">
            <a:extLst>
              <a:ext uri="{FF2B5EF4-FFF2-40B4-BE49-F238E27FC236}">
                <a16:creationId xmlns:a16="http://schemas.microsoft.com/office/drawing/2014/main" id="{FD9890C8-D594-5224-B0E7-22E2AE922866}"/>
              </a:ext>
            </a:extLst>
          </p:cNvPr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pic>
        <p:nvPicPr>
          <p:cNvPr id="3" name="Picture 2" descr="A logo with text on it&#10;&#10;AI-generated content may be incorrect.">
            <a:extLst>
              <a:ext uri="{FF2B5EF4-FFF2-40B4-BE49-F238E27FC236}">
                <a16:creationId xmlns:a16="http://schemas.microsoft.com/office/drawing/2014/main" id="{5B3BC2CC-2FE0-E7F6-7EFD-75655F2B70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F2F2DA-26D1-5430-B6D0-D026DC0DA0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5129" y="0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Rounded Rectangle"/>
          <p:cNvSpPr/>
          <p:nvPr/>
        </p:nvSpPr>
        <p:spPr>
          <a:xfrm>
            <a:off x="1013106" y="5011768"/>
            <a:ext cx="5080001" cy="6858001"/>
          </a:xfrm>
          <a:prstGeom prst="roundRect">
            <a:avLst>
              <a:gd name="adj" fmla="val 2500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77" name="Rounded Rectangle"/>
          <p:cNvSpPr/>
          <p:nvPr/>
        </p:nvSpPr>
        <p:spPr>
          <a:xfrm>
            <a:off x="6772369" y="5011768"/>
            <a:ext cx="5080001" cy="6858001"/>
          </a:xfrm>
          <a:prstGeom prst="roundRect">
            <a:avLst>
              <a:gd name="adj" fmla="val 2500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78" name="Rounded Rectangle"/>
          <p:cNvSpPr/>
          <p:nvPr/>
        </p:nvSpPr>
        <p:spPr>
          <a:xfrm>
            <a:off x="12531630" y="5011768"/>
            <a:ext cx="5080001" cy="6858001"/>
          </a:xfrm>
          <a:prstGeom prst="roundRect">
            <a:avLst>
              <a:gd name="adj" fmla="val 2500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79" name="Rounded Rectangle"/>
          <p:cNvSpPr/>
          <p:nvPr/>
        </p:nvSpPr>
        <p:spPr>
          <a:xfrm>
            <a:off x="18290892" y="5011768"/>
            <a:ext cx="5080001" cy="6858001"/>
          </a:xfrm>
          <a:prstGeom prst="roundRect">
            <a:avLst>
              <a:gd name="adj" fmla="val 2500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80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181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82" name="PPT 7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7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83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8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185" name="Classifying TEA by Use"/>
          <p:cNvSpPr txBox="1"/>
          <p:nvPr/>
        </p:nvSpPr>
        <p:spPr>
          <a:xfrm>
            <a:off x="7934752" y="1269483"/>
            <a:ext cx="8514495" cy="2152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dirty="0"/>
              <a:t>Classifying TEA by Use </a:t>
            </a:r>
          </a:p>
        </p:txBody>
      </p:sp>
      <p:sp>
        <p:nvSpPr>
          <p:cNvPr id="186" name="Search"/>
          <p:cNvSpPr txBox="1"/>
          <p:nvPr/>
        </p:nvSpPr>
        <p:spPr>
          <a:xfrm>
            <a:off x="1267106" y="7260183"/>
            <a:ext cx="4572001" cy="110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Search</a:t>
            </a:r>
          </a:p>
        </p:txBody>
      </p:sp>
      <p:sp>
        <p:nvSpPr>
          <p:cNvPr id="187" name="Rescue"/>
          <p:cNvSpPr txBox="1"/>
          <p:nvPr/>
        </p:nvSpPr>
        <p:spPr>
          <a:xfrm>
            <a:off x="7026369" y="7260183"/>
            <a:ext cx="4572001" cy="110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Rescue</a:t>
            </a:r>
          </a:p>
        </p:txBody>
      </p:sp>
      <p:grpSp>
        <p:nvGrpSpPr>
          <p:cNvPr id="190" name="Group"/>
          <p:cNvGrpSpPr/>
          <p:nvPr/>
        </p:nvGrpSpPr>
        <p:grpSpPr>
          <a:xfrm>
            <a:off x="2943506" y="4145704"/>
            <a:ext cx="1219201" cy="1681958"/>
            <a:chOff x="0" y="115975"/>
            <a:chExt cx="1219200" cy="1681957"/>
          </a:xfrm>
        </p:grpSpPr>
        <p:sp>
          <p:nvSpPr>
            <p:cNvPr id="188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89" name="1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93" name="Group"/>
          <p:cNvGrpSpPr/>
          <p:nvPr/>
        </p:nvGrpSpPr>
        <p:grpSpPr>
          <a:xfrm>
            <a:off x="8702769" y="4145704"/>
            <a:ext cx="1219201" cy="1681958"/>
            <a:chOff x="0" y="115975"/>
            <a:chExt cx="1219200" cy="1681957"/>
          </a:xfrm>
        </p:grpSpPr>
        <p:sp>
          <p:nvSpPr>
            <p:cNvPr id="191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92" name="2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  <p:sp>
        <p:nvSpPr>
          <p:cNvPr id="194" name="Operations support"/>
          <p:cNvSpPr txBox="1"/>
          <p:nvPr/>
        </p:nvSpPr>
        <p:spPr>
          <a:xfrm>
            <a:off x="12785631" y="7260183"/>
            <a:ext cx="4572001" cy="220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Operations support</a:t>
            </a:r>
          </a:p>
        </p:txBody>
      </p:sp>
      <p:sp>
        <p:nvSpPr>
          <p:cNvPr id="195" name="Personal protection"/>
          <p:cNvSpPr txBox="1"/>
          <p:nvPr/>
        </p:nvSpPr>
        <p:spPr>
          <a:xfrm>
            <a:off x="18544893" y="7260183"/>
            <a:ext cx="4572001" cy="220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Personal protection</a:t>
            </a:r>
          </a:p>
        </p:txBody>
      </p:sp>
      <p:grpSp>
        <p:nvGrpSpPr>
          <p:cNvPr id="198" name="Group"/>
          <p:cNvGrpSpPr/>
          <p:nvPr/>
        </p:nvGrpSpPr>
        <p:grpSpPr>
          <a:xfrm>
            <a:off x="14462030" y="4145704"/>
            <a:ext cx="1219201" cy="1681958"/>
            <a:chOff x="0" y="115975"/>
            <a:chExt cx="1219200" cy="1681957"/>
          </a:xfrm>
        </p:grpSpPr>
        <p:sp>
          <p:nvSpPr>
            <p:cNvPr id="196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97" name="3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201" name="Group"/>
          <p:cNvGrpSpPr/>
          <p:nvPr/>
        </p:nvGrpSpPr>
        <p:grpSpPr>
          <a:xfrm>
            <a:off x="20221292" y="4145704"/>
            <a:ext cx="1219201" cy="1681958"/>
            <a:chOff x="0" y="115975"/>
            <a:chExt cx="1219200" cy="1681957"/>
          </a:xfrm>
        </p:grpSpPr>
        <p:sp>
          <p:nvSpPr>
            <p:cNvPr id="199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00" name="4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4</a:t>
              </a:r>
            </a:p>
          </p:txBody>
        </p:sp>
      </p:grpSp>
      <p:sp>
        <p:nvSpPr>
          <p:cNvPr id="2" name="PEER | CSSR | INDIA">
            <a:extLst>
              <a:ext uri="{FF2B5EF4-FFF2-40B4-BE49-F238E27FC236}">
                <a16:creationId xmlns:a16="http://schemas.microsoft.com/office/drawing/2014/main" id="{8C8DFADC-43F8-2F4B-46DD-AAAE27B8A287}"/>
              </a:ext>
            </a:extLst>
          </p:cNvPr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pic>
        <p:nvPicPr>
          <p:cNvPr id="3" name="Picture 2" descr="A logo with text on it&#10;&#10;AI-generated content may be incorrect.">
            <a:extLst>
              <a:ext uri="{FF2B5EF4-FFF2-40B4-BE49-F238E27FC236}">
                <a16:creationId xmlns:a16="http://schemas.microsoft.com/office/drawing/2014/main" id="{3F78EC47-DA18-00CE-43EB-B85CFE812F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5EEBD2-9F89-305A-FED0-5B7860154E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5129" y="0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Rounded Rectangle"/>
          <p:cNvSpPr/>
          <p:nvPr/>
        </p:nvSpPr>
        <p:spPr>
          <a:xfrm>
            <a:off x="1013106" y="5011768"/>
            <a:ext cx="3982215" cy="6858001"/>
          </a:xfrm>
          <a:prstGeom prst="roundRect">
            <a:avLst>
              <a:gd name="adj" fmla="val 333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04" name="Rounded Rectangle"/>
          <p:cNvSpPr/>
          <p:nvPr/>
        </p:nvSpPr>
        <p:spPr>
          <a:xfrm>
            <a:off x="5606999" y="5011768"/>
            <a:ext cx="3982215" cy="6858001"/>
          </a:xfrm>
          <a:prstGeom prst="roundRect">
            <a:avLst>
              <a:gd name="adj" fmla="val 333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05" name="Rounded Rectangle"/>
          <p:cNvSpPr/>
          <p:nvPr/>
        </p:nvSpPr>
        <p:spPr>
          <a:xfrm>
            <a:off x="10200892" y="5011768"/>
            <a:ext cx="3982214" cy="6858001"/>
          </a:xfrm>
          <a:prstGeom prst="roundRect">
            <a:avLst>
              <a:gd name="adj" fmla="val 333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06" name="Rounded Rectangle"/>
          <p:cNvSpPr/>
          <p:nvPr/>
        </p:nvSpPr>
        <p:spPr>
          <a:xfrm>
            <a:off x="14769115" y="5011768"/>
            <a:ext cx="3982214" cy="6858001"/>
          </a:xfrm>
          <a:prstGeom prst="roundRect">
            <a:avLst>
              <a:gd name="adj" fmla="val 333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07" name="Rounded Rectangle"/>
          <p:cNvSpPr/>
          <p:nvPr/>
        </p:nvSpPr>
        <p:spPr>
          <a:xfrm>
            <a:off x="19388679" y="5011768"/>
            <a:ext cx="3982215" cy="6858001"/>
          </a:xfrm>
          <a:prstGeom prst="roundRect">
            <a:avLst>
              <a:gd name="adj" fmla="val 333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08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209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10" name="PPT 7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7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211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/>
          </a:p>
        </p:txBody>
      </p:sp>
      <p:sp>
        <p:nvSpPr>
          <p:cNvPr id="213" name="Classifying TEA by Power Source"/>
          <p:cNvSpPr txBox="1"/>
          <p:nvPr/>
        </p:nvSpPr>
        <p:spPr>
          <a:xfrm>
            <a:off x="7781845" y="1063820"/>
            <a:ext cx="9127541" cy="2152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t>Classifying TEA by Power Source</a:t>
            </a:r>
          </a:p>
        </p:txBody>
      </p:sp>
      <p:sp>
        <p:nvSpPr>
          <p:cNvPr id="214" name="Electric"/>
          <p:cNvSpPr txBox="1"/>
          <p:nvPr/>
        </p:nvSpPr>
        <p:spPr>
          <a:xfrm>
            <a:off x="1267105" y="6987614"/>
            <a:ext cx="3556001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Electric</a:t>
            </a:r>
          </a:p>
        </p:txBody>
      </p:sp>
      <p:sp>
        <p:nvSpPr>
          <p:cNvPr id="215" name="Pneumatic (air)"/>
          <p:cNvSpPr txBox="1"/>
          <p:nvPr/>
        </p:nvSpPr>
        <p:spPr>
          <a:xfrm>
            <a:off x="5820106" y="6987614"/>
            <a:ext cx="3556001" cy="165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Pneumatic (air)</a:t>
            </a:r>
          </a:p>
        </p:txBody>
      </p:sp>
      <p:grpSp>
        <p:nvGrpSpPr>
          <p:cNvPr id="218" name="Group"/>
          <p:cNvGrpSpPr/>
          <p:nvPr/>
        </p:nvGrpSpPr>
        <p:grpSpPr>
          <a:xfrm>
            <a:off x="2394613" y="4145704"/>
            <a:ext cx="1219201" cy="1681958"/>
            <a:chOff x="0" y="115975"/>
            <a:chExt cx="1219200" cy="1681957"/>
          </a:xfrm>
        </p:grpSpPr>
        <p:sp>
          <p:nvSpPr>
            <p:cNvPr id="216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17" name="1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221" name="Group"/>
          <p:cNvGrpSpPr/>
          <p:nvPr/>
        </p:nvGrpSpPr>
        <p:grpSpPr>
          <a:xfrm>
            <a:off x="6988506" y="4145704"/>
            <a:ext cx="1219201" cy="1681958"/>
            <a:chOff x="0" y="115975"/>
            <a:chExt cx="1219200" cy="1681957"/>
          </a:xfrm>
        </p:grpSpPr>
        <p:sp>
          <p:nvSpPr>
            <p:cNvPr id="219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20" name="2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  <p:sp>
        <p:nvSpPr>
          <p:cNvPr id="222" name="Internal combustion"/>
          <p:cNvSpPr txBox="1"/>
          <p:nvPr/>
        </p:nvSpPr>
        <p:spPr>
          <a:xfrm>
            <a:off x="10414000" y="6987614"/>
            <a:ext cx="3556001" cy="165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Internal combustion</a:t>
            </a:r>
          </a:p>
        </p:txBody>
      </p:sp>
      <p:sp>
        <p:nvSpPr>
          <p:cNvPr id="223" name="Hydraulic"/>
          <p:cNvSpPr txBox="1"/>
          <p:nvPr/>
        </p:nvSpPr>
        <p:spPr>
          <a:xfrm>
            <a:off x="15007893" y="6987614"/>
            <a:ext cx="3556001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Hydraulic</a:t>
            </a:r>
          </a:p>
        </p:txBody>
      </p:sp>
      <p:grpSp>
        <p:nvGrpSpPr>
          <p:cNvPr id="226" name="Group"/>
          <p:cNvGrpSpPr/>
          <p:nvPr/>
        </p:nvGrpSpPr>
        <p:grpSpPr>
          <a:xfrm>
            <a:off x="11569564" y="4145704"/>
            <a:ext cx="1219201" cy="1681958"/>
            <a:chOff x="0" y="115975"/>
            <a:chExt cx="1219200" cy="1681957"/>
          </a:xfrm>
        </p:grpSpPr>
        <p:sp>
          <p:nvSpPr>
            <p:cNvPr id="224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25" name="3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229" name="Group"/>
          <p:cNvGrpSpPr/>
          <p:nvPr/>
        </p:nvGrpSpPr>
        <p:grpSpPr>
          <a:xfrm>
            <a:off x="16176293" y="4145704"/>
            <a:ext cx="1219201" cy="1681958"/>
            <a:chOff x="0" y="115975"/>
            <a:chExt cx="1219200" cy="1681957"/>
          </a:xfrm>
        </p:grpSpPr>
        <p:sp>
          <p:nvSpPr>
            <p:cNvPr id="227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28" name="4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4</a:t>
              </a:r>
            </a:p>
          </p:txBody>
        </p:sp>
      </p:grpSp>
      <p:sp>
        <p:nvSpPr>
          <p:cNvPr id="230" name="Other: mechanical advantage, etc."/>
          <p:cNvSpPr txBox="1"/>
          <p:nvPr/>
        </p:nvSpPr>
        <p:spPr>
          <a:xfrm>
            <a:off x="19675194" y="6987614"/>
            <a:ext cx="3556001" cy="330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Other: mechanical advantage, etc.</a:t>
            </a:r>
          </a:p>
        </p:txBody>
      </p:sp>
      <p:grpSp>
        <p:nvGrpSpPr>
          <p:cNvPr id="233" name="Group"/>
          <p:cNvGrpSpPr/>
          <p:nvPr/>
        </p:nvGrpSpPr>
        <p:grpSpPr>
          <a:xfrm>
            <a:off x="20770186" y="4145704"/>
            <a:ext cx="1219201" cy="1681958"/>
            <a:chOff x="0" y="115975"/>
            <a:chExt cx="1219200" cy="1681957"/>
          </a:xfrm>
        </p:grpSpPr>
        <p:sp>
          <p:nvSpPr>
            <p:cNvPr id="231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32" name="5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5</a:t>
              </a:r>
            </a:p>
          </p:txBody>
        </p:sp>
      </p:grpSp>
      <p:sp>
        <p:nvSpPr>
          <p:cNvPr id="2" name="PEER | CSSR | INDIA">
            <a:extLst>
              <a:ext uri="{FF2B5EF4-FFF2-40B4-BE49-F238E27FC236}">
                <a16:creationId xmlns:a16="http://schemas.microsoft.com/office/drawing/2014/main" id="{75258C89-D591-F8EC-09D4-45108BCA297A}"/>
              </a:ext>
            </a:extLst>
          </p:cNvPr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pic>
        <p:nvPicPr>
          <p:cNvPr id="3" name="Picture 2" descr="A logo with text on it&#10;&#10;AI-generated content may be incorrect.">
            <a:extLst>
              <a:ext uri="{FF2B5EF4-FFF2-40B4-BE49-F238E27FC236}">
                <a16:creationId xmlns:a16="http://schemas.microsoft.com/office/drawing/2014/main" id="{F8324BE4-FF35-2D58-C99B-A5370D1B81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3ECF13-7AFA-9ABD-2CD3-974BCA6264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5129" y="0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236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37" name="PPT 7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7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238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/>
          </a:p>
        </p:txBody>
      </p:sp>
      <p:sp>
        <p:nvSpPr>
          <p:cNvPr id="240" name="Use and Maintenance"/>
          <p:cNvSpPr txBox="1"/>
          <p:nvPr/>
        </p:nvSpPr>
        <p:spPr>
          <a:xfrm>
            <a:off x="8570191" y="1286300"/>
            <a:ext cx="7243618" cy="2152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dirty="0"/>
              <a:t>Use and Maintenance</a:t>
            </a:r>
          </a:p>
        </p:txBody>
      </p:sp>
      <p:sp>
        <p:nvSpPr>
          <p:cNvPr id="241" name="Before…"/>
          <p:cNvSpPr txBox="1"/>
          <p:nvPr/>
        </p:nvSpPr>
        <p:spPr>
          <a:xfrm>
            <a:off x="1108688" y="6004385"/>
            <a:ext cx="5217068" cy="3991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t>Before	</a:t>
            </a:r>
          </a:p>
          <a:p>
            <a:pPr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t>PPE, verify fuel/power source</a:t>
            </a:r>
          </a:p>
        </p:txBody>
      </p:sp>
      <p:sp>
        <p:nvSpPr>
          <p:cNvPr id="242" name="During…"/>
          <p:cNvSpPr txBox="1"/>
          <p:nvPr/>
        </p:nvSpPr>
        <p:spPr>
          <a:xfrm>
            <a:off x="9976360" y="6042272"/>
            <a:ext cx="5359203" cy="3166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t>During</a:t>
            </a:r>
          </a:p>
          <a:p>
            <a:pPr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t>proper operation</a:t>
            </a:r>
          </a:p>
        </p:txBody>
      </p:sp>
      <p:sp>
        <p:nvSpPr>
          <p:cNvPr id="243" name="After…"/>
          <p:cNvSpPr txBox="1"/>
          <p:nvPr/>
        </p:nvSpPr>
        <p:spPr>
          <a:xfrm>
            <a:off x="18986167" y="6105771"/>
            <a:ext cx="4361061" cy="3039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t>After</a:t>
            </a:r>
          </a:p>
          <a:p>
            <a:pPr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t>cleaning/maintenance</a:t>
            </a:r>
          </a:p>
        </p:txBody>
      </p:sp>
      <p:sp>
        <p:nvSpPr>
          <p:cNvPr id="244" name="Triangle"/>
          <p:cNvSpPr/>
          <p:nvPr/>
        </p:nvSpPr>
        <p:spPr>
          <a:xfrm rot="5400000">
            <a:off x="7326663" y="6206677"/>
            <a:ext cx="127000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88192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45" name="Triangle"/>
          <p:cNvSpPr/>
          <p:nvPr/>
        </p:nvSpPr>
        <p:spPr>
          <a:xfrm rot="5400000">
            <a:off x="16432382" y="6206677"/>
            <a:ext cx="127000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88192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" name="PEER | CSSR | INDIA">
            <a:extLst>
              <a:ext uri="{FF2B5EF4-FFF2-40B4-BE49-F238E27FC236}">
                <a16:creationId xmlns:a16="http://schemas.microsoft.com/office/drawing/2014/main" id="{F747DB8C-92F7-FB9C-FFAD-C8A9D7C10752}"/>
              </a:ext>
            </a:extLst>
          </p:cNvPr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pic>
        <p:nvPicPr>
          <p:cNvPr id="3" name="Picture 2" descr="A logo with text on it&#10;&#10;AI-generated content may be incorrect.">
            <a:extLst>
              <a:ext uri="{FF2B5EF4-FFF2-40B4-BE49-F238E27FC236}">
                <a16:creationId xmlns:a16="http://schemas.microsoft.com/office/drawing/2014/main" id="{BF46C58A-A926-27B6-27A8-7F26F7C4B8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2F27D2-8614-90FB-B5B8-EBF6B542CB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5129" y="0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395</Words>
  <Application>Microsoft Office PowerPoint</Application>
  <PresentationFormat>Custom</PresentationFormat>
  <Paragraphs>103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 Black</vt:lpstr>
      <vt:lpstr>Calibri</vt:lpstr>
      <vt:lpstr>HelveticaNeueLT Std Lt</vt:lpstr>
      <vt:lpstr>Open Sans</vt:lpstr>
      <vt:lpstr>Times New Roman</vt:lpstr>
      <vt:lpstr>Verdana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Aatish Panwar</cp:lastModifiedBy>
  <cp:revision>8</cp:revision>
  <dcterms:modified xsi:type="dcterms:W3CDTF">2026-01-17T15:02:23Z</dcterms:modified>
</cp:coreProperties>
</file>