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58" r:id="rId4"/>
    <p:sldId id="298" r:id="rId5"/>
    <p:sldId id="261" r:id="rId6"/>
    <p:sldId id="299" r:id="rId7"/>
    <p:sldId id="260" r:id="rId8"/>
    <p:sldId id="262" r:id="rId9"/>
    <p:sldId id="300" r:id="rId10"/>
    <p:sldId id="263" r:id="rId11"/>
    <p:sldId id="301" r:id="rId12"/>
    <p:sldId id="302" r:id="rId13"/>
    <p:sldId id="303" r:id="rId14"/>
    <p:sldId id="268" r:id="rId15"/>
    <p:sldId id="304" r:id="rId16"/>
    <p:sldId id="270" r:id="rId17"/>
    <p:sldId id="305" r:id="rId18"/>
    <p:sldId id="282" r:id="rId19"/>
    <p:sldId id="306" r:id="rId20"/>
    <p:sldId id="283" r:id="rId21"/>
    <p:sldId id="307" r:id="rId22"/>
    <p:sldId id="308" r:id="rId23"/>
    <p:sldId id="309" r:id="rId24"/>
    <p:sldId id="310" r:id="rId25"/>
    <p:sldId id="311" r:id="rId26"/>
    <p:sldId id="312" r:id="rId27"/>
    <p:sldId id="315" r:id="rId28"/>
    <p:sldId id="316" r:id="rId29"/>
    <p:sldId id="317" r:id="rId30"/>
    <p:sldId id="318" r:id="rId31"/>
    <p:sldId id="319" r:id="rId32"/>
    <p:sldId id="320" r:id="rId33"/>
    <p:sldId id="321" r:id="rId34"/>
    <p:sldId id="272" r:id="rId35"/>
    <p:sldId id="323" r:id="rId36"/>
    <p:sldId id="325" r:id="rId37"/>
    <p:sldId id="326" r:id="rId38"/>
    <p:sldId id="327" r:id="rId39"/>
    <p:sldId id="273" r:id="rId40"/>
    <p:sldId id="295" r:id="rId41"/>
    <p:sldId id="296" r:id="rId42"/>
    <p:sldId id="1188"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1" autoAdjust="0"/>
    <p:restoredTop sz="94660"/>
  </p:normalViewPr>
  <p:slideViewPr>
    <p:cSldViewPr>
      <p:cViewPr varScale="1">
        <p:scale>
          <a:sx n="103" d="100"/>
          <a:sy n="103" d="100"/>
        </p:scale>
        <p:origin x="44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74B9D-34FD-4B08-8B12-2D13B8308ED5}" type="datetimeFigureOut">
              <a:rPr lang="en-IN" smtClean="0"/>
              <a:pPr/>
              <a:t>07-01-2026</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92710-0F41-463A-9020-C6F4EED47F4C}" type="slidenum">
              <a:rPr lang="en-IN" smtClean="0"/>
              <a:pPr/>
              <a:t>‹#›</a:t>
            </a:fld>
            <a:endParaRPr lang="en-IN"/>
          </a:p>
        </p:txBody>
      </p:sp>
    </p:spTree>
    <p:extLst>
      <p:ext uri="{BB962C8B-B14F-4D97-AF65-F5344CB8AC3E}">
        <p14:creationId xmlns:p14="http://schemas.microsoft.com/office/powerpoint/2010/main" val="412222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272A-6062-0322-2D02-97C1B03F488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C075DEA5-6C3D-7C66-42F9-1641834C52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6FBAACC-69F4-C5A6-7134-1CDA94D179FF}"/>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a:extLst>
              <a:ext uri="{FF2B5EF4-FFF2-40B4-BE49-F238E27FC236}">
                <a16:creationId xmlns:a16="http://schemas.microsoft.com/office/drawing/2014/main" id="{E06F0E2C-C4FC-4E40-0FC7-810B37828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BFDC4-CCD1-408E-A94D-16028187024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517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994E-4FEF-678A-D047-CD3F8E2257E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2C00C8-47C8-A5BA-08FB-13BA193ECA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FC175D-AF7A-5725-CD9E-97F530D868BD}"/>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a:extLst>
              <a:ext uri="{FF2B5EF4-FFF2-40B4-BE49-F238E27FC236}">
                <a16:creationId xmlns:a16="http://schemas.microsoft.com/office/drawing/2014/main" id="{48FE80ED-4F85-2E82-50BC-0FE6DA9C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1BD93-AC57-0B0C-06A9-CFF35E0EB6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04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FB2E0-35BE-CD2C-E6F4-277F69E5A5F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B2CD37D-941C-4D43-6642-24E2053006D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E5A933-859B-D1F6-68BD-A54158D87330}"/>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a:extLst>
              <a:ext uri="{FF2B5EF4-FFF2-40B4-BE49-F238E27FC236}">
                <a16:creationId xmlns:a16="http://schemas.microsoft.com/office/drawing/2014/main" id="{9316883A-0EB8-DA40-9117-7D24FA98A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4BF0B-F1E4-6575-BC4E-1B482F9D064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77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53BF6-9E9B-429A-67B9-4ED9E889928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Date Placeholder 9"/>
          <p:cNvSpPr>
            <a:spLocks noGrp="1"/>
          </p:cNvSpPr>
          <p:nvPr>
            <p:ph type="dt" sz="half" idx="10"/>
          </p:nvPr>
        </p:nvSpPr>
        <p:spPr/>
        <p:txBody>
          <a:bodyPr/>
          <a:lstStyle/>
          <a:p>
            <a:fld id="{1D8BD707-D9CF-40AE-B4C6-C98DA3205C09}" type="datetimeFigureOut">
              <a:rPr lang="en-US" smtClean="0"/>
              <a:pPr/>
              <a:t>1/7/2026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a:t>
            </a:fld>
            <a:endParaRPr lang="en-US"/>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55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3CA6-BC84-23BA-7E54-561EA905F2F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0E1A03C-EA4D-E5C7-AE9A-35E4F6E4793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663D2-D664-471A-49E6-2EDDD3D099E0}"/>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a:extLst>
              <a:ext uri="{FF2B5EF4-FFF2-40B4-BE49-F238E27FC236}">
                <a16:creationId xmlns:a16="http://schemas.microsoft.com/office/drawing/2014/main" id="{16D7850B-4AE0-7146-9E5E-3D202E269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22164-AA1D-B34A-9BED-D0B995533E5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103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070-BB78-32EA-1EAC-E809DAE4AD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C172C2E-E244-DA0B-EDF5-0FE041DEFA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623CD01-5A37-7ACF-D7C7-69688111A9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CD4B70B-E202-9413-FF5C-0F730218E900}"/>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a:extLst>
              <a:ext uri="{FF2B5EF4-FFF2-40B4-BE49-F238E27FC236}">
                <a16:creationId xmlns:a16="http://schemas.microsoft.com/office/drawing/2014/main" id="{CCDAFAC6-68AF-B69A-E86A-00692D1C1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2BE89-AAB9-C057-4B47-52C554FDDB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765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CF3A-4FF4-DAEA-EDA4-8B28A0A20262}"/>
              </a:ext>
            </a:extLst>
          </p:cNvPr>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29C36E-4138-AD53-14FF-35AFD1E8B98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9DFE3-6CF7-73FC-1BC6-4653786A37D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2921E4A-CF30-8D9B-C639-50485392DDD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2AF372-3A06-34FA-2EA5-C6461FE7DD6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295E896-8BBA-BB0C-6AA1-823CE26A0EEB}"/>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a:extLst>
              <a:ext uri="{FF2B5EF4-FFF2-40B4-BE49-F238E27FC236}">
                <a16:creationId xmlns:a16="http://schemas.microsoft.com/office/drawing/2014/main" id="{31302E7F-49DB-499D-356C-D938ACD485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FFA0C-FCA6-1D2A-7F7F-5A756BD6BF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015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5D23-28E1-CF23-032C-6A2B3A38FC6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327FC01-7AFE-4052-7F5A-E3FB7304152E}"/>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a:extLst>
              <a:ext uri="{FF2B5EF4-FFF2-40B4-BE49-F238E27FC236}">
                <a16:creationId xmlns:a16="http://schemas.microsoft.com/office/drawing/2014/main" id="{5F367996-A3D2-D30C-641A-416400371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CF3840-939C-C75C-B9C9-DD460869FF2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77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55996-16BD-FF85-AA3C-E9EA6AA651F2}"/>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a:extLst>
              <a:ext uri="{FF2B5EF4-FFF2-40B4-BE49-F238E27FC236}">
                <a16:creationId xmlns:a16="http://schemas.microsoft.com/office/drawing/2014/main" id="{50FBAA59-C623-D163-C8EA-3587024A0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F14F34-74F0-B040-3ABC-EBA004DCA79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282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8B4A-E339-AA62-876E-AEF3DCC04A8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56ABFD7-DB88-B011-E854-F319F7373AA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9EA14C9-ABF1-6787-638F-3E9FD4B2E21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AE8183-AEDF-01B4-63FE-E279C5D6EF28}"/>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a:extLst>
              <a:ext uri="{FF2B5EF4-FFF2-40B4-BE49-F238E27FC236}">
                <a16:creationId xmlns:a16="http://schemas.microsoft.com/office/drawing/2014/main" id="{5DA89C6C-2621-588D-0FAF-22D8FFE0E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AE6B4-192F-C293-2153-DB4FD4A46D6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133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89EB-0028-CDFA-575C-70E0157D18F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D918EDF-4630-27DE-D76C-DB677FDE672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B9DC09CF-135E-D4EB-6D12-9CDEF6D23D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CC588A-4F47-D3D1-E4A9-7FEE2F314C24}"/>
              </a:ext>
            </a:extLst>
          </p:cNvPr>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a:extLst>
              <a:ext uri="{FF2B5EF4-FFF2-40B4-BE49-F238E27FC236}">
                <a16:creationId xmlns:a16="http://schemas.microsoft.com/office/drawing/2014/main" id="{FDC086EA-4A6C-077F-5C6B-4E1232D03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9B9E9-858D-EC3D-95D8-C6FE824E02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839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5DEDF-1A78-F53F-07E2-F41393490B1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C15A26-2CA7-3D12-345C-F56E1E90F4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8565EA-1299-4557-6279-9DF9B2AD726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a:extLst>
              <a:ext uri="{FF2B5EF4-FFF2-40B4-BE49-F238E27FC236}">
                <a16:creationId xmlns:a16="http://schemas.microsoft.com/office/drawing/2014/main" id="{D1D97173-23EF-990E-A751-B630D62468D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7C530-509F-3D7C-656E-CBB451445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2779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702" y="0"/>
            <a:ext cx="6604898" cy="1123950"/>
          </a:xfrm>
        </p:spPr>
        <p:txBody>
          <a:bodyPr>
            <a:normAutofit fontScale="90000"/>
          </a:bodyPr>
          <a:lstStyle/>
          <a:p>
            <a:pPr algn="ctr"/>
            <a:r>
              <a:rPr lang="en-US" sz="2800" b="1" dirty="0">
                <a:latin typeface="Arial" panose="020B0604020202020204" pitchFamily="34" charset="0"/>
                <a:cs typeface="Arial" panose="020B0604020202020204" pitchFamily="34" charset="0"/>
              </a:rPr>
              <a:t>BORE WELL-2019 SANGRUR , PUNJAB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 CASE STUDY </a:t>
            </a:r>
            <a:endParaRPr lang="en-US" sz="3600" b="1" dirty="0">
              <a:latin typeface="Arial" panose="020B0604020202020204" pitchFamily="34" charset="0"/>
              <a:cs typeface="Arial" panose="020B0604020202020204" pitchFamily="34" charset="0"/>
            </a:endParaRPr>
          </a:p>
        </p:txBody>
      </p:sp>
      <p:pic>
        <p:nvPicPr>
          <p:cNvPr id="3" name="Content Placeholder 2" descr="C:\Users\mypc\Desktop\borewell\IMG-20210723-WA0030.jpg"/>
          <p:cNvPicPr>
            <a:picLocks noGrp="1" noChangeAspect="1" noChangeArrowheads="1"/>
          </p:cNvPicPr>
          <p:nvPr>
            <p:ph idx="1"/>
          </p:nvPr>
        </p:nvPicPr>
        <p:blipFill>
          <a:blip r:embed="rId2" cstate="print"/>
          <a:srcRect/>
          <a:stretch>
            <a:fillRect/>
          </a:stretch>
        </p:blipFill>
        <p:spPr bwMode="auto">
          <a:xfrm>
            <a:off x="4114800" y="1200150"/>
            <a:ext cx="4724400" cy="3674532"/>
          </a:xfrm>
          <a:prstGeom prst="rect">
            <a:avLst/>
          </a:prstGeom>
          <a:noFill/>
        </p:spPr>
      </p:pic>
      <p:pic>
        <p:nvPicPr>
          <p:cNvPr id="1026" name="Picture 2" descr="G:\District Hospital BTI\IMG_20210724_154924.jpg"/>
          <p:cNvPicPr>
            <a:picLocks noChangeAspect="1" noChangeArrowheads="1"/>
          </p:cNvPicPr>
          <p:nvPr/>
        </p:nvPicPr>
        <p:blipFill>
          <a:blip r:embed="rId3" cstate="print"/>
          <a:srcRect/>
          <a:stretch>
            <a:fillRect/>
          </a:stretch>
        </p:blipFill>
        <p:spPr bwMode="auto">
          <a:xfrm>
            <a:off x="66524" y="1200151"/>
            <a:ext cx="4124476" cy="3674532"/>
          </a:xfrm>
          <a:prstGeom prst="rect">
            <a:avLst/>
          </a:prstGeom>
          <a:noFill/>
        </p:spPr>
      </p:pic>
      <p:pic>
        <p:nvPicPr>
          <p:cNvPr id="1027" name="Picture 3" descr="G:\District Hospital BTI\IMG_20210724_004802.jpg"/>
          <p:cNvPicPr>
            <a:picLocks noChangeAspect="1" noChangeArrowheads="1"/>
          </p:cNvPicPr>
          <p:nvPr/>
        </p:nvPicPr>
        <p:blipFill>
          <a:blip r:embed="rId4" cstate="print"/>
          <a:srcRect/>
          <a:stretch>
            <a:fillRect/>
          </a:stretch>
        </p:blipFill>
        <p:spPr bwMode="auto">
          <a:xfrm>
            <a:off x="4191000" y="1200150"/>
            <a:ext cx="2133600" cy="990600"/>
          </a:xfrm>
          <a:prstGeom prst="rect">
            <a:avLst/>
          </a:prstGeom>
          <a:noFill/>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
        <p:nvSpPr>
          <p:cNvPr id="4" name="TextBox 3">
            <a:extLst>
              <a:ext uri="{FF2B5EF4-FFF2-40B4-BE49-F238E27FC236}">
                <a16:creationId xmlns:a16="http://schemas.microsoft.com/office/drawing/2014/main" id="{EB7785C0-588D-5F46-9651-DEACA9F26CD1}"/>
              </a:ext>
            </a:extLst>
          </p:cNvPr>
          <p:cNvSpPr txBox="1"/>
          <p:nvPr/>
        </p:nvSpPr>
        <p:spPr>
          <a:xfrm>
            <a:off x="5410200" y="4856258"/>
            <a:ext cx="4818000" cy="307777"/>
          </a:xfrm>
          <a:prstGeom prst="rect">
            <a:avLst/>
          </a:prstGeom>
          <a:noFill/>
        </p:spPr>
        <p:txBody>
          <a:bodyPr wrap="square">
            <a:spAutoFit/>
          </a:bodyPr>
          <a:lstStyle/>
          <a:p>
            <a:r>
              <a:rPr lang="en-IN" sz="1400" b="1" dirty="0">
                <a:effectLst/>
                <a:latin typeface="Verdana" panose="020B0604030504040204" pitchFamily="34" charset="0"/>
                <a:ea typeface="Verdana" panose="020B0604030504040204" pitchFamily="34" charset="0"/>
                <a:cs typeface="Mangal" panose="02040503050203030202" pitchFamily="18" charset="0"/>
              </a:rPr>
              <a:t>Presented by:- Sohel Lakhani, DC</a:t>
            </a:r>
            <a:endParaRPr lang="en-US" sz="1400"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23900" y="92550"/>
            <a:ext cx="2590800" cy="994172"/>
          </a:xfrm>
          <a:noFill/>
        </p:spPr>
        <p:txBody>
          <a:bodyPr>
            <a:normAutofit/>
          </a:bodyPr>
          <a:lstStyle/>
          <a:p>
            <a:pPr algn="ctr"/>
            <a:r>
              <a:rPr lang="en-US" sz="4000" b="1" u="sng" dirty="0">
                <a:solidFill>
                  <a:srgbClr val="FF0000"/>
                </a:solidFill>
                <a:latin typeface="Open sans"/>
                <a:cs typeface="Times New Roman" panose="02020603050405020304" pitchFamily="18" charset="0"/>
              </a:rPr>
              <a:t>Cont..</a:t>
            </a:r>
            <a:endParaRPr lang="en-US" sz="4000" dirty="0">
              <a:latin typeface="Open sans"/>
            </a:endParaRPr>
          </a:p>
        </p:txBody>
      </p:sp>
      <p:sp>
        <p:nvSpPr>
          <p:cNvPr id="3" name="Content Placeholder 2"/>
          <p:cNvSpPr>
            <a:spLocks noGrp="1"/>
          </p:cNvSpPr>
          <p:nvPr>
            <p:ph idx="1"/>
          </p:nvPr>
        </p:nvSpPr>
        <p:spPr>
          <a:xfrm>
            <a:off x="2743200" y="1123951"/>
            <a:ext cx="6324600" cy="3581399"/>
          </a:xfrm>
          <a:noFill/>
        </p:spPr>
        <p:txBody>
          <a:bodyPr>
            <a:noAutofit/>
          </a:bodyPr>
          <a:lstStyle/>
          <a:p>
            <a:pPr algn="just">
              <a:lnSpc>
                <a:spcPct val="100000"/>
              </a:lnSpc>
            </a:pPr>
            <a:r>
              <a:rPr lang="en-IN" sz="2600" dirty="0">
                <a:latin typeface="Open sans"/>
              </a:rPr>
              <a:t>Till 2006, </a:t>
            </a:r>
            <a:r>
              <a:rPr lang="en-IN" sz="2600" dirty="0" err="1">
                <a:latin typeface="Open sans"/>
              </a:rPr>
              <a:t>barnala</a:t>
            </a:r>
            <a:r>
              <a:rPr lang="en-IN" sz="2600" dirty="0">
                <a:latin typeface="Open sans"/>
              </a:rPr>
              <a:t> was also a part of </a:t>
            </a:r>
            <a:r>
              <a:rPr lang="en-IN" sz="2600" dirty="0" err="1">
                <a:latin typeface="Open sans"/>
              </a:rPr>
              <a:t>Sangrur</a:t>
            </a:r>
            <a:r>
              <a:rPr lang="en-IN" sz="2600" dirty="0">
                <a:latin typeface="Open sans"/>
              </a:rPr>
              <a:t> district, but now it is a separate district. </a:t>
            </a:r>
          </a:p>
          <a:p>
            <a:pPr algn="just">
              <a:lnSpc>
                <a:spcPct val="100000"/>
              </a:lnSpc>
            </a:pPr>
            <a:r>
              <a:rPr lang="en-IN" sz="2600" dirty="0">
                <a:latin typeface="Open sans"/>
              </a:rPr>
              <a:t>In 2021, a new district </a:t>
            </a:r>
            <a:r>
              <a:rPr lang="en-IN" sz="2600" dirty="0" err="1">
                <a:latin typeface="Open sans"/>
              </a:rPr>
              <a:t>Malerkotla</a:t>
            </a:r>
            <a:r>
              <a:rPr lang="en-IN" sz="2600" dirty="0">
                <a:latin typeface="Open sans"/>
              </a:rPr>
              <a:t> district, consisting of </a:t>
            </a:r>
            <a:r>
              <a:rPr lang="en-IN" sz="2600" dirty="0" err="1">
                <a:latin typeface="Open sans"/>
              </a:rPr>
              <a:t>Malerkotla</a:t>
            </a:r>
            <a:r>
              <a:rPr lang="en-IN" sz="2600" dirty="0">
                <a:latin typeface="Open sans"/>
              </a:rPr>
              <a:t> and </a:t>
            </a:r>
            <a:r>
              <a:rPr lang="en-IN" sz="2600" dirty="0" err="1">
                <a:latin typeface="Open sans"/>
              </a:rPr>
              <a:t>Ahmedgarh</a:t>
            </a:r>
            <a:r>
              <a:rPr lang="en-IN" sz="2600" dirty="0">
                <a:latin typeface="Open sans"/>
              </a:rPr>
              <a:t> subdivisions and the </a:t>
            </a:r>
            <a:r>
              <a:rPr lang="en-IN" sz="2600" dirty="0" err="1">
                <a:latin typeface="Open sans"/>
              </a:rPr>
              <a:t>Amargarh</a:t>
            </a:r>
            <a:r>
              <a:rPr lang="en-IN" sz="2600" dirty="0">
                <a:latin typeface="Open sans"/>
              </a:rPr>
              <a:t> sub-tehsil, was formed out of </a:t>
            </a:r>
            <a:r>
              <a:rPr lang="en-IN" sz="2600" dirty="0" err="1">
                <a:latin typeface="Open sans"/>
              </a:rPr>
              <a:t>Sangrur</a:t>
            </a:r>
            <a:r>
              <a:rPr lang="en-IN" sz="2600" dirty="0">
                <a:latin typeface="Open sans"/>
              </a:rPr>
              <a:t> district.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57150"/>
            <a:ext cx="703200" cy="87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85800" y="92550"/>
            <a:ext cx="2590800" cy="994172"/>
          </a:xfrm>
          <a:noFill/>
        </p:spPr>
        <p:txBody>
          <a:bodyPr>
            <a:normAutofit/>
          </a:bodyPr>
          <a:lstStyle/>
          <a:p>
            <a:pPr algn="ctr"/>
            <a:r>
              <a:rPr lang="en-US" sz="4000" b="1" u="sng" dirty="0">
                <a:solidFill>
                  <a:srgbClr val="FF0000"/>
                </a:solidFill>
                <a:latin typeface="Open sans"/>
                <a:cs typeface="Times New Roman" panose="02020603050405020304" pitchFamily="18" charset="0"/>
              </a:rPr>
              <a:t>Cont..</a:t>
            </a:r>
            <a:endParaRPr lang="en-US" sz="4000" dirty="0">
              <a:latin typeface="Open sans"/>
            </a:endParaRPr>
          </a:p>
        </p:txBody>
      </p:sp>
      <p:sp>
        <p:nvSpPr>
          <p:cNvPr id="3" name="Content Placeholder 2"/>
          <p:cNvSpPr>
            <a:spLocks noGrp="1"/>
          </p:cNvSpPr>
          <p:nvPr>
            <p:ph idx="1"/>
          </p:nvPr>
        </p:nvSpPr>
        <p:spPr>
          <a:xfrm>
            <a:off x="2819400" y="666750"/>
            <a:ext cx="6172200" cy="3774281"/>
          </a:xfrm>
          <a:noFill/>
        </p:spPr>
        <p:txBody>
          <a:bodyPr>
            <a:noAutofit/>
          </a:bodyPr>
          <a:lstStyle/>
          <a:p>
            <a:pPr algn="just">
              <a:lnSpc>
                <a:spcPct val="150000"/>
              </a:lnSpc>
            </a:pPr>
            <a:r>
              <a:rPr lang="en-IN" sz="2800" dirty="0">
                <a:latin typeface="Open sans"/>
              </a:rPr>
              <a:t>According to the 2011 census </a:t>
            </a:r>
            <a:r>
              <a:rPr lang="en-IN" sz="2800" dirty="0" err="1">
                <a:latin typeface="Open sans"/>
              </a:rPr>
              <a:t>Sangrur</a:t>
            </a:r>
            <a:r>
              <a:rPr lang="en-IN" sz="2800" dirty="0">
                <a:latin typeface="Open sans"/>
              </a:rPr>
              <a:t> district (including </a:t>
            </a:r>
            <a:r>
              <a:rPr lang="en-IN" sz="2800" dirty="0" err="1">
                <a:latin typeface="Open sans"/>
              </a:rPr>
              <a:t>Malerkotla</a:t>
            </a:r>
            <a:r>
              <a:rPr lang="en-IN" sz="2800" dirty="0">
                <a:latin typeface="Open sans"/>
              </a:rPr>
              <a:t> district) had a population of 1,655,169 of which male and female were 878,029 and 777,140. This gives it a ranking of 300st in India (out of a total of 640).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90044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85800" y="92550"/>
            <a:ext cx="2590800" cy="994172"/>
          </a:xfrm>
          <a:noFill/>
        </p:spPr>
        <p:txBody>
          <a:bodyPr>
            <a:normAutofit/>
          </a:bodyPr>
          <a:lstStyle/>
          <a:p>
            <a:pPr algn="ctr"/>
            <a:r>
              <a:rPr lang="en-US" sz="4000" b="1" u="sng" dirty="0">
                <a:solidFill>
                  <a:srgbClr val="FF0000"/>
                </a:solidFill>
                <a:latin typeface="Open sans"/>
                <a:cs typeface="Times New Roman" panose="02020603050405020304" pitchFamily="18" charset="0"/>
              </a:rPr>
              <a:t>Cont..</a:t>
            </a:r>
            <a:endParaRPr lang="en-US" sz="4000" dirty="0">
              <a:latin typeface="Open sans"/>
            </a:endParaRPr>
          </a:p>
        </p:txBody>
      </p:sp>
      <p:sp>
        <p:nvSpPr>
          <p:cNvPr id="3" name="Content Placeholder 2"/>
          <p:cNvSpPr>
            <a:spLocks noGrp="1"/>
          </p:cNvSpPr>
          <p:nvPr>
            <p:ph idx="1"/>
          </p:nvPr>
        </p:nvSpPr>
        <p:spPr>
          <a:xfrm>
            <a:off x="3048000" y="971550"/>
            <a:ext cx="5867400" cy="3774281"/>
          </a:xfrm>
          <a:noFill/>
        </p:spPr>
        <p:txBody>
          <a:bodyPr>
            <a:noAutofit/>
          </a:bodyPr>
          <a:lstStyle/>
          <a:p>
            <a:pPr algn="just">
              <a:lnSpc>
                <a:spcPct val="150000"/>
              </a:lnSpc>
            </a:pPr>
            <a:r>
              <a:rPr lang="en-IN" sz="2400" dirty="0">
                <a:latin typeface="Open sans"/>
              </a:rPr>
              <a:t>The district has a population density of 449 inhabitants per square kilometre (1,160/sq mi). Its population growth rate over the decade 2001-2011 was 12.3%. </a:t>
            </a:r>
            <a:r>
              <a:rPr lang="en-IN" sz="2400" dirty="0" err="1">
                <a:latin typeface="Open sans"/>
              </a:rPr>
              <a:t>Sangrur</a:t>
            </a:r>
            <a:r>
              <a:rPr lang="en-IN" sz="2400" dirty="0">
                <a:latin typeface="Open sans"/>
              </a:rPr>
              <a:t> has a sex ratio of 885 females for every 1000 males, and a literacy rate of 67.99%.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42173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0" y="2114550"/>
            <a:ext cx="2819400" cy="994172"/>
          </a:xfrm>
          <a:noFill/>
        </p:spPr>
        <p:txBody>
          <a:bodyPr>
            <a:noAutofit/>
          </a:bodyPr>
          <a:lstStyle/>
          <a:p>
            <a:pPr algn="ctr"/>
            <a:r>
              <a:rPr lang="en-US" sz="4000" b="1" dirty="0">
                <a:solidFill>
                  <a:srgbClr val="FF0000"/>
                </a:solidFill>
                <a:latin typeface="Open sans"/>
              </a:rPr>
              <a:t>SANGRUR DISTRICT MAP</a:t>
            </a:r>
            <a:endParaRPr lang="en-US" sz="4000" dirty="0">
              <a:solidFill>
                <a:srgbClr val="FF0000"/>
              </a:solidFill>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9" name="Content Placeholder 2" descr="C:\Users\mypc\Downloads\Sangrur_in_Punjab_(India).svg.png"/>
          <p:cNvPicPr>
            <a:picLocks noGrp="1" noChangeAspect="1" noChangeArrowheads="1"/>
          </p:cNvPicPr>
          <p:nvPr>
            <p:ph idx="1"/>
          </p:nvPr>
        </p:nvPicPr>
        <p:blipFill>
          <a:blip r:embed="rId4" cstate="print"/>
          <a:srcRect/>
          <a:stretch>
            <a:fillRect/>
          </a:stretch>
        </p:blipFill>
        <p:spPr bwMode="auto">
          <a:xfrm>
            <a:off x="2743200" y="1084262"/>
            <a:ext cx="6400800" cy="3773488"/>
          </a:xfrm>
          <a:prstGeom prst="rect">
            <a:avLst/>
          </a:prstGeom>
          <a:noFill/>
        </p:spPr>
      </p:pic>
    </p:spTree>
    <p:extLst>
      <p:ext uri="{BB962C8B-B14F-4D97-AF65-F5344CB8AC3E}">
        <p14:creationId xmlns:p14="http://schemas.microsoft.com/office/powerpoint/2010/main" val="74405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40731"/>
            <a:ext cx="3124200" cy="840619"/>
          </a:xfrm>
          <a:noFill/>
        </p:spPr>
        <p:txBody>
          <a:bodyPr>
            <a:noAutofit/>
          </a:bodyPr>
          <a:lstStyle/>
          <a:p>
            <a:pPr algn="ctr"/>
            <a:r>
              <a:rPr lang="en-US" sz="3200" b="1" dirty="0">
                <a:solidFill>
                  <a:srgbClr val="FF0000"/>
                </a:solidFill>
                <a:latin typeface="Open sans"/>
              </a:rPr>
              <a:t>DEPLOYMENT  OF 07</a:t>
            </a:r>
            <a:r>
              <a:rPr lang="en-US" sz="3200" b="1" baseline="30000" dirty="0">
                <a:solidFill>
                  <a:srgbClr val="FF0000"/>
                </a:solidFill>
                <a:latin typeface="Open sans"/>
              </a:rPr>
              <a:t>th</a:t>
            </a:r>
            <a:r>
              <a:rPr lang="en-US" sz="3200" b="1" dirty="0">
                <a:solidFill>
                  <a:srgbClr val="FF0000"/>
                </a:solidFill>
                <a:latin typeface="Open sans"/>
              </a:rPr>
              <a:t> </a:t>
            </a:r>
            <a:r>
              <a:rPr lang="en-US" sz="3200" b="1" dirty="0" err="1">
                <a:solidFill>
                  <a:srgbClr val="FF0000"/>
                </a:solidFill>
                <a:latin typeface="Open sans"/>
              </a:rPr>
              <a:t>BN</a:t>
            </a:r>
            <a:r>
              <a:rPr lang="en-US" sz="3200" b="1" dirty="0">
                <a:solidFill>
                  <a:srgbClr val="FF0000"/>
                </a:solidFill>
                <a:latin typeface="Open sans"/>
              </a:rPr>
              <a:t> NDRF</a:t>
            </a:r>
          </a:p>
        </p:txBody>
      </p:sp>
      <p:sp>
        <p:nvSpPr>
          <p:cNvPr id="6" name="TextBox 5"/>
          <p:cNvSpPr txBox="1"/>
          <p:nvPr/>
        </p:nvSpPr>
        <p:spPr>
          <a:xfrm>
            <a:off x="2895600" y="0"/>
            <a:ext cx="62484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2971800" y="819150"/>
            <a:ext cx="5943600" cy="3962400"/>
          </a:xfrm>
          <a:noFill/>
        </p:spPr>
        <p:txBody>
          <a:bodyPr>
            <a:normAutofit fontScale="25000" lnSpcReduction="20000"/>
          </a:bodyPr>
          <a:lstStyle/>
          <a:p>
            <a:pPr algn="just">
              <a:lnSpc>
                <a:spcPct val="170000"/>
              </a:lnSpc>
              <a:buFont typeface="Wingdings" pitchFamily="2" charset="2"/>
              <a:buChar char="v"/>
            </a:pPr>
            <a:r>
              <a:rPr lang="en-US" sz="10400" dirty="0">
                <a:latin typeface="Open sans"/>
                <a:cs typeface="Arial" pitchFamily="34" charset="0"/>
              </a:rPr>
              <a:t>07</a:t>
            </a:r>
            <a:r>
              <a:rPr lang="en-US" sz="10400" baseline="30000" dirty="0">
                <a:latin typeface="Open sans"/>
                <a:cs typeface="Arial" pitchFamily="34" charset="0"/>
              </a:rPr>
              <a:t>th</a:t>
            </a:r>
            <a:r>
              <a:rPr lang="en-US" sz="10400" dirty="0">
                <a:latin typeface="Open sans"/>
                <a:cs typeface="Arial" pitchFamily="34" charset="0"/>
              </a:rPr>
              <a:t> </a:t>
            </a:r>
            <a:r>
              <a:rPr lang="en-US" sz="10400" dirty="0" err="1">
                <a:latin typeface="Open sans"/>
                <a:cs typeface="Arial" pitchFamily="34" charset="0"/>
              </a:rPr>
              <a:t>Bn</a:t>
            </a:r>
            <a:r>
              <a:rPr lang="en-US" sz="10400" dirty="0">
                <a:latin typeface="Open sans"/>
                <a:cs typeface="Arial" pitchFamily="34" charset="0"/>
              </a:rPr>
              <a:t> NDRF  deployed one search and rescue  team named 7-R  along with all necessary  rescue  equipment under the command of Sh. AJAY </a:t>
            </a:r>
            <a:r>
              <a:rPr lang="en-US" sz="10400" dirty="0" err="1">
                <a:latin typeface="Open sans"/>
                <a:cs typeface="Arial" pitchFamily="34" charset="0"/>
              </a:rPr>
              <a:t>VERMA</a:t>
            </a:r>
            <a:r>
              <a:rPr lang="en-US" sz="10400" dirty="0">
                <a:latin typeface="Open sans"/>
                <a:cs typeface="Arial" pitchFamily="34" charset="0"/>
              </a:rPr>
              <a:t>, </a:t>
            </a:r>
            <a:r>
              <a:rPr lang="en-US" sz="10400" dirty="0" err="1">
                <a:latin typeface="Open sans"/>
                <a:cs typeface="Arial" pitchFamily="34" charset="0"/>
              </a:rPr>
              <a:t>Asstt</a:t>
            </a:r>
            <a:r>
              <a:rPr lang="en-US" sz="10400" dirty="0">
                <a:latin typeface="Open sans"/>
                <a:cs typeface="Arial" pitchFamily="34" charset="0"/>
              </a:rPr>
              <a:t>. Comdt.  At  </a:t>
            </a:r>
            <a:r>
              <a:rPr lang="en-US" sz="10400" dirty="0" err="1">
                <a:latin typeface="Open sans"/>
                <a:cs typeface="Arial" pitchFamily="34" charset="0"/>
              </a:rPr>
              <a:t>Bhagwanpur</a:t>
            </a:r>
            <a:r>
              <a:rPr lang="en-US" sz="10400" dirty="0">
                <a:latin typeface="Open sans"/>
                <a:cs typeface="Arial" pitchFamily="34" charset="0"/>
              </a:rPr>
              <a:t> </a:t>
            </a:r>
            <a:r>
              <a:rPr lang="en-US" sz="10400" dirty="0" err="1">
                <a:latin typeface="Open sans"/>
                <a:cs typeface="Arial" pitchFamily="34" charset="0"/>
              </a:rPr>
              <a:t>sangrur</a:t>
            </a:r>
            <a:r>
              <a:rPr lang="en-US" sz="10400" dirty="0">
                <a:latin typeface="Open sans"/>
                <a:cs typeface="Arial" pitchFamily="34" charset="0"/>
              </a:rPr>
              <a:t> on 06</a:t>
            </a:r>
            <a:r>
              <a:rPr lang="en-US" sz="10400" baseline="30000" dirty="0">
                <a:latin typeface="Open sans"/>
                <a:cs typeface="Arial" pitchFamily="34" charset="0"/>
              </a:rPr>
              <a:t>th</a:t>
            </a:r>
            <a:r>
              <a:rPr lang="en-US" sz="10400" dirty="0">
                <a:latin typeface="Open sans"/>
                <a:cs typeface="Arial" pitchFamily="34" charset="0"/>
              </a:rPr>
              <a:t> June ’2019.</a:t>
            </a:r>
            <a:r>
              <a:rPr lang="en-IN" sz="10400" dirty="0">
                <a:latin typeface="Open sans"/>
              </a:rPr>
              <a:t> </a:t>
            </a:r>
          </a:p>
          <a:p>
            <a:pPr>
              <a:buClr>
                <a:srgbClr val="FF0000"/>
              </a:buClr>
              <a:buNone/>
            </a:pPr>
            <a:endParaRPr lang="en-US" dirty="0">
              <a:latin typeface="Open sans"/>
              <a:cs typeface="Arial" pitchFamily="34" charset="0"/>
            </a:endParaRPr>
          </a:p>
          <a:p>
            <a:pPr>
              <a:buClr>
                <a:schemeClr val="tx1"/>
              </a:buClr>
              <a:buFont typeface="Wingdings" pitchFamily="2" charset="2"/>
              <a:buChar char="v"/>
            </a:pPr>
            <a:endParaRPr lang="en-US" dirty="0">
              <a:latin typeface="Open sans"/>
              <a:cs typeface="Arial" pitchFamily="34" charset="0"/>
            </a:endParaRPr>
          </a:p>
          <a:p>
            <a:pPr>
              <a:buNone/>
            </a:pPr>
            <a:endParaRPr lang="en-US"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67"/>
            <a:ext cx="3124200" cy="840619"/>
          </a:xfrm>
          <a:noFill/>
        </p:spPr>
        <p:txBody>
          <a:bodyPr>
            <a:noAutofit/>
          </a:bodyPr>
          <a:lstStyle/>
          <a:p>
            <a:pPr algn="ctr"/>
            <a:r>
              <a:rPr lang="en-US" sz="3200" b="1" u="sng" dirty="0">
                <a:solidFill>
                  <a:srgbClr val="FF0000"/>
                </a:solidFill>
                <a:latin typeface="Open sans"/>
                <a:cs typeface="Times New Roman" panose="02020603050405020304" pitchFamily="18" charset="0"/>
              </a:rPr>
              <a:t>Cont..</a:t>
            </a:r>
            <a:endParaRPr lang="en-US" sz="3200" b="1" dirty="0">
              <a:solidFill>
                <a:srgbClr val="FF0000"/>
              </a:solidFill>
              <a:latin typeface="Open sans"/>
            </a:endParaRPr>
          </a:p>
        </p:txBody>
      </p:sp>
      <p:sp>
        <p:nvSpPr>
          <p:cNvPr id="6" name="TextBox 5"/>
          <p:cNvSpPr txBox="1"/>
          <p:nvPr/>
        </p:nvSpPr>
        <p:spPr>
          <a:xfrm>
            <a:off x="2895600" y="0"/>
            <a:ext cx="62484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2971800" y="895350"/>
            <a:ext cx="5943600" cy="3962400"/>
          </a:xfrm>
          <a:noFill/>
        </p:spPr>
        <p:txBody>
          <a:bodyPr>
            <a:normAutofit/>
          </a:bodyPr>
          <a:lstStyle/>
          <a:p>
            <a:pPr algn="just">
              <a:lnSpc>
                <a:spcPct val="120000"/>
              </a:lnSpc>
              <a:buFont typeface="Wingdings" pitchFamily="2" charset="2"/>
              <a:buChar char="v"/>
            </a:pPr>
            <a:r>
              <a:rPr lang="en-IN" sz="2800" dirty="0">
                <a:latin typeface="Open sans"/>
              </a:rPr>
              <a:t>The team (Officer-01, SOs-02, Other Personnel-22) left BHQ at 17.35 hrs.  </a:t>
            </a:r>
          </a:p>
          <a:p>
            <a:pPr algn="just">
              <a:buFont typeface="Wingdings" pitchFamily="2" charset="2"/>
              <a:buChar char="v"/>
            </a:pPr>
            <a:endParaRPr lang="en-IN" sz="2800" dirty="0">
              <a:latin typeface="Open sans"/>
            </a:endParaRPr>
          </a:p>
          <a:p>
            <a:pPr>
              <a:lnSpc>
                <a:spcPct val="150000"/>
              </a:lnSpc>
              <a:buFont typeface="Wingdings" pitchFamily="2" charset="2"/>
              <a:buChar char="v"/>
            </a:pPr>
            <a:r>
              <a:rPr lang="en-IN" sz="2800" dirty="0">
                <a:latin typeface="Open sans"/>
              </a:rPr>
              <a:t>Incident site was 97 Km from the BHQ Bathinda.</a:t>
            </a:r>
            <a:endParaRPr lang="en-US" sz="2800" dirty="0">
              <a:latin typeface="Open sans"/>
              <a:cs typeface="Arial" pitchFamily="34" charset="0"/>
            </a:endParaRPr>
          </a:p>
          <a:p>
            <a:pPr>
              <a:buClr>
                <a:srgbClr val="FF0000"/>
              </a:buClr>
              <a:buNone/>
            </a:pPr>
            <a:endParaRPr lang="en-US" dirty="0">
              <a:latin typeface="Open sans"/>
              <a:cs typeface="Arial" pitchFamily="34" charset="0"/>
            </a:endParaRPr>
          </a:p>
          <a:p>
            <a:pPr>
              <a:buClr>
                <a:schemeClr val="tx1"/>
              </a:buClr>
              <a:buFont typeface="Wingdings" pitchFamily="2" charset="2"/>
              <a:buChar char="v"/>
            </a:pPr>
            <a:endParaRPr lang="en-US" dirty="0">
              <a:latin typeface="Open sans"/>
              <a:cs typeface="Arial" pitchFamily="34" charset="0"/>
            </a:endParaRPr>
          </a:p>
          <a:p>
            <a:pPr>
              <a:buNone/>
            </a:pPr>
            <a:endParaRPr lang="en-US"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185460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0" y="2152650"/>
            <a:ext cx="2743200" cy="1047750"/>
          </a:xfrm>
          <a:noFill/>
        </p:spPr>
        <p:txBody>
          <a:bodyPr>
            <a:noAutofit/>
          </a:bodyPr>
          <a:lstStyle/>
          <a:p>
            <a:pPr algn="ctr"/>
            <a:r>
              <a:rPr lang="en-US" sz="3600" b="1" dirty="0">
                <a:solidFill>
                  <a:srgbClr val="FF0000"/>
                </a:solidFill>
                <a:latin typeface="Open sans"/>
              </a:rPr>
              <a:t>SAR   EXECUTED BY 07</a:t>
            </a:r>
            <a:r>
              <a:rPr lang="en-US" sz="3600" b="1" baseline="30000" dirty="0">
                <a:solidFill>
                  <a:srgbClr val="FF0000"/>
                </a:solidFill>
                <a:latin typeface="Open sans"/>
              </a:rPr>
              <a:t>th</a:t>
            </a:r>
            <a:r>
              <a:rPr lang="en-US" sz="3600" b="1" dirty="0">
                <a:solidFill>
                  <a:srgbClr val="FF0000"/>
                </a:solidFill>
                <a:latin typeface="Open sans"/>
              </a:rPr>
              <a:t> </a:t>
            </a:r>
            <a:r>
              <a:rPr lang="en-US" sz="3600" b="1" dirty="0" err="1">
                <a:solidFill>
                  <a:srgbClr val="FF0000"/>
                </a:solidFill>
                <a:latin typeface="Open sans"/>
              </a:rPr>
              <a:t>BN</a:t>
            </a:r>
            <a:r>
              <a:rPr lang="en-US" sz="3600" b="1" dirty="0">
                <a:solidFill>
                  <a:srgbClr val="FF0000"/>
                </a:solidFill>
                <a:latin typeface="Open sans"/>
              </a:rPr>
              <a:t> NDRF</a:t>
            </a:r>
            <a:endParaRPr lang="en-US" sz="3600" dirty="0">
              <a:solidFill>
                <a:srgbClr val="FF0000"/>
              </a:solidFill>
              <a:latin typeface="Open sans"/>
            </a:endParaRPr>
          </a:p>
        </p:txBody>
      </p:sp>
      <p:sp>
        <p:nvSpPr>
          <p:cNvPr id="3" name="Content Placeholder 2"/>
          <p:cNvSpPr>
            <a:spLocks noGrp="1"/>
          </p:cNvSpPr>
          <p:nvPr>
            <p:ph idx="1"/>
          </p:nvPr>
        </p:nvSpPr>
        <p:spPr>
          <a:xfrm>
            <a:off x="2971800" y="1123951"/>
            <a:ext cx="6172200" cy="3733799"/>
          </a:xfrm>
          <a:noFill/>
        </p:spPr>
        <p:txBody>
          <a:bodyPr>
            <a:normAutofit fontScale="25000" lnSpcReduction="20000"/>
          </a:bodyPr>
          <a:lstStyle/>
          <a:p>
            <a:pPr algn="just">
              <a:lnSpc>
                <a:spcPct val="120000"/>
              </a:lnSpc>
              <a:buFont typeface="Wingdings" pitchFamily="2" charset="2"/>
              <a:buChar char="v"/>
            </a:pPr>
            <a:r>
              <a:rPr lang="en-IN" sz="11200" dirty="0">
                <a:latin typeface="Open sans"/>
              </a:rPr>
              <a:t>The team arrived at the site at about 1907 hrs and report to Incident commander. </a:t>
            </a:r>
          </a:p>
          <a:p>
            <a:pPr algn="just">
              <a:lnSpc>
                <a:spcPct val="120000"/>
              </a:lnSpc>
              <a:buFont typeface="Wingdings" pitchFamily="2" charset="2"/>
              <a:buChar char="v"/>
            </a:pPr>
            <a:r>
              <a:rPr lang="en-IN" sz="11200" dirty="0">
                <a:latin typeface="Open sans"/>
              </a:rPr>
              <a:t>The team commander inspected the machinery available on the spot and informed the team personnel about the incident.</a:t>
            </a:r>
          </a:p>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29366" y="68917"/>
            <a:ext cx="2743200" cy="1047750"/>
          </a:xfrm>
          <a:noFill/>
        </p:spPr>
        <p:txBody>
          <a:bodyPr>
            <a:noAutofit/>
          </a:bodyPr>
          <a:lstStyle/>
          <a:p>
            <a:pPr algn="ctr"/>
            <a:r>
              <a:rPr lang="en-US" sz="3600" b="1" u="sng" dirty="0">
                <a:solidFill>
                  <a:srgbClr val="FF0000"/>
                </a:solidFill>
                <a:latin typeface="Open sans"/>
                <a:cs typeface="Times New Roman" panose="02020603050405020304" pitchFamily="18" charset="0"/>
              </a:rPr>
              <a:t>Cont..</a:t>
            </a:r>
            <a:endParaRPr lang="en-US" sz="3600" dirty="0">
              <a:solidFill>
                <a:srgbClr val="FF0000"/>
              </a:solidFill>
              <a:latin typeface="Open sans"/>
            </a:endParaRPr>
          </a:p>
        </p:txBody>
      </p:sp>
      <p:sp>
        <p:nvSpPr>
          <p:cNvPr id="3" name="Content Placeholder 2"/>
          <p:cNvSpPr>
            <a:spLocks noGrp="1"/>
          </p:cNvSpPr>
          <p:nvPr>
            <p:ph idx="1"/>
          </p:nvPr>
        </p:nvSpPr>
        <p:spPr>
          <a:xfrm>
            <a:off x="2971800" y="971550"/>
            <a:ext cx="6172200" cy="3733799"/>
          </a:xfrm>
          <a:noFill/>
        </p:spPr>
        <p:txBody>
          <a:bodyPr>
            <a:normAutofit fontScale="92500" lnSpcReduction="20000"/>
          </a:bodyPr>
          <a:lstStyle/>
          <a:p>
            <a:pPr algn="just">
              <a:lnSpc>
                <a:spcPct val="150000"/>
              </a:lnSpc>
              <a:buFont typeface="Wingdings" pitchFamily="2" charset="2"/>
              <a:buChar char="v"/>
            </a:pPr>
            <a:r>
              <a:rPr lang="en-IN" sz="2400" dirty="0">
                <a:latin typeface="Open sans"/>
              </a:rPr>
              <a:t> </a:t>
            </a:r>
            <a:r>
              <a:rPr lang="en-IN" sz="2800" dirty="0">
                <a:latin typeface="Open sans"/>
              </a:rPr>
              <a:t>Oxygen pipes and CCTV cameras were provided by the District Civil Administration,  Local Police and DSS (</a:t>
            </a:r>
            <a:r>
              <a:rPr lang="en-IN" sz="2800" dirty="0" err="1">
                <a:latin typeface="Open sans"/>
              </a:rPr>
              <a:t>Dera</a:t>
            </a:r>
            <a:r>
              <a:rPr lang="en-IN" sz="2800" dirty="0">
                <a:latin typeface="Open sans"/>
              </a:rPr>
              <a:t> </a:t>
            </a:r>
            <a:r>
              <a:rPr lang="en-IN" sz="2800" dirty="0" err="1">
                <a:latin typeface="Open sans"/>
              </a:rPr>
              <a:t>Sacha</a:t>
            </a:r>
            <a:r>
              <a:rPr lang="en-IN" sz="2800" dirty="0">
                <a:latin typeface="Open sans"/>
              </a:rPr>
              <a:t> </a:t>
            </a:r>
            <a:r>
              <a:rPr lang="en-IN" sz="2800" dirty="0" err="1">
                <a:latin typeface="Open sans"/>
              </a:rPr>
              <a:t>Saudha</a:t>
            </a:r>
            <a:r>
              <a:rPr lang="en-IN" sz="2800" dirty="0">
                <a:latin typeface="Open sans"/>
              </a:rPr>
              <a:t>) on the spot before reaching the rescue team to ensure accurate monitoring of the health and condition of the child. </a:t>
            </a:r>
          </a:p>
          <a:p>
            <a:pPr algn="just">
              <a:buFont typeface="Wingdings" pitchFamily="2" charset="2"/>
              <a:buChar char="v"/>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25363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838200" y="119191"/>
            <a:ext cx="2362200" cy="840619"/>
          </a:xfrm>
          <a:noFill/>
        </p:spPr>
        <p:txBody>
          <a:bodyPr>
            <a:normAutofit/>
          </a:bodyPr>
          <a:lstStyle/>
          <a:p>
            <a:pPr algn="ctr"/>
            <a:r>
              <a:rPr lang="en-US" sz="36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3048000" y="971550"/>
            <a:ext cx="6081539" cy="4038600"/>
          </a:xfrm>
          <a:noFill/>
        </p:spPr>
        <p:txBody>
          <a:bodyPr>
            <a:normAutofit/>
          </a:bodyPr>
          <a:lstStyle/>
          <a:p>
            <a:pPr algn="just">
              <a:lnSpc>
                <a:spcPct val="150000"/>
              </a:lnSpc>
              <a:buFont typeface="Wingdings" pitchFamily="2" charset="2"/>
              <a:buChar char="v"/>
            </a:pPr>
            <a:r>
              <a:rPr lang="en-IN" sz="2800" dirty="0">
                <a:latin typeface="Open sans"/>
              </a:rPr>
              <a:t>The </a:t>
            </a:r>
            <a:r>
              <a:rPr lang="en-IN" sz="2800" dirty="0" err="1">
                <a:latin typeface="Open sans"/>
              </a:rPr>
              <a:t>CCTV</a:t>
            </a:r>
            <a:r>
              <a:rPr lang="en-IN" sz="2800" dirty="0">
                <a:latin typeface="Open sans"/>
              </a:rPr>
              <a:t> cameras showed that the child had two hands upwards and had sack fragments and soils all around him and no other part of the child's body was visible. </a:t>
            </a:r>
          </a:p>
          <a:p>
            <a:pPr algn="just">
              <a:lnSpc>
                <a:spcPct val="150000"/>
              </a:lnSpc>
              <a:buNone/>
            </a:pPr>
            <a:endParaRPr lang="en-IN" sz="28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838200" y="119191"/>
            <a:ext cx="2362200" cy="840619"/>
          </a:xfrm>
          <a:noFill/>
        </p:spPr>
        <p:txBody>
          <a:bodyPr>
            <a:normAutofit/>
          </a:bodyPr>
          <a:lstStyle/>
          <a:p>
            <a:pPr algn="ctr"/>
            <a:r>
              <a:rPr lang="en-US" sz="36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3048000" y="590550"/>
            <a:ext cx="6081539" cy="4038600"/>
          </a:xfrm>
          <a:noFill/>
        </p:spPr>
        <p:txBody>
          <a:bodyPr>
            <a:normAutofit fontScale="77500" lnSpcReduction="20000"/>
          </a:bodyPr>
          <a:lstStyle/>
          <a:p>
            <a:pPr algn="just">
              <a:buNone/>
            </a:pPr>
            <a:endParaRPr lang="en-IN" sz="2400" dirty="0">
              <a:latin typeface="Open sans"/>
            </a:endParaRPr>
          </a:p>
          <a:p>
            <a:pPr algn="just">
              <a:lnSpc>
                <a:spcPct val="160000"/>
              </a:lnSpc>
              <a:buFont typeface="Wingdings" pitchFamily="2" charset="2"/>
              <a:buChar char="v"/>
            </a:pPr>
            <a:r>
              <a:rPr lang="en-IN" sz="3000" dirty="0">
                <a:latin typeface="Open sans"/>
              </a:rPr>
              <a:t>The team worked hard and managed to rope the baby's First hand  at 2135 06.06.19 &amp; second hand at 04.10 a.m. on 07.09.19 and now the child had a rope in both hands and was tried but the child did not come up. </a:t>
            </a:r>
            <a:endParaRPr lang="en-US" sz="26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189414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152400" y="2188331"/>
            <a:ext cx="2971800" cy="840619"/>
          </a:xfrm>
          <a:noFill/>
        </p:spPr>
        <p:txBody>
          <a:bodyPr>
            <a:noAutofit/>
          </a:bodyPr>
          <a:lstStyle/>
          <a:p>
            <a:pPr algn="ctr"/>
            <a:r>
              <a:rPr lang="en-US" sz="3800" b="1" dirty="0">
                <a:solidFill>
                  <a:srgbClr val="FF0000"/>
                </a:solidFill>
                <a:latin typeface="Open sans"/>
              </a:rPr>
              <a:t>OBJECTIVE</a:t>
            </a:r>
          </a:p>
        </p:txBody>
      </p:sp>
      <p:sp>
        <p:nvSpPr>
          <p:cNvPr id="4" name="Content Placeholder 3"/>
          <p:cNvSpPr>
            <a:spLocks noGrp="1"/>
          </p:cNvSpPr>
          <p:nvPr>
            <p:ph idx="1"/>
          </p:nvPr>
        </p:nvSpPr>
        <p:spPr>
          <a:xfrm>
            <a:off x="3048000" y="684213"/>
            <a:ext cx="6019800" cy="3640137"/>
          </a:xfrm>
          <a:noFill/>
        </p:spPr>
        <p:txBody>
          <a:bodyPr>
            <a:noAutofit/>
          </a:bodyPr>
          <a:lstStyle/>
          <a:p>
            <a:pPr>
              <a:lnSpc>
                <a:spcPct val="150000"/>
              </a:lnSpc>
            </a:pPr>
            <a:r>
              <a:rPr lang="en-US" sz="2800" dirty="0">
                <a:latin typeface="Open sans"/>
              </a:rPr>
              <a:t>Introduction</a:t>
            </a:r>
          </a:p>
          <a:p>
            <a:pPr>
              <a:lnSpc>
                <a:spcPct val="150000"/>
              </a:lnSpc>
            </a:pPr>
            <a:r>
              <a:rPr lang="en-US" sz="2800" dirty="0">
                <a:latin typeface="Open sans"/>
              </a:rPr>
              <a:t>Aim</a:t>
            </a:r>
          </a:p>
          <a:p>
            <a:pPr>
              <a:lnSpc>
                <a:spcPct val="150000"/>
              </a:lnSpc>
            </a:pPr>
            <a:r>
              <a:rPr lang="en-US" sz="2800" dirty="0">
                <a:latin typeface="Open sans"/>
              </a:rPr>
              <a:t>General Profile Of Sangrur District .</a:t>
            </a:r>
          </a:p>
          <a:p>
            <a:pPr>
              <a:lnSpc>
                <a:spcPct val="150000"/>
              </a:lnSpc>
            </a:pPr>
            <a:r>
              <a:rPr lang="en-US" sz="2800" dirty="0">
                <a:latin typeface="Open sans"/>
              </a:rPr>
              <a:t>Deployment Of 07 Bn NDRF</a:t>
            </a:r>
          </a:p>
          <a:p>
            <a:pPr>
              <a:lnSpc>
                <a:spcPct val="150000"/>
              </a:lnSpc>
            </a:pPr>
            <a:r>
              <a:rPr lang="en-US" sz="2800" dirty="0">
                <a:latin typeface="Open sans"/>
              </a:rPr>
              <a:t>Search And Rescue Operation</a:t>
            </a:r>
          </a:p>
          <a:p>
            <a:pPr>
              <a:lnSpc>
                <a:spcPct val="150000"/>
              </a:lnSpc>
            </a:pPr>
            <a:r>
              <a:rPr lang="en-US" sz="2800" dirty="0">
                <a:latin typeface="Open sans"/>
              </a:rPr>
              <a:t>Lesson Learnt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49700"/>
            <a:ext cx="2717058" cy="895350"/>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2895600" y="895350"/>
            <a:ext cx="6233939" cy="3657600"/>
          </a:xfrm>
          <a:noFill/>
        </p:spPr>
        <p:txBody>
          <a:bodyPr>
            <a:normAutofit fontScale="92500"/>
          </a:bodyPr>
          <a:lstStyle/>
          <a:p>
            <a:pPr algn="just">
              <a:lnSpc>
                <a:spcPct val="150000"/>
              </a:lnSpc>
              <a:buFont typeface="Wingdings" pitchFamily="2" charset="2"/>
              <a:buChar char="v"/>
            </a:pPr>
            <a:r>
              <a:rPr lang="en-IN" sz="2800" dirty="0">
                <a:latin typeface="Open sans"/>
              </a:rPr>
              <a:t>On 07.06.19 a meeting was carried out by all the Rescue Teams and Civil Administration to ensure that a second parallel borewell with existing borewell be dug out so that the child can be rescued. </a:t>
            </a:r>
          </a:p>
          <a:p>
            <a:pPr marL="0" indent="0" algn="just">
              <a:buNone/>
            </a:pPr>
            <a:endParaRPr lang="en-IN" sz="2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49700"/>
            <a:ext cx="2717058" cy="895350"/>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2895600" y="742950"/>
            <a:ext cx="6233939" cy="3657600"/>
          </a:xfrm>
          <a:noFill/>
        </p:spPr>
        <p:txBody>
          <a:bodyPr>
            <a:noAutofit/>
          </a:bodyPr>
          <a:lstStyle/>
          <a:p>
            <a:pPr marL="0" indent="0" algn="just">
              <a:lnSpc>
                <a:spcPct val="150000"/>
              </a:lnSpc>
              <a:buFont typeface="Wingdings" pitchFamily="2" charset="2"/>
              <a:buChar char="v"/>
            </a:pPr>
            <a:r>
              <a:rPr lang="en-IN" sz="2400" dirty="0">
                <a:latin typeface="Open sans"/>
              </a:rPr>
              <a:t>On 08.06.19, the Second-in- Command (Shri Shashi Chandra </a:t>
            </a:r>
            <a:r>
              <a:rPr lang="en-IN" sz="2400" dirty="0" err="1">
                <a:latin typeface="Open sans"/>
              </a:rPr>
              <a:t>Jha</a:t>
            </a:r>
            <a:r>
              <a:rPr lang="en-IN" sz="2400" dirty="0">
                <a:latin typeface="Open sans"/>
              </a:rPr>
              <a:t>)from BHQ reached at incident site for monitoring and coordination of the rescuing work also went to the spot and took full view and interacted with other agencies and Civil administration officials regarding the incident.</a:t>
            </a:r>
            <a:endParaRPr lang="en-US" sz="2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333957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49700"/>
            <a:ext cx="2717058" cy="895350"/>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2895600" y="742950"/>
            <a:ext cx="6233939" cy="3657600"/>
          </a:xfrm>
          <a:noFill/>
        </p:spPr>
        <p:txBody>
          <a:bodyPr>
            <a:noAutofit/>
          </a:bodyPr>
          <a:lstStyle/>
          <a:p>
            <a:pPr algn="just">
              <a:lnSpc>
                <a:spcPct val="150000"/>
              </a:lnSpc>
              <a:buFont typeface="Wingdings" panose="05000000000000000000" pitchFamily="2" charset="2"/>
              <a:buChar char="v"/>
            </a:pPr>
            <a:r>
              <a:rPr lang="en-IN" sz="2400" dirty="0">
                <a:latin typeface="Open sans"/>
              </a:rPr>
              <a:t>In the same order, on 09.06.19, the unit Commandant  Sh. Ravi Kumar also visited the spot and consulted rescue team and civil administration and took detailed information from the team personnel and looked at the rescue operations. </a:t>
            </a:r>
          </a:p>
          <a:p>
            <a:pPr marL="0" indent="0" algn="just">
              <a:lnSpc>
                <a:spcPct val="150000"/>
              </a:lnSpc>
              <a:buNone/>
            </a:pPr>
            <a:endParaRPr lang="en-US" sz="2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257997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49700"/>
            <a:ext cx="2717058" cy="895350"/>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2895600" y="742950"/>
            <a:ext cx="6233939" cy="3657600"/>
          </a:xfrm>
          <a:noFill/>
        </p:spPr>
        <p:txBody>
          <a:bodyPr>
            <a:noAutofit/>
          </a:bodyPr>
          <a:lstStyle/>
          <a:p>
            <a:pPr algn="just">
              <a:lnSpc>
                <a:spcPct val="150000"/>
              </a:lnSpc>
              <a:buFont typeface="Wingdings" pitchFamily="2" charset="2"/>
              <a:buChar char="v"/>
            </a:pPr>
            <a:r>
              <a:rPr lang="en-IN" sz="2600" dirty="0">
                <a:latin typeface="Open sans"/>
              </a:rPr>
              <a:t>The team was continuously working for about 79 hours without any stop and the team personnel were very tired and were very exhausted due to extreme heat. </a:t>
            </a:r>
          </a:p>
          <a:p>
            <a:pPr algn="just">
              <a:lnSpc>
                <a:spcPct val="150000"/>
              </a:lnSpc>
              <a:buFont typeface="Wingdings" pitchFamily="2" charset="2"/>
              <a:buChar char="v"/>
            </a:pPr>
            <a:r>
              <a:rPr lang="en-IN" sz="2600" dirty="0">
                <a:latin typeface="Open sans"/>
              </a:rPr>
              <a:t>Commandant decided that existing team may be changed. </a:t>
            </a:r>
          </a:p>
          <a:p>
            <a:pPr marL="0" indent="0" algn="just">
              <a:lnSpc>
                <a:spcPct val="150000"/>
              </a:lnSpc>
              <a:buNone/>
            </a:pPr>
            <a:endParaRPr lang="en-US" sz="2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220556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49700"/>
            <a:ext cx="2717058" cy="895350"/>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2895600" y="971550"/>
            <a:ext cx="6233939" cy="3657600"/>
          </a:xfrm>
          <a:noFill/>
        </p:spPr>
        <p:txBody>
          <a:bodyPr>
            <a:noAutofit/>
          </a:bodyPr>
          <a:lstStyle/>
          <a:p>
            <a:pPr algn="just">
              <a:lnSpc>
                <a:spcPct val="150000"/>
              </a:lnSpc>
              <a:buFont typeface="Wingdings" panose="05000000000000000000" pitchFamily="2" charset="2"/>
              <a:buChar char="v"/>
            </a:pPr>
            <a:r>
              <a:rPr lang="en-IN" sz="2600" dirty="0">
                <a:latin typeface="Open sans"/>
              </a:rPr>
              <a:t> On 10.06.19, at 0615 </a:t>
            </a:r>
            <a:r>
              <a:rPr lang="en-IN" sz="2600" dirty="0" err="1">
                <a:latin typeface="Open sans"/>
              </a:rPr>
              <a:t>hrs</a:t>
            </a:r>
            <a:r>
              <a:rPr lang="en-IN" sz="2600" dirty="0">
                <a:latin typeface="Open sans"/>
              </a:rPr>
              <a:t>, another team led by Shri Om Prakash </a:t>
            </a:r>
            <a:r>
              <a:rPr lang="en-IN" sz="2600" dirty="0" err="1">
                <a:latin typeface="Open sans"/>
              </a:rPr>
              <a:t>Bishnoi</a:t>
            </a:r>
            <a:r>
              <a:rPr lang="en-IN" sz="2600" dirty="0">
                <a:latin typeface="Open sans"/>
              </a:rPr>
              <a:t>, AC from BHQ left for the venue and arrived at the spot at 0755 </a:t>
            </a:r>
            <a:r>
              <a:rPr lang="en-IN" sz="2600" dirty="0" err="1">
                <a:latin typeface="Open sans"/>
              </a:rPr>
              <a:t>hrs</a:t>
            </a:r>
            <a:r>
              <a:rPr lang="en-IN" sz="2600" dirty="0">
                <a:latin typeface="Open sans"/>
              </a:rPr>
              <a:t> and replaced the team which was already working on the ground. </a:t>
            </a:r>
          </a:p>
          <a:p>
            <a:pPr marL="0" indent="0" algn="just">
              <a:lnSpc>
                <a:spcPct val="150000"/>
              </a:lnSpc>
              <a:buNone/>
            </a:pPr>
            <a:endParaRPr lang="en-US" sz="2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211981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49700"/>
            <a:ext cx="2717058" cy="895350"/>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2895600" y="971550"/>
            <a:ext cx="6233939" cy="3657600"/>
          </a:xfrm>
          <a:noFill/>
        </p:spPr>
        <p:txBody>
          <a:bodyPr>
            <a:noAutofit/>
          </a:bodyPr>
          <a:lstStyle/>
          <a:p>
            <a:pPr algn="just">
              <a:lnSpc>
                <a:spcPct val="150000"/>
              </a:lnSpc>
              <a:buFont typeface="Wingdings" panose="05000000000000000000" pitchFamily="2" charset="2"/>
              <a:buChar char="v"/>
            </a:pPr>
            <a:r>
              <a:rPr lang="en-IN" sz="2800" dirty="0">
                <a:latin typeface="Open sans"/>
              </a:rPr>
              <a:t>The Army team was called on the spot by the DC to assist in the operation, in which ARMY team reached the site of the incident under the leadership of a Major Rank Officer of the Army. </a:t>
            </a:r>
          </a:p>
          <a:p>
            <a:pPr marL="0" indent="0" algn="just">
              <a:lnSpc>
                <a:spcPct val="150000"/>
              </a:lnSpc>
              <a:buNone/>
            </a:pPr>
            <a:r>
              <a:rPr lang="en-IN" sz="2600" dirty="0">
                <a:latin typeface="Open sans"/>
              </a:rPr>
              <a:t> </a:t>
            </a:r>
          </a:p>
          <a:p>
            <a:pPr marL="0" indent="0" algn="just">
              <a:lnSpc>
                <a:spcPct val="150000"/>
              </a:lnSpc>
              <a:buNone/>
            </a:pPr>
            <a:endParaRPr lang="en-US" sz="2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101170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49700"/>
            <a:ext cx="2717058" cy="895350"/>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2895600" y="895350"/>
            <a:ext cx="6233939" cy="3657600"/>
          </a:xfrm>
          <a:noFill/>
        </p:spPr>
        <p:txBody>
          <a:bodyPr>
            <a:noAutofit/>
          </a:bodyPr>
          <a:lstStyle/>
          <a:p>
            <a:pPr algn="just">
              <a:lnSpc>
                <a:spcPct val="150000"/>
              </a:lnSpc>
              <a:buFont typeface="Wingdings" panose="05000000000000000000" pitchFamily="2" charset="2"/>
              <a:buChar char="v"/>
            </a:pPr>
            <a:r>
              <a:rPr lang="en-IN" sz="2600" dirty="0">
                <a:latin typeface="Open sans"/>
              </a:rPr>
              <a:t>The action to pull the child upstairs was carried out under the control of team leader (AC) at spot and by 0510 am 11.06.19 the child was pulled out from the </a:t>
            </a:r>
            <a:r>
              <a:rPr lang="en-IN" sz="2600" dirty="0" err="1">
                <a:latin typeface="Open sans"/>
              </a:rPr>
              <a:t>borewell</a:t>
            </a:r>
            <a:r>
              <a:rPr lang="en-IN" sz="2600" dirty="0">
                <a:latin typeface="Open sans"/>
              </a:rPr>
              <a:t> after a relentless effort, which was reported to the Civil Administration. </a:t>
            </a:r>
          </a:p>
          <a:p>
            <a:pPr marL="0" indent="0" algn="just">
              <a:lnSpc>
                <a:spcPct val="150000"/>
              </a:lnSpc>
              <a:buNone/>
            </a:pPr>
            <a:r>
              <a:rPr lang="en-IN" sz="2600" dirty="0">
                <a:latin typeface="Open sans"/>
              </a:rPr>
              <a:t> </a:t>
            </a:r>
          </a:p>
          <a:p>
            <a:pPr marL="0" indent="0" algn="just">
              <a:lnSpc>
                <a:spcPct val="150000"/>
              </a:lnSpc>
              <a:buNone/>
            </a:pPr>
            <a:endParaRPr lang="en-US" sz="2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317658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2650"/>
            <a:ext cx="2971800" cy="1047750"/>
          </a:xfrm>
          <a:noFill/>
        </p:spPr>
        <p:txBody>
          <a:bodyPr>
            <a:noAutofit/>
          </a:bodyPr>
          <a:lstStyle/>
          <a:p>
            <a:pPr algn="ctr"/>
            <a:r>
              <a:rPr lang="en-US" sz="3600" b="1" dirty="0">
                <a:solidFill>
                  <a:srgbClr val="FF0000"/>
                </a:solidFill>
                <a:latin typeface="Open sans"/>
              </a:rPr>
              <a:t>GLIMPSE OF </a:t>
            </a:r>
            <a:br>
              <a:rPr lang="en-US" sz="3600" b="1" dirty="0">
                <a:solidFill>
                  <a:srgbClr val="FF0000"/>
                </a:solidFill>
                <a:latin typeface="Open sans"/>
              </a:rPr>
            </a:br>
            <a:r>
              <a:rPr lang="en-US" sz="3600" b="1" dirty="0">
                <a:solidFill>
                  <a:srgbClr val="FF0000"/>
                </a:solidFill>
                <a:latin typeface="Open sans"/>
              </a:rPr>
              <a:t>RESCUE OPERATION</a:t>
            </a:r>
          </a:p>
        </p:txBody>
      </p:sp>
      <p:sp>
        <p:nvSpPr>
          <p:cNvPr id="3" name="Content Placeholder 2"/>
          <p:cNvSpPr>
            <a:spLocks noGrp="1"/>
          </p:cNvSpPr>
          <p:nvPr>
            <p:ph idx="1"/>
          </p:nvPr>
        </p:nvSpPr>
        <p:spPr>
          <a:xfrm>
            <a:off x="2971800" y="1123951"/>
            <a:ext cx="6172200" cy="3733799"/>
          </a:xfrm>
          <a:noFill/>
        </p:spPr>
        <p:txBody>
          <a:bodyPr>
            <a:normAutofit/>
          </a:bodyPr>
          <a:lstStyle/>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10" name="Picture 2" descr="C:\Users\mypc\Desktop\borewell\IMG-20210723-WA0017.jpg"/>
          <p:cNvPicPr>
            <a:picLocks noChangeAspect="1" noChangeArrowheads="1"/>
          </p:cNvPicPr>
          <p:nvPr/>
        </p:nvPicPr>
        <p:blipFill>
          <a:blip r:embed="rId4" cstate="print"/>
          <a:srcRect/>
          <a:stretch>
            <a:fillRect/>
          </a:stretch>
        </p:blipFill>
        <p:spPr bwMode="auto">
          <a:xfrm>
            <a:off x="2743200" y="1047750"/>
            <a:ext cx="6629400" cy="3962400"/>
          </a:xfrm>
          <a:prstGeom prst="rect">
            <a:avLst/>
          </a:prstGeom>
          <a:noFill/>
        </p:spPr>
      </p:pic>
    </p:spTree>
    <p:extLst>
      <p:ext uri="{BB962C8B-B14F-4D97-AF65-F5344CB8AC3E}">
        <p14:creationId xmlns:p14="http://schemas.microsoft.com/office/powerpoint/2010/main" val="201175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2650"/>
            <a:ext cx="2971800" cy="1047750"/>
          </a:xfrm>
          <a:noFill/>
        </p:spPr>
        <p:txBody>
          <a:bodyPr>
            <a:noAutofit/>
          </a:bodyPr>
          <a:lstStyle/>
          <a:p>
            <a:pPr algn="ctr"/>
            <a:r>
              <a:rPr lang="en-US" sz="3600" b="1" dirty="0">
                <a:solidFill>
                  <a:srgbClr val="FF0000"/>
                </a:solidFill>
                <a:latin typeface="Open sans"/>
              </a:rPr>
              <a:t>GLIMPSE OF </a:t>
            </a:r>
            <a:br>
              <a:rPr lang="en-US" sz="3600" b="1" dirty="0">
                <a:solidFill>
                  <a:srgbClr val="FF0000"/>
                </a:solidFill>
                <a:latin typeface="Open sans"/>
              </a:rPr>
            </a:br>
            <a:r>
              <a:rPr lang="en-US" sz="3600" b="1" dirty="0">
                <a:solidFill>
                  <a:srgbClr val="FF0000"/>
                </a:solidFill>
                <a:latin typeface="Open sans"/>
              </a:rPr>
              <a:t>RESCUE OPERATION</a:t>
            </a:r>
          </a:p>
        </p:txBody>
      </p:sp>
      <p:sp>
        <p:nvSpPr>
          <p:cNvPr id="3" name="Content Placeholder 2"/>
          <p:cNvSpPr>
            <a:spLocks noGrp="1"/>
          </p:cNvSpPr>
          <p:nvPr>
            <p:ph idx="1"/>
          </p:nvPr>
        </p:nvSpPr>
        <p:spPr>
          <a:xfrm>
            <a:off x="2971800" y="1123951"/>
            <a:ext cx="6172200" cy="3733799"/>
          </a:xfrm>
          <a:noFill/>
        </p:spPr>
        <p:txBody>
          <a:bodyPr>
            <a:normAutofit/>
          </a:bodyPr>
          <a:lstStyle/>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11" name="Picture 2" descr="C:\Users\mypc\Desktop\borewell\IMG-20210723-WA0019.jpg"/>
          <p:cNvPicPr>
            <a:picLocks noChangeAspect="1" noChangeArrowheads="1"/>
          </p:cNvPicPr>
          <p:nvPr/>
        </p:nvPicPr>
        <p:blipFill>
          <a:blip r:embed="rId4" cstate="print"/>
          <a:srcRect/>
          <a:stretch>
            <a:fillRect/>
          </a:stretch>
        </p:blipFill>
        <p:spPr bwMode="auto">
          <a:xfrm>
            <a:off x="2743200" y="1047750"/>
            <a:ext cx="6400800" cy="3886200"/>
          </a:xfrm>
          <a:prstGeom prst="rect">
            <a:avLst/>
          </a:prstGeom>
          <a:noFill/>
        </p:spPr>
      </p:pic>
    </p:spTree>
    <p:extLst>
      <p:ext uri="{BB962C8B-B14F-4D97-AF65-F5344CB8AC3E}">
        <p14:creationId xmlns:p14="http://schemas.microsoft.com/office/powerpoint/2010/main" val="322143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857500" y="122199"/>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2650"/>
            <a:ext cx="2971800" cy="1047750"/>
          </a:xfrm>
          <a:noFill/>
        </p:spPr>
        <p:txBody>
          <a:bodyPr>
            <a:noAutofit/>
          </a:bodyPr>
          <a:lstStyle/>
          <a:p>
            <a:pPr algn="ctr"/>
            <a:r>
              <a:rPr lang="en-US" sz="3600" b="1" dirty="0">
                <a:solidFill>
                  <a:srgbClr val="FF0000"/>
                </a:solidFill>
                <a:latin typeface="Open sans"/>
              </a:rPr>
              <a:t>GLIMPSE OF </a:t>
            </a:r>
            <a:br>
              <a:rPr lang="en-US" sz="3600" b="1" dirty="0">
                <a:solidFill>
                  <a:srgbClr val="FF0000"/>
                </a:solidFill>
                <a:latin typeface="Open sans"/>
              </a:rPr>
            </a:br>
            <a:r>
              <a:rPr lang="en-US" sz="3600" b="1" dirty="0">
                <a:solidFill>
                  <a:srgbClr val="FF0000"/>
                </a:solidFill>
                <a:latin typeface="Open sans"/>
              </a:rPr>
              <a:t>RESCUE OPERATION</a:t>
            </a:r>
          </a:p>
        </p:txBody>
      </p:sp>
      <p:sp>
        <p:nvSpPr>
          <p:cNvPr id="3" name="Content Placeholder 2"/>
          <p:cNvSpPr>
            <a:spLocks noGrp="1"/>
          </p:cNvSpPr>
          <p:nvPr>
            <p:ph idx="1"/>
          </p:nvPr>
        </p:nvSpPr>
        <p:spPr>
          <a:xfrm>
            <a:off x="2971800" y="1123951"/>
            <a:ext cx="6172200" cy="3733799"/>
          </a:xfrm>
          <a:noFill/>
        </p:spPr>
        <p:txBody>
          <a:bodyPr>
            <a:normAutofit/>
          </a:bodyPr>
          <a:lstStyle/>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10" name="Picture 5" descr="C:\Users\mypc\Desktop\borewell\IMG-20210723-WA0031.jpg"/>
          <p:cNvPicPr>
            <a:picLocks noChangeAspect="1" noChangeArrowheads="1"/>
          </p:cNvPicPr>
          <p:nvPr/>
        </p:nvPicPr>
        <p:blipFill>
          <a:blip r:embed="rId4" cstate="print"/>
          <a:srcRect/>
          <a:stretch>
            <a:fillRect/>
          </a:stretch>
        </p:blipFill>
        <p:spPr bwMode="auto">
          <a:xfrm>
            <a:off x="2743200" y="1123951"/>
            <a:ext cx="6477000" cy="3763447"/>
          </a:xfrm>
          <a:prstGeom prst="rect">
            <a:avLst/>
          </a:prstGeom>
          <a:noFill/>
        </p:spPr>
      </p:pic>
    </p:spTree>
    <p:extLst>
      <p:ext uri="{BB962C8B-B14F-4D97-AF65-F5344CB8AC3E}">
        <p14:creationId xmlns:p14="http://schemas.microsoft.com/office/powerpoint/2010/main" val="73355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152400" y="2415778"/>
            <a:ext cx="2514600" cy="994172"/>
          </a:xfrm>
          <a:noFill/>
        </p:spPr>
        <p:txBody>
          <a:bodyPr>
            <a:noAutofit/>
          </a:bodyPr>
          <a:lstStyle/>
          <a:p>
            <a:pPr algn="ctr"/>
            <a:r>
              <a:rPr lang="en-US" sz="4000" b="1" dirty="0">
                <a:solidFill>
                  <a:srgbClr val="FF0000"/>
                </a:solidFill>
                <a:latin typeface="Open sans"/>
              </a:rPr>
              <a:t>INTRODUCTION</a:t>
            </a:r>
          </a:p>
        </p:txBody>
      </p:sp>
      <p:sp>
        <p:nvSpPr>
          <p:cNvPr id="3" name="Content Placeholder 2"/>
          <p:cNvSpPr>
            <a:spLocks noGrp="1"/>
          </p:cNvSpPr>
          <p:nvPr>
            <p:ph idx="1"/>
          </p:nvPr>
        </p:nvSpPr>
        <p:spPr>
          <a:xfrm>
            <a:off x="2819400" y="895350"/>
            <a:ext cx="6096000" cy="3581400"/>
          </a:xfrm>
          <a:noFill/>
        </p:spPr>
        <p:txBody>
          <a:bodyPr>
            <a:noAutofit/>
          </a:bodyPr>
          <a:lstStyle/>
          <a:p>
            <a:pPr algn="just">
              <a:lnSpc>
                <a:spcPct val="100000"/>
              </a:lnSpc>
              <a:buFont typeface="Wingdings" pitchFamily="2" charset="2"/>
              <a:buChar char="v"/>
            </a:pPr>
            <a:r>
              <a:rPr lang="en-US" sz="2800" dirty="0">
                <a:latin typeface="Open sans"/>
              </a:rPr>
              <a:t>A bore-well is a deep ,narrow hole drilled into the ground from which water is drawn through a pipe and pump. </a:t>
            </a:r>
          </a:p>
          <a:p>
            <a:pPr marL="0" indent="0" algn="just">
              <a:buNone/>
            </a:pPr>
            <a:endParaRPr lang="en-US" sz="2800" dirty="0">
              <a:latin typeface="Open sans"/>
            </a:endParaRPr>
          </a:p>
          <a:p>
            <a:pPr algn="just">
              <a:lnSpc>
                <a:spcPct val="100000"/>
              </a:lnSpc>
              <a:buFont typeface="Wingdings" pitchFamily="2" charset="2"/>
              <a:buChar char="v"/>
            </a:pPr>
            <a:r>
              <a:rPr lang="en-US" sz="2800" dirty="0">
                <a:latin typeface="Open sans"/>
              </a:rPr>
              <a:t> Borewell are typically small in diameter ---ranging from 4.5(low capacity bore-well) inches to 12 inches(high capacity borewell).</a:t>
            </a:r>
          </a:p>
          <a:p>
            <a:pPr marL="0" indent="0" algn="just">
              <a:buNone/>
            </a:pPr>
            <a:endParaRPr lang="en-US" sz="28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2650"/>
            <a:ext cx="2971800" cy="1047750"/>
          </a:xfrm>
          <a:noFill/>
        </p:spPr>
        <p:txBody>
          <a:bodyPr>
            <a:noAutofit/>
          </a:bodyPr>
          <a:lstStyle/>
          <a:p>
            <a:pPr algn="ctr"/>
            <a:r>
              <a:rPr lang="en-US" sz="3600" b="1" dirty="0">
                <a:solidFill>
                  <a:srgbClr val="FF0000"/>
                </a:solidFill>
                <a:latin typeface="Open sans"/>
              </a:rPr>
              <a:t>GLIMPSE OF </a:t>
            </a:r>
            <a:br>
              <a:rPr lang="en-US" sz="3600" b="1" dirty="0">
                <a:solidFill>
                  <a:srgbClr val="FF0000"/>
                </a:solidFill>
                <a:latin typeface="Open sans"/>
              </a:rPr>
            </a:br>
            <a:r>
              <a:rPr lang="en-US" sz="3600" b="1" dirty="0">
                <a:solidFill>
                  <a:srgbClr val="FF0000"/>
                </a:solidFill>
                <a:latin typeface="Open sans"/>
              </a:rPr>
              <a:t>RESCUE OPERATION</a:t>
            </a:r>
          </a:p>
        </p:txBody>
      </p:sp>
      <p:sp>
        <p:nvSpPr>
          <p:cNvPr id="3" name="Content Placeholder 2"/>
          <p:cNvSpPr>
            <a:spLocks noGrp="1"/>
          </p:cNvSpPr>
          <p:nvPr>
            <p:ph idx="1"/>
          </p:nvPr>
        </p:nvSpPr>
        <p:spPr>
          <a:xfrm>
            <a:off x="2971800" y="1123951"/>
            <a:ext cx="6172200" cy="3733799"/>
          </a:xfrm>
          <a:noFill/>
        </p:spPr>
        <p:txBody>
          <a:bodyPr>
            <a:normAutofit/>
          </a:bodyPr>
          <a:lstStyle/>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10" name="Picture 4" descr="C:\Users\mypc\Desktop\borewell\IMG-20210723-WA0038.jpg"/>
          <p:cNvPicPr>
            <a:picLocks noChangeAspect="1" noChangeArrowheads="1"/>
          </p:cNvPicPr>
          <p:nvPr/>
        </p:nvPicPr>
        <p:blipFill>
          <a:blip r:embed="rId4" cstate="print"/>
          <a:stretch>
            <a:fillRect/>
          </a:stretch>
        </p:blipFill>
        <p:spPr bwMode="auto">
          <a:xfrm>
            <a:off x="2743200" y="1047750"/>
            <a:ext cx="6400800" cy="4038599"/>
          </a:xfrm>
          <a:prstGeom prst="rect">
            <a:avLst/>
          </a:prstGeom>
          <a:noFill/>
        </p:spPr>
      </p:pic>
    </p:spTree>
    <p:extLst>
      <p:ext uri="{BB962C8B-B14F-4D97-AF65-F5344CB8AC3E}">
        <p14:creationId xmlns:p14="http://schemas.microsoft.com/office/powerpoint/2010/main" val="1648729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2650"/>
            <a:ext cx="2971800" cy="1047750"/>
          </a:xfrm>
          <a:noFill/>
        </p:spPr>
        <p:txBody>
          <a:bodyPr>
            <a:noAutofit/>
          </a:bodyPr>
          <a:lstStyle/>
          <a:p>
            <a:pPr algn="ctr"/>
            <a:r>
              <a:rPr lang="en-US" sz="3600" b="1" dirty="0">
                <a:solidFill>
                  <a:srgbClr val="FF0000"/>
                </a:solidFill>
                <a:latin typeface="Open sans"/>
              </a:rPr>
              <a:t>GLIMPSE OF </a:t>
            </a:r>
            <a:br>
              <a:rPr lang="en-US" sz="3600" b="1" dirty="0">
                <a:solidFill>
                  <a:srgbClr val="FF0000"/>
                </a:solidFill>
                <a:latin typeface="Open sans"/>
              </a:rPr>
            </a:br>
            <a:r>
              <a:rPr lang="en-US" sz="3600" b="1" dirty="0">
                <a:solidFill>
                  <a:srgbClr val="FF0000"/>
                </a:solidFill>
                <a:latin typeface="Open sans"/>
              </a:rPr>
              <a:t>RESCUE OPERATION</a:t>
            </a:r>
          </a:p>
        </p:txBody>
      </p:sp>
      <p:sp>
        <p:nvSpPr>
          <p:cNvPr id="3" name="Content Placeholder 2"/>
          <p:cNvSpPr>
            <a:spLocks noGrp="1"/>
          </p:cNvSpPr>
          <p:nvPr>
            <p:ph idx="1"/>
          </p:nvPr>
        </p:nvSpPr>
        <p:spPr>
          <a:xfrm>
            <a:off x="2971800" y="1123951"/>
            <a:ext cx="6172200" cy="3733799"/>
          </a:xfrm>
          <a:noFill/>
        </p:spPr>
        <p:txBody>
          <a:bodyPr>
            <a:normAutofit/>
          </a:bodyPr>
          <a:lstStyle/>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11" name="Content Placeholder 5" descr="C:\Users\EPIS\AppData\Local\Microsoft\Windows\INetCache\Content.Word\20190609_133412.jpg"/>
          <p:cNvPicPr>
            <a:picLocks/>
          </p:cNvPicPr>
          <p:nvPr/>
        </p:nvPicPr>
        <p:blipFill>
          <a:blip r:embed="rId4" cstate="print"/>
          <a:srcRect/>
          <a:stretch>
            <a:fillRect/>
          </a:stretch>
        </p:blipFill>
        <p:spPr bwMode="auto">
          <a:xfrm>
            <a:off x="2743200" y="1123950"/>
            <a:ext cx="6400800" cy="3809999"/>
          </a:xfrm>
          <a:prstGeom prst="rect">
            <a:avLst/>
          </a:prstGeom>
          <a:noFill/>
          <a:ln w="9525">
            <a:noFill/>
            <a:miter lim="800000"/>
            <a:headEnd/>
            <a:tailEnd/>
          </a:ln>
        </p:spPr>
      </p:pic>
    </p:spTree>
    <p:extLst>
      <p:ext uri="{BB962C8B-B14F-4D97-AF65-F5344CB8AC3E}">
        <p14:creationId xmlns:p14="http://schemas.microsoft.com/office/powerpoint/2010/main" val="11063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2650"/>
            <a:ext cx="2971800" cy="1047750"/>
          </a:xfrm>
          <a:noFill/>
        </p:spPr>
        <p:txBody>
          <a:bodyPr>
            <a:noAutofit/>
          </a:bodyPr>
          <a:lstStyle/>
          <a:p>
            <a:pPr algn="ctr"/>
            <a:r>
              <a:rPr lang="en-US" sz="3600" b="1" dirty="0">
                <a:solidFill>
                  <a:srgbClr val="FF0000"/>
                </a:solidFill>
                <a:latin typeface="Open sans"/>
              </a:rPr>
              <a:t>GLIMPSE OF </a:t>
            </a:r>
            <a:br>
              <a:rPr lang="en-US" sz="3600" b="1" dirty="0">
                <a:solidFill>
                  <a:srgbClr val="FF0000"/>
                </a:solidFill>
                <a:latin typeface="Open sans"/>
              </a:rPr>
            </a:br>
            <a:r>
              <a:rPr lang="en-US" sz="3600" b="1" dirty="0">
                <a:solidFill>
                  <a:srgbClr val="FF0000"/>
                </a:solidFill>
                <a:latin typeface="Open sans"/>
              </a:rPr>
              <a:t>RESCUE OPERATION</a:t>
            </a:r>
          </a:p>
        </p:txBody>
      </p:sp>
      <p:sp>
        <p:nvSpPr>
          <p:cNvPr id="3" name="Content Placeholder 2"/>
          <p:cNvSpPr>
            <a:spLocks noGrp="1"/>
          </p:cNvSpPr>
          <p:nvPr>
            <p:ph idx="1"/>
          </p:nvPr>
        </p:nvSpPr>
        <p:spPr>
          <a:xfrm>
            <a:off x="2971800" y="1123951"/>
            <a:ext cx="6172200" cy="3733799"/>
          </a:xfrm>
          <a:noFill/>
        </p:spPr>
        <p:txBody>
          <a:bodyPr>
            <a:normAutofit/>
          </a:bodyPr>
          <a:lstStyle/>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12" name="Picture 11" descr="C:\Users\NDRF\AppData\Local\Microsoft\Windows\INetCache\Content.Word\20190610_223929.jpg"/>
          <p:cNvPicPr/>
          <p:nvPr/>
        </p:nvPicPr>
        <p:blipFill>
          <a:blip r:embed="rId4" cstate="print"/>
          <a:srcRect/>
          <a:stretch>
            <a:fillRect/>
          </a:stretch>
        </p:blipFill>
        <p:spPr bwMode="auto">
          <a:xfrm>
            <a:off x="2743200" y="1012350"/>
            <a:ext cx="6400801" cy="4131150"/>
          </a:xfrm>
          <a:prstGeom prst="rect">
            <a:avLst/>
          </a:prstGeom>
          <a:noFill/>
          <a:ln w="9525">
            <a:noFill/>
            <a:miter lim="800000"/>
            <a:headEnd/>
            <a:tailEnd/>
          </a:ln>
        </p:spPr>
      </p:pic>
    </p:spTree>
    <p:extLst>
      <p:ext uri="{BB962C8B-B14F-4D97-AF65-F5344CB8AC3E}">
        <p14:creationId xmlns:p14="http://schemas.microsoft.com/office/powerpoint/2010/main" val="188827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7" name="TextBox 6"/>
          <p:cNvSpPr txBox="1"/>
          <p:nvPr/>
        </p:nvSpPr>
        <p:spPr>
          <a:xfrm>
            <a:off x="2971800" y="13335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2650"/>
            <a:ext cx="2971800" cy="1047750"/>
          </a:xfrm>
          <a:noFill/>
        </p:spPr>
        <p:txBody>
          <a:bodyPr>
            <a:noAutofit/>
          </a:bodyPr>
          <a:lstStyle/>
          <a:p>
            <a:pPr algn="ctr"/>
            <a:r>
              <a:rPr lang="en-US" sz="3600" b="1" dirty="0">
                <a:solidFill>
                  <a:srgbClr val="FF0000"/>
                </a:solidFill>
                <a:latin typeface="Open sans"/>
              </a:rPr>
              <a:t>GLIMPSE OF </a:t>
            </a:r>
            <a:br>
              <a:rPr lang="en-US" sz="3600" b="1" dirty="0">
                <a:solidFill>
                  <a:srgbClr val="FF0000"/>
                </a:solidFill>
                <a:latin typeface="Open sans"/>
              </a:rPr>
            </a:br>
            <a:r>
              <a:rPr lang="en-US" sz="3600" b="1" dirty="0">
                <a:solidFill>
                  <a:srgbClr val="FF0000"/>
                </a:solidFill>
                <a:latin typeface="Open sans"/>
              </a:rPr>
              <a:t>RESCUE OPERATION</a:t>
            </a:r>
          </a:p>
        </p:txBody>
      </p:sp>
      <p:sp>
        <p:nvSpPr>
          <p:cNvPr id="3" name="Content Placeholder 2"/>
          <p:cNvSpPr>
            <a:spLocks noGrp="1"/>
          </p:cNvSpPr>
          <p:nvPr>
            <p:ph idx="1"/>
          </p:nvPr>
        </p:nvSpPr>
        <p:spPr>
          <a:xfrm>
            <a:off x="2971800" y="1123951"/>
            <a:ext cx="6172200" cy="3733799"/>
          </a:xfrm>
          <a:noFill/>
        </p:spPr>
        <p:txBody>
          <a:bodyPr>
            <a:normAutofit/>
          </a:bodyPr>
          <a:lstStyle/>
          <a:p>
            <a:pPr algn="just">
              <a:buFont typeface="Wingdings" pitchFamily="2" charset="2"/>
              <a:buChar char="v"/>
            </a:pPr>
            <a:endParaRPr lang="en-IN" sz="2400" dirty="0">
              <a:latin typeface="Open sans"/>
            </a:endParaRPr>
          </a:p>
          <a:p>
            <a:pPr marL="0" indent="0" algn="just">
              <a:buNone/>
            </a:pPr>
            <a:endParaRPr lang="en-IN" sz="2400" dirty="0">
              <a:latin typeface="Open sans"/>
            </a:endParaRPr>
          </a:p>
          <a:p>
            <a:pPr algn="just">
              <a:buFont typeface="Wingdings" pitchFamily="2" charset="2"/>
              <a:buChar char="v"/>
            </a:pPr>
            <a:endParaRPr lang="en-US" sz="24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pic>
        <p:nvPicPr>
          <p:cNvPr id="10" name="Picture 9" descr="C:\Users\NDRF\Desktop\SANGRURW OPS\20190610_224602.jpg"/>
          <p:cNvPicPr/>
          <p:nvPr/>
        </p:nvPicPr>
        <p:blipFill>
          <a:blip r:embed="rId4" cstate="print"/>
          <a:srcRect/>
          <a:stretch>
            <a:fillRect/>
          </a:stretch>
        </p:blipFill>
        <p:spPr bwMode="auto">
          <a:xfrm>
            <a:off x="2743200" y="1069219"/>
            <a:ext cx="6400800" cy="4017131"/>
          </a:xfrm>
          <a:prstGeom prst="rect">
            <a:avLst/>
          </a:prstGeom>
          <a:noFill/>
          <a:ln w="9525">
            <a:noFill/>
            <a:miter lim="800000"/>
            <a:headEnd/>
            <a:tailEnd/>
          </a:ln>
        </p:spPr>
      </p:pic>
    </p:spTree>
    <p:extLst>
      <p:ext uri="{BB962C8B-B14F-4D97-AF65-F5344CB8AC3E}">
        <p14:creationId xmlns:p14="http://schemas.microsoft.com/office/powerpoint/2010/main" val="3742660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152400" y="2192895"/>
            <a:ext cx="2445074" cy="840619"/>
          </a:xfrm>
          <a:noFill/>
        </p:spPr>
        <p:txBody>
          <a:bodyPr>
            <a:noAutofit/>
          </a:bodyPr>
          <a:lstStyle/>
          <a:p>
            <a:pPr algn="ctr"/>
            <a:r>
              <a:rPr lang="en-US" sz="4000" b="1" dirty="0">
                <a:solidFill>
                  <a:srgbClr val="FF0000"/>
                </a:solidFill>
                <a:latin typeface="Open sans"/>
              </a:rPr>
              <a:t>LESSON LEARNT</a:t>
            </a:r>
          </a:p>
        </p:txBody>
      </p:sp>
      <p:sp>
        <p:nvSpPr>
          <p:cNvPr id="3" name="Content Placeholder 2"/>
          <p:cNvSpPr>
            <a:spLocks noGrp="1"/>
          </p:cNvSpPr>
          <p:nvPr>
            <p:ph idx="1"/>
          </p:nvPr>
        </p:nvSpPr>
        <p:spPr>
          <a:xfrm>
            <a:off x="2743200" y="1115616"/>
            <a:ext cx="6248400" cy="3513534"/>
          </a:xfrm>
          <a:noFill/>
        </p:spPr>
        <p:txBody>
          <a:bodyPr>
            <a:normAutofit fontScale="25000" lnSpcReduction="20000"/>
          </a:bodyPr>
          <a:lstStyle/>
          <a:p>
            <a:pPr lvl="0" algn="just">
              <a:lnSpc>
                <a:spcPct val="170000"/>
              </a:lnSpc>
              <a:buFont typeface="Wingdings" pitchFamily="2" charset="2"/>
              <a:buChar char="v"/>
            </a:pPr>
            <a:r>
              <a:rPr lang="en-US" sz="11200" dirty="0">
                <a:latin typeface="Open sans"/>
                <a:cs typeface="Arial" pitchFamily="34" charset="0"/>
              </a:rPr>
              <a:t>The rescue ops itself was very difficult and risky in which the child was trapped in bore well at the depth of 128 ft under the ground with sack fragments and soil all round . </a:t>
            </a:r>
          </a:p>
          <a:p>
            <a:pPr marL="0" lvl="0" indent="0" algn="just">
              <a:lnSpc>
                <a:spcPct val="120000"/>
              </a:lnSpc>
              <a:buNone/>
            </a:pPr>
            <a:r>
              <a:rPr lang="en-US" sz="11200" dirty="0">
                <a:latin typeface="Open sans"/>
                <a:cs typeface="Arial" pitchFamily="34" charset="0"/>
              </a:rPr>
              <a:t> </a:t>
            </a:r>
          </a:p>
          <a:p>
            <a:pPr marL="0" indent="0" algn="just">
              <a:lnSpc>
                <a:spcPct val="120000"/>
              </a:lnSpc>
              <a:buNone/>
            </a:pPr>
            <a:endParaRPr lang="en-US"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16350"/>
            <a:ext cx="703200" cy="879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96763" y="114746"/>
            <a:ext cx="2445074" cy="840619"/>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b="1" dirty="0">
              <a:latin typeface="Open sans"/>
            </a:endParaRPr>
          </a:p>
        </p:txBody>
      </p:sp>
      <p:sp>
        <p:nvSpPr>
          <p:cNvPr id="3" name="Content Placeholder 2"/>
          <p:cNvSpPr>
            <a:spLocks noGrp="1"/>
          </p:cNvSpPr>
          <p:nvPr>
            <p:ph idx="1"/>
          </p:nvPr>
        </p:nvSpPr>
        <p:spPr>
          <a:xfrm>
            <a:off x="2902274" y="590550"/>
            <a:ext cx="5936926" cy="3513534"/>
          </a:xfrm>
          <a:noFill/>
        </p:spPr>
        <p:txBody>
          <a:bodyPr>
            <a:noAutofit/>
          </a:bodyPr>
          <a:lstStyle/>
          <a:p>
            <a:pPr marL="0" lvl="0" indent="0" algn="just">
              <a:lnSpc>
                <a:spcPct val="150000"/>
              </a:lnSpc>
              <a:buNone/>
            </a:pPr>
            <a:r>
              <a:rPr lang="en-US" sz="1400" dirty="0">
                <a:latin typeface="Open sans"/>
                <a:cs typeface="Arial" pitchFamily="34" charset="0"/>
              </a:rPr>
              <a:t> </a:t>
            </a:r>
            <a:endParaRPr lang="en-US" sz="2600" dirty="0">
              <a:latin typeface="Open sans"/>
              <a:cs typeface="Arial" pitchFamily="34" charset="0"/>
            </a:endParaRPr>
          </a:p>
          <a:p>
            <a:pPr algn="just">
              <a:lnSpc>
                <a:spcPct val="170000"/>
              </a:lnSpc>
              <a:buFont typeface="Wingdings" pitchFamily="2" charset="2"/>
              <a:buChar char="v"/>
            </a:pPr>
            <a:r>
              <a:rPr lang="en-US" sz="2800" dirty="0">
                <a:latin typeface="Open sans"/>
                <a:cs typeface="Arial" pitchFamily="34" charset="0"/>
              </a:rPr>
              <a:t>Rescuer had to  work in very confined space under the ground .Age of child in this case was less than 02 year </a:t>
            </a:r>
            <a:r>
              <a:rPr lang="en-US" sz="3200" dirty="0">
                <a:latin typeface="Open sans"/>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585313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96763" y="114746"/>
            <a:ext cx="2445074" cy="840619"/>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b="1" dirty="0">
              <a:latin typeface="Open sans"/>
            </a:endParaRPr>
          </a:p>
        </p:txBody>
      </p:sp>
      <p:sp>
        <p:nvSpPr>
          <p:cNvPr id="3" name="Content Placeholder 2"/>
          <p:cNvSpPr>
            <a:spLocks noGrp="1"/>
          </p:cNvSpPr>
          <p:nvPr>
            <p:ph idx="1"/>
          </p:nvPr>
        </p:nvSpPr>
        <p:spPr>
          <a:xfrm>
            <a:off x="2902274" y="514350"/>
            <a:ext cx="5936926" cy="3513534"/>
          </a:xfrm>
          <a:noFill/>
        </p:spPr>
        <p:txBody>
          <a:bodyPr>
            <a:noAutofit/>
          </a:bodyPr>
          <a:lstStyle/>
          <a:p>
            <a:pPr marL="0" lvl="0" indent="0" algn="just">
              <a:lnSpc>
                <a:spcPct val="150000"/>
              </a:lnSpc>
              <a:buNone/>
            </a:pPr>
            <a:r>
              <a:rPr lang="en-US" sz="1400" dirty="0">
                <a:latin typeface="Open sans"/>
                <a:cs typeface="Arial" pitchFamily="34" charset="0"/>
              </a:rPr>
              <a:t> </a:t>
            </a:r>
          </a:p>
          <a:p>
            <a:pPr algn="just">
              <a:lnSpc>
                <a:spcPct val="170000"/>
              </a:lnSpc>
              <a:buFont typeface="Wingdings" pitchFamily="2" charset="2"/>
              <a:buChar char="v"/>
            </a:pPr>
            <a:r>
              <a:rPr lang="en-US" sz="2800" dirty="0">
                <a:latin typeface="Open sans"/>
                <a:cs typeface="Arial" pitchFamily="34" charset="0"/>
              </a:rPr>
              <a:t>One common solution may not fit for every bore well  operations .</a:t>
            </a:r>
          </a:p>
          <a:p>
            <a:pPr algn="just">
              <a:lnSpc>
                <a:spcPct val="170000"/>
              </a:lnSpc>
              <a:buFont typeface="Wingdings" pitchFamily="2" charset="2"/>
              <a:buChar char="v"/>
            </a:pPr>
            <a:r>
              <a:rPr lang="en-US" sz="2800" dirty="0">
                <a:latin typeface="Open sans"/>
              </a:rPr>
              <a:t>Position of child inside the bore like in this case can very difficulty for the rescuer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551721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96763" y="114746"/>
            <a:ext cx="2445074" cy="840619"/>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b="1" dirty="0">
              <a:latin typeface="Open sans"/>
            </a:endParaRPr>
          </a:p>
        </p:txBody>
      </p:sp>
      <p:sp>
        <p:nvSpPr>
          <p:cNvPr id="3" name="Content Placeholder 2"/>
          <p:cNvSpPr>
            <a:spLocks noGrp="1"/>
          </p:cNvSpPr>
          <p:nvPr>
            <p:ph idx="1"/>
          </p:nvPr>
        </p:nvSpPr>
        <p:spPr>
          <a:xfrm>
            <a:off x="2902274" y="285750"/>
            <a:ext cx="5936926" cy="3513534"/>
          </a:xfrm>
          <a:noFill/>
        </p:spPr>
        <p:txBody>
          <a:bodyPr>
            <a:noAutofit/>
          </a:bodyPr>
          <a:lstStyle/>
          <a:p>
            <a:pPr marL="0" lvl="0" indent="0" algn="just">
              <a:lnSpc>
                <a:spcPct val="150000"/>
              </a:lnSpc>
              <a:buNone/>
            </a:pPr>
            <a:r>
              <a:rPr lang="en-US" sz="1400" dirty="0">
                <a:latin typeface="Open sans"/>
                <a:cs typeface="Arial" pitchFamily="34" charset="0"/>
              </a:rPr>
              <a:t> </a:t>
            </a:r>
          </a:p>
          <a:p>
            <a:pPr algn="just">
              <a:lnSpc>
                <a:spcPct val="150000"/>
              </a:lnSpc>
              <a:buFont typeface="Wingdings" pitchFamily="2" charset="2"/>
              <a:buChar char="v"/>
            </a:pPr>
            <a:r>
              <a:rPr lang="en-IN" sz="2600" dirty="0">
                <a:latin typeface="Open sans"/>
              </a:rPr>
              <a:t>Since such operations are not routine, use of common sense has to be made and directions for the same must rest with the incident commander only, however, NDRF should suggest as much as the knowledge and experience it has</a:t>
            </a:r>
            <a:r>
              <a:rPr lang="en-US" sz="2600" dirty="0">
                <a:latin typeface="Open sans"/>
                <a:cs typeface="Arial" pitchFamily="34" charset="0"/>
              </a:rPr>
              <a:t>.</a:t>
            </a:r>
          </a:p>
          <a:p>
            <a:pPr marL="0" indent="0" algn="just">
              <a:lnSpc>
                <a:spcPct val="170000"/>
              </a:lnSpc>
              <a:buNone/>
            </a:pPr>
            <a:endParaRPr lang="en-US" sz="28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2889823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96763" y="114746"/>
            <a:ext cx="2445074" cy="840619"/>
          </a:xfrm>
          <a:noFill/>
        </p:spPr>
        <p:txBody>
          <a:bodyPr>
            <a:normAutofit/>
          </a:bodyPr>
          <a:lstStyle/>
          <a:p>
            <a:pPr algn="ctr"/>
            <a:r>
              <a:rPr lang="en-US" sz="3200" b="1" u="sng" dirty="0">
                <a:solidFill>
                  <a:srgbClr val="FF0000"/>
                </a:solidFill>
                <a:latin typeface="Open sans"/>
                <a:cs typeface="Times New Roman" panose="02020603050405020304" pitchFamily="18" charset="0"/>
              </a:rPr>
              <a:t>Cont..</a:t>
            </a:r>
            <a:endParaRPr lang="en-US" b="1" dirty="0">
              <a:latin typeface="Open sans"/>
            </a:endParaRPr>
          </a:p>
        </p:txBody>
      </p:sp>
      <p:sp>
        <p:nvSpPr>
          <p:cNvPr id="3" name="Content Placeholder 2"/>
          <p:cNvSpPr>
            <a:spLocks noGrp="1"/>
          </p:cNvSpPr>
          <p:nvPr>
            <p:ph idx="1"/>
          </p:nvPr>
        </p:nvSpPr>
        <p:spPr>
          <a:xfrm>
            <a:off x="2902274" y="887016"/>
            <a:ext cx="5936926" cy="3513534"/>
          </a:xfrm>
          <a:noFill/>
        </p:spPr>
        <p:txBody>
          <a:bodyPr>
            <a:noAutofit/>
          </a:bodyPr>
          <a:lstStyle/>
          <a:p>
            <a:pPr marL="0" lvl="0" indent="0" algn="just">
              <a:lnSpc>
                <a:spcPct val="150000"/>
              </a:lnSpc>
              <a:buNone/>
            </a:pPr>
            <a:r>
              <a:rPr lang="en-US" sz="1400" dirty="0">
                <a:latin typeface="Open sans"/>
                <a:cs typeface="Arial" pitchFamily="34" charset="0"/>
              </a:rPr>
              <a:t> </a:t>
            </a:r>
          </a:p>
          <a:p>
            <a:pPr algn="just">
              <a:lnSpc>
                <a:spcPct val="150000"/>
              </a:lnSpc>
              <a:buFont typeface="Wingdings" pitchFamily="2" charset="2"/>
              <a:buChar char="v"/>
            </a:pPr>
            <a:r>
              <a:rPr lang="en-IN" sz="2800" dirty="0">
                <a:latin typeface="Open sans"/>
              </a:rPr>
              <a:t>More and more mock drills with difficult to most difficult situations may be carried out very frequently by creating similar scenario</a:t>
            </a:r>
            <a:r>
              <a:rPr lang="en-US" sz="2600" dirty="0">
                <a:latin typeface="Open sans"/>
                <a:cs typeface="Arial" pitchFamily="34" charset="0"/>
              </a:rPr>
              <a:t>.</a:t>
            </a:r>
          </a:p>
          <a:p>
            <a:pPr marL="0" indent="0" algn="just">
              <a:lnSpc>
                <a:spcPct val="170000"/>
              </a:lnSpc>
              <a:buNone/>
            </a:pPr>
            <a:endParaRPr lang="en-US" sz="28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3876803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23900" y="70635"/>
            <a:ext cx="2438400" cy="840619"/>
          </a:xfrm>
          <a:noFill/>
        </p:spPr>
        <p:txBody>
          <a:bodyPr>
            <a:normAutofit/>
          </a:bodyPr>
          <a:lstStyle/>
          <a:p>
            <a:pPr algn="ctr"/>
            <a:r>
              <a:rPr lang="en-US" sz="3600" b="1" u="sng" dirty="0">
                <a:solidFill>
                  <a:srgbClr val="FF0000"/>
                </a:solidFill>
                <a:latin typeface="Open sans"/>
                <a:cs typeface="Times New Roman" panose="02020603050405020304" pitchFamily="18" charset="0"/>
              </a:rPr>
              <a:t>Cont..</a:t>
            </a:r>
            <a:endParaRPr lang="en-US" dirty="0">
              <a:latin typeface="Open sans"/>
            </a:endParaRPr>
          </a:p>
        </p:txBody>
      </p:sp>
      <p:sp>
        <p:nvSpPr>
          <p:cNvPr id="3" name="Content Placeholder 2"/>
          <p:cNvSpPr>
            <a:spLocks noGrp="1"/>
          </p:cNvSpPr>
          <p:nvPr>
            <p:ph idx="1"/>
          </p:nvPr>
        </p:nvSpPr>
        <p:spPr>
          <a:xfrm>
            <a:off x="3048000" y="1657351"/>
            <a:ext cx="5791200" cy="2514599"/>
          </a:xfrm>
          <a:noFill/>
        </p:spPr>
        <p:txBody>
          <a:bodyPr>
            <a:normAutofit lnSpcReduction="10000"/>
          </a:bodyPr>
          <a:lstStyle/>
          <a:p>
            <a:pPr lvl="0" algn="just">
              <a:lnSpc>
                <a:spcPct val="150000"/>
              </a:lnSpc>
              <a:buFont typeface="Wingdings" pitchFamily="2" charset="2"/>
              <a:buChar char="v"/>
            </a:pPr>
            <a:r>
              <a:rPr lang="en-IN" sz="2000" dirty="0">
                <a:latin typeface="Open sans"/>
              </a:rPr>
              <a:t> </a:t>
            </a:r>
            <a:r>
              <a:rPr lang="en-IN" sz="2800" dirty="0">
                <a:latin typeface="Open sans"/>
              </a:rPr>
              <a:t>Similar operations worldwide carried out need to be studied and to find out the best practices</a:t>
            </a:r>
            <a:r>
              <a:rPr lang="en-IN" sz="2000" dirty="0">
                <a:latin typeface="Open sans"/>
              </a:rPr>
              <a:t>.</a:t>
            </a:r>
          </a:p>
          <a:p>
            <a:pPr algn="just">
              <a:lnSpc>
                <a:spcPct val="150000"/>
              </a:lnSpc>
              <a:buFont typeface="Wingdings" pitchFamily="2" charset="2"/>
              <a:buChar char="v"/>
            </a:pPr>
            <a:endParaRPr lang="en-US" sz="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5250"/>
            <a:ext cx="2514600" cy="994172"/>
          </a:xfrm>
          <a:noFill/>
        </p:spPr>
        <p:txBody>
          <a:bodyPr>
            <a:noAutofit/>
          </a:bodyPr>
          <a:lstStyle/>
          <a:p>
            <a:pPr algn="ctr"/>
            <a:r>
              <a:rPr lang="en-US" sz="4000" b="1" u="sng" dirty="0" err="1">
                <a:solidFill>
                  <a:srgbClr val="FF0000"/>
                </a:solidFill>
                <a:latin typeface="Open sans"/>
                <a:cs typeface="Times New Roman" panose="02020603050405020304" pitchFamily="18" charset="0"/>
              </a:rPr>
              <a:t>Cont</a:t>
            </a:r>
            <a:r>
              <a:rPr lang="en-US" sz="4000" b="1" u="sng" dirty="0">
                <a:solidFill>
                  <a:srgbClr val="FF0000"/>
                </a:solidFill>
                <a:latin typeface="Open sans"/>
                <a:cs typeface="Times New Roman" panose="02020603050405020304" pitchFamily="18" charset="0"/>
              </a:rPr>
              <a:t>…..</a:t>
            </a:r>
            <a:endParaRPr lang="en-US" sz="4000" b="1" dirty="0">
              <a:solidFill>
                <a:srgbClr val="FF0000"/>
              </a:solidFill>
              <a:latin typeface="Open sans"/>
            </a:endParaRPr>
          </a:p>
        </p:txBody>
      </p:sp>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2819400" y="895350"/>
            <a:ext cx="6096000" cy="3581400"/>
          </a:xfrm>
          <a:noFill/>
        </p:spPr>
        <p:txBody>
          <a:bodyPr>
            <a:noAutofit/>
          </a:bodyPr>
          <a:lstStyle/>
          <a:p>
            <a:pPr algn="just">
              <a:lnSpc>
                <a:spcPct val="150000"/>
              </a:lnSpc>
              <a:buFont typeface="Wingdings" pitchFamily="2" charset="2"/>
              <a:buChar char="v"/>
            </a:pPr>
            <a:r>
              <a:rPr lang="en-US" sz="2800" dirty="0">
                <a:latin typeface="Open sans"/>
              </a:rPr>
              <a:t>Bore-well technology was first introduced in  India in the 1970 as a measure to counter water scarcity.</a:t>
            </a:r>
          </a:p>
          <a:p>
            <a:pPr algn="just">
              <a:buFont typeface="Wingdings" pitchFamily="2" charset="2"/>
              <a:buChar char="v"/>
            </a:pPr>
            <a:endParaRPr lang="en-US" sz="2800" dirty="0">
              <a:latin typeface="Open sans"/>
            </a:endParaRPr>
          </a:p>
          <a:p>
            <a:pPr algn="just">
              <a:buFont typeface="Wingdings" pitchFamily="2" charset="2"/>
              <a:buChar char="v"/>
            </a:pPr>
            <a:r>
              <a:rPr lang="en-US" sz="2800" dirty="0">
                <a:latin typeface="Open sans"/>
              </a:rPr>
              <a:t>Since water is a state subject, there exists no national –level database of abandoned bore-wells.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1847639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53B0-0CEA-427C-718C-13CAB3ACABF6}"/>
            </a:ext>
          </a:extLst>
        </p:cNvPr>
        <p:cNvGrpSpPr/>
        <p:nvPr/>
      </p:nvGrpSpPr>
      <p:grpSpPr>
        <a:xfrm>
          <a:off x="0" y="0"/>
          <a:ext cx="0" cy="0"/>
          <a:chOff x="0" y="0"/>
          <a:chExt cx="0" cy="0"/>
        </a:xfrm>
      </p:grpSpPr>
      <p:sp>
        <p:nvSpPr>
          <p:cNvPr id="7" name="TextBox 6"/>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38FA59D8-21C5-2731-B38E-A803C213B371}"/>
              </a:ext>
            </a:extLst>
          </p:cNvPr>
          <p:cNvSpPr>
            <a:spLocks noGrp="1"/>
          </p:cNvSpPr>
          <p:nvPr>
            <p:ph type="title"/>
          </p:nvPr>
        </p:nvSpPr>
        <p:spPr>
          <a:xfrm>
            <a:off x="152400" y="2164578"/>
            <a:ext cx="2514600" cy="840619"/>
          </a:xfrm>
          <a:noFill/>
        </p:spPr>
        <p:txBody>
          <a:bodyPr/>
          <a:lstStyle/>
          <a:p>
            <a:pPr algn="ctr"/>
            <a:r>
              <a:rPr lang="en-US" sz="4000" b="1" dirty="0">
                <a:solidFill>
                  <a:srgbClr val="FF0000"/>
                </a:solidFill>
                <a:latin typeface="Open sans"/>
              </a:rPr>
              <a:t>REVIEW</a:t>
            </a:r>
            <a:r>
              <a:rPr lang="en-US" b="1" dirty="0">
                <a:latin typeface="Open sans"/>
              </a:rPr>
              <a:t> </a:t>
            </a:r>
          </a:p>
        </p:txBody>
      </p:sp>
      <p:sp>
        <p:nvSpPr>
          <p:cNvPr id="4" name="Content Placeholder 3">
            <a:extLst>
              <a:ext uri="{FF2B5EF4-FFF2-40B4-BE49-F238E27FC236}">
                <a16:creationId xmlns:a16="http://schemas.microsoft.com/office/drawing/2014/main" id="{097236C5-AE0A-9FC9-5918-293556A39B0B}"/>
              </a:ext>
            </a:extLst>
          </p:cNvPr>
          <p:cNvSpPr>
            <a:spLocks noGrp="1"/>
          </p:cNvSpPr>
          <p:nvPr>
            <p:ph idx="1"/>
          </p:nvPr>
        </p:nvSpPr>
        <p:spPr>
          <a:xfrm>
            <a:off x="2971800" y="514350"/>
            <a:ext cx="6019800" cy="3657600"/>
          </a:xfrm>
          <a:noFill/>
        </p:spPr>
        <p:txBody>
          <a:bodyPr>
            <a:noAutofit/>
          </a:bodyPr>
          <a:lstStyle/>
          <a:p>
            <a:pPr>
              <a:lnSpc>
                <a:spcPct val="150000"/>
              </a:lnSpc>
              <a:buFont typeface="Wingdings" pitchFamily="2" charset="2"/>
              <a:buChar char="v"/>
            </a:pPr>
            <a:r>
              <a:rPr lang="en-US" sz="2800" dirty="0">
                <a:latin typeface="Open sans"/>
              </a:rPr>
              <a:t>Introduction</a:t>
            </a:r>
          </a:p>
          <a:p>
            <a:pPr>
              <a:lnSpc>
                <a:spcPct val="150000"/>
              </a:lnSpc>
              <a:buFont typeface="Wingdings" pitchFamily="2" charset="2"/>
              <a:buChar char="v"/>
            </a:pPr>
            <a:r>
              <a:rPr lang="en-US" sz="2800" dirty="0">
                <a:latin typeface="Open sans"/>
              </a:rPr>
              <a:t>Aim</a:t>
            </a:r>
          </a:p>
          <a:p>
            <a:pPr>
              <a:lnSpc>
                <a:spcPct val="150000"/>
              </a:lnSpc>
              <a:buFont typeface="Wingdings" pitchFamily="2" charset="2"/>
              <a:buChar char="v"/>
            </a:pPr>
            <a:r>
              <a:rPr lang="en-US" sz="2800" dirty="0">
                <a:latin typeface="Open sans"/>
              </a:rPr>
              <a:t>General Profile Of </a:t>
            </a:r>
            <a:r>
              <a:rPr lang="en-US" sz="2800" dirty="0" err="1">
                <a:latin typeface="Open sans"/>
              </a:rPr>
              <a:t>Sangrur</a:t>
            </a:r>
            <a:r>
              <a:rPr lang="en-US" sz="2800" dirty="0">
                <a:latin typeface="Open sans"/>
              </a:rPr>
              <a:t> District.</a:t>
            </a:r>
          </a:p>
          <a:p>
            <a:pPr>
              <a:lnSpc>
                <a:spcPct val="150000"/>
              </a:lnSpc>
              <a:buFont typeface="Wingdings" pitchFamily="2" charset="2"/>
              <a:buChar char="v"/>
            </a:pPr>
            <a:r>
              <a:rPr lang="en-US" sz="2800" dirty="0">
                <a:latin typeface="Open sans"/>
              </a:rPr>
              <a:t>Deployment Of 07 Bn NDRF</a:t>
            </a:r>
          </a:p>
          <a:p>
            <a:pPr>
              <a:lnSpc>
                <a:spcPct val="150000"/>
              </a:lnSpc>
              <a:buFont typeface="Wingdings" pitchFamily="2" charset="2"/>
              <a:buChar char="v"/>
            </a:pPr>
            <a:r>
              <a:rPr lang="en-US" sz="2800" dirty="0">
                <a:latin typeface="Open sans"/>
              </a:rPr>
              <a:t>Search And Rescue Operation</a:t>
            </a:r>
          </a:p>
          <a:p>
            <a:pPr>
              <a:lnSpc>
                <a:spcPct val="150000"/>
              </a:lnSpc>
              <a:buFont typeface="Wingdings" pitchFamily="2" charset="2"/>
              <a:buChar char="v"/>
            </a:pPr>
            <a:r>
              <a:rPr lang="en-US" sz="2800" dirty="0">
                <a:latin typeface="Open sans"/>
              </a:rPr>
              <a:t>Lesson Learnt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319804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914400"/>
            <a:ext cx="7200900" cy="3429000"/>
          </a:xfrm>
        </p:spPr>
        <p:txBody>
          <a:bodyPr>
            <a:normAutofit/>
          </a:bodyPr>
          <a:lstStyle/>
          <a:p>
            <a:pPr algn="ctr"/>
            <a:r>
              <a:rPr lang="en-US" sz="3000" b="1" dirty="0">
                <a:solidFill>
                  <a:srgbClr val="FF0000"/>
                </a:solidFill>
                <a:latin typeface="Open sans"/>
              </a:rPr>
              <a:t>ANY QUESTION ?</a:t>
            </a:r>
            <a:r>
              <a:rPr lang="en-US" sz="3000" b="1" dirty="0">
                <a:latin typeface="Open sans"/>
              </a:rPr>
              <a:t> </a:t>
            </a:r>
            <a:r>
              <a:rPr lang="en-US" sz="3000" b="1" dirty="0">
                <a:solidFill>
                  <a:srgbClr val="FF0000"/>
                </a:solidFill>
                <a:latin typeface="Open sans"/>
              </a:rPr>
              <a:t> </a:t>
            </a:r>
          </a:p>
        </p:txBody>
      </p:sp>
      <p:pic>
        <p:nvPicPr>
          <p:cNvPr id="3" name="Picture 2" descr="WhatsApp Image 2025-07-26 at 15.59.37_2908246e.jpg"/>
          <p:cNvPicPr>
            <a:picLocks noChangeAspect="1"/>
          </p:cNvPicPr>
          <p:nvPr/>
        </p:nvPicPr>
        <p:blipFill>
          <a:blip r:embed="rId2"/>
          <a:srcRect/>
          <a:stretch>
            <a:fillRect/>
          </a:stretch>
        </p:blipFill>
        <p:spPr>
          <a:xfrm>
            <a:off x="81000" y="81000"/>
            <a:ext cx="890550" cy="833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12276"/>
            <a:ext cx="857250" cy="5981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770" y="112275"/>
            <a:ext cx="595980" cy="744975"/>
          </a:xfrm>
          <a:prstGeom prst="rect">
            <a:avLst/>
          </a:prstGeom>
        </p:spPr>
      </p:pic>
    </p:spTree>
    <p:extLst>
      <p:ext uri="{BB962C8B-B14F-4D97-AF65-F5344CB8AC3E}">
        <p14:creationId xmlns:p14="http://schemas.microsoft.com/office/powerpoint/2010/main" val="847948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57150" y="0"/>
            <a:ext cx="9029700" cy="50863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7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27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8564026" y="4776403"/>
            <a:ext cx="263052" cy="276998"/>
          </a:xfrm>
        </p:spPr>
        <p:txBody>
          <a:bodyPr/>
          <a:lstStyle/>
          <a:p>
            <a:fld id="{2BB1E14F-796C-409E-9B94-89634ADD74DA}" type="slidenum">
              <a:rPr lang="en-IN" smtClean="0"/>
              <a:t>42</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163024" y="109252"/>
            <a:ext cx="5103980" cy="4696397"/>
          </a:xfrm>
          <a:prstGeom prst="roundRect">
            <a:avLst>
              <a:gd name="adj" fmla="val 1583"/>
            </a:avLst>
          </a:prstGeom>
          <a:solidFill>
            <a:srgbClr val="EAEAEA"/>
          </a:solidFill>
          <a:ln w="12700">
            <a:miter lim="400000"/>
          </a:ln>
        </p:spPr>
        <p:txBody>
          <a:bodyPr lIns="29357" tIns="29357" rIns="29357" bIns="29357"/>
          <a:lstStyle/>
          <a:p>
            <a:endParaRPr>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254676" y="2422662"/>
            <a:ext cx="2793427" cy="520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357" tIns="29357" rIns="29357" bIns="29357">
            <a:spAutoFit/>
          </a:bodyPr>
          <a:lstStyle/>
          <a:p>
            <a:pPr algn="ctr"/>
            <a:r>
              <a:rPr lang="en-US" sz="3000" b="1" dirty="0">
                <a:latin typeface="Open sans"/>
              </a:rPr>
              <a:t>THANK YOU </a:t>
            </a:r>
            <a:r>
              <a:rPr lang="en-US" sz="3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1830262" cy="1097264"/>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8113213" y="4966"/>
            <a:ext cx="1040312" cy="920831"/>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3388120" y="474774"/>
            <a:ext cx="4304541" cy="4011788"/>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152400" y="2194032"/>
            <a:ext cx="2590801" cy="834918"/>
          </a:xfrm>
          <a:noFill/>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4000" b="1" dirty="0">
                <a:solidFill>
                  <a:srgbClr val="FF0000"/>
                </a:solidFill>
                <a:latin typeface="Open sans"/>
              </a:rPr>
              <a:t>CAUSE OF INCIDENT</a:t>
            </a:r>
          </a:p>
        </p:txBody>
      </p:sp>
      <p:sp>
        <p:nvSpPr>
          <p:cNvPr id="3" name="Content Placeholder 2"/>
          <p:cNvSpPr>
            <a:spLocks noGrp="1"/>
          </p:cNvSpPr>
          <p:nvPr>
            <p:ph idx="1"/>
          </p:nvPr>
        </p:nvSpPr>
        <p:spPr>
          <a:xfrm>
            <a:off x="2971800" y="929877"/>
            <a:ext cx="5943600" cy="3546873"/>
          </a:xfrm>
          <a:noFill/>
        </p:spPr>
        <p:txBody>
          <a:bodyPr>
            <a:normAutofit fontScale="25000" lnSpcReduction="20000"/>
          </a:bodyPr>
          <a:lstStyle/>
          <a:p>
            <a:pPr algn="just">
              <a:lnSpc>
                <a:spcPct val="120000"/>
              </a:lnSpc>
              <a:buFont typeface="Wingdings" pitchFamily="2" charset="2"/>
              <a:buChar char="v"/>
            </a:pPr>
            <a:r>
              <a:rPr lang="en-US" sz="11200" dirty="0">
                <a:latin typeface="Open sans"/>
              </a:rPr>
              <a:t>About all parts of country Punjab are prone to bore well due to extensively  used by farmer to irrigate the land. </a:t>
            </a:r>
          </a:p>
          <a:p>
            <a:pPr algn="just">
              <a:lnSpc>
                <a:spcPct val="120000"/>
              </a:lnSpc>
              <a:buFont typeface="Wingdings" pitchFamily="2" charset="2"/>
              <a:buChar char="v"/>
            </a:pPr>
            <a:r>
              <a:rPr lang="en-US" sz="11200" dirty="0">
                <a:latin typeface="Open sans"/>
              </a:rPr>
              <a:t>when  a bore-well dries up and is no longer in use ,its cover, Usually made of cast iron ,is  removed  and the </a:t>
            </a:r>
            <a:r>
              <a:rPr lang="en-US" sz="11200" dirty="0" err="1">
                <a:latin typeface="Open sans"/>
              </a:rPr>
              <a:t>pvc</a:t>
            </a:r>
            <a:r>
              <a:rPr lang="en-US" sz="11200" dirty="0">
                <a:latin typeface="Open sans"/>
              </a:rPr>
              <a:t> pipe pulled out , leaving behind a naked hole.</a:t>
            </a:r>
          </a:p>
          <a:p>
            <a:pPr algn="just">
              <a:buNone/>
            </a:pPr>
            <a:endParaRPr lang="en-US" sz="11200" dirty="0">
              <a:latin typeface="Open sans"/>
            </a:endParaRPr>
          </a:p>
          <a:p>
            <a:pPr algn="just">
              <a:buFont typeface="Wingdings" pitchFamily="2" charset="2"/>
              <a:buChar char="v"/>
            </a:pPr>
            <a:endParaRPr lang="en-US"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36632"/>
            <a:ext cx="2590801" cy="834918"/>
          </a:xfrm>
          <a:noFill/>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600" b="1" u="sng" dirty="0" err="1">
                <a:solidFill>
                  <a:srgbClr val="FF0000"/>
                </a:solidFill>
                <a:latin typeface="Open sans"/>
                <a:cs typeface="Times New Roman" panose="02020603050405020304" pitchFamily="18" charset="0"/>
              </a:rPr>
              <a:t>Cont</a:t>
            </a:r>
            <a:r>
              <a:rPr lang="en-US" sz="3600" b="1" u="sng" dirty="0">
                <a:solidFill>
                  <a:srgbClr val="FF0000"/>
                </a:solidFill>
                <a:latin typeface="Open sans"/>
                <a:cs typeface="Times New Roman" panose="02020603050405020304" pitchFamily="18" charset="0"/>
              </a:rPr>
              <a:t>…</a:t>
            </a:r>
            <a:endParaRPr lang="en-US" b="1" dirty="0">
              <a:solidFill>
                <a:srgbClr val="FF0000"/>
              </a:solidFill>
              <a:latin typeface="Open sans"/>
            </a:endParaRPr>
          </a:p>
        </p:txBody>
      </p:sp>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2971800" y="895351"/>
            <a:ext cx="5943600" cy="2514599"/>
          </a:xfrm>
          <a:noFill/>
        </p:spPr>
        <p:txBody>
          <a:bodyPr>
            <a:normAutofit fontScale="40000" lnSpcReduction="20000"/>
          </a:bodyPr>
          <a:lstStyle/>
          <a:p>
            <a:pPr algn="just">
              <a:buNone/>
            </a:pPr>
            <a:endParaRPr lang="en-US" sz="11200" dirty="0">
              <a:latin typeface="Open sans"/>
            </a:endParaRPr>
          </a:p>
          <a:p>
            <a:pPr algn="just">
              <a:lnSpc>
                <a:spcPct val="120000"/>
              </a:lnSpc>
              <a:buFont typeface="Wingdings" pitchFamily="2" charset="2"/>
              <a:buChar char="v"/>
            </a:pPr>
            <a:r>
              <a:rPr lang="en-US" sz="7000" dirty="0">
                <a:latin typeface="Open sans"/>
              </a:rPr>
              <a:t>Some people even dig bore-wells outside the house ,because of which  children fall into it while playing &amp; walking.</a:t>
            </a:r>
          </a:p>
          <a:p>
            <a:pPr algn="just">
              <a:buFont typeface="Wingdings" pitchFamily="2" charset="2"/>
              <a:buChar char="v"/>
            </a:pPr>
            <a:endParaRPr lang="en-US" sz="1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122172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0"/>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49077"/>
            <a:ext cx="2667000" cy="994172"/>
          </a:xfrm>
          <a:noFill/>
        </p:spPr>
        <p:txBody>
          <a:bodyPr>
            <a:noAutofit/>
          </a:bodyPr>
          <a:lstStyle/>
          <a:p>
            <a:pPr algn="ctr"/>
            <a:r>
              <a:rPr lang="en-US" sz="4000" b="1" dirty="0">
                <a:solidFill>
                  <a:srgbClr val="FF0000"/>
                </a:solidFill>
                <a:latin typeface="Open sans"/>
              </a:rPr>
              <a:t>AIM OF CASE STUDY</a:t>
            </a:r>
          </a:p>
        </p:txBody>
      </p:sp>
      <p:sp>
        <p:nvSpPr>
          <p:cNvPr id="3" name="Content Placeholder 2"/>
          <p:cNvSpPr>
            <a:spLocks noGrp="1"/>
          </p:cNvSpPr>
          <p:nvPr>
            <p:ph idx="1"/>
          </p:nvPr>
        </p:nvSpPr>
        <p:spPr>
          <a:xfrm>
            <a:off x="2743200" y="971549"/>
            <a:ext cx="6324600" cy="3733801"/>
          </a:xfrm>
          <a:noFill/>
        </p:spPr>
        <p:txBody>
          <a:bodyPr>
            <a:noAutofit/>
          </a:bodyPr>
          <a:lstStyle/>
          <a:p>
            <a:pPr algn="just">
              <a:lnSpc>
                <a:spcPct val="100000"/>
              </a:lnSpc>
              <a:buFont typeface="Wingdings" pitchFamily="2" charset="2"/>
              <a:buChar char="v"/>
            </a:pPr>
            <a:r>
              <a:rPr lang="en-US" sz="2800" dirty="0">
                <a:latin typeface="Open sans"/>
                <a:cs typeface="Arial" pitchFamily="34" charset="0"/>
              </a:rPr>
              <a:t>To evaluate the facts and causes of </a:t>
            </a:r>
            <a:r>
              <a:rPr lang="en-US" sz="2800" dirty="0" err="1">
                <a:latin typeface="Open sans"/>
                <a:cs typeface="Arial" pitchFamily="34" charset="0"/>
              </a:rPr>
              <a:t>Borewell</a:t>
            </a:r>
            <a:r>
              <a:rPr lang="en-US" sz="2800" dirty="0">
                <a:latin typeface="Open sans"/>
                <a:cs typeface="Arial" pitchFamily="34" charset="0"/>
              </a:rPr>
              <a:t> incident and response by 07</a:t>
            </a:r>
            <a:r>
              <a:rPr lang="en-US" sz="2800" baseline="30000" dirty="0">
                <a:latin typeface="Open sans"/>
                <a:cs typeface="Arial" pitchFamily="34" charset="0"/>
              </a:rPr>
              <a:t>th</a:t>
            </a:r>
            <a:r>
              <a:rPr lang="en-US" sz="2800" dirty="0">
                <a:latin typeface="Open sans"/>
                <a:cs typeface="Arial" pitchFamily="34" charset="0"/>
              </a:rPr>
              <a:t> </a:t>
            </a:r>
            <a:r>
              <a:rPr lang="en-US" sz="2800" dirty="0" err="1">
                <a:latin typeface="Open sans"/>
                <a:cs typeface="Arial" pitchFamily="34" charset="0"/>
              </a:rPr>
              <a:t>Bn</a:t>
            </a:r>
            <a:r>
              <a:rPr lang="en-US" sz="2800" dirty="0">
                <a:latin typeface="Open sans"/>
                <a:cs typeface="Arial" pitchFamily="34" charset="0"/>
              </a:rPr>
              <a:t> NDRF search and rescue  team in </a:t>
            </a:r>
            <a:r>
              <a:rPr lang="en-US" sz="2800" dirty="0" err="1">
                <a:latin typeface="Open sans"/>
                <a:cs typeface="Arial" pitchFamily="34" charset="0"/>
              </a:rPr>
              <a:t>Sangrur</a:t>
            </a:r>
            <a:r>
              <a:rPr lang="en-US" sz="2800" dirty="0">
                <a:latin typeface="Open sans"/>
                <a:cs typeface="Arial" pitchFamily="34" charset="0"/>
              </a:rPr>
              <a:t>  </a:t>
            </a:r>
            <a:r>
              <a:rPr lang="en-US" sz="2800" dirty="0" err="1">
                <a:latin typeface="Open sans"/>
                <a:cs typeface="Arial" pitchFamily="34" charset="0"/>
              </a:rPr>
              <a:t>Distt</a:t>
            </a:r>
            <a:r>
              <a:rPr lang="en-US" sz="2800" dirty="0">
                <a:latin typeface="Open sans"/>
                <a:cs typeface="Arial" pitchFamily="34" charset="0"/>
              </a:rPr>
              <a:t>. </a:t>
            </a:r>
            <a:endParaRPr lang="en-US" sz="2800" dirty="0">
              <a:latin typeface="Open sans"/>
            </a:endParaRPr>
          </a:p>
          <a:p>
            <a:pPr algn="just">
              <a:lnSpc>
                <a:spcPct val="100000"/>
              </a:lnSpc>
              <a:buFont typeface="Wingdings" pitchFamily="2" charset="2"/>
              <a:buChar char="v"/>
            </a:pPr>
            <a:r>
              <a:rPr lang="en-US" sz="2800" dirty="0">
                <a:latin typeface="Open sans"/>
              </a:rPr>
              <a:t> Prepare database of  national level bore-well incident for future response.  </a:t>
            </a:r>
          </a:p>
          <a:p>
            <a:pPr algn="just">
              <a:lnSpc>
                <a:spcPct val="100000"/>
              </a:lnSpc>
              <a:buFont typeface="Wingdings" pitchFamily="2" charset="2"/>
              <a:buChar char="v"/>
            </a:pPr>
            <a:r>
              <a:rPr lang="en-US" sz="2800" dirty="0">
                <a:latin typeface="Open sans"/>
              </a:rPr>
              <a:t>Structural and formal training to bore-well rescue ops</a:t>
            </a:r>
            <a:r>
              <a:rPr lang="en-US" sz="2800" dirty="0">
                <a:latin typeface="Open sans"/>
                <a:cs typeface="Arial" pitchFamily="34" charset="0"/>
              </a:rPr>
              <a:t>.</a:t>
            </a:r>
            <a:endParaRPr lang="en-US" sz="28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335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57150"/>
            <a:ext cx="703200" cy="879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2282"/>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2159893"/>
            <a:ext cx="2534662" cy="819150"/>
          </a:xfrm>
          <a:noFill/>
        </p:spPr>
        <p:txBody>
          <a:bodyPr>
            <a:noAutofit/>
          </a:bodyPr>
          <a:lstStyle/>
          <a:p>
            <a:pPr algn="ctr"/>
            <a:r>
              <a:rPr lang="en-US" sz="3600" b="1" dirty="0">
                <a:solidFill>
                  <a:srgbClr val="FF0000"/>
                </a:solidFill>
                <a:latin typeface="Open sans"/>
              </a:rPr>
              <a:t>SANGRUR GENERAL PROFILE</a:t>
            </a:r>
          </a:p>
        </p:txBody>
      </p:sp>
      <p:sp>
        <p:nvSpPr>
          <p:cNvPr id="3" name="Content Placeholder 2"/>
          <p:cNvSpPr>
            <a:spLocks noGrp="1"/>
          </p:cNvSpPr>
          <p:nvPr>
            <p:ph idx="1"/>
          </p:nvPr>
        </p:nvSpPr>
        <p:spPr>
          <a:xfrm>
            <a:off x="2895600" y="895350"/>
            <a:ext cx="5943600" cy="4191000"/>
          </a:xfrm>
          <a:noFill/>
        </p:spPr>
        <p:txBody>
          <a:bodyPr>
            <a:noAutofit/>
          </a:bodyPr>
          <a:lstStyle/>
          <a:p>
            <a:pPr algn="just">
              <a:lnSpc>
                <a:spcPct val="100000"/>
              </a:lnSpc>
            </a:pPr>
            <a:r>
              <a:rPr lang="en-IN" sz="2800" dirty="0" err="1">
                <a:latin typeface="Open sans"/>
              </a:rPr>
              <a:t>Sangrur</a:t>
            </a:r>
            <a:r>
              <a:rPr lang="en-IN" sz="2800" dirty="0">
                <a:latin typeface="Open sans"/>
              </a:rPr>
              <a:t> district is in the state of Punjab in northern India. It is one of the five districts in Patiala Division in Indian state of Punjab. Neighbouring districts are </a:t>
            </a:r>
            <a:r>
              <a:rPr lang="en-IN" sz="2800" dirty="0" err="1">
                <a:latin typeface="Open sans"/>
              </a:rPr>
              <a:t>Malerkotla</a:t>
            </a:r>
            <a:r>
              <a:rPr lang="en-IN" sz="2800" dirty="0">
                <a:latin typeface="Open sans"/>
              </a:rPr>
              <a:t> (north), </a:t>
            </a:r>
            <a:r>
              <a:rPr lang="en-IN" sz="2800" dirty="0" err="1">
                <a:latin typeface="Open sans"/>
              </a:rPr>
              <a:t>Barnala</a:t>
            </a:r>
            <a:r>
              <a:rPr lang="en-IN" sz="2800" dirty="0">
                <a:latin typeface="Open sans"/>
              </a:rPr>
              <a:t>(west), Patiala(east), Mansa(southwest) and </a:t>
            </a:r>
            <a:r>
              <a:rPr lang="en-IN" sz="2800" dirty="0" err="1">
                <a:latin typeface="Open sans"/>
              </a:rPr>
              <a:t>Fatehavbad</a:t>
            </a:r>
            <a:r>
              <a:rPr lang="en-IN" sz="2800" dirty="0">
                <a:latin typeface="Open sans"/>
              </a:rPr>
              <a:t> Haryana and </a:t>
            </a:r>
            <a:r>
              <a:rPr lang="en-IN" sz="2800" dirty="0" err="1">
                <a:latin typeface="Open sans"/>
              </a:rPr>
              <a:t>Jind,Haryana</a:t>
            </a:r>
            <a:r>
              <a:rPr lang="en-IN" sz="2800" dirty="0">
                <a:latin typeface="Open sans"/>
              </a:rPr>
              <a:t>(south). </a:t>
            </a:r>
          </a:p>
          <a:p>
            <a:pPr>
              <a:lnSpc>
                <a:spcPct val="100000"/>
              </a:lnSpc>
            </a:pPr>
            <a:endParaRPr lang="en-US" sz="16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2282"/>
            <a:ext cx="6400800" cy="5143500"/>
          </a:xfrm>
          <a:prstGeom prst="rect">
            <a:avLst/>
          </a:prstGeom>
          <a:solidFill>
            <a:schemeClr val="accent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47700" y="138880"/>
            <a:ext cx="2819400" cy="819150"/>
          </a:xfrm>
          <a:noFill/>
        </p:spPr>
        <p:txBody>
          <a:bodyPr>
            <a:noAutofit/>
          </a:bodyPr>
          <a:lstStyle/>
          <a:p>
            <a:pPr algn="ctr"/>
            <a:r>
              <a:rPr lang="en-US" sz="4000" b="1" u="sng" dirty="0">
                <a:solidFill>
                  <a:srgbClr val="FF0000"/>
                </a:solidFill>
                <a:latin typeface="Open sans"/>
                <a:cs typeface="Times New Roman" panose="02020603050405020304" pitchFamily="18" charset="0"/>
              </a:rPr>
              <a:t>Cont..</a:t>
            </a:r>
            <a:endParaRPr lang="en-US" sz="4000" b="1" dirty="0">
              <a:solidFill>
                <a:srgbClr val="FF0000"/>
              </a:solidFill>
              <a:latin typeface="Open sans"/>
            </a:endParaRPr>
          </a:p>
        </p:txBody>
      </p:sp>
      <p:sp>
        <p:nvSpPr>
          <p:cNvPr id="3" name="Content Placeholder 2"/>
          <p:cNvSpPr>
            <a:spLocks noGrp="1"/>
          </p:cNvSpPr>
          <p:nvPr>
            <p:ph idx="1"/>
          </p:nvPr>
        </p:nvSpPr>
        <p:spPr>
          <a:xfrm>
            <a:off x="2743200" y="514350"/>
            <a:ext cx="6400800" cy="4191000"/>
          </a:xfrm>
          <a:noFill/>
        </p:spPr>
        <p:txBody>
          <a:bodyPr>
            <a:noAutofit/>
          </a:bodyPr>
          <a:lstStyle/>
          <a:p>
            <a:pPr algn="just" fontAlgn="base">
              <a:lnSpc>
                <a:spcPct val="100000"/>
              </a:lnSpc>
              <a:buFont typeface="Wingdings" pitchFamily="2" charset="2"/>
              <a:buChar char="v"/>
            </a:pPr>
            <a:endParaRPr lang="en-US" sz="1600" dirty="0">
              <a:latin typeface="Open sans"/>
            </a:endParaRPr>
          </a:p>
          <a:p>
            <a:pPr algn="just">
              <a:lnSpc>
                <a:spcPct val="150000"/>
              </a:lnSpc>
            </a:pPr>
            <a:r>
              <a:rPr lang="en-IN" sz="2400" dirty="0" err="1">
                <a:latin typeface="Open sans"/>
              </a:rPr>
              <a:t>Sangrur</a:t>
            </a:r>
            <a:r>
              <a:rPr lang="en-IN" sz="2400" dirty="0">
                <a:latin typeface="Open sans"/>
              </a:rPr>
              <a:t> consists of the cities of </a:t>
            </a:r>
            <a:r>
              <a:rPr lang="en-IN" sz="2400" dirty="0" err="1">
                <a:latin typeface="Open sans"/>
              </a:rPr>
              <a:t>Dhuri</a:t>
            </a:r>
            <a:r>
              <a:rPr lang="en-IN" sz="2400" dirty="0">
                <a:latin typeface="Open sans"/>
              </a:rPr>
              <a:t>, </a:t>
            </a:r>
            <a:r>
              <a:rPr lang="en-IN" sz="2400" dirty="0" err="1">
                <a:latin typeface="Open sans"/>
              </a:rPr>
              <a:t>Lehragaga,Sangrur</a:t>
            </a:r>
            <a:r>
              <a:rPr lang="en-IN" sz="2400" dirty="0">
                <a:latin typeface="Open sans"/>
              </a:rPr>
              <a:t> and </a:t>
            </a:r>
            <a:r>
              <a:rPr lang="en-IN" sz="2400" dirty="0" err="1">
                <a:latin typeface="Open sans"/>
              </a:rPr>
              <a:t>Sunam</a:t>
            </a:r>
            <a:r>
              <a:rPr lang="en-IN" sz="2400" dirty="0">
                <a:latin typeface="Open sans"/>
              </a:rPr>
              <a:t>. Other cities are </a:t>
            </a:r>
            <a:r>
              <a:rPr lang="en-IN" sz="2400" dirty="0" err="1">
                <a:latin typeface="Open sans"/>
              </a:rPr>
              <a:t>Bhawanigarh</a:t>
            </a:r>
            <a:r>
              <a:rPr lang="en-IN" sz="2400" dirty="0">
                <a:latin typeface="Open sans"/>
              </a:rPr>
              <a:t>, </a:t>
            </a:r>
            <a:r>
              <a:rPr lang="en-IN" sz="2400" dirty="0" err="1">
                <a:latin typeface="Open sans"/>
              </a:rPr>
              <a:t>Dirba</a:t>
            </a:r>
            <a:r>
              <a:rPr lang="en-IN" sz="2400" dirty="0">
                <a:latin typeface="Open sans"/>
              </a:rPr>
              <a:t>, </a:t>
            </a:r>
            <a:r>
              <a:rPr lang="en-IN" sz="2400" dirty="0" err="1">
                <a:latin typeface="Open sans"/>
              </a:rPr>
              <a:t>Khanauri</a:t>
            </a:r>
            <a:r>
              <a:rPr lang="en-IN" sz="2400" dirty="0">
                <a:latin typeface="Open sans"/>
              </a:rPr>
              <a:t>, </a:t>
            </a:r>
            <a:r>
              <a:rPr lang="en-IN" sz="2400" dirty="0" err="1">
                <a:latin typeface="Open sans"/>
              </a:rPr>
              <a:t>Longowal</a:t>
            </a:r>
            <a:r>
              <a:rPr lang="en-IN" sz="2400" dirty="0">
                <a:latin typeface="Open sans"/>
              </a:rPr>
              <a:t>, Cheema and </a:t>
            </a:r>
            <a:r>
              <a:rPr lang="en-IN" sz="2400" dirty="0" err="1">
                <a:latin typeface="Open sans"/>
              </a:rPr>
              <a:t>Moonak</a:t>
            </a:r>
            <a:r>
              <a:rPr lang="en-IN" sz="2400" dirty="0">
                <a:latin typeface="Open sans"/>
              </a:rPr>
              <a:t>. There are 7 sub-divisions, being </a:t>
            </a:r>
            <a:r>
              <a:rPr lang="en-IN" sz="2400" dirty="0" err="1">
                <a:latin typeface="Open sans"/>
              </a:rPr>
              <a:t>Sangrur</a:t>
            </a:r>
            <a:r>
              <a:rPr lang="en-IN" sz="2400" dirty="0">
                <a:latin typeface="Open sans"/>
              </a:rPr>
              <a:t>, </a:t>
            </a:r>
            <a:r>
              <a:rPr lang="en-IN" sz="2400" dirty="0" err="1">
                <a:latin typeface="Open sans"/>
              </a:rPr>
              <a:t>Dhuri</a:t>
            </a:r>
            <a:r>
              <a:rPr lang="en-IN" sz="2400" dirty="0">
                <a:latin typeface="Open sans"/>
              </a:rPr>
              <a:t>, </a:t>
            </a:r>
            <a:r>
              <a:rPr lang="en-IN" sz="2400" dirty="0" err="1">
                <a:latin typeface="Open sans"/>
              </a:rPr>
              <a:t>Sunam</a:t>
            </a:r>
            <a:r>
              <a:rPr lang="en-IN" sz="2400" dirty="0">
                <a:latin typeface="Open sans"/>
              </a:rPr>
              <a:t>, </a:t>
            </a:r>
            <a:r>
              <a:rPr lang="en-IN" sz="2400" dirty="0" err="1">
                <a:latin typeface="Open sans"/>
              </a:rPr>
              <a:t>Lehragaga</a:t>
            </a:r>
            <a:r>
              <a:rPr lang="en-IN" sz="2400" dirty="0">
                <a:latin typeface="Open sans"/>
              </a:rPr>
              <a:t>, </a:t>
            </a:r>
            <a:r>
              <a:rPr lang="en-IN" sz="2400" dirty="0" err="1">
                <a:latin typeface="Open sans"/>
              </a:rPr>
              <a:t>Moonak</a:t>
            </a:r>
            <a:r>
              <a:rPr lang="en-IN" sz="2400" dirty="0">
                <a:latin typeface="Open sans"/>
              </a:rPr>
              <a:t>, </a:t>
            </a:r>
            <a:r>
              <a:rPr lang="en-IN" sz="2400" dirty="0" err="1">
                <a:latin typeface="Open sans"/>
              </a:rPr>
              <a:t>Bhawanigarh</a:t>
            </a:r>
            <a:r>
              <a:rPr lang="en-IN" sz="2400" dirty="0">
                <a:latin typeface="Open sans"/>
              </a:rPr>
              <a:t> and </a:t>
            </a:r>
            <a:r>
              <a:rPr lang="en-IN" sz="2400" dirty="0" err="1">
                <a:latin typeface="Open sans"/>
              </a:rPr>
              <a:t>Dirba</a:t>
            </a:r>
            <a:r>
              <a:rPr lang="en-IN" sz="2400" dirty="0">
                <a:latin typeface="Open sans"/>
              </a:rPr>
              <a:t>. </a:t>
            </a:r>
            <a:endParaRPr lang="en-US" sz="1400" dirty="0">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600" y="92550"/>
            <a:ext cx="703200" cy="879000"/>
          </a:xfrm>
          <a:prstGeom prst="rect">
            <a:avLst/>
          </a:prstGeom>
        </p:spPr>
      </p:pic>
    </p:spTree>
    <p:extLst>
      <p:ext uri="{BB962C8B-B14F-4D97-AF65-F5344CB8AC3E}">
        <p14:creationId xmlns:p14="http://schemas.microsoft.com/office/powerpoint/2010/main" val="502711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TotalTime>
  <Words>1313</Words>
  <Application>Microsoft Office PowerPoint</Application>
  <PresentationFormat>On-screen Show (16:9)</PresentationFormat>
  <Paragraphs>118</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Open sans</vt:lpstr>
      <vt:lpstr>Open sans</vt:lpstr>
      <vt:lpstr>Times New Roman</vt:lpstr>
      <vt:lpstr>Verdana</vt:lpstr>
      <vt:lpstr>Wingdings</vt:lpstr>
      <vt:lpstr>Office Theme</vt:lpstr>
      <vt:lpstr>BORE WELL-2019 SANGRUR , PUNJAB                              A CASE STUDY </vt:lpstr>
      <vt:lpstr>OBJECTIVE</vt:lpstr>
      <vt:lpstr>INTRODUCTION</vt:lpstr>
      <vt:lpstr>Cont…..</vt:lpstr>
      <vt:lpstr>CAUSE OF INCIDENT</vt:lpstr>
      <vt:lpstr>Cont…</vt:lpstr>
      <vt:lpstr>AIM OF CASE STUDY</vt:lpstr>
      <vt:lpstr>SANGRUR GENERAL PROFILE</vt:lpstr>
      <vt:lpstr>Cont..</vt:lpstr>
      <vt:lpstr>Cont..</vt:lpstr>
      <vt:lpstr>Cont..</vt:lpstr>
      <vt:lpstr>Cont..</vt:lpstr>
      <vt:lpstr>SANGRUR DISTRICT MAP</vt:lpstr>
      <vt:lpstr>DEPLOYMENT  OF 07th BN NDRF</vt:lpstr>
      <vt:lpstr>Cont..</vt:lpstr>
      <vt:lpstr>SAR   EXECUTED BY 07th BN NDRF</vt:lpstr>
      <vt:lpstr>Cont..</vt:lpstr>
      <vt:lpstr>Cont..</vt:lpstr>
      <vt:lpstr>Cont..</vt:lpstr>
      <vt:lpstr>Cont..</vt:lpstr>
      <vt:lpstr>Cont..</vt:lpstr>
      <vt:lpstr>Cont..</vt:lpstr>
      <vt:lpstr>Cont..</vt:lpstr>
      <vt:lpstr>Cont..</vt:lpstr>
      <vt:lpstr>Cont..</vt:lpstr>
      <vt:lpstr>Cont..</vt:lpstr>
      <vt:lpstr>GLIMPSE OF  RESCUE OPERATION</vt:lpstr>
      <vt:lpstr>GLIMPSE OF  RESCUE OPERATION</vt:lpstr>
      <vt:lpstr>GLIMPSE OF  RESCUE OPERATION</vt:lpstr>
      <vt:lpstr>GLIMPSE OF  RESCUE OPERATION</vt:lpstr>
      <vt:lpstr>GLIMPSE OF  RESCUE OPERATION</vt:lpstr>
      <vt:lpstr>GLIMPSE OF  RESCUE OPERATION</vt:lpstr>
      <vt:lpstr>GLIMPSE OF  RESCUE OPERATION</vt:lpstr>
      <vt:lpstr>LESSON LEARNT</vt:lpstr>
      <vt:lpstr>Cont..</vt:lpstr>
      <vt:lpstr>Cont..</vt:lpstr>
      <vt:lpstr>Cont..</vt:lpstr>
      <vt:lpstr>Cont..</vt:lpstr>
      <vt:lpstr>Cont..</vt:lpstr>
      <vt:lpstr>REVIEW </vt:lpstr>
      <vt:lpstr>ANY QUESTION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dc:title>
  <dc:creator>hp</dc:creator>
  <cp:lastModifiedBy>NDRF ACADEMY</cp:lastModifiedBy>
  <cp:revision>223</cp:revision>
  <dcterms:created xsi:type="dcterms:W3CDTF">2006-08-16T00:00:00Z</dcterms:created>
  <dcterms:modified xsi:type="dcterms:W3CDTF">2026-01-07T10:50:16Z</dcterms:modified>
</cp:coreProperties>
</file>