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28" r:id="rId2"/>
    <p:sldId id="346" r:id="rId3"/>
    <p:sldId id="341" r:id="rId4"/>
    <p:sldId id="345" r:id="rId5"/>
    <p:sldId id="318" r:id="rId6"/>
    <p:sldId id="259" r:id="rId7"/>
    <p:sldId id="260" r:id="rId8"/>
    <p:sldId id="261" r:id="rId9"/>
    <p:sldId id="347" r:id="rId10"/>
    <p:sldId id="331" r:id="rId11"/>
    <p:sldId id="266" r:id="rId12"/>
    <p:sldId id="336" r:id="rId13"/>
    <p:sldId id="337" r:id="rId14"/>
    <p:sldId id="264" r:id="rId15"/>
    <p:sldId id="335" r:id="rId16"/>
    <p:sldId id="338" r:id="rId17"/>
    <p:sldId id="268" r:id="rId18"/>
    <p:sldId id="340" r:id="rId19"/>
    <p:sldId id="273" r:id="rId20"/>
    <p:sldId id="274" r:id="rId21"/>
    <p:sldId id="275" r:id="rId22"/>
    <p:sldId id="269" r:id="rId23"/>
    <p:sldId id="271" r:id="rId24"/>
    <p:sldId id="289" r:id="rId25"/>
    <p:sldId id="280" r:id="rId26"/>
    <p:sldId id="282" r:id="rId27"/>
    <p:sldId id="283" r:id="rId28"/>
    <p:sldId id="342" r:id="rId29"/>
    <p:sldId id="343" r:id="rId30"/>
    <p:sldId id="322" r:id="rId31"/>
    <p:sldId id="11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4" autoAdjust="0"/>
    <p:restoredTop sz="94660"/>
  </p:normalViewPr>
  <p:slideViewPr>
    <p:cSldViewPr snapToGrid="0">
      <p:cViewPr varScale="1">
        <p:scale>
          <a:sx n="83" d="100"/>
          <a:sy n="8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FE9748-C234-46D4-8526-125084D4CA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A7AB6B20-126F-450B-B823-D9C0631D3D22}">
      <dgm:prSet/>
      <dgm:spPr/>
      <dgm:t>
        <a:bodyPr/>
        <a:lstStyle/>
        <a:p>
          <a:r>
            <a:rPr lang="en-US" b="1" dirty="0"/>
            <a:t>Direct Pressure</a:t>
          </a:r>
          <a:endParaRPr lang="en-IN" dirty="0"/>
        </a:p>
      </dgm:t>
    </dgm:pt>
    <dgm:pt modelId="{7E240D23-2566-448C-83C1-298B4C134394}" type="parTrans" cxnId="{8B0098BC-062C-434F-B84B-55642F8FA123}">
      <dgm:prSet/>
      <dgm:spPr/>
      <dgm:t>
        <a:bodyPr/>
        <a:lstStyle/>
        <a:p>
          <a:endParaRPr lang="en-IN"/>
        </a:p>
      </dgm:t>
    </dgm:pt>
    <dgm:pt modelId="{9011D767-721E-4A23-9DEF-AE2FDDB0E016}" type="sibTrans" cxnId="{8B0098BC-062C-434F-B84B-55642F8FA123}">
      <dgm:prSet/>
      <dgm:spPr/>
      <dgm:t>
        <a:bodyPr/>
        <a:lstStyle/>
        <a:p>
          <a:endParaRPr lang="en-IN"/>
        </a:p>
      </dgm:t>
    </dgm:pt>
    <dgm:pt modelId="{7B4BE5FD-06BA-416A-B7EB-DAE406189C82}">
      <dgm:prSet/>
      <dgm:spPr/>
      <dgm:t>
        <a:bodyPr/>
        <a:lstStyle/>
        <a:p>
          <a:r>
            <a:rPr lang="en-US" b="1" dirty="0"/>
            <a:t>Elevation</a:t>
          </a:r>
          <a:endParaRPr lang="en-IN" dirty="0"/>
        </a:p>
      </dgm:t>
    </dgm:pt>
    <dgm:pt modelId="{28251DBE-0EE4-4776-9DC8-8515D8DDF43C}" type="parTrans" cxnId="{AA8889D6-534C-4E8A-B9D7-07E828F3FBDA}">
      <dgm:prSet/>
      <dgm:spPr/>
      <dgm:t>
        <a:bodyPr/>
        <a:lstStyle/>
        <a:p>
          <a:endParaRPr lang="en-IN"/>
        </a:p>
      </dgm:t>
    </dgm:pt>
    <dgm:pt modelId="{AFC0D2DD-148E-4C7F-8715-B47DD6A443D9}" type="sibTrans" cxnId="{AA8889D6-534C-4E8A-B9D7-07E828F3FBDA}">
      <dgm:prSet/>
      <dgm:spPr/>
      <dgm:t>
        <a:bodyPr/>
        <a:lstStyle/>
        <a:p>
          <a:endParaRPr lang="en-IN"/>
        </a:p>
      </dgm:t>
    </dgm:pt>
    <dgm:pt modelId="{8F67CEEE-0985-45CB-9B59-D25ABD3F000F}">
      <dgm:prSet/>
      <dgm:spPr/>
      <dgm:t>
        <a:bodyPr/>
        <a:lstStyle/>
        <a:p>
          <a:r>
            <a:rPr lang="en-US" b="1"/>
            <a:t>Pressure Points</a:t>
          </a:r>
          <a:endParaRPr lang="en-IN"/>
        </a:p>
      </dgm:t>
    </dgm:pt>
    <dgm:pt modelId="{56901D55-E715-49B1-9FFE-4B020F6B3910}" type="parTrans" cxnId="{A13F6837-68C1-4962-B394-58AD3A892AD2}">
      <dgm:prSet/>
      <dgm:spPr/>
      <dgm:t>
        <a:bodyPr/>
        <a:lstStyle/>
        <a:p>
          <a:endParaRPr lang="en-IN"/>
        </a:p>
      </dgm:t>
    </dgm:pt>
    <dgm:pt modelId="{B606207A-4E29-4906-B059-5AB26C8ED1A1}" type="sibTrans" cxnId="{A13F6837-68C1-4962-B394-58AD3A892AD2}">
      <dgm:prSet/>
      <dgm:spPr/>
      <dgm:t>
        <a:bodyPr/>
        <a:lstStyle/>
        <a:p>
          <a:endParaRPr lang="en-IN"/>
        </a:p>
      </dgm:t>
    </dgm:pt>
    <dgm:pt modelId="{D7D5180B-ABD9-454D-B066-0AB3B0165865}" type="pres">
      <dgm:prSet presAssocID="{C8FE9748-C234-46D4-8526-125084D4CA66}" presName="linear" presStyleCnt="0">
        <dgm:presLayoutVars>
          <dgm:animLvl val="lvl"/>
          <dgm:resizeHandles val="exact"/>
        </dgm:presLayoutVars>
      </dgm:prSet>
      <dgm:spPr/>
    </dgm:pt>
    <dgm:pt modelId="{FF17FE35-D7CF-45FA-AC62-DD192BA9DC39}" type="pres">
      <dgm:prSet presAssocID="{A7AB6B20-126F-450B-B823-D9C0631D3D22}" presName="parentText" presStyleLbl="node1" presStyleIdx="0" presStyleCnt="3" custLinFactY="-31712" custLinFactNeighborX="3944" custLinFactNeighborY="-100000">
        <dgm:presLayoutVars>
          <dgm:chMax val="0"/>
          <dgm:bulletEnabled val="1"/>
        </dgm:presLayoutVars>
      </dgm:prSet>
      <dgm:spPr/>
    </dgm:pt>
    <dgm:pt modelId="{1197F0EB-33FF-4C1D-B895-61D7F9168FAE}" type="pres">
      <dgm:prSet presAssocID="{9011D767-721E-4A23-9DEF-AE2FDDB0E016}" presName="spacer" presStyleCnt="0"/>
      <dgm:spPr/>
    </dgm:pt>
    <dgm:pt modelId="{131A6F84-9219-4D54-B87C-870CA9D86CC5}" type="pres">
      <dgm:prSet presAssocID="{7B4BE5FD-06BA-416A-B7EB-DAE406189C82}" presName="parentText" presStyleLbl="node1" presStyleIdx="1" presStyleCnt="3" custLinFactNeighborY="-21154">
        <dgm:presLayoutVars>
          <dgm:chMax val="0"/>
          <dgm:bulletEnabled val="1"/>
        </dgm:presLayoutVars>
      </dgm:prSet>
      <dgm:spPr/>
    </dgm:pt>
    <dgm:pt modelId="{1C9177C2-A62E-4841-93C7-B9DDEC3BE031}" type="pres">
      <dgm:prSet presAssocID="{AFC0D2DD-148E-4C7F-8715-B47DD6A443D9}" presName="spacer" presStyleCnt="0"/>
      <dgm:spPr/>
    </dgm:pt>
    <dgm:pt modelId="{7D0EB086-7F2B-4A55-BC96-204EE9A1723D}" type="pres">
      <dgm:prSet presAssocID="{8F67CEEE-0985-45CB-9B59-D25ABD3F000F}" presName="parentText" presStyleLbl="node1" presStyleIdx="2" presStyleCnt="3" custLinFactY="23077" custLinFactNeighborX="-2151" custLinFactNeighborY="100000">
        <dgm:presLayoutVars>
          <dgm:chMax val="0"/>
          <dgm:bulletEnabled val="1"/>
        </dgm:presLayoutVars>
      </dgm:prSet>
      <dgm:spPr/>
    </dgm:pt>
  </dgm:ptLst>
  <dgm:cxnLst>
    <dgm:cxn modelId="{7C178C1D-719A-4817-94C0-3507D9CC3F49}" type="presOf" srcId="{A7AB6B20-126F-450B-B823-D9C0631D3D22}" destId="{FF17FE35-D7CF-45FA-AC62-DD192BA9DC39}" srcOrd="0" destOrd="0" presId="urn:microsoft.com/office/officeart/2005/8/layout/vList2"/>
    <dgm:cxn modelId="{A13F6837-68C1-4962-B394-58AD3A892AD2}" srcId="{C8FE9748-C234-46D4-8526-125084D4CA66}" destId="{8F67CEEE-0985-45CB-9B59-D25ABD3F000F}" srcOrd="2" destOrd="0" parTransId="{56901D55-E715-49B1-9FFE-4B020F6B3910}" sibTransId="{B606207A-4E29-4906-B059-5AB26C8ED1A1}"/>
    <dgm:cxn modelId="{C9844854-4144-4536-9CEF-21C1E8F7585E}" type="presOf" srcId="{7B4BE5FD-06BA-416A-B7EB-DAE406189C82}" destId="{131A6F84-9219-4D54-B87C-870CA9D86CC5}" srcOrd="0" destOrd="0" presId="urn:microsoft.com/office/officeart/2005/8/layout/vList2"/>
    <dgm:cxn modelId="{8B0098BC-062C-434F-B84B-55642F8FA123}" srcId="{C8FE9748-C234-46D4-8526-125084D4CA66}" destId="{A7AB6B20-126F-450B-B823-D9C0631D3D22}" srcOrd="0" destOrd="0" parTransId="{7E240D23-2566-448C-83C1-298B4C134394}" sibTransId="{9011D767-721E-4A23-9DEF-AE2FDDB0E016}"/>
    <dgm:cxn modelId="{0A862AC2-FB09-45A2-BE5F-0EB6AA5375EB}" type="presOf" srcId="{8F67CEEE-0985-45CB-9B59-D25ABD3F000F}" destId="{7D0EB086-7F2B-4A55-BC96-204EE9A1723D}" srcOrd="0" destOrd="0" presId="urn:microsoft.com/office/officeart/2005/8/layout/vList2"/>
    <dgm:cxn modelId="{B668B4D3-FD47-44BE-A6EE-607FF5AF0959}" type="presOf" srcId="{C8FE9748-C234-46D4-8526-125084D4CA66}" destId="{D7D5180B-ABD9-454D-B066-0AB3B0165865}" srcOrd="0" destOrd="0" presId="urn:microsoft.com/office/officeart/2005/8/layout/vList2"/>
    <dgm:cxn modelId="{AA8889D6-534C-4E8A-B9D7-07E828F3FBDA}" srcId="{C8FE9748-C234-46D4-8526-125084D4CA66}" destId="{7B4BE5FD-06BA-416A-B7EB-DAE406189C82}" srcOrd="1" destOrd="0" parTransId="{28251DBE-0EE4-4776-9DC8-8515D8DDF43C}" sibTransId="{AFC0D2DD-148E-4C7F-8715-B47DD6A443D9}"/>
    <dgm:cxn modelId="{0D92BB1D-BF65-4873-BDFB-6AA8EA80E935}" type="presParOf" srcId="{D7D5180B-ABD9-454D-B066-0AB3B0165865}" destId="{FF17FE35-D7CF-45FA-AC62-DD192BA9DC39}" srcOrd="0" destOrd="0" presId="urn:microsoft.com/office/officeart/2005/8/layout/vList2"/>
    <dgm:cxn modelId="{9D20FFEC-E703-4B0E-B1ED-EA46167C0A1D}" type="presParOf" srcId="{D7D5180B-ABD9-454D-B066-0AB3B0165865}" destId="{1197F0EB-33FF-4C1D-B895-61D7F9168FAE}" srcOrd="1" destOrd="0" presId="urn:microsoft.com/office/officeart/2005/8/layout/vList2"/>
    <dgm:cxn modelId="{7A344ED9-7880-4731-BDB9-83AFCF8E7512}" type="presParOf" srcId="{D7D5180B-ABD9-454D-B066-0AB3B0165865}" destId="{131A6F84-9219-4D54-B87C-870CA9D86CC5}" srcOrd="2" destOrd="0" presId="urn:microsoft.com/office/officeart/2005/8/layout/vList2"/>
    <dgm:cxn modelId="{437418E5-B451-4A29-B863-EED88192964D}" type="presParOf" srcId="{D7D5180B-ABD9-454D-B066-0AB3B0165865}" destId="{1C9177C2-A62E-4841-93C7-B9DDEC3BE031}" srcOrd="3" destOrd="0" presId="urn:microsoft.com/office/officeart/2005/8/layout/vList2"/>
    <dgm:cxn modelId="{2EC5EFF4-36F1-4303-BB02-4095BD870771}" type="presParOf" srcId="{D7D5180B-ABD9-454D-B066-0AB3B0165865}" destId="{7D0EB086-7F2B-4A55-BC96-204EE9A1723D}" srcOrd="4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7FE35-D7CF-45FA-AC62-DD192BA9DC39}">
      <dsp:nvSpPr>
        <dsp:cNvPr id="0" name=""/>
        <dsp:cNvSpPr/>
      </dsp:nvSpPr>
      <dsp:spPr>
        <a:xfrm>
          <a:off x="0" y="0"/>
          <a:ext cx="5410200" cy="1333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b="1" kern="1200" dirty="0"/>
            <a:t>Direct Pressure</a:t>
          </a:r>
          <a:endParaRPr lang="en-IN" sz="5700" kern="1200" dirty="0"/>
        </a:p>
      </dsp:txBody>
      <dsp:txXfrm>
        <a:off x="65111" y="65111"/>
        <a:ext cx="5279978" cy="1203577"/>
      </dsp:txXfrm>
    </dsp:sp>
    <dsp:sp modelId="{131A6F84-9219-4D54-B87C-870CA9D86CC5}">
      <dsp:nvSpPr>
        <dsp:cNvPr id="0" name=""/>
        <dsp:cNvSpPr/>
      </dsp:nvSpPr>
      <dsp:spPr>
        <a:xfrm>
          <a:off x="0" y="2041573"/>
          <a:ext cx="5410200" cy="1333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b="1" kern="1200" dirty="0"/>
            <a:t>Elevation</a:t>
          </a:r>
          <a:endParaRPr lang="en-IN" sz="5700" kern="1200" dirty="0"/>
        </a:p>
      </dsp:txBody>
      <dsp:txXfrm>
        <a:off x="65111" y="2106684"/>
        <a:ext cx="5279978" cy="1203577"/>
      </dsp:txXfrm>
    </dsp:sp>
    <dsp:sp modelId="{7D0EB086-7F2B-4A55-BC96-204EE9A1723D}">
      <dsp:nvSpPr>
        <dsp:cNvPr id="0" name=""/>
        <dsp:cNvSpPr/>
      </dsp:nvSpPr>
      <dsp:spPr>
        <a:xfrm>
          <a:off x="0" y="4046221"/>
          <a:ext cx="5410200" cy="1333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b="1" kern="1200"/>
            <a:t>Pressure Points</a:t>
          </a:r>
          <a:endParaRPr lang="en-IN" sz="5700" kern="1200"/>
        </a:p>
      </dsp:txBody>
      <dsp:txXfrm>
        <a:off x="65111" y="4111332"/>
        <a:ext cx="5279978" cy="1203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D17B7-18A2-4862-A7D4-012A5B3600E0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107A3-6D1D-41D1-BBFD-1FE9738BB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6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3571383C-26C3-47DC-814D-CA15B951B2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BA4952F4-A5FF-4E73-8A6D-547B6EF162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cs typeface="Cordia New" panose="020B0304020202020204" pitchFamily="34" charset="-34"/>
            </a:endParaRPr>
          </a:p>
        </p:txBody>
      </p:sp>
      <p:sp>
        <p:nvSpPr>
          <p:cNvPr id="5124" name="Date Placeholder 4">
            <a:extLst>
              <a:ext uri="{FF2B5EF4-FFF2-40B4-BE49-F238E27FC236}">
                <a16:creationId xmlns:a16="http://schemas.microsoft.com/office/drawing/2014/main" id="{11C0C111-753B-468D-A134-1D888C80BDF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5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0983D-807B-49E3-BC30-B928A63A2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CA1CBC-8A41-4F82-A2C3-CB4110328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8AB58-EAF3-4673-A005-C6D46C125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EF3D-41FA-4258-861B-FFF37DD42572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CF1F8-DD43-4C17-92F8-96099167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3BA91-33A7-486E-AB9A-0DAC71A6B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4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6D6C3-6A2B-4B06-8274-F8E884AC8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76F78-1295-4C3A-B710-E4491B801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DC3E4-FA52-491A-8B0D-6E5555AFF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5CDB-A3CB-4852-BF14-264203D089AA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4138C-2090-42CE-A78C-0D0337B69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C826-1895-44F6-AE04-60A1C13A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030C4-AC59-47CF-B688-7434AB028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AAF32A-E3F6-4F46-ABBA-F41B9B50E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060B2-C08E-4BE8-883D-14F450631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E145-9189-4E10-A209-FC96796E533B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04683-7A52-44C0-98CF-F36D4C47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A90DC-6E2B-49B5-8723-9DD4A2CD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3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FC500-AD54-49DC-83F0-077DF4166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06073-2E8F-4352-85A7-CAD2DC4F3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868D2-A985-4865-AEF4-4393DE92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39C8-B760-44B6-B891-6AC935CC6731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021F1-4A15-41CB-806A-CE7F5DA9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DE21B-EE9A-4C24-83B0-E30F376E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" y="92075"/>
            <a:ext cx="2384713" cy="1457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775" y="92075"/>
            <a:ext cx="21717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4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4CB5E-7D70-4E6E-B648-8CC573BA4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55F86-1FFE-43E0-B9F0-ADFA537F9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35835-D990-42ED-937A-09DC090D0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835F-CF62-4DFD-83A9-18BFF755ED3B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D3ECD-731E-4360-BF54-07DE8A80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EE755-5FC7-4B65-8C27-90792B2C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5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AF7E0-E3B0-4DEB-85D6-2905EB790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EC1CB-270D-4E05-B5F8-711966FB0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9A0A3-8AED-4050-B42F-266C272F4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7BDD1-81FB-4A3E-AB46-C416208A6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4109-232D-4194-A864-C26637A226B0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F7AD8-C255-4333-B9FC-84C69068D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68A6A-3A64-4185-B841-4F092FF98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4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B5B82-B438-483A-BA88-9176EA0A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A97B1-1F49-4C8C-A2A9-8730F3914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D901A-CB2B-4E53-B97B-F4C368900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336F37-DC73-4A25-940F-58216F395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DA7171-24C8-448E-ADAF-F554D88F7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2BBA1A-6CD5-4297-BB01-E451E4C9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AB8-65FB-445C-AEDD-ED045BE10378}" type="datetime1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7A99DD-080B-42AF-9F2D-0920FFCA3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38FDF4-51E9-427D-9B55-8DEE2B3C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2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A304-F5FA-400C-8CD5-D3C9F601A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6F696B-C730-485D-9A5A-EB5E6145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F942-96FF-453B-9817-427809F1CED1}" type="datetime1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E168E-CDE8-4C9D-A4A5-D62328E7E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632863-1F93-4AC7-BF84-04BD3D55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5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75F8E-E798-4593-80F5-BACB1445D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8088-7D41-40A2-B11A-F96A10CDCFDB}" type="datetime1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9D86CC-9237-4E7A-B693-9C4DD0874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9F779-15B1-4057-8863-D31CB67E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0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6DBE-A29F-4B49-BA77-9E3270F13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E52C-5AE8-4EE2-8A51-E9C76EABB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B9BED-579B-45D4-90F1-7D8299A19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D0823-1BA8-4D4B-BF42-95F315813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3EBA-5470-4628-B947-33DF67E46505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A3536-EBDE-410A-86B6-28188DC95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74B80-B313-45B4-9569-814EAF14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6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9D9A-309F-446F-9815-49386E588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BF9BF8-4563-4E3F-8301-075788F7A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ADFC3-664C-4FF1-BB00-73C1E64DB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8917E-ABBB-4735-B9B5-8165C02F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0376-42A2-455E-A291-598C27BE8A0B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5FE10-E67D-4828-9E3D-18F3077A5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5EED7-B38F-4FBD-B7C5-97226276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1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E983FC-F5C0-44A2-9534-57A8BF158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E1937-77AF-4AE9-8758-71D1FC7B7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76CAC-8FEB-45C2-A3CC-CA8223B53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1A850-CAD2-4489-9B5C-079DBCADEB3F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665F1-200C-4C05-A05D-6E1375B67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98855-2B71-4372-9B1A-D45A48CE0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58697-7893-4CEF-88E0-23F354ABF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0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videos/search?q=complete+choking&amp;&amp;view=detail&amp;mid=FD6F04DCDDAC079587D6FD6F04DCDDAC079587D6&amp;&amp;FORM=VRDGAR&amp;ru=/videos/search?q=complete+choking&amp;FORM=HDRSC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../../cpr.ppt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>
            <a:extLst>
              <a:ext uri="{FF2B5EF4-FFF2-40B4-BE49-F238E27FC236}">
                <a16:creationId xmlns:a16="http://schemas.microsoft.com/office/drawing/2014/main" id="{EBECA54A-992C-4D55-B9FB-BE88213E7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5927" y="56832"/>
            <a:ext cx="6928834" cy="1418872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 AID AND BASIC LIFE SUPPORT</a:t>
            </a:r>
          </a:p>
        </p:txBody>
      </p:sp>
      <p:sp>
        <p:nvSpPr>
          <p:cNvPr id="4099" name="TextBox 7">
            <a:extLst>
              <a:ext uri="{FF2B5EF4-FFF2-40B4-BE49-F238E27FC236}">
                <a16:creationId xmlns:a16="http://schemas.microsoft.com/office/drawing/2014/main" id="{F4DD7F74-6809-4708-836A-89723BEDB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5429250"/>
            <a:ext cx="285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>
              <a:latin typeface="Arial" panose="020B0604020202020204" pitchFamily="34" charset="0"/>
              <a:ea typeface="Angsana New" panose="02020603050405020304" pitchFamily="18" charset="-34"/>
            </a:endParaRPr>
          </a:p>
        </p:txBody>
      </p:sp>
      <p:sp>
        <p:nvSpPr>
          <p:cNvPr id="4100" name="TextBox 8">
            <a:extLst>
              <a:ext uri="{FF2B5EF4-FFF2-40B4-BE49-F238E27FC236}">
                <a16:creationId xmlns:a16="http://schemas.microsoft.com/office/drawing/2014/main" id="{C947BCC4-21EC-4259-A403-B5E3A41CC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8" y="5378450"/>
            <a:ext cx="12158662" cy="15081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4400" b="1" dirty="0">
                <a:solidFill>
                  <a:srgbClr val="FF0066"/>
                </a:solidFill>
                <a:latin typeface="Algerian" panose="04020705040A02060702" pitchFamily="82" charset="0"/>
                <a:ea typeface="Angsana New" panose="02020603050405020304" pitchFamily="18" charset="-34"/>
                <a:cs typeface="Times New Roman" panose="02020603050405020304" pitchFamily="18" charset="0"/>
              </a:rPr>
              <a:t>                                  </a:t>
            </a:r>
            <a:r>
              <a:rPr lang="en-IN" altLang="en-US" sz="4400" b="1">
                <a:solidFill>
                  <a:srgbClr val="FF0066"/>
                </a:solidFill>
                <a:latin typeface="Algerian" panose="04020705040A02060702" pitchFamily="82" charset="0"/>
                <a:ea typeface="Angsana New" panose="02020603050405020304" pitchFamily="18" charset="-34"/>
                <a:cs typeface="Times New Roman" panose="02020603050405020304" pitchFamily="18" charset="0"/>
              </a:rPr>
              <a:t>	</a:t>
            </a:r>
            <a:r>
              <a:rPr lang="en-IN" altLang="en-US" sz="2400" b="1">
                <a:solidFill>
                  <a:schemeClr val="accent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 </a:t>
            </a:r>
            <a:endParaRPr lang="en-IN" altLang="en-US" sz="2400" b="1" dirty="0">
              <a:solidFill>
                <a:schemeClr val="accent1"/>
              </a:solidFill>
              <a:latin typeface="Times New Roman" panose="02020603050405020304" pitchFamily="18" charset="0"/>
              <a:ea typeface="Angsana New" panose="02020603050405020304" pitchFamily="18" charset="-34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                                                                                  	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                                                                   </a:t>
            </a:r>
          </a:p>
        </p:txBody>
      </p:sp>
      <p:pic>
        <p:nvPicPr>
          <p:cNvPr id="4101" name="Picture 6">
            <a:extLst>
              <a:ext uri="{FF2B5EF4-FFF2-40B4-BE49-F238E27FC236}">
                <a16:creationId xmlns:a16="http://schemas.microsoft.com/office/drawing/2014/main" id="{A7020560-A85F-460D-BACE-3D9ABE335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571222"/>
            <a:ext cx="6276974" cy="353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>
            <a:extLst>
              <a:ext uri="{FF2B5EF4-FFF2-40B4-BE49-F238E27FC236}">
                <a16:creationId xmlns:a16="http://schemas.microsoft.com/office/drawing/2014/main" id="{A050A046-0424-4760-895F-32EA11F2E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50" y="1571222"/>
            <a:ext cx="5975643" cy="543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>
            <a:extLst>
              <a:ext uri="{FF2B5EF4-FFF2-40B4-BE49-F238E27FC236}">
                <a16:creationId xmlns:a16="http://schemas.microsoft.com/office/drawing/2014/main" id="{A71483CF-838B-44FC-890F-DE35795EC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05400"/>
            <a:ext cx="6276974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DAB21-5AAF-920D-CE1D-ECFB166D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EF05FD-4425-971B-F206-5D0B7A3550DF}"/>
              </a:ext>
            </a:extLst>
          </p:cNvPr>
          <p:cNvSpPr txBox="1"/>
          <p:nvPr/>
        </p:nvSpPr>
        <p:spPr>
          <a:xfrm>
            <a:off x="7574435" y="6503136"/>
            <a:ext cx="4572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</a:t>
            </a:r>
            <a:r>
              <a:rPr lang="en-IN" b="1" dirty="0"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Dileep Kumar</a:t>
            </a:r>
            <a:r>
              <a:rPr lang="en-IN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, 2IC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37155F-AA7F-4587-8300-5A8679E8100D}"/>
              </a:ext>
            </a:extLst>
          </p:cNvPr>
          <p:cNvSpPr txBox="1"/>
          <p:nvPr/>
        </p:nvSpPr>
        <p:spPr>
          <a:xfrm>
            <a:off x="22225" y="28575"/>
            <a:ext cx="12192000" cy="7078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b="1" spc="150" dirty="0">
                <a:ln w="11430"/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F.B.A.O.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3CD5456-9635-4BBD-9F27-278D96C36C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463" y="769938"/>
            <a:ext cx="5722937" cy="2249487"/>
          </a:xfrm>
          <a:ln w="38100" cap="sq">
            <a:solidFill>
              <a:srgbClr val="00206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D1D7CB81-4EAF-4180-AAF5-B018D87D4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9500" y="769938"/>
            <a:ext cx="5856288" cy="222091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2728BC7B-6CFA-4EAB-ABC6-BE1459225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3406775"/>
            <a:ext cx="5661025" cy="265906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76C13778-4CD9-4536-8647-EBD55AD67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2525" y="3406775"/>
            <a:ext cx="5815013" cy="265906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48C1EEF-E2F2-4768-82FB-F2D06E97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3" y="3006725"/>
            <a:ext cx="5524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C00000"/>
                </a:solidFill>
              </a:rPr>
              <a:t>UNIVERSAL SIGN OF CHOKING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898E9C-07EC-4128-9C94-112986A64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8" y="2967038"/>
            <a:ext cx="5722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C00000"/>
                </a:solidFill>
              </a:rPr>
              <a:t>ENCOURAGE VICTIM TO COUGH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63C164-2866-474C-8867-1E902C6A18A3}"/>
              </a:ext>
            </a:extLst>
          </p:cNvPr>
          <p:cNvSpPr txBox="1"/>
          <p:nvPr/>
        </p:nvSpPr>
        <p:spPr>
          <a:xfrm>
            <a:off x="442119" y="6041196"/>
            <a:ext cx="53990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REMOVE THE HAND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FROM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NECK</a:t>
            </a:r>
          </a:p>
        </p:txBody>
      </p:sp>
      <p:sp>
        <p:nvSpPr>
          <p:cNvPr id="11274" name="TextBox 21">
            <a:extLst>
              <a:ext uri="{FF2B5EF4-FFF2-40B4-BE49-F238E27FC236}">
                <a16:creationId xmlns:a16="http://schemas.microsoft.com/office/drawing/2014/main" id="{19145FB1-F6A5-4B0C-A7F6-08F993A9B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8" y="6065838"/>
            <a:ext cx="5627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C00000"/>
                </a:solidFill>
              </a:rPr>
              <a:t>APPLY HEIMLICH MANEUVER</a:t>
            </a:r>
          </a:p>
        </p:txBody>
      </p:sp>
      <p:sp>
        <p:nvSpPr>
          <p:cNvPr id="11" name="Arrow: Right 10">
            <a:hlinkClick r:id="rId6"/>
            <a:extLst>
              <a:ext uri="{FF2B5EF4-FFF2-40B4-BE49-F238E27FC236}">
                <a16:creationId xmlns:a16="http://schemas.microsoft.com/office/drawing/2014/main" id="{FCA00A80-BA7E-48A0-9358-53236D6BCE3D}"/>
              </a:ext>
            </a:extLst>
          </p:cNvPr>
          <p:cNvSpPr/>
          <p:nvPr/>
        </p:nvSpPr>
        <p:spPr>
          <a:xfrm>
            <a:off x="10018542" y="76200"/>
            <a:ext cx="1295400" cy="555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21A5BD-4E31-ECEC-967A-F0F7633D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5A96E-A433-47CC-B17D-BDD7F844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078" y="365125"/>
            <a:ext cx="616898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SIGNS OF COMPLETE OBSTRUCTION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D8A5B-9667-4168-88BE-491F1DA8D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Pale skin to Bluish discoloration of the face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Unusual sounds; shrill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Unable to cough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clutch neck with thumb and finger known as the universal sign of choking.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DBF9D-7FCE-76FF-EE8D-7FD7AF68C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4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14B22C4-5E59-4211-B61D-886DC8B6E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4562" y="-1"/>
            <a:ext cx="6490953" cy="137803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OF AIRWAY OBSTRUCTION</a:t>
            </a:r>
            <a:endParaRPr lang="en-IN" altLang="en-US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6A59D-39B2-4B59-A6C1-0382579EB9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2124" y="2034862"/>
            <a:ext cx="11475076" cy="43659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3200" b="1" dirty="0"/>
              <a:t>Foreign Body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3200" b="1" dirty="0"/>
              <a:t> Tongue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3200" b="1" dirty="0"/>
              <a:t> Tissue damage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3200" b="1" dirty="0"/>
              <a:t> Acute epiglottis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3200" b="1" dirty="0"/>
              <a:t> Illness</a:t>
            </a:r>
          </a:p>
          <a:p>
            <a:endParaRPr lang="en-IN" altLang="en-US" dirty="0"/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8DF01569-F47C-4284-B2FA-6D3574655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20" y="2034862"/>
            <a:ext cx="4984124" cy="482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5EA93-4958-D291-7F62-75477677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1DCBE21-8EC9-45D5-BCDB-3450E1ACF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62896" y="-1"/>
            <a:ext cx="7276564" cy="153772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FBAO IN INFANTS</a:t>
            </a:r>
            <a:endParaRPr lang="en-IN" altLang="en-US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Content Placeholder 3" descr="IFBLW gloves">
            <a:extLst>
              <a:ext uri="{FF2B5EF4-FFF2-40B4-BE49-F238E27FC236}">
                <a16:creationId xmlns:a16="http://schemas.microsoft.com/office/drawing/2014/main" id="{B4CB2300-F71C-4494-9D6F-6EF8B620DE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25" y="1674254"/>
            <a:ext cx="5921375" cy="5183746"/>
          </a:xfrm>
        </p:spPr>
      </p:pic>
      <p:pic>
        <p:nvPicPr>
          <p:cNvPr id="15364" name="Picture 4" descr="CPRCHILD">
            <a:extLst>
              <a:ext uri="{FF2B5EF4-FFF2-40B4-BE49-F238E27FC236}">
                <a16:creationId xmlns:a16="http://schemas.microsoft.com/office/drawing/2014/main" id="{F936FC52-2DD8-4589-B878-1E720D8BC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87133"/>
            <a:ext cx="6226175" cy="518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E5BD3-9F29-801C-3F32-9149A8456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81194-F6BF-45A4-9CD1-20CE12DDE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11015"/>
            <a:ext cx="10515599" cy="123795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BLEEDING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4BFF9-9239-40C7-836C-183C214A0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38648"/>
            <a:ext cx="10515599" cy="4754227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98343C-3601-3D56-B8F7-4BF45B430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8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F8334BA7-96B9-48CB-B735-1A5B8CDFB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IN" altLang="en-US">
              <a:ea typeface="Angsana New" panose="02020603050405020304" pitchFamily="18" charset="-34"/>
            </a:endParaRP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7F733B32-EF30-464C-83F9-143E177C00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7284"/>
            <a:ext cx="12192000" cy="6858001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71997-BD96-58A2-AAD5-BBC504DA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291325D6-0864-4BDC-A38B-C764FE3BA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113"/>
            <a:ext cx="12192000" cy="73183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alt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 TO CONTROL BLEEDING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B0C95B2-A742-4BE9-81AF-F382EA846D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990600"/>
          <a:ext cx="5410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6" name="Picture 4">
            <a:extLst>
              <a:ext uri="{FF2B5EF4-FFF2-40B4-BE49-F238E27FC236}">
                <a16:creationId xmlns:a16="http://schemas.microsoft.com/office/drawing/2014/main" id="{B343BEAD-BF75-4C8F-AB2C-823594370344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 b="10619"/>
          <a:stretch>
            <a:fillRect/>
          </a:stretch>
        </p:blipFill>
        <p:spPr bwMode="auto">
          <a:xfrm>
            <a:off x="7239000" y="742950"/>
            <a:ext cx="4953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>
            <a:extLst>
              <a:ext uri="{FF2B5EF4-FFF2-40B4-BE49-F238E27FC236}">
                <a16:creationId xmlns:a16="http://schemas.microsoft.com/office/drawing/2014/main" id="{6E7448F4-8E93-4676-81FF-F22FE8957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3" t="-864" r="18713" b="4684"/>
          <a:stretch>
            <a:fillRect/>
          </a:stretch>
        </p:blipFill>
        <p:spPr bwMode="auto">
          <a:xfrm>
            <a:off x="7162800" y="2627313"/>
            <a:ext cx="5029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>
            <a:extLst>
              <a:ext uri="{FF2B5EF4-FFF2-40B4-BE49-F238E27FC236}">
                <a16:creationId xmlns:a16="http://schemas.microsoft.com/office/drawing/2014/main" id="{D5531831-7082-45C1-888C-2A27B29C5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5" b="9177"/>
          <a:stretch>
            <a:fillRect/>
          </a:stretch>
        </p:blipFill>
        <p:spPr bwMode="auto">
          <a:xfrm>
            <a:off x="7239000" y="4741863"/>
            <a:ext cx="495300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AE1F7-AD3C-0693-047F-15CDD5C3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51BCA-B98D-4AF6-A306-2D2C5B8D7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806" y="365125"/>
            <a:ext cx="6722771" cy="1643979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ngsana New" panose="020B0502040204020203" pitchFamily="18" charset="-34"/>
                <a:cs typeface="Arial" panose="020B0604020202020204" pitchFamily="34" charset="0"/>
              </a:rPr>
              <a:t>PRESSURE POINTS MOST OFTEN USED ARE THE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B03A3-86A3-419D-A370-1B1E265DA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326" y="2391507"/>
            <a:ext cx="8736037" cy="37854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Brachial point in the arm.</a:t>
            </a:r>
          </a:p>
          <a:p>
            <a:pPr>
              <a:lnSpc>
                <a:spcPct val="150000"/>
              </a:lnSpc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point in the leg.</a:t>
            </a:r>
          </a:p>
          <a:p>
            <a:pPr>
              <a:lnSpc>
                <a:spcPct val="150000"/>
              </a:lnSpc>
            </a:pPr>
            <a:endParaRPr lang="en-US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A6CBE-2923-12CE-50BB-83783FBA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D1B7FA-B712-44A9-94BE-CDE900D26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8654" y="450761"/>
            <a:ext cx="7225047" cy="627359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B459CC-3966-C8EB-F351-ADC8552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43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E203E-6FB1-4F10-89CE-0FA3AE594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SIGNS OF SHOCK</a:t>
            </a:r>
            <a:endParaRPr lang="en-US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D5093-29C4-432C-B63A-3A485398B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880" y="1825625"/>
            <a:ext cx="9342120" cy="4361815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and shallow breathing.</a:t>
            </a:r>
          </a:p>
          <a:p>
            <a:pPr lvl="1">
              <a:lnSpc>
                <a:spcPct val="150000"/>
              </a:lnSpc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Capillary refill of greater than 2 seconds.</a:t>
            </a:r>
          </a:p>
          <a:p>
            <a:pPr lvl="1">
              <a:lnSpc>
                <a:spcPct val="150000"/>
              </a:lnSpc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 to follow simple commands, such as, “Squeeze my hand.”</a:t>
            </a:r>
          </a:p>
          <a:p>
            <a:pPr lvl="1">
              <a:lnSpc>
                <a:spcPct val="150000"/>
              </a:lnSpc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skin color.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0DEDB-84FB-D33B-5B46-E6C7EBDD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3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54106-69E7-4F63-8B79-2AEE8680D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0601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77AF8-088F-4349-A3D9-66654119F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228" y="1674253"/>
            <a:ext cx="9945858" cy="480381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Aid:</a:t>
            </a:r>
          </a:p>
          <a:p>
            <a:pPr algn="just">
              <a:lnSpc>
                <a:spcPct val="10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 assistance and initial care given to an injured or ill person.</a:t>
            </a:r>
          </a:p>
          <a:p>
            <a:pPr algn="just">
              <a:lnSpc>
                <a:spcPct val="10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Aim to stabilize and prevent worsening of the condition until professional help arrives.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Life Support (BLS):</a:t>
            </a:r>
          </a:p>
          <a:p>
            <a:pPr algn="just">
              <a:lnSpc>
                <a:spcPct val="10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life-saving skills to respond to cardiac arrest and other life-threatening emergencies.</a:t>
            </a:r>
          </a:p>
          <a:p>
            <a:pPr algn="just">
              <a:lnSpc>
                <a:spcPct val="10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chest compressions, rescue breaths, and defibrillation.</a:t>
            </a:r>
          </a:p>
          <a:p>
            <a:pPr algn="just">
              <a:lnSpc>
                <a:spcPct val="10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04D6A4-BA61-A2C6-68ED-18A7A188A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8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3C779-F916-4979-B469-CEF6EB65C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FOR SHOCK</a:t>
            </a:r>
            <a:endParaRPr lang="en-US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7382BB-6479-4099-888A-B79B3A0CD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846" y="1854559"/>
            <a:ext cx="8792308" cy="450179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397EF-D4BE-DDB6-1AFC-BC51BA78E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0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32F7A-B0AF-4732-B430-05C6457D2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Angsana New" panose="020B0502040204020203" pitchFamily="18" charset="-34"/>
                <a:cs typeface="Arial" panose="020B0604020202020204" pitchFamily="34" charset="0"/>
              </a:rPr>
              <a:t>TREATMENT FOR WOUNDS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BF9788-8410-4262-B625-1060A1982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9371" y="2034862"/>
            <a:ext cx="8822916" cy="404396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9BC07-CC6A-1274-8925-0DDD60EC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9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BC00E-54F9-4B82-AF2F-25DF395C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685" y="365125"/>
            <a:ext cx="668413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Angsana New" panose="020B0502040204020203" pitchFamily="18" charset="-34"/>
                <a:cs typeface="Arial" panose="020B0604020202020204" pitchFamily="34" charset="0"/>
              </a:rPr>
              <a:t>DIFFERENCE A DRESSING AND A BANDAGE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9E144-0CBA-47EF-AD0F-1246630DF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378" y="1825625"/>
            <a:ext cx="9242474" cy="4351338"/>
          </a:xfrm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dressing is applied directly to the wound.</a:t>
            </a:r>
          </a:p>
          <a:p>
            <a:pPr>
              <a:lnSpc>
                <a:spcPct val="200000"/>
              </a:lnSpc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bandage holds the dressing in place.</a:t>
            </a:r>
          </a:p>
          <a:p>
            <a:pPr>
              <a:lnSpc>
                <a:spcPct val="2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D83C0-A8D7-80CD-CF4D-3C0A62DB4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1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5D34-0066-43A8-965F-69FF6A923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048" y="211015"/>
            <a:ext cx="6748529" cy="9988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AND OPEN FRACTURES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unit4_fracture2">
            <a:extLst>
              <a:ext uri="{FF2B5EF4-FFF2-40B4-BE49-F238E27FC236}">
                <a16:creationId xmlns:a16="http://schemas.microsoft.com/office/drawing/2014/main" id="{F0C7AEC2-6F2E-4329-8779-70295D0F2F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1" y="1742146"/>
            <a:ext cx="5477021" cy="461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799791-027D-46CD-8847-385589721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42147"/>
            <a:ext cx="5748996" cy="461420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68E606-8B44-B3C4-2F4E-016C6ACA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1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C580A2A2-CACA-48E6-95B9-2B94745CB3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609859"/>
            <a:ext cx="6977575" cy="4692467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procedure for immobilizing an injury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Cardboard is the material most commonly used for splints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materials: Towels, blankets, or pillows, tied with bandaging materials of soft cloths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Rigid materials: a board, metal strip, folded magazine or newspaper, or other rigid item.</a:t>
            </a:r>
          </a:p>
        </p:txBody>
      </p:sp>
      <p:sp>
        <p:nvSpPr>
          <p:cNvPr id="25603" name="TextBox 2">
            <a:extLst>
              <a:ext uri="{FF2B5EF4-FFF2-40B4-BE49-F238E27FC236}">
                <a16:creationId xmlns:a16="http://schemas.microsoft.com/office/drawing/2014/main" id="{9D825D71-5C0C-4551-A3AD-35CBC2B28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321" y="356406"/>
            <a:ext cx="6684136" cy="7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SPLINTING</a:t>
            </a:r>
            <a:endParaRPr lang="en-IN" altLang="en-US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156" name="Picture 4" descr="Regular SAM Splint">
            <a:extLst>
              <a:ext uri="{FF2B5EF4-FFF2-40B4-BE49-F238E27FC236}">
                <a16:creationId xmlns:a16="http://schemas.microsoft.com/office/drawing/2014/main" id="{6AC58A4E-3443-4351-980B-63A1489EC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92" y="1700011"/>
            <a:ext cx="4333245" cy="444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B8703-53B3-74D6-757D-8A614FC4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1" grpId="1" build="p"/>
      <p:bldP spid="2560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58A77-D769-47F1-B86F-7C0B5F00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048" y="365125"/>
            <a:ext cx="71348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Angsana New" panose="020B0502040204020203" pitchFamily="18" charset="-34"/>
                <a:cs typeface="Arial" panose="020B0604020202020204" pitchFamily="34" charset="0"/>
              </a:rPr>
              <a:t>VICTIMS HAS THE RIGHT TO REFUSE TREATMENT. THEN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91613-3E47-41D8-9ED2-AA899F3A6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566" y="1825625"/>
            <a:ext cx="9467557" cy="4351338"/>
          </a:xfrm>
        </p:spPr>
        <p:txBody>
          <a:bodyPr/>
          <a:lstStyle/>
          <a:p>
            <a:endParaRPr lang="en-US" altLang="en-US" dirty="0">
              <a:cs typeface="Cordia New" panose="020B0502040204020203" pitchFamily="34" charset="-34"/>
            </a:endParaRPr>
          </a:p>
          <a:p>
            <a:pPr>
              <a:lnSpc>
                <a:spcPct val="100000"/>
              </a:lnSpc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 careful attention.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listen, and feel for anything unusual.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C7726-F824-BEF1-C441-5533CDC3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6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89C93-0D46-44B7-9177-C858E06D9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96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6C2AE-03EA-4F5F-BA79-DC2077F04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344"/>
            <a:ext cx="10515600" cy="4618619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Completing the assessment in the same way every time will make the procedure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quicker and more correct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Check your own hands for patient bleeding as you complete the head-to-toe assessment. Perform an whole assessment before beginning any treatment. Also treat all unconscious victims as if they have a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spinal injury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07829-D260-62F6-2540-ED6922E7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3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2B0B3-C503-4A74-8328-39EE9A1BD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Angsana New" panose="020B0502040204020203" pitchFamily="18" charset="-34"/>
                <a:cs typeface="Arial" panose="020B0604020202020204" pitchFamily="34" charset="0"/>
              </a:rPr>
              <a:t>SIGNS OF A SPINAL INJURY</a:t>
            </a:r>
            <a:endParaRPr lang="en-US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A4411-CACD-49DD-97E8-D42DCAEBC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054" y="1690688"/>
            <a:ext cx="8778241" cy="44862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Sudden change in consciousness.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Inability to move one or more body parts.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pain or pressure in the head, neck, or back.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Tingling or numbness in extremities.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Difficulty breathing or seeing.</a:t>
            </a:r>
          </a:p>
          <a:p>
            <a:endParaRPr lang="en-US" altLang="en-US" dirty="0">
              <a:cs typeface="Cordia New" panose="020B0502040204020203" pitchFamily="34" charset="-34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BDA64-F3F0-9CBA-49FA-013AC69E8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0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50549FF-F592-4C67-B7DA-A61EC648A2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4108" y="310564"/>
            <a:ext cx="6341109" cy="93027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altLang="en-US" sz="4000" b="1" dirty="0">
                <a:solidFill>
                  <a:schemeClr val="bg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endParaRPr lang="en-US" altLang="en-US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A92F2BE2-ECAD-4526-B1CD-7D4FD27F2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163650"/>
            <a:ext cx="9982200" cy="4237149"/>
          </a:xfrm>
        </p:spPr>
        <p:txBody>
          <a:bodyPr rtlCol="0"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Define first aid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Describe BLS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Describe FBAO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List the steps of control bleeding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Describe fracture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Describe splinting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C2752-1D9D-6EFE-C1F4-2E6F785E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3075" grpId="0"/>
      <p:bldP spid="307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AA988E-219B-4749-8D13-3F9F3C554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48496"/>
            <a:ext cx="10515600" cy="49326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D1CC4E-0DFE-833A-4690-24EDF16B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2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50549FF-F592-4C67-B7DA-A61EC648A2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5775" y="0"/>
            <a:ext cx="7018986" cy="141667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alt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altLang="en-US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A92F2BE2-ECAD-4526-B1CD-7D4FD27F2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09858"/>
            <a:ext cx="9982200" cy="4790941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Upon completion of this lesson, you will be able to: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Define first aid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Describe BLS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Describe FBAO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List the steps of control bleeding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Describe fracture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Describe splinting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E52AD-5372-C18C-D9B9-CFED34B5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307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1008A207-55BA-4937-AF61-0F873A0F1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1532" y="163892"/>
            <a:ext cx="6787167" cy="118759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IN" alt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58371" name="Content Placeholder 4">
            <a:extLst>
              <a:ext uri="{FF2B5EF4-FFF2-40B4-BE49-F238E27FC236}">
                <a16:creationId xmlns:a16="http://schemas.microsoft.com/office/drawing/2014/main" id="{9EBA4579-F304-4752-8B2B-777B8C1993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1175" y="2086377"/>
            <a:ext cx="8657377" cy="3379386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IN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Q1.</a:t>
            </a:r>
            <a:r>
              <a:rPr lang="en-I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Full form of FBAO.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IN" alt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Ans. </a:t>
            </a:r>
            <a:r>
              <a:rPr lang="en-I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Body Airway Obstruction.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I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I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Q2.</a:t>
            </a:r>
            <a:r>
              <a:rPr lang="en-I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 many types of fractures?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IN" alt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Ans. </a:t>
            </a:r>
            <a:r>
              <a:rPr lang="en-I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types, Close and Open fracture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altLang="en-US" sz="3200" dirty="0">
              <a:cs typeface="Cordia New" panose="020B0304020202020204" pitchFamily="34" charset="-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FC2A4-336B-C9E7-1082-5FBE20360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58371" grpId="0" build="p"/>
      <p:bldP spid="58371" grpI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0"/>
            <a:ext cx="12039600" cy="678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3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8701" y="6368537"/>
            <a:ext cx="350736" cy="369331"/>
          </a:xfrm>
        </p:spPr>
        <p:txBody>
          <a:bodyPr/>
          <a:lstStyle/>
          <a:p>
            <a:fld id="{2BB1E14F-796C-409E-9B94-89634ADD74DA}" type="slidenum">
              <a:rPr lang="en-IN" smtClean="0"/>
              <a:t>31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7365" y="145669"/>
            <a:ext cx="6805306" cy="626186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39569" y="3230216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THANK YOU </a:t>
            </a:r>
            <a:r>
              <a:rPr lang="en-US" sz="4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618" y="6621"/>
            <a:ext cx="1387082" cy="1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493" y="633032"/>
            <a:ext cx="5739388" cy="534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84F1A-D1E6-49F1-8ABB-4FE82FCCE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681"/>
            <a:ext cx="10515600" cy="1045137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Angsana New" panose="020B0502040204020203" pitchFamily="18" charset="-34"/>
                <a:cs typeface="Arial" panose="020B0604020202020204" pitchFamily="34" charset="0"/>
              </a:rPr>
              <a:t>FIRST AID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DE68C-0D04-4D1F-9554-1C0F83042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343"/>
            <a:ext cx="7053775" cy="461861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aid is the first and immediate assistance given to any person with either a minor or serious illness or injury, with care provided to preserve life, prevent the condition from worsening, or promote recovery until medical services arrive.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5D10ED-C08C-4127-BF59-C7D35CCE6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652" y="1558342"/>
            <a:ext cx="3840480" cy="461861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AFB679-AAE9-7C0D-9D2F-122DCE31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6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90D921E-D32C-439E-AB42-07637763E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806" y="-1"/>
            <a:ext cx="5821250" cy="137804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N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BLS &amp; CPR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E6BBFCA6-1EE7-474D-9505-B6B2761D61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944710"/>
            <a:ext cx="7227888" cy="4411639"/>
          </a:xfrm>
        </p:spPr>
        <p:txBody>
          <a:bodyPr>
            <a:normAutofit/>
          </a:bodyPr>
          <a:lstStyle/>
          <a:p>
            <a:pPr algn="just"/>
            <a:r>
              <a:rPr lang="en-I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BLS- Basic Life Support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refers to the type of care that first responders and healthcare providers provide to anyone who is experiencing cardiac arrest, respiratory distress or an obstructed airway.</a:t>
            </a:r>
            <a:endParaRPr lang="en-I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CPR is an important part of BLS</a:t>
            </a:r>
          </a:p>
          <a:p>
            <a:r>
              <a:rPr lang="en-I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population has poor BLS skills</a:t>
            </a:r>
          </a:p>
        </p:txBody>
      </p:sp>
      <p:pic>
        <p:nvPicPr>
          <p:cNvPr id="8196" name="Picture 8" descr="Basic Life Support - CPR4LIFE">
            <a:extLst>
              <a:ext uri="{FF2B5EF4-FFF2-40B4-BE49-F238E27FC236}">
                <a16:creationId xmlns:a16="http://schemas.microsoft.com/office/drawing/2014/main" id="{D9A28BB6-92B4-4786-B054-01EB3D487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7" y="1944710"/>
            <a:ext cx="4964113" cy="441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E0C32-AC12-D330-2A56-FFB7B3B1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3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19459" grpId="0" build="p"/>
      <p:bldP spid="19459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14A3D-A28E-41AD-8E75-36DA964F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1CE31-D55D-45E4-885A-6E3BD32A8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Circulation –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carotids plus.</a:t>
            </a:r>
          </a:p>
          <a:p>
            <a:pPr>
              <a:lnSpc>
                <a:spcPct val="200000"/>
              </a:lnSpc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Airway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– Open Airway and check for any obstructions.</a:t>
            </a:r>
          </a:p>
          <a:p>
            <a:pPr>
              <a:lnSpc>
                <a:spcPct val="200000"/>
              </a:lnSpc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Breathing   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Look, listen and feel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Arrow: Right 7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B150D55C-ADE7-4799-855D-67619BCC4AE8}"/>
              </a:ext>
            </a:extLst>
          </p:cNvPr>
          <p:cNvSpPr/>
          <p:nvPr/>
        </p:nvSpPr>
        <p:spPr>
          <a:xfrm>
            <a:off x="9692640" y="5050302"/>
            <a:ext cx="984738" cy="35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65EC60-BD2D-13FF-EBB6-ED9CB8CFB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8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4EF5A-4617-46A4-9149-ED5A8652B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 PROCEDURE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9C692F-93BB-354B-9EB7-6289F6C29925}"/>
              </a:ext>
            </a:extLst>
          </p:cNvPr>
          <p:cNvSpPr txBox="1"/>
          <p:nvPr/>
        </p:nvSpPr>
        <p:spPr>
          <a:xfrm>
            <a:off x="838200" y="2330174"/>
            <a:ext cx="1077662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Give 30 compressions and 02 breaths for 5cycles</a:t>
            </a:r>
          </a:p>
          <a:p>
            <a:endParaRPr lang="en-US" sz="4000" dirty="0"/>
          </a:p>
          <a:p>
            <a:r>
              <a:rPr lang="en-US" sz="4000" dirty="0"/>
              <a:t>Compression depth 1 ½ - 2 </a:t>
            </a:r>
            <a:r>
              <a:rPr lang="en-US" sz="4000" dirty="0" err="1"/>
              <a:t>inchs</a:t>
            </a:r>
            <a:r>
              <a:rPr lang="en-US" sz="4000" dirty="0"/>
              <a:t> </a:t>
            </a:r>
          </a:p>
          <a:p>
            <a:endParaRPr lang="en-US" sz="4000" dirty="0"/>
          </a:p>
          <a:p>
            <a:r>
              <a:rPr lang="en-US" sz="4000" dirty="0"/>
              <a:t>100 compression per minute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C67BE12-AADF-8997-5C32-BF6D699A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5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2AA24-371D-4B0F-AC7F-79E786ACC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FB131-EA90-4179-939D-A9F331DE7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FCF2386F-33EB-4C7D-B1A3-D480EA5C3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7444"/>
            <a:ext cx="11887200" cy="65631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7CD9AE-3C35-48B3-9D3B-62224DE0399E}"/>
              </a:ext>
            </a:extLst>
          </p:cNvPr>
          <p:cNvSpPr/>
          <p:nvPr/>
        </p:nvSpPr>
        <p:spPr>
          <a:xfrm>
            <a:off x="3164538" y="1880500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30:2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4670E0-0582-4B3B-9863-97C6EC5E0BB1}"/>
              </a:ext>
            </a:extLst>
          </p:cNvPr>
          <p:cNvSpPr/>
          <p:nvPr/>
        </p:nvSpPr>
        <p:spPr>
          <a:xfrm>
            <a:off x="3105708" y="3884717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30:2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17C63777-24B0-42D1-9F87-AA96B7762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538" y="5304715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h-T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30:2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4C3562-C703-42C4-811C-3C50015EEE5B}"/>
              </a:ext>
            </a:extLst>
          </p:cNvPr>
          <p:cNvSpPr/>
          <p:nvPr/>
        </p:nvSpPr>
        <p:spPr>
          <a:xfrm>
            <a:off x="4946416" y="1869478"/>
            <a:ext cx="1783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1 breath every 3 sec. (0 breaths for 2 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minutes)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0F61B6-67D7-4048-ACFD-45475E145D36}"/>
              </a:ext>
            </a:extLst>
          </p:cNvPr>
          <p:cNvSpPr/>
          <p:nvPr/>
        </p:nvSpPr>
        <p:spPr>
          <a:xfrm>
            <a:off x="4946416" y="3709363"/>
            <a:ext cx="21884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1 breath every 3 sec. (</a:t>
            </a:r>
            <a:r>
              <a:rPr lang="en-US" altLang="en-US" sz="2000" dirty="0">
                <a:latin typeface="Arial" panose="020B0604020202020204" pitchFamily="34" charset="0"/>
              </a:rPr>
              <a:t>40</a:t>
            </a:r>
            <a:r>
              <a:rPr lang="en-US" altLang="en-US" dirty="0">
                <a:latin typeface="Arial" panose="020B0604020202020204" pitchFamily="34" charset="0"/>
              </a:rPr>
              <a:t> breaths for 2 minutes)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82A4FB-D5F7-478B-B8C1-CAAE102B73DC}"/>
              </a:ext>
            </a:extLst>
          </p:cNvPr>
          <p:cNvSpPr/>
          <p:nvPr/>
        </p:nvSpPr>
        <p:spPr>
          <a:xfrm>
            <a:off x="4946416" y="5197062"/>
            <a:ext cx="2024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1 breath every 5 sec. (12 breaths for 2 minutes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35FA0E07-A143-49E8-8450-4520E8FFB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2919" y="1908369"/>
            <a:ext cx="20244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th-T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100 compression per minute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8AC38FCD-C902-4426-97DF-D9844144A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885" y="3740140"/>
            <a:ext cx="20244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th-T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100 compression per minute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BC70A3-BC49-4AC7-834D-0EA53F67F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8374" y="5221648"/>
            <a:ext cx="19869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th-T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80-100 compression per minute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94B73A-5F02-40BA-8354-CF693A284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0253" y="1825625"/>
            <a:ext cx="1804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th-T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½ to 1 inch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D36F7D-162F-4CC3-ACA2-093F6158D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2265" y="3715440"/>
            <a:ext cx="20244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th-T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1 to 1 ½ inch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60E717-B0B9-4847-AC57-8D384224F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651" y="5304715"/>
            <a:ext cx="1929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th-T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1 ½ to 2 inch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C40E943B-6F5F-A8C2-1495-B8ADA9E6D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45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4095F-24C8-4288-9EA2-CA25C508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31093"/>
          </a:xfrm>
        </p:spPr>
        <p:txBody>
          <a:bodyPr>
            <a:normAutofit/>
          </a:bodyPr>
          <a:lstStyle/>
          <a:p>
            <a:pPr algn="ctr"/>
            <a:r>
              <a:rPr lang="en-US" sz="4000" b="1" spc="150" dirty="0">
                <a:ln w="11430"/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F.B.A.O.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5621-F598-4406-80B2-ED4A4465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8496"/>
            <a:ext cx="10515600" cy="4707854"/>
          </a:xfrm>
        </p:spPr>
        <p:txBody>
          <a:bodyPr/>
          <a:lstStyle/>
          <a:p>
            <a:pPr algn="just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FBAO is a life-threatening emergency that can quickly lead to suffocation if not addressed punctually.</a:t>
            </a:r>
          </a:p>
          <a:p>
            <a:pPr marL="0" indent="0" algn="just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children: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toys, food, or objects they may put in their mouth.</a:t>
            </a:r>
          </a:p>
          <a:p>
            <a:pPr lvl="1" algn="just"/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adults: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Chunks of food, small objects, or accidental inhalation of objects.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5F0402-0F05-B62D-B6C8-4D53C0F6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697-7893-4CEF-88E0-23F354ABFE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6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815</Words>
  <Application>Microsoft Office PowerPoint</Application>
  <PresentationFormat>Widescreen</PresentationFormat>
  <Paragraphs>161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Algerian</vt:lpstr>
      <vt:lpstr>Angsana New</vt:lpstr>
      <vt:lpstr>Arial</vt:lpstr>
      <vt:lpstr>Arial Black</vt:lpstr>
      <vt:lpstr>Calibri</vt:lpstr>
      <vt:lpstr>Cordia New</vt:lpstr>
      <vt:lpstr>Open Sans</vt:lpstr>
      <vt:lpstr>Open Sans</vt:lpstr>
      <vt:lpstr>Times New Roman</vt:lpstr>
      <vt:lpstr>Verdana</vt:lpstr>
      <vt:lpstr>Wingdings</vt:lpstr>
      <vt:lpstr>Office Theme</vt:lpstr>
      <vt:lpstr>FIRST AID AND BASIC LIFE SUPPORT</vt:lpstr>
      <vt:lpstr>INTRODUCTION  </vt:lpstr>
      <vt:lpstr>OBJECTIVES</vt:lpstr>
      <vt:lpstr>FIRST AID</vt:lpstr>
      <vt:lpstr> BLS &amp; CPR</vt:lpstr>
      <vt:lpstr>CPR PROCEDURE</vt:lpstr>
      <vt:lpstr>CPR PROCEDURE</vt:lpstr>
      <vt:lpstr>PowerPoint Presentation</vt:lpstr>
      <vt:lpstr>F.B.A.O.</vt:lpstr>
      <vt:lpstr>PowerPoint Presentation</vt:lpstr>
      <vt:lpstr>SIGNS OF COMPLETE OBSTRUCTION</vt:lpstr>
      <vt:lpstr>CAUSES OF AIRWAY OBSTRUCTION</vt:lpstr>
      <vt:lpstr>MANAGING FBAO IN INFANTS</vt:lpstr>
      <vt:lpstr>TYPE OF BLEEDING</vt:lpstr>
      <vt:lpstr>PowerPoint Presentation</vt:lpstr>
      <vt:lpstr>PROCEDURE TO CONTROL BLEEDING</vt:lpstr>
      <vt:lpstr>PRESSURE POINTS MOST OFTEN USED ARE THE</vt:lpstr>
      <vt:lpstr>PowerPoint Presentation</vt:lpstr>
      <vt:lpstr>SIGNS OF SHOCK</vt:lpstr>
      <vt:lpstr>TREATMENT FOR SHOCK</vt:lpstr>
      <vt:lpstr>TREATMENT FOR WOUNDS </vt:lpstr>
      <vt:lpstr>DIFFERENCE A DRESSING AND A BANDAGE</vt:lpstr>
      <vt:lpstr>CLOSED AND OPEN FRACTURES</vt:lpstr>
      <vt:lpstr>PowerPoint Presentation</vt:lpstr>
      <vt:lpstr>VICTIMS HAS THE RIGHT TO REFUSE TREATMENT. THEN</vt:lpstr>
      <vt:lpstr>ONGOING ASSESSMENT</vt:lpstr>
      <vt:lpstr>SIGNS OF A SPINAL INJURY</vt:lpstr>
      <vt:lpstr>  REVIEW</vt:lpstr>
      <vt:lpstr>PowerPoint Presentation</vt:lpstr>
      <vt:lpstr>EVALUATION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NDRF ACADEMY</cp:lastModifiedBy>
  <cp:revision>89</cp:revision>
  <dcterms:created xsi:type="dcterms:W3CDTF">2023-09-25T15:52:52Z</dcterms:created>
  <dcterms:modified xsi:type="dcterms:W3CDTF">2026-01-07T11:28:10Z</dcterms:modified>
</cp:coreProperties>
</file>