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1188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0712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1F31DE-96AD-B96E-F395-531F5810C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ABC20-505B-4B29-BB89-CA53CAA6FD76}" type="datetime1">
              <a:rPr lang="en-US" altLang="en-US"/>
              <a:pPr>
                <a:defRPr/>
              </a:pPr>
              <a:t>1/17/2026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C86DB3-97B7-C669-023F-160BA2E8B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0579A4-F150-694F-B833-E1B98CC0B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A29FD-B1B1-4EB9-B234-D3E040FCDA88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706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SSON 1…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1</a:t>
            </a:r>
          </a:p>
          <a:p>
            <a:pPr defTabSz="2438400"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C00D-99B9-6CF6-2301-0BB16E944A71}"/>
              </a:ext>
            </a:extLst>
          </p:cNvPr>
          <p:cNvSpPr txBox="1"/>
          <p:nvPr/>
        </p:nvSpPr>
        <p:spPr>
          <a:xfrm>
            <a:off x="602390" y="4471001"/>
            <a:ext cx="11132820" cy="3694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3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Construction Materials,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Structures and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Damage Types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DA77-5C7C-53F3-FE9A-88C61CAF9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3FB8C8-A125-C142-EEA1-34FD8B4C1024}"/>
              </a:ext>
            </a:extLst>
          </p:cNvPr>
          <p:cNvSpPr txBox="1"/>
          <p:nvPr/>
        </p:nvSpPr>
        <p:spPr>
          <a:xfrm>
            <a:off x="728715" y="4515266"/>
            <a:ext cx="12275820" cy="3643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3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Construction Materials,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Structures and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Damage Types</a:t>
            </a:r>
          </a:p>
        </p:txBody>
      </p:sp>
      <p:pic>
        <p:nvPicPr>
          <p:cNvPr id="3" name="group-firefighters-safe-helmet-uniform-standing-by-car.jpg" descr="group-firefighters-safe-helmet-uniform-standing-by-car.jpg">
            <a:extLst>
              <a:ext uri="{FF2B5EF4-FFF2-40B4-BE49-F238E27FC236}">
                <a16:creationId xmlns:a16="http://schemas.microsoft.com/office/drawing/2014/main" id="{0CBC0EAE-615F-1F00-2EAF-2C9C73DD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788"/>
          <a:stretch>
            <a:fillRect/>
          </a:stretch>
        </p:blipFill>
        <p:spPr>
          <a:xfrm>
            <a:off x="-22860" y="1167573"/>
            <a:ext cx="24409338" cy="1256143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"/>
          <p:cNvSpPr/>
          <p:nvPr/>
        </p:nvSpPr>
        <p:spPr>
          <a:xfrm>
            <a:off x="-2541" y="13004"/>
            <a:ext cx="24384000" cy="13716000"/>
          </a:xfrm>
          <a:prstGeom prst="rect">
            <a:avLst/>
          </a:prstGeom>
          <a:solidFill>
            <a:srgbClr val="535353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70" name="Shape"/>
          <p:cNvSpPr/>
          <p:nvPr/>
        </p:nvSpPr>
        <p:spPr>
          <a:xfrm flipH="1">
            <a:off x="-27942" y="13004"/>
            <a:ext cx="24434802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>
              <a:latin typeface="Arial Black" panose="020B0A04020102020204" pitchFamily="34" charset="0"/>
            </a:endParaRP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8866E3E0-DEED-6FEC-0E68-E49EA1B971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FBA4D5-658C-EC97-0282-E9ECBE9B18A2}"/>
              </a:ext>
            </a:extLst>
          </p:cNvPr>
          <p:cNvSpPr/>
          <p:nvPr/>
        </p:nvSpPr>
        <p:spPr>
          <a:xfrm>
            <a:off x="4170607" y="663389"/>
            <a:ext cx="16609133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COLLAPSED STRUCTURE SEARCH AND RESCUE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E78CA4-439B-2787-C606-E0F7D74D85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  <p:pic>
        <p:nvPicPr>
          <p:cNvPr id="8" name="Image" descr="LESSON">
            <a:extLst>
              <a:ext uri="{FF2B5EF4-FFF2-40B4-BE49-F238E27FC236}">
                <a16:creationId xmlns:a16="http://schemas.microsoft.com/office/drawing/2014/main" id="{A18792FC-710C-A71E-000E-2252E3DA8E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0"/>
          </a:blip>
          <a:srcRect l="50481"/>
          <a:stretch>
            <a:fillRect/>
          </a:stretch>
        </p:blipFill>
        <p:spPr>
          <a:xfrm>
            <a:off x="0" y="4717215"/>
            <a:ext cx="13808766" cy="305927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</p:pic>
      <p:pic>
        <p:nvPicPr>
          <p:cNvPr id="169" name="CSSR-logo-white-01.png" descr="CSSR-logo-white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4594" y="9546699"/>
            <a:ext cx="8714406" cy="32267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PT 1-2">
            <a:extLst>
              <a:ext uri="{FF2B5EF4-FFF2-40B4-BE49-F238E27FC236}">
                <a16:creationId xmlns:a16="http://schemas.microsoft.com/office/drawing/2014/main" id="{9123D43C-C5A6-CA5D-EE11-670395A17A56}"/>
              </a:ext>
            </a:extLst>
          </p:cNvPr>
          <p:cNvSpPr txBox="1"/>
          <p:nvPr/>
        </p:nvSpPr>
        <p:spPr>
          <a:xfrm>
            <a:off x="21715470" y="12813338"/>
            <a:ext cx="1527060" cy="6197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 numCol="1" anchor="t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hi-IN" b="1" dirty="0"/>
              <a:t>5</a:t>
            </a:r>
            <a:r>
              <a:rPr b="1"/>
              <a:t>-</a:t>
            </a:r>
            <a:r>
              <a:rPr lang="en-US" b="1" dirty="0"/>
              <a:t>1</a:t>
            </a:r>
            <a:endParaRPr b="1" dirty="0"/>
          </a:p>
        </p:txBody>
      </p:sp>
      <p:sp>
        <p:nvSpPr>
          <p:cNvPr id="175" name="Rectangle"/>
          <p:cNvSpPr/>
          <p:nvPr/>
        </p:nvSpPr>
        <p:spPr>
          <a:xfrm>
            <a:off x="21539200" y="13512801"/>
            <a:ext cx="1879600" cy="203201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 dirty="0"/>
          </a:p>
        </p:txBody>
      </p:sp>
      <p:sp>
        <p:nvSpPr>
          <p:cNvPr id="16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NDRF</a:t>
            </a:r>
            <a:r>
              <a:rPr dirty="0">
                <a:solidFill>
                  <a:srgbClr val="FF0000"/>
                </a:solidFill>
              </a:rPr>
              <a:t> | CSSR | INDIA</a:t>
            </a:r>
          </a:p>
        </p:txBody>
      </p:sp>
      <p:sp>
        <p:nvSpPr>
          <p:cNvPr id="16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1" name="LESSON 5…">
            <a:extLst>
              <a:ext uri="{FF2B5EF4-FFF2-40B4-BE49-F238E27FC236}">
                <a16:creationId xmlns:a16="http://schemas.microsoft.com/office/drawing/2014/main" id="{2B193AA0-5934-0BCE-61CF-1073DC4DA0A5}"/>
              </a:ext>
            </a:extLst>
          </p:cNvPr>
          <p:cNvSpPr txBox="1"/>
          <p:nvPr/>
        </p:nvSpPr>
        <p:spPr>
          <a:xfrm>
            <a:off x="1179877" y="5110693"/>
            <a:ext cx="8639584" cy="1877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Operational Safety</a:t>
            </a:r>
          </a:p>
        </p:txBody>
      </p:sp>
      <p:sp>
        <p:nvSpPr>
          <p:cNvPr id="4" name="Duties of…">
            <a:extLst>
              <a:ext uri="{FF2B5EF4-FFF2-40B4-BE49-F238E27FC236}">
                <a16:creationId xmlns:a16="http://schemas.microsoft.com/office/drawing/2014/main" id="{462A4B4F-2359-4C7D-45FD-C806670E3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289" y="7193320"/>
            <a:ext cx="7160884" cy="5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altLang="en-US" sz="2800" b="1" dirty="0">
                <a:latin typeface="Open Sans" panose="020B0606030504020204" pitchFamily="34" charset="0"/>
              </a:rPr>
              <a:t>Presented By:- Kamlesh Dhoundiyal,2IC</a:t>
            </a:r>
            <a:endParaRPr lang="en-US" altLang="en-US" sz="2800" dirty="0">
              <a:latin typeface="Open Sans" panose="020B06060305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9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7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9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00" name="Course Safety Rules (cont.)"/>
          <p:cNvSpPr txBox="1"/>
          <p:nvPr/>
        </p:nvSpPr>
        <p:spPr>
          <a:xfrm>
            <a:off x="999729" y="3143089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Safety Rules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sp>
        <p:nvSpPr>
          <p:cNvPr id="201" name="Maintenance…"/>
          <p:cNvSpPr txBox="1"/>
          <p:nvPr/>
        </p:nvSpPr>
        <p:spPr>
          <a:xfrm>
            <a:off x="9978105" y="4403744"/>
            <a:ext cx="13406166" cy="5465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Maintenance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Rotations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Trash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Smoking and drinking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C2DB99D1-0900-D365-305F-8ADC0D94F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E5502C-B4E8-D41A-2F5D-4C9E219AD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0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6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09" name="Course Safety Rules (cont.)"/>
          <p:cNvSpPr txBox="1"/>
          <p:nvPr/>
        </p:nvSpPr>
        <p:spPr>
          <a:xfrm>
            <a:off x="999729" y="3143089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Safety Rules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sp>
        <p:nvSpPr>
          <p:cNvPr id="210" name="Weather conditions…"/>
          <p:cNvSpPr txBox="1"/>
          <p:nvPr/>
        </p:nvSpPr>
        <p:spPr>
          <a:xfrm>
            <a:off x="9978105" y="4403744"/>
            <a:ext cx="13406166" cy="637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 Weather conditions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 Safety markings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 Team safety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Safety violations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Miscellaneous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34FB9660-6C94-C111-EA66-A6F68EF3C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B9A56F-A629-B4BF-3CBE-D121FCF41A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SSR Mission Phases"/>
          <p:cNvSpPr txBox="1"/>
          <p:nvPr/>
        </p:nvSpPr>
        <p:spPr>
          <a:xfrm>
            <a:off x="999729" y="288650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CSSR Mission Phases</a:t>
            </a:r>
          </a:p>
        </p:txBody>
      </p:sp>
      <p:sp>
        <p:nvSpPr>
          <p:cNvPr id="213" name="Preparation…"/>
          <p:cNvSpPr txBox="1"/>
          <p:nvPr/>
        </p:nvSpPr>
        <p:spPr>
          <a:xfrm>
            <a:off x="9978105" y="3640922"/>
            <a:ext cx="13406166" cy="720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Preparation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Activation and mobilisation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Operations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Deactivation and demobilisation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Post-mission activities</a:t>
            </a:r>
          </a:p>
        </p:txBody>
      </p:sp>
      <p:sp>
        <p:nvSpPr>
          <p:cNvPr id="21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6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C4478C24-9A99-C39E-90B0-8E43689C3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154A69-1F9F-1784-B9AB-040E3529DF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2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3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2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5" name="Safety Officer"/>
          <p:cNvSpPr txBox="1"/>
          <p:nvPr/>
        </p:nvSpPr>
        <p:spPr>
          <a:xfrm>
            <a:off x="908261" y="2458344"/>
            <a:ext cx="5688663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Safety Officer</a:t>
            </a:r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27" name="The Safety Officer has the authority to alter, suspend or terminate activities involving   an imminent hazard to personnel."/>
          <p:cNvSpPr txBox="1"/>
          <p:nvPr/>
        </p:nvSpPr>
        <p:spPr>
          <a:xfrm>
            <a:off x="9477055" y="5986844"/>
            <a:ext cx="1324721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The Safety Officer has the authority to alter, suspend or terminate activities involving   an imminent hazard to personnel.</a:t>
            </a:r>
          </a:p>
        </p:txBody>
      </p:sp>
      <p:sp>
        <p:nvSpPr>
          <p:cNvPr id="228" name="Line"/>
          <p:cNvSpPr/>
          <p:nvPr/>
        </p:nvSpPr>
        <p:spPr>
          <a:xfrm>
            <a:off x="7036229" y="2803743"/>
            <a:ext cx="17347771" cy="782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220" y="225"/>
                </a:lnTo>
                <a:lnTo>
                  <a:pt x="4176" y="21600"/>
                </a:lnTo>
                <a:lnTo>
                  <a:pt x="5127" y="0"/>
                </a:lnTo>
                <a:lnTo>
                  <a:pt x="21600" y="4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1D334E19-BE11-9F66-0210-1871573A2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01685B-9380-41DA-4957-4354A13EF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3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2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3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35" name="Safety Officer Categories"/>
          <p:cNvSpPr txBox="1"/>
          <p:nvPr/>
        </p:nvSpPr>
        <p:spPr>
          <a:xfrm>
            <a:off x="9255429" y="1006357"/>
            <a:ext cx="5688663" cy="2817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Safety Officer Categories </a:t>
            </a:r>
          </a:p>
        </p:txBody>
      </p:sp>
      <p:sp>
        <p:nvSpPr>
          <p:cNvPr id="236" name="Text"/>
          <p:cNvSpPr txBox="1"/>
          <p:nvPr/>
        </p:nvSpPr>
        <p:spPr>
          <a:xfrm>
            <a:off x="1419541" y="5776437"/>
            <a:ext cx="169269" cy="241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237" name="Rounded Rectangle"/>
          <p:cNvSpPr/>
          <p:nvPr/>
        </p:nvSpPr>
        <p:spPr>
          <a:xfrm>
            <a:off x="1064133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8" name="Overall"/>
          <p:cNvSpPr txBox="1"/>
          <p:nvPr/>
        </p:nvSpPr>
        <p:spPr>
          <a:xfrm>
            <a:off x="1266354" y="8143292"/>
            <a:ext cx="645355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Overall</a:t>
            </a:r>
          </a:p>
        </p:txBody>
      </p:sp>
      <p:sp>
        <p:nvSpPr>
          <p:cNvPr id="239" name="Rounded Rectangle"/>
          <p:cNvSpPr/>
          <p:nvPr/>
        </p:nvSpPr>
        <p:spPr>
          <a:xfrm>
            <a:off x="8670761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0" name="Site-specific"/>
          <p:cNvSpPr txBox="1"/>
          <p:nvPr/>
        </p:nvSpPr>
        <p:spPr>
          <a:xfrm>
            <a:off x="8872982" y="8143292"/>
            <a:ext cx="645355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Site-specific</a:t>
            </a:r>
          </a:p>
        </p:txBody>
      </p:sp>
      <p:sp>
        <p:nvSpPr>
          <p:cNvPr id="241" name="Rounded Rectangle"/>
          <p:cNvSpPr/>
          <p:nvPr/>
        </p:nvSpPr>
        <p:spPr>
          <a:xfrm>
            <a:off x="16277390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2" name="Special Hazards"/>
          <p:cNvSpPr txBox="1"/>
          <p:nvPr/>
        </p:nvSpPr>
        <p:spPr>
          <a:xfrm>
            <a:off x="16479611" y="8143292"/>
            <a:ext cx="645355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Special Hazards</a:t>
            </a:r>
          </a:p>
        </p:txBody>
      </p:sp>
      <p:grpSp>
        <p:nvGrpSpPr>
          <p:cNvPr id="245" name="Group"/>
          <p:cNvGrpSpPr/>
          <p:nvPr/>
        </p:nvGrpSpPr>
        <p:grpSpPr>
          <a:xfrm>
            <a:off x="3883533" y="5866990"/>
            <a:ext cx="1219201" cy="1681958"/>
            <a:chOff x="0" y="115975"/>
            <a:chExt cx="1219200" cy="1681957"/>
          </a:xfrm>
        </p:grpSpPr>
        <p:sp>
          <p:nvSpPr>
            <p:cNvPr id="24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48" name="Group"/>
          <p:cNvGrpSpPr/>
          <p:nvPr/>
        </p:nvGrpSpPr>
        <p:grpSpPr>
          <a:xfrm>
            <a:off x="11582400" y="5866990"/>
            <a:ext cx="1219200" cy="1681958"/>
            <a:chOff x="0" y="115975"/>
            <a:chExt cx="1219200" cy="1681957"/>
          </a:xfrm>
        </p:grpSpPr>
        <p:sp>
          <p:nvSpPr>
            <p:cNvPr id="24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51" name="Group"/>
          <p:cNvGrpSpPr/>
          <p:nvPr/>
        </p:nvGrpSpPr>
        <p:grpSpPr>
          <a:xfrm>
            <a:off x="19096790" y="5866990"/>
            <a:ext cx="1219201" cy="1681958"/>
            <a:chOff x="0" y="115975"/>
            <a:chExt cx="1219200" cy="1681957"/>
          </a:xfrm>
        </p:grpSpPr>
        <p:sp>
          <p:nvSpPr>
            <p:cNvPr id="24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377F1D14-1C74-5450-A703-2BF3F5DB95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DEE3B1-4107-B984-C82F-BF5DAFCF6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ounded Rectangle"/>
          <p:cNvSpPr/>
          <p:nvPr/>
        </p:nvSpPr>
        <p:spPr>
          <a:xfrm>
            <a:off x="1390664" y="3597904"/>
            <a:ext cx="5178271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4" name="Rounded Rectangle"/>
          <p:cNvSpPr/>
          <p:nvPr/>
        </p:nvSpPr>
        <p:spPr>
          <a:xfrm>
            <a:off x="6865465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5" name="Rounded Rectangle"/>
          <p:cNvSpPr/>
          <p:nvPr/>
        </p:nvSpPr>
        <p:spPr>
          <a:xfrm>
            <a:off x="12340265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17815066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7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5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9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6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262" name="Safety Plan"/>
          <p:cNvSpPr txBox="1"/>
          <p:nvPr/>
        </p:nvSpPr>
        <p:spPr>
          <a:xfrm>
            <a:off x="9341429" y="1051220"/>
            <a:ext cx="5688663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Safety Plan</a:t>
            </a:r>
          </a:p>
        </p:txBody>
      </p:sp>
      <p:sp>
        <p:nvSpPr>
          <p:cNvPr id="263" name="L"/>
          <p:cNvSpPr txBox="1"/>
          <p:nvPr/>
        </p:nvSpPr>
        <p:spPr>
          <a:xfrm>
            <a:off x="1782655" y="6512328"/>
            <a:ext cx="2300189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</a:t>
            </a:r>
          </a:p>
        </p:txBody>
      </p:sp>
      <p:sp>
        <p:nvSpPr>
          <p:cNvPr id="264" name="C"/>
          <p:cNvSpPr txBox="1"/>
          <p:nvPr/>
        </p:nvSpPr>
        <p:spPr>
          <a:xfrm>
            <a:off x="7173821" y="6512328"/>
            <a:ext cx="2300188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</a:t>
            </a:r>
          </a:p>
        </p:txBody>
      </p:sp>
      <p:sp>
        <p:nvSpPr>
          <p:cNvPr id="265" name="E"/>
          <p:cNvSpPr txBox="1"/>
          <p:nvPr/>
        </p:nvSpPr>
        <p:spPr>
          <a:xfrm>
            <a:off x="12750246" y="6512328"/>
            <a:ext cx="2300189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</a:t>
            </a:r>
          </a:p>
        </p:txBody>
      </p:sp>
      <p:sp>
        <p:nvSpPr>
          <p:cNvPr id="266" name="S"/>
          <p:cNvSpPr txBox="1"/>
          <p:nvPr/>
        </p:nvSpPr>
        <p:spPr>
          <a:xfrm>
            <a:off x="18191960" y="6512328"/>
            <a:ext cx="2300189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</a:t>
            </a:r>
          </a:p>
        </p:txBody>
      </p:sp>
      <p:sp>
        <p:nvSpPr>
          <p:cNvPr id="267" name="Lookouts"/>
          <p:cNvSpPr txBox="1"/>
          <p:nvPr/>
        </p:nvSpPr>
        <p:spPr>
          <a:xfrm>
            <a:off x="1884742" y="8065792"/>
            <a:ext cx="2707254" cy="9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Lookouts</a:t>
            </a:r>
          </a:p>
        </p:txBody>
      </p:sp>
      <p:sp>
        <p:nvSpPr>
          <p:cNvPr id="268" name="Communication"/>
          <p:cNvSpPr txBox="1"/>
          <p:nvPr/>
        </p:nvSpPr>
        <p:spPr>
          <a:xfrm>
            <a:off x="7245245" y="8065792"/>
            <a:ext cx="4568535" cy="9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Communication</a:t>
            </a:r>
          </a:p>
        </p:txBody>
      </p:sp>
      <p:sp>
        <p:nvSpPr>
          <p:cNvPr id="269" name="Escape routes"/>
          <p:cNvSpPr txBox="1"/>
          <p:nvPr/>
        </p:nvSpPr>
        <p:spPr>
          <a:xfrm>
            <a:off x="12862467" y="8065792"/>
            <a:ext cx="3993687" cy="9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Escape routes</a:t>
            </a:r>
          </a:p>
        </p:txBody>
      </p:sp>
      <p:sp>
        <p:nvSpPr>
          <p:cNvPr id="270" name="Safe zones"/>
          <p:cNvSpPr txBox="1"/>
          <p:nvPr/>
        </p:nvSpPr>
        <p:spPr>
          <a:xfrm>
            <a:off x="18265669" y="8065792"/>
            <a:ext cx="3092625" cy="9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Safe zones</a:t>
            </a:r>
          </a:p>
        </p:txBody>
      </p:sp>
      <p:sp>
        <p:nvSpPr>
          <p:cNvPr id="271" name="Line"/>
          <p:cNvSpPr/>
          <p:nvPr/>
        </p:nvSpPr>
        <p:spPr>
          <a:xfrm>
            <a:off x="1909944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2" name="Eye"/>
          <p:cNvSpPr/>
          <p:nvPr/>
        </p:nvSpPr>
        <p:spPr>
          <a:xfrm>
            <a:off x="5001054" y="3973797"/>
            <a:ext cx="1169146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707" y="0"/>
                  <a:pt x="2918" y="3569"/>
                  <a:pt x="407" y="9790"/>
                </a:cubicBezTo>
                <a:lnTo>
                  <a:pt x="0" y="10800"/>
                </a:lnTo>
                <a:lnTo>
                  <a:pt x="407" y="11810"/>
                </a:lnTo>
                <a:cubicBezTo>
                  <a:pt x="2918" y="18032"/>
                  <a:pt x="6707" y="21600"/>
                  <a:pt x="10800" y="21600"/>
                </a:cubicBezTo>
                <a:cubicBezTo>
                  <a:pt x="14893" y="21600"/>
                  <a:pt x="18680" y="18032"/>
                  <a:pt x="21192" y="11810"/>
                </a:cubicBezTo>
                <a:lnTo>
                  <a:pt x="21600" y="10800"/>
                </a:lnTo>
                <a:lnTo>
                  <a:pt x="21192" y="9790"/>
                </a:lnTo>
                <a:cubicBezTo>
                  <a:pt x="18680" y="3569"/>
                  <a:pt x="14893" y="0"/>
                  <a:pt x="10800" y="0"/>
                </a:cubicBezTo>
                <a:close/>
                <a:moveTo>
                  <a:pt x="8667" y="3677"/>
                </a:moveTo>
                <a:cubicBezTo>
                  <a:pt x="7382" y="5094"/>
                  <a:pt x="6517" y="7753"/>
                  <a:pt x="6517" y="10800"/>
                </a:cubicBezTo>
                <a:cubicBezTo>
                  <a:pt x="6517" y="13847"/>
                  <a:pt x="7382" y="16502"/>
                  <a:pt x="8667" y="17920"/>
                </a:cubicBezTo>
                <a:cubicBezTo>
                  <a:pt x="6166" y="17019"/>
                  <a:pt x="3899" y="14543"/>
                  <a:pt x="2199" y="10800"/>
                </a:cubicBezTo>
                <a:cubicBezTo>
                  <a:pt x="3899" y="7057"/>
                  <a:pt x="6166" y="4577"/>
                  <a:pt x="8667" y="3677"/>
                </a:cubicBezTo>
                <a:close/>
                <a:moveTo>
                  <a:pt x="12931" y="3677"/>
                </a:moveTo>
                <a:cubicBezTo>
                  <a:pt x="15432" y="4577"/>
                  <a:pt x="17699" y="7057"/>
                  <a:pt x="19399" y="10800"/>
                </a:cubicBezTo>
                <a:cubicBezTo>
                  <a:pt x="17699" y="14543"/>
                  <a:pt x="15432" y="17019"/>
                  <a:pt x="12931" y="17920"/>
                </a:cubicBezTo>
                <a:cubicBezTo>
                  <a:pt x="14216" y="16502"/>
                  <a:pt x="15081" y="13847"/>
                  <a:pt x="15081" y="10800"/>
                </a:cubicBezTo>
                <a:cubicBezTo>
                  <a:pt x="15081" y="7753"/>
                  <a:pt x="14216" y="5094"/>
                  <a:pt x="12931" y="3677"/>
                </a:cubicBezTo>
                <a:close/>
                <a:moveTo>
                  <a:pt x="12219" y="6169"/>
                </a:moveTo>
                <a:cubicBezTo>
                  <a:pt x="12805" y="6169"/>
                  <a:pt x="13279" y="7078"/>
                  <a:pt x="13279" y="8201"/>
                </a:cubicBezTo>
                <a:cubicBezTo>
                  <a:pt x="13279" y="9324"/>
                  <a:pt x="12805" y="10234"/>
                  <a:pt x="12219" y="10234"/>
                </a:cubicBezTo>
                <a:cubicBezTo>
                  <a:pt x="11634" y="10234"/>
                  <a:pt x="11159" y="9324"/>
                  <a:pt x="11159" y="8201"/>
                </a:cubicBezTo>
                <a:cubicBezTo>
                  <a:pt x="11159" y="7078"/>
                  <a:pt x="11634" y="6169"/>
                  <a:pt x="12219" y="6169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3" name="Microphone"/>
          <p:cNvSpPr/>
          <p:nvPr/>
        </p:nvSpPr>
        <p:spPr>
          <a:xfrm>
            <a:off x="11189544" y="3804416"/>
            <a:ext cx="502619" cy="955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4" name="Arrow Sign"/>
          <p:cNvSpPr/>
          <p:nvPr/>
        </p:nvSpPr>
        <p:spPr>
          <a:xfrm>
            <a:off x="16155661" y="3973797"/>
            <a:ext cx="1010795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" y="0"/>
                </a:moveTo>
                <a:cubicBezTo>
                  <a:pt x="827" y="0"/>
                  <a:pt x="0" y="1369"/>
                  <a:pt x="0" y="3051"/>
                </a:cubicBezTo>
                <a:lnTo>
                  <a:pt x="0" y="18546"/>
                </a:lnTo>
                <a:cubicBezTo>
                  <a:pt x="0" y="20228"/>
                  <a:pt x="827" y="21600"/>
                  <a:pt x="1842" y="21600"/>
                </a:cubicBezTo>
                <a:lnTo>
                  <a:pt x="19758" y="21600"/>
                </a:lnTo>
                <a:cubicBezTo>
                  <a:pt x="20773" y="21600"/>
                  <a:pt x="21600" y="20228"/>
                  <a:pt x="21600" y="18546"/>
                </a:cubicBezTo>
                <a:lnTo>
                  <a:pt x="21600" y="3051"/>
                </a:lnTo>
                <a:cubicBezTo>
                  <a:pt x="21600" y="1369"/>
                  <a:pt x="20773" y="0"/>
                  <a:pt x="19758" y="0"/>
                </a:cubicBezTo>
                <a:lnTo>
                  <a:pt x="1842" y="0"/>
                </a:lnTo>
                <a:close/>
                <a:moveTo>
                  <a:pt x="1842" y="1246"/>
                </a:moveTo>
                <a:lnTo>
                  <a:pt x="19758" y="1246"/>
                </a:lnTo>
                <a:cubicBezTo>
                  <a:pt x="20359" y="1246"/>
                  <a:pt x="20849" y="2054"/>
                  <a:pt x="20849" y="3051"/>
                </a:cubicBezTo>
                <a:lnTo>
                  <a:pt x="20849" y="18546"/>
                </a:lnTo>
                <a:cubicBezTo>
                  <a:pt x="20849" y="19543"/>
                  <a:pt x="20359" y="20354"/>
                  <a:pt x="19758" y="20354"/>
                </a:cubicBezTo>
                <a:lnTo>
                  <a:pt x="1842" y="20354"/>
                </a:lnTo>
                <a:cubicBezTo>
                  <a:pt x="1241" y="20354"/>
                  <a:pt x="751" y="19543"/>
                  <a:pt x="751" y="18546"/>
                </a:cubicBezTo>
                <a:lnTo>
                  <a:pt x="751" y="3051"/>
                </a:lnTo>
                <a:cubicBezTo>
                  <a:pt x="751" y="2054"/>
                  <a:pt x="1241" y="1246"/>
                  <a:pt x="1842" y="1246"/>
                </a:cubicBezTo>
                <a:close/>
                <a:moveTo>
                  <a:pt x="1842" y="2322"/>
                </a:moveTo>
                <a:cubicBezTo>
                  <a:pt x="1600" y="2322"/>
                  <a:pt x="1401" y="2651"/>
                  <a:pt x="1401" y="3051"/>
                </a:cubicBezTo>
                <a:lnTo>
                  <a:pt x="1401" y="18546"/>
                </a:lnTo>
                <a:cubicBezTo>
                  <a:pt x="1401" y="18947"/>
                  <a:pt x="1600" y="19278"/>
                  <a:pt x="1842" y="19278"/>
                </a:cubicBezTo>
                <a:lnTo>
                  <a:pt x="19758" y="19278"/>
                </a:lnTo>
                <a:cubicBezTo>
                  <a:pt x="20000" y="19278"/>
                  <a:pt x="20199" y="18947"/>
                  <a:pt x="20199" y="18546"/>
                </a:cubicBezTo>
                <a:lnTo>
                  <a:pt x="20199" y="3051"/>
                </a:lnTo>
                <a:cubicBezTo>
                  <a:pt x="20199" y="2651"/>
                  <a:pt x="20000" y="2322"/>
                  <a:pt x="19758" y="2322"/>
                </a:cubicBezTo>
                <a:lnTo>
                  <a:pt x="1842" y="2322"/>
                </a:lnTo>
                <a:close/>
                <a:moveTo>
                  <a:pt x="14089" y="5429"/>
                </a:moveTo>
                <a:cubicBezTo>
                  <a:pt x="14142" y="5435"/>
                  <a:pt x="14197" y="5466"/>
                  <a:pt x="14246" y="5527"/>
                </a:cubicBezTo>
                <a:lnTo>
                  <a:pt x="18336" y="10564"/>
                </a:lnTo>
                <a:cubicBezTo>
                  <a:pt x="18432" y="10679"/>
                  <a:pt x="18432" y="10921"/>
                  <a:pt x="18336" y="11036"/>
                </a:cubicBezTo>
                <a:lnTo>
                  <a:pt x="14246" y="16073"/>
                </a:lnTo>
                <a:cubicBezTo>
                  <a:pt x="14053" y="16314"/>
                  <a:pt x="13773" y="16082"/>
                  <a:pt x="13773" y="15681"/>
                </a:cubicBezTo>
                <a:lnTo>
                  <a:pt x="14181" y="13206"/>
                </a:lnTo>
                <a:lnTo>
                  <a:pt x="3472" y="13206"/>
                </a:lnTo>
                <a:cubicBezTo>
                  <a:pt x="3408" y="13206"/>
                  <a:pt x="3355" y="13118"/>
                  <a:pt x="3355" y="13011"/>
                </a:cubicBezTo>
                <a:lnTo>
                  <a:pt x="3355" y="8589"/>
                </a:lnTo>
                <a:cubicBezTo>
                  <a:pt x="3355" y="8482"/>
                  <a:pt x="3408" y="8391"/>
                  <a:pt x="3472" y="8391"/>
                </a:cubicBezTo>
                <a:lnTo>
                  <a:pt x="14176" y="8391"/>
                </a:lnTo>
                <a:lnTo>
                  <a:pt x="13773" y="5919"/>
                </a:lnTo>
                <a:cubicBezTo>
                  <a:pt x="13773" y="5618"/>
                  <a:pt x="13928" y="5412"/>
                  <a:pt x="14089" y="5429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5" name="Flag"/>
          <p:cNvSpPr/>
          <p:nvPr/>
        </p:nvSpPr>
        <p:spPr>
          <a:xfrm>
            <a:off x="22036676" y="3787563"/>
            <a:ext cx="757649" cy="982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6" name="Line"/>
          <p:cNvSpPr/>
          <p:nvPr/>
        </p:nvSpPr>
        <p:spPr>
          <a:xfrm>
            <a:off x="7245245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7" name="Line"/>
          <p:cNvSpPr/>
          <p:nvPr/>
        </p:nvSpPr>
        <p:spPr>
          <a:xfrm>
            <a:off x="12917808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8" name="Line"/>
          <p:cNvSpPr/>
          <p:nvPr/>
        </p:nvSpPr>
        <p:spPr>
          <a:xfrm>
            <a:off x="18364908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8FB3B541-04E3-601E-7C88-701FEDB00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B022BB-ECCC-1B34-056A-10584FF26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afety Briefing Components"/>
          <p:cNvSpPr txBox="1"/>
          <p:nvPr/>
        </p:nvSpPr>
        <p:spPr>
          <a:xfrm>
            <a:off x="826583" y="3598364"/>
            <a:ext cx="8836730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Safety Briefing Components</a:t>
            </a:r>
          </a:p>
        </p:txBody>
      </p:sp>
      <p:sp>
        <p:nvSpPr>
          <p:cNvPr id="281" name="Chain of Command…"/>
          <p:cNvSpPr txBox="1"/>
          <p:nvPr/>
        </p:nvSpPr>
        <p:spPr>
          <a:xfrm>
            <a:off x="9978105" y="4859019"/>
            <a:ext cx="13406166" cy="571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Chain of Command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Identifying the Safety Officer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Safety Plan (LCES)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Communication Plan</a:t>
            </a:r>
          </a:p>
        </p:txBody>
      </p:sp>
      <p:sp>
        <p:nvSpPr>
          <p:cNvPr id="28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8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4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8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82869103-1CD6-3BD0-5799-94A211B88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F1A0A4-D1D7-40F1-E2E6-1DD27E7EF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8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0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9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293" name="Safety Briefing Components (Cont.)"/>
          <p:cNvSpPr txBox="1"/>
          <p:nvPr/>
        </p:nvSpPr>
        <p:spPr>
          <a:xfrm>
            <a:off x="826583" y="3635651"/>
            <a:ext cx="8836730" cy="3222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Safety Briefing Components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sp>
        <p:nvSpPr>
          <p:cNvPr id="294" name="Medical Plan…"/>
          <p:cNvSpPr txBox="1"/>
          <p:nvPr/>
        </p:nvSpPr>
        <p:spPr>
          <a:xfrm>
            <a:off x="9978105" y="4859019"/>
            <a:ext cx="13406166" cy="571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Medical Plan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Rehabilitation Plan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Special hazards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General safety message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566F6A93-76F6-904F-A087-B25229087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4041A7-3E2A-54F5-C1EF-D8B48B553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F28B13-441F-33C2-292A-2878F51B5EA4}"/>
              </a:ext>
            </a:extLst>
          </p:cNvPr>
          <p:cNvSpPr/>
          <p:nvPr/>
        </p:nvSpPr>
        <p:spPr>
          <a:xfrm>
            <a:off x="153459" y="1"/>
            <a:ext cx="24077083" cy="135625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FF41259A-2928-0FF1-C72F-7D952D69E7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731" y="6553731"/>
            <a:ext cx="608542" cy="608542"/>
          </a:xfrm>
          <a:prstGeom prst="rect">
            <a:avLst/>
          </a:prstGeom>
          <a:noFill/>
        </p:spPr>
        <p:txBody>
          <a:bodyPr lIns="182880" tIns="91440" rIns="182880" bIns="91440"/>
          <a:lstStyle/>
          <a:p>
            <a:pPr>
              <a:defRPr/>
            </a:pPr>
            <a:endParaRPr lang="en-IN" sz="2800"/>
          </a:p>
        </p:txBody>
      </p:sp>
      <p:sp>
        <p:nvSpPr>
          <p:cNvPr id="41988" name="Slide Number Placeholder 1">
            <a:extLst>
              <a:ext uri="{FF2B5EF4-FFF2-40B4-BE49-F238E27FC236}">
                <a16:creationId xmlns:a16="http://schemas.microsoft.com/office/drawing/2014/main" id="{2EB5B3EE-81D5-5577-D6C0-BBD34030A3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73728" y="12343369"/>
            <a:ext cx="701472" cy="738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C68094-55DD-467D-B369-CAD2E9358855}" type="slidenum">
              <a:rPr lang="en-IN" altLang="en-US"/>
              <a:pPr/>
              <a:t>18</a:t>
            </a:fld>
            <a:endParaRPr lang="en-IN" altLang="en-US"/>
          </a:p>
        </p:txBody>
      </p:sp>
      <p:sp>
        <p:nvSpPr>
          <p:cNvPr id="41989" name="Rounded Rectangle">
            <a:extLst>
              <a:ext uri="{FF2B5EF4-FFF2-40B4-BE49-F238E27FC236}">
                <a16:creationId xmlns:a16="http://schemas.microsoft.com/office/drawing/2014/main" id="{AD713CBE-8AD7-FE3B-6E37-1DC30690E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917" y="291041"/>
            <a:ext cx="13610167" cy="12790989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8285" tIns="78285" rIns="78285" bIns="78285"/>
          <a:lstStyle/>
          <a:p>
            <a:endParaRPr lang="en-US" altLang="en-US" sz="6000">
              <a:latin typeface="Open Sans" panose="020B0606030504020204" pitchFamily="34" charset="0"/>
            </a:endParaRPr>
          </a:p>
        </p:txBody>
      </p:sp>
      <p:sp>
        <p:nvSpPr>
          <p:cNvPr id="41990" name="Duties of…">
            <a:extLst>
              <a:ext uri="{FF2B5EF4-FFF2-40B4-BE49-F238E27FC236}">
                <a16:creationId xmlns:a16="http://schemas.microsoft.com/office/drawing/2014/main" id="{2FADE5B6-846A-D7BA-CDD1-B5D45D76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80" y="6461125"/>
            <a:ext cx="7448020" cy="138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8285" tIns="78285" rIns="78285" bIns="78285">
            <a:spAutoFit/>
          </a:bodyPr>
          <a:lstStyle/>
          <a:p>
            <a:pPr algn="ctr"/>
            <a:r>
              <a:rPr lang="en-US" altLang="en-US" sz="8000" b="1">
                <a:latin typeface="Open Sans" panose="020B0606030504020204" pitchFamily="34" charset="0"/>
              </a:rPr>
              <a:t>THANK YOU </a:t>
            </a:r>
            <a:r>
              <a:rPr lang="en-US" altLang="en-US" sz="8000">
                <a:latin typeface="Open Sans" panose="020B0606030504020204" pitchFamily="34" charset="0"/>
              </a:rPr>
              <a:t> </a:t>
            </a:r>
          </a:p>
        </p:txBody>
      </p:sp>
      <p:pic>
        <p:nvPicPr>
          <p:cNvPr id="41991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A0286AB0-808E-AC7F-4451-5CE75BA9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731" y="1031875"/>
            <a:ext cx="9752542" cy="1107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3">
            <a:extLst>
              <a:ext uri="{FF2B5EF4-FFF2-40B4-BE49-F238E27FC236}">
                <a16:creationId xmlns:a16="http://schemas.microsoft.com/office/drawing/2014/main" id="{766AEAC0-28B3-C00F-A551-A64CBB66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81563" cy="29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6">
            <a:extLst>
              <a:ext uri="{FF2B5EF4-FFF2-40B4-BE49-F238E27FC236}">
                <a16:creationId xmlns:a16="http://schemas.microsoft.com/office/drawing/2014/main" id="{9121B418-99E1-30C4-6520-077EEEF61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981" y="13230"/>
            <a:ext cx="2775478" cy="245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7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77422" y="4258311"/>
            <a:ext cx="7627217" cy="216436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2748607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3" y="4740713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10002939" y="6858000"/>
            <a:ext cx="1219201" cy="1681958"/>
            <a:chOff x="0" y="115975"/>
            <a:chExt cx="1219200" cy="1681957"/>
          </a:xfrm>
        </p:grpSpPr>
        <p:sp>
          <p:nvSpPr>
            <p:cNvPr id="11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9977723" y="9054903"/>
            <a:ext cx="1219201" cy="1681958"/>
            <a:chOff x="0" y="115975"/>
            <a:chExt cx="1219200" cy="1681957"/>
          </a:xfrm>
        </p:grpSpPr>
        <p:sp>
          <p:nvSpPr>
            <p:cNvPr id="11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21" name="List at least five dangers a rescuer…"/>
          <p:cNvSpPr txBox="1"/>
          <p:nvPr/>
        </p:nvSpPr>
        <p:spPr>
          <a:xfrm>
            <a:off x="11835645" y="4824216"/>
            <a:ext cx="11875355" cy="620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at least five dangers a rescuer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faces in a CSSR operation.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Identify unsafe actions and unsafe conditions.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Identify the CSSR Course safety rules.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BC25FACB-F101-E08E-AB7F-70628F40C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A802A2-969A-7E21-B23D-EBE921450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5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28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17729" y="4509788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29" name="OBJECTIVES"/>
          <p:cNvSpPr txBox="1"/>
          <p:nvPr/>
        </p:nvSpPr>
        <p:spPr>
          <a:xfrm>
            <a:off x="1016000" y="3000084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0" name="Identify the four parts of a CSSR safety plan and briefly describe each one.…"/>
          <p:cNvSpPr txBox="1"/>
          <p:nvPr/>
        </p:nvSpPr>
        <p:spPr>
          <a:xfrm>
            <a:off x="11860613" y="5827271"/>
            <a:ext cx="11606301" cy="447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Identify the four parts of a CSSR safety plan and briefly describe each one.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the purpose of the Safety Briefing and list its eight components.</a:t>
            </a:r>
          </a:p>
        </p:txBody>
      </p:sp>
      <p:grpSp>
        <p:nvGrpSpPr>
          <p:cNvPr id="133" name="Group"/>
          <p:cNvGrpSpPr/>
          <p:nvPr/>
        </p:nvGrpSpPr>
        <p:grpSpPr>
          <a:xfrm>
            <a:off x="10013073" y="5603572"/>
            <a:ext cx="1219201" cy="1681958"/>
            <a:chOff x="0" y="115975"/>
            <a:chExt cx="1219200" cy="1681957"/>
          </a:xfrm>
        </p:grpSpPr>
        <p:sp>
          <p:nvSpPr>
            <p:cNvPr id="1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10013073" y="8239379"/>
            <a:ext cx="1219201" cy="1681958"/>
            <a:chOff x="0" y="115975"/>
            <a:chExt cx="1219200" cy="1681957"/>
          </a:xfrm>
        </p:grpSpPr>
        <p:sp>
          <p:nvSpPr>
            <p:cNvPr id="13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AFFD2935-3BBC-4522-C839-B5F0F6A3E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BC9499-CE4B-4DC7-35B5-2E8ABC1C9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9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4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1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44" name="CSSR Operational Safety"/>
          <p:cNvSpPr txBox="1"/>
          <p:nvPr/>
        </p:nvSpPr>
        <p:spPr>
          <a:xfrm>
            <a:off x="935139" y="3607711"/>
            <a:ext cx="6437675" cy="3250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CSSR Operational Safety</a:t>
            </a:r>
          </a:p>
        </p:txBody>
      </p:sp>
      <p:sp>
        <p:nvSpPr>
          <p:cNvPr id="145" name="After the Mexico City earthquake in 1985 almost as many rescuers were killed as there were victims of…"/>
          <p:cNvSpPr txBox="1"/>
          <p:nvPr/>
        </p:nvSpPr>
        <p:spPr>
          <a:xfrm>
            <a:off x="9985055" y="5674042"/>
            <a:ext cx="12764110" cy="414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/>
              <a:t>After the </a:t>
            </a:r>
            <a:r>
              <a:rPr lang="en-IN" dirty="0"/>
              <a:t>Mexico</a:t>
            </a:r>
            <a:r>
              <a:rPr dirty="0"/>
              <a:t> </a:t>
            </a:r>
            <a:r>
              <a:rPr lang="en-IN" dirty="0"/>
              <a:t>City</a:t>
            </a:r>
            <a:r>
              <a:rPr dirty="0"/>
              <a:t> earthquake in </a:t>
            </a:r>
            <a:r>
              <a:rPr lang="en-IN" dirty="0"/>
              <a:t>1985</a:t>
            </a:r>
            <a:r>
              <a:rPr dirty="0"/>
              <a:t> almost as many rescuers were killed as there were victims of </a:t>
            </a:r>
          </a:p>
          <a:p>
            <a: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/>
              <a:t>the actual earthquake.</a:t>
            </a:r>
          </a:p>
        </p:txBody>
      </p:sp>
      <p:sp>
        <p:nvSpPr>
          <p:cNvPr id="14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5AEDD26D-B926-7EB6-3A5F-4200E176E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4514EE-0C95-DDF7-FE63-31BA87C46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0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210" y="985980"/>
            <a:ext cx="16487943" cy="1182024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Factors Affecting Safety"/>
          <p:cNvSpPr txBox="1"/>
          <p:nvPr/>
        </p:nvSpPr>
        <p:spPr>
          <a:xfrm>
            <a:off x="1001018" y="4943900"/>
            <a:ext cx="6437675" cy="3250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Factors Affecting Safety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E2A83AE0-799D-C9EF-3D27-6606E203C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D9C34-ACEF-8C6A-39F9-860808361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8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5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61" name="Rounded Rectangle"/>
          <p:cNvSpPr/>
          <p:nvPr/>
        </p:nvSpPr>
        <p:spPr>
          <a:xfrm>
            <a:off x="2677288" y="6076069"/>
            <a:ext cx="8890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2" name="Unsafe Actions"/>
          <p:cNvSpPr txBox="1"/>
          <p:nvPr/>
        </p:nvSpPr>
        <p:spPr>
          <a:xfrm>
            <a:off x="3266206" y="6609469"/>
            <a:ext cx="5239676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Unsafe </a:t>
            </a:r>
            <a:r>
              <a:rPr b="1">
                <a:latin typeface="Open Sans"/>
                <a:ea typeface="Open Sans"/>
                <a:cs typeface="Open Sans"/>
                <a:sym typeface="Open Sans"/>
              </a:rPr>
              <a:t>Actions</a:t>
            </a:r>
          </a:p>
        </p:txBody>
      </p:sp>
      <p:sp>
        <p:nvSpPr>
          <p:cNvPr id="163" name="Rounded Rectangle"/>
          <p:cNvSpPr/>
          <p:nvPr/>
        </p:nvSpPr>
        <p:spPr>
          <a:xfrm>
            <a:off x="12816711" y="6076069"/>
            <a:ext cx="8890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4" name="Unsafe Conditions"/>
          <p:cNvSpPr txBox="1"/>
          <p:nvPr/>
        </p:nvSpPr>
        <p:spPr>
          <a:xfrm>
            <a:off x="13565108" y="6609470"/>
            <a:ext cx="4642558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Unsafe </a:t>
            </a:r>
            <a:r>
              <a:rPr b="1">
                <a:latin typeface="Open Sans"/>
                <a:ea typeface="Open Sans"/>
                <a:cs typeface="Open Sans"/>
                <a:sym typeface="Open Sans"/>
              </a:rPr>
              <a:t>Conditions</a:t>
            </a:r>
          </a:p>
        </p:txBody>
      </p:sp>
      <p:sp>
        <p:nvSpPr>
          <p:cNvPr id="165" name="Unsafe Actions…"/>
          <p:cNvSpPr txBox="1"/>
          <p:nvPr/>
        </p:nvSpPr>
        <p:spPr>
          <a:xfrm>
            <a:off x="7958409" y="1126146"/>
            <a:ext cx="8467181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Unsafe Actions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and Conditions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BA5DC85C-219C-C164-7A12-1F6FB246B3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08581D-0ACC-47F5-17BB-5A2F5C0A9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6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0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7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73" name="Course Safety Rules"/>
          <p:cNvSpPr txBox="1"/>
          <p:nvPr/>
        </p:nvSpPr>
        <p:spPr>
          <a:xfrm>
            <a:off x="999729" y="373232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Course Safety Rules</a:t>
            </a:r>
          </a:p>
        </p:txBody>
      </p:sp>
      <p:sp>
        <p:nvSpPr>
          <p:cNvPr id="174" name="Practice areas…"/>
          <p:cNvSpPr txBox="1"/>
          <p:nvPr/>
        </p:nvSpPr>
        <p:spPr>
          <a:xfrm>
            <a:off x="9978105" y="3547784"/>
            <a:ext cx="13406166" cy="7928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Practice areas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Personal Protective Equipment (PPE)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Hygiene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Safety Officer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Group safety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9AFBC496-311D-A52A-AAB3-89CCC862F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A9978E-EFC1-4A33-6F01-4F0B66B67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7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9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82" name="Course Safety Rules (cont.)"/>
          <p:cNvSpPr txBox="1"/>
          <p:nvPr/>
        </p:nvSpPr>
        <p:spPr>
          <a:xfrm>
            <a:off x="803102" y="334370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Safety Rules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sp>
        <p:nvSpPr>
          <p:cNvPr id="183" name="Whistle signals…"/>
          <p:cNvSpPr txBox="1"/>
          <p:nvPr/>
        </p:nvSpPr>
        <p:spPr>
          <a:xfrm>
            <a:off x="9978105" y="4403744"/>
            <a:ext cx="13406166" cy="5178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Whistle signals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solidFill>
                  <a:srgbClr val="BA2F32"/>
                </a:solidFill>
              </a:rPr>
              <a:t>Stop:</a:t>
            </a:r>
            <a:r>
              <a:t>	  </a:t>
            </a:r>
            <a:r>
              <a:rPr sz="4300" b="1">
                <a:latin typeface="Arial"/>
                <a:ea typeface="Arial"/>
                <a:cs typeface="Arial"/>
                <a:sym typeface="Arial"/>
              </a:rPr>
              <a:t>—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solidFill>
                  <a:srgbClr val="BA2F32"/>
                </a:solidFill>
              </a:rPr>
              <a:t>Evacuate:</a:t>
            </a:r>
            <a:r>
              <a:t>	•••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solidFill>
                  <a:srgbClr val="BA2F32"/>
                </a:solidFill>
              </a:rPr>
              <a:t>Continue:</a:t>
            </a:r>
            <a:r>
              <a:t>	— •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0FC7F341-AA16-B896-F8DE-8CA25CF113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E022F-6667-93CF-C633-20F341FEE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8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91" name="Course Safety Rules (cont.)"/>
          <p:cNvSpPr txBox="1"/>
          <p:nvPr/>
        </p:nvSpPr>
        <p:spPr>
          <a:xfrm>
            <a:off x="999729" y="3143089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Safety Rules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sp>
        <p:nvSpPr>
          <p:cNvPr id="192" name="Safety Zone…"/>
          <p:cNvSpPr txBox="1"/>
          <p:nvPr/>
        </p:nvSpPr>
        <p:spPr>
          <a:xfrm>
            <a:off x="9978105" y="4403744"/>
            <a:ext cx="13406166" cy="5465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Safety Zone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EMS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Fire extinguishers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Drinking water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E71DFD35-3112-3BB1-66F6-68ACABDFA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772371-46EB-68B8-53AB-DAF8025A1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498</Words>
  <Application>Microsoft Office PowerPoint</Application>
  <PresentationFormat>Custom</PresentationFormat>
  <Paragraphs>153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HelveticaNeueLT Std Lt</vt:lpstr>
      <vt:lpstr>Open Sans</vt:lpstr>
      <vt:lpstr>Open Sans Light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Aatish Panwar</cp:lastModifiedBy>
  <cp:revision>8</cp:revision>
  <dcterms:modified xsi:type="dcterms:W3CDTF">2026-01-17T15:02:08Z</dcterms:modified>
</cp:coreProperties>
</file>