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3" r:id="rId2"/>
    <p:sldId id="284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267" r:id="rId16"/>
    <p:sldId id="303" r:id="rId17"/>
    <p:sldId id="11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24268"/>
    <a:srgbClr val="E55577"/>
    <a:srgbClr val="DF45A1"/>
    <a:srgbClr val="CC5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889" autoAdjust="0"/>
  </p:normalViewPr>
  <p:slideViewPr>
    <p:cSldViewPr snapToGrid="0">
      <p:cViewPr varScale="1">
        <p:scale>
          <a:sx n="73" d="100"/>
          <a:sy n="73" d="100"/>
        </p:scale>
        <p:origin x="108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0C72F-CBAF-4D37-81C1-BF4CE753860E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01F96-6E31-4AB4-9893-0554E5A30B9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3818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F5248A42-1684-3333-ADCC-A63CD82C9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964395E7-1B27-A94C-75B3-B5CB75935F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4891BF74-B5F2-F97F-6DE2-BA88ABE9C3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932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F71C57C8-3C17-38DC-1156-3F4542634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3BD50EB4-E06D-CB27-E11C-9E4CDED31F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6EE6EF50-3F1B-93D8-DC0B-348209AF8B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818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869EE171-100B-2266-40DC-A924B703A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74614D2A-B24B-E286-8DE5-ABB178D459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F53413EA-1156-4CE2-8D0B-C0916CFBB8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3910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AF6CA5AD-5EB8-E051-D716-3A17CF6CB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978A509D-A033-8CF7-9D54-61F8648955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B978EE38-DFC2-5FD6-4920-33C9B0241F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755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B113056C-044F-A584-B1A6-E1C1ADC34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AC0A1B56-E0D8-FE80-0836-51C55645BD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4FEEC6BB-7F66-CC47-8D9E-64981345AA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5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0ED00041-3120-E3F1-5FC1-89BC328CC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3A4EA657-FE7F-A597-D295-E1B34EE032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6ADAEBB7-E60C-B84C-706A-E2F59A69CB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7313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813607C7-69F4-E6E5-16A3-AB4B4211C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00C4D4F9-DD2D-94B6-FB4D-B324278D48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6BE13D70-ABD5-13FA-741D-50D36816A5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5562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194B7E5A-468B-1238-DCB7-871830B24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A0055396-BC67-BD61-9B4F-DE1047B1C4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9255C973-1C61-DF96-E45C-2452C9ADD6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745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2502817A-13E5-9D5A-B69C-CD98699AA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C73442A1-F4A5-23F6-07E9-920E7B668E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EFC0F854-A07C-CF96-71D3-8EED2288FB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7781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2FF39505-5778-8F19-3B30-E3AB48454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FA1B6BF8-DF0C-5447-5BB9-CCE3EEE67C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4B640428-90A9-FAAA-0391-BEA5AF6F09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825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921ECE79-A7FD-FE3D-983D-E91C458F8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5BEBA41F-DCC1-82D1-5B7B-C20D067526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1B92F8AA-18FC-53D2-D129-13D0E3F480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3727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2735871D-5724-14FB-4448-84F399784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FF9354D6-E13B-0007-238F-250A570D22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CFDEC7A7-F9C2-B1BB-FF98-05F99D3B87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2632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369A6FBD-B693-C1D9-CBFE-7355F1BFF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144AB653-6CB2-8A48-DB7D-DAD73F7BA3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BFE1765E-999F-6216-124B-E21B0281A1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113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4053-6F52-4822-92AF-3B22764F8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DA8A1-D226-4080-9A71-91017A97A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A1FC-9E6F-47B5-8EFB-B0CDEAAED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BF356-CCEB-4D15-B289-145DDBBA4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F098-807A-4F23-9E78-89CC3ACD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458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CD74-B18E-4EA0-B4BC-6A77CB903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8BA54D-C9DC-467D-8009-B9BDC630F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DA497-B268-4043-B647-04B412CF8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0A57A-2E62-4D4A-B809-09A92888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5A554-6F80-4274-B155-08AB9C0F2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913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5E8242-77F2-45B3-AD31-9B887B513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DBDAF-FFC2-4A91-8A7E-DD884CEFB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D98F9-3BA3-4097-80A3-806D35079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253B4-CCA0-4040-B27C-3FC0726D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2AD1A-1F53-4BFC-8AF0-7CCEE033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794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04AC9-E80B-4617-9064-AD558D4E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A721F-FDB1-4CB0-8CD7-100B38736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1FB3E-1D65-4F64-BFDC-A48E93CB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6D44B-1C2A-4B81-9EBF-76B97D54D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38B83-8AE5-453F-A9B3-63DEB75B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4222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642B-F99C-46D4-B72E-733A51DC3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25E1A-1475-4A61-BBD1-71AA4762F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85D2F-400E-4D2B-8E46-DDB2AA35F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A982C-C359-40F6-91FA-82F32420B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46ADE-7850-4212-B274-113D39BD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606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591A9-8F13-4374-BC88-E01CE06A6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573D9-8D8F-4CCF-8F69-9006F31CD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2E074-F9A7-4913-9884-335B30D8F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DA059-87FD-40BD-AEF5-1CDE3EBA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3D85C-E29E-4817-B7C4-6582C681A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96DB5-2FAB-44D0-A4C9-603A8ED8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003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3EE4D-72D4-4897-8EA0-A858E469B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F0399-EBC1-460D-880F-10CC2B6E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9E9DC-2559-4E9E-9271-89AC97FD5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A50453-B07A-4BA9-907E-F14EAE05F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A47AE3-4611-43F8-9B68-AFFCF66D4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75E1FF-005E-45BC-A0AE-FD350F7D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9C4DF6-3A2F-4AFB-AD1B-EB2FA8EED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B2A520-6BDA-4F77-949D-A55F0E7C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864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9519-9E86-44EB-8672-E3BB228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C3E91-2B47-4F90-A856-401AD991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D2FEE-9681-4FCF-BA9F-FF753E24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E997C-A76C-4F51-970D-459CBD6FB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424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4E25CB-7A2C-4C16-BD6B-B777872B6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0035D-8105-4B9F-944C-6AD9BEAC7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8F000-5868-4586-BAA4-3EE99920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039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9D0A-C225-4898-8512-4F10F8FB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A5E32-1688-401C-8264-169BA9F81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A1354-8FAB-487A-AE95-105A32CAB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DD01D-BAEB-4272-B466-1A538F59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7C517-1AFA-473B-8DE2-17548C6EC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6F530-104A-4AFE-80DE-BA426467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1497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0A8FE-2A81-457D-A053-24B4BD1A2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B05E0-328F-401A-B211-6FE9F49D9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BFDBE-5597-437A-86F6-F6F47A8C2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2FF65-7110-4326-B3F6-7C11306B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03434-8A96-4B57-BB37-831A8F67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2BA9-43A2-43DE-8D02-549D8E9CB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4035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1BDD4D-4A76-41A6-9D50-759504ED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061DB-21C4-431A-B8F4-4D5FAA323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C9E72-D358-48B6-BFC4-B4EFF9439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40BB3-549C-4C6D-9F3D-0D6FC34FA555}" type="datetimeFigureOut">
              <a:rPr lang="en-IN" smtClean="0"/>
              <a:pPr/>
              <a:t>31-12-2025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E4C91-71E5-4193-9056-F6D391203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00582-2817-4F79-B5EC-3B837C44D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EFB18-5AAF-4D85-8735-2719D1B761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388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C07536-5CB7-9E90-634C-430D2741D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88" y="0"/>
            <a:ext cx="12188952" cy="979468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2800" b="1">
                <a:solidFill>
                  <a:srgbClr val="000000"/>
                </a:solidFill>
              </a:defRPr>
            </a:pPr>
            <a:r>
              <a:rPr lang="en-IN" sz="5400" dirty="0">
                <a:solidFill>
                  <a:schemeClr val="accent1"/>
                </a:solidFill>
                <a:latin typeface="Arial Black" panose="020B0A04020102020204" pitchFamily="34" charset="0"/>
              </a:rPr>
              <a:t>BOREWELL RESCUE</a:t>
            </a:r>
            <a:endParaRPr lang="en-IN" sz="5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A34EB-061E-16C8-A96C-5680ACF49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8" y="1"/>
            <a:ext cx="1175209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D0C1A4-AE42-F176-E2C7-2BDC9A3E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9697" y="2"/>
            <a:ext cx="900716" cy="97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656E4-A45D-D4B5-7D96-49F0A2CBA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1872349"/>
            <a:ext cx="9675812" cy="145868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A7BC186-99B6-55E4-AE43-C224DA8F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097" y="6356350"/>
            <a:ext cx="2133600" cy="365125"/>
          </a:xfrm>
        </p:spPr>
        <p:txBody>
          <a:bodyPr/>
          <a:lstStyle/>
          <a:p>
            <a:fld id="{C1FF6DA9-008F-8B48-92A6-B652298478BF}" type="slidenum">
              <a:rPr lang="en-US" sz="1600" b="1"/>
              <a:t>1</a:t>
            </a:fld>
            <a:endParaRPr 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ECF03-A820-DF85-8488-6595E9D240E4}"/>
              </a:ext>
            </a:extLst>
          </p:cNvPr>
          <p:cNvSpPr txBox="1"/>
          <p:nvPr/>
        </p:nvSpPr>
        <p:spPr>
          <a:xfrm>
            <a:off x="79108" y="1985030"/>
            <a:ext cx="8991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LESSON 0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BOREWELL CHILD CARE</a:t>
            </a:r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3F449-E1C8-F494-6951-C4268F408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3" name="Duties of…">
            <a:extLst>
              <a:ext uri="{FF2B5EF4-FFF2-40B4-BE49-F238E27FC236}">
                <a16:creationId xmlns:a16="http://schemas.microsoft.com/office/drawing/2014/main" id="{FB222079-6FC4-1E66-9672-9109082BF9ED}"/>
              </a:ext>
            </a:extLst>
          </p:cNvPr>
          <p:cNvSpPr txBox="1"/>
          <p:nvPr/>
        </p:nvSpPr>
        <p:spPr>
          <a:xfrm>
            <a:off x="2545492" y="2972603"/>
            <a:ext cx="4778852" cy="386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42" tIns="39142" rIns="39142" bIns="39142">
            <a:spAutoFit/>
          </a:bodyPr>
          <a:lstStyle/>
          <a:p>
            <a:pPr algn="ctr"/>
            <a:r>
              <a:rPr lang="en-US" sz="2000" b="1" dirty="0">
                <a:latin typeface="Open sans"/>
              </a:rPr>
              <a:t>Presented By:- Pavan Dev Gaur,2IC</a:t>
            </a:r>
            <a:endParaRPr lang="en-US" sz="2000" dirty="0">
              <a:latin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3C791B7E-5858-E9C8-4B4D-7BA7433FA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A5C0B974-121D-76B8-313A-EE0167B64A84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18D0EE-A794-2E9B-53DD-BABFFE72F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DD0A63E-C235-0F5B-461C-40E972FD5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2CCE35-2F3C-7B2F-DF2E-160E53DEE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E6DB62E9-4432-2909-A316-81F12FC8F231}"/>
              </a:ext>
            </a:extLst>
          </p:cNvPr>
          <p:cNvSpPr txBox="1"/>
          <p:nvPr/>
        </p:nvSpPr>
        <p:spPr>
          <a:xfrm>
            <a:off x="178433" y="2132704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HYPOXIA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09114-82A2-5082-7A79-091F6E5C830E}"/>
              </a:ext>
            </a:extLst>
          </p:cNvPr>
          <p:cNvSpPr txBox="1">
            <a:spLocks/>
          </p:cNvSpPr>
          <p:nvPr/>
        </p:nvSpPr>
        <p:spPr>
          <a:xfrm>
            <a:off x="4692042" y="1249363"/>
            <a:ext cx="7307332" cy="5112526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Hypoxia is a condition in which the body or a region of the body is deprived of adequate oxygen supply at the tissue level.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Generalized hypoxia occurs in healthy people when they ascend to high altitude, where it causes altitude sickness leading to potentially fatal complications.</a:t>
            </a:r>
          </a:p>
        </p:txBody>
      </p:sp>
    </p:spTree>
    <p:extLst>
      <p:ext uri="{BB962C8B-B14F-4D97-AF65-F5344CB8AC3E}">
        <p14:creationId xmlns:p14="http://schemas.microsoft.com/office/powerpoint/2010/main" val="119442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93398871-E084-6E23-9B82-B292CFF1C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F9C44567-0B66-56A2-B12F-056C2A5F901A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5D5898-E2AE-3DCA-DB02-02B002C63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E39D69E-4D92-56A1-2FEA-D138A0F79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76AEF5-1D54-95CC-6E3A-3F778D6D9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EEEEF403-313A-F28F-EF40-BAEBB0422CD3}"/>
              </a:ext>
            </a:extLst>
          </p:cNvPr>
          <p:cNvSpPr txBox="1"/>
          <p:nvPr/>
        </p:nvSpPr>
        <p:spPr>
          <a:xfrm>
            <a:off x="178433" y="2132704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HYPOXIA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D2301E-AA36-3204-ECE1-5DCF3A52F623}"/>
              </a:ext>
            </a:extLst>
          </p:cNvPr>
          <p:cNvSpPr txBox="1">
            <a:spLocks/>
          </p:cNvSpPr>
          <p:nvPr/>
        </p:nvSpPr>
        <p:spPr>
          <a:xfrm>
            <a:off x="4692042" y="1249363"/>
            <a:ext cx="7307332" cy="5112526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 Other Causes of HYPOXIA –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Lung Diseases such as COPD (Emphysema &amp; Chronic Bronchitis)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 pain medicines and other drugs that hold back breathing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Heart problems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Anemia (number of red blood cells or the hemoglobin concentration within them is lower than normal.)</a:t>
            </a:r>
          </a:p>
        </p:txBody>
      </p:sp>
    </p:spTree>
    <p:extLst>
      <p:ext uri="{BB962C8B-B14F-4D97-AF65-F5344CB8AC3E}">
        <p14:creationId xmlns:p14="http://schemas.microsoft.com/office/powerpoint/2010/main" val="21981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DC94F211-9076-8CA6-66D3-F948C363B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4D3926C1-D3EB-7EBD-86A0-1E6A920B6328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826009-5611-F3CB-7B86-ECDF1BCE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69E343A-25AE-5C4D-9E2C-BDE8BF973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51FEDD-1B16-938D-4273-831139490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936998C0-FF19-EF76-4F37-93ACF6DFC3B3}"/>
              </a:ext>
            </a:extLst>
          </p:cNvPr>
          <p:cNvSpPr txBox="1"/>
          <p:nvPr/>
        </p:nvSpPr>
        <p:spPr>
          <a:xfrm>
            <a:off x="192626" y="2495491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Symptoms of HYPOXIA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8E9A35-FBD8-CF5E-B009-595EF970BF1C}"/>
              </a:ext>
            </a:extLst>
          </p:cNvPr>
          <p:cNvSpPr txBox="1">
            <a:spLocks/>
          </p:cNvSpPr>
          <p:nvPr/>
        </p:nvSpPr>
        <p:spPr>
          <a:xfrm>
            <a:off x="4692042" y="1249363"/>
            <a:ext cx="7307332" cy="3954935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Shortness of breath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Wheezing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Frequent cough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Bluish discoloration of the skin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Fatigue, headache, confusion etc.</a:t>
            </a:r>
          </a:p>
        </p:txBody>
      </p:sp>
    </p:spTree>
    <p:extLst>
      <p:ext uri="{BB962C8B-B14F-4D97-AF65-F5344CB8AC3E}">
        <p14:creationId xmlns:p14="http://schemas.microsoft.com/office/powerpoint/2010/main" val="258762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F5793D31-EE34-813A-0830-1EEC311F6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1B678060-16D9-9B54-C11C-10E6794CB4BA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D1CC87-676A-4788-EE59-E41D30E8B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DA6B2FF-EF48-2EB9-5605-70E8B5634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DE115-90C9-65FB-8C2A-EE5B553D7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4993E82C-7F60-0287-A2EA-E3393000A19A}"/>
              </a:ext>
            </a:extLst>
          </p:cNvPr>
          <p:cNvSpPr txBox="1"/>
          <p:nvPr/>
        </p:nvSpPr>
        <p:spPr>
          <a:xfrm>
            <a:off x="192626" y="2495491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Treatment for HYPOXIA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5E22CB-E2AF-1E07-1C62-B5F72984D59D}"/>
              </a:ext>
            </a:extLst>
          </p:cNvPr>
          <p:cNvSpPr txBox="1">
            <a:spLocks/>
          </p:cNvSpPr>
          <p:nvPr/>
        </p:nvSpPr>
        <p:spPr>
          <a:xfrm>
            <a:off x="4681850" y="2052535"/>
            <a:ext cx="7307332" cy="2928026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immediate treatment for HYPOXIA is to Raise the level of Oxygen in the body by administering oxygen.</a:t>
            </a:r>
          </a:p>
        </p:txBody>
      </p:sp>
    </p:spTree>
    <p:extLst>
      <p:ext uri="{BB962C8B-B14F-4D97-AF65-F5344CB8AC3E}">
        <p14:creationId xmlns:p14="http://schemas.microsoft.com/office/powerpoint/2010/main" val="190148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990A1EA8-979A-1AB0-893C-34B6F228F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24C513C6-2B62-7066-23BC-326FEB8DC1FB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F349E5-1C0A-6C00-29A0-C604A6A1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53C4ECE-6D25-055B-347A-932B85AE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ABA4B-5EDF-810F-5050-61B42ECF4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BD3FE194-AE78-D451-7320-5E51655593AB}"/>
              </a:ext>
            </a:extLst>
          </p:cNvPr>
          <p:cNvSpPr txBox="1"/>
          <p:nvPr/>
        </p:nvSpPr>
        <p:spPr>
          <a:xfrm>
            <a:off x="192626" y="2495491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Monitoring of vital signs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1A48D9-BCA7-2AFC-EE96-E94510FD33F7}"/>
              </a:ext>
            </a:extLst>
          </p:cNvPr>
          <p:cNvSpPr txBox="1">
            <a:spLocks/>
          </p:cNvSpPr>
          <p:nvPr/>
        </p:nvSpPr>
        <p:spPr>
          <a:xfrm>
            <a:off x="4692042" y="1249363"/>
            <a:ext cx="7307332" cy="4643471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a way to monitor victim’s vital signs (through body sensor etc.)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 down the readings, look out for any changes and continues to do so.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 to establish verbal communication (if possible).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Upon extrication – Medical representatives may examine for any kind of other complications.</a:t>
            </a:r>
          </a:p>
        </p:txBody>
      </p:sp>
    </p:spTree>
    <p:extLst>
      <p:ext uri="{BB962C8B-B14F-4D97-AF65-F5344CB8AC3E}">
        <p14:creationId xmlns:p14="http://schemas.microsoft.com/office/powerpoint/2010/main" val="390094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59BC0-4BA1-4CFA-AA6E-836108E93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7645"/>
            <a:ext cx="10515600" cy="8627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5400" dirty="0">
                <a:latin typeface="Tw Cen MT" panose="020B0602020104020603" pitchFamily="34" charset="0"/>
              </a:rPr>
              <a:t>ANY QUESTIONS ???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781F5-5548-4E87-3014-3DA510A96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9"/>
            <a:ext cx="1175209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B328B1-94E7-0651-517A-312D0BB57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1284" y="9729"/>
            <a:ext cx="900716" cy="979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479977-0D0C-EED5-0D54-FB6362719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53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A6B8E32E-D7D3-99D0-5387-5C0A6110E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20F4D417-56E4-B757-2815-950E05D330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3652" y="1028656"/>
            <a:ext cx="4456542" cy="86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ctr" anchorCtr="0">
            <a:normAutofit/>
          </a:bodyPr>
          <a:lstStyle/>
          <a:p>
            <a:pPr algn="ctr">
              <a:buClr>
                <a:srgbClr val="C00000"/>
              </a:buClr>
              <a:buSzPts val="4000"/>
            </a:pPr>
            <a:r>
              <a:rPr lang="en-US" sz="3999" b="1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Review</a:t>
            </a:r>
            <a:endParaRPr lang="en-US" dirty="0">
              <a:latin typeface="Open Sans"/>
            </a:endParaRPr>
          </a:p>
        </p:txBody>
      </p:sp>
      <p:sp>
        <p:nvSpPr>
          <p:cNvPr id="116" name="Google Shape;116;p15">
            <a:extLst>
              <a:ext uri="{FF2B5EF4-FFF2-40B4-BE49-F238E27FC236}">
                <a16:creationId xmlns:a16="http://schemas.microsoft.com/office/drawing/2014/main" id="{35D96882-8D31-EFB6-E0AE-6962944073CD}"/>
              </a:ext>
            </a:extLst>
          </p:cNvPr>
          <p:cNvSpPr txBox="1"/>
          <p:nvPr/>
        </p:nvSpPr>
        <p:spPr>
          <a:xfrm>
            <a:off x="586653" y="1921241"/>
            <a:ext cx="3857763" cy="52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just" defTabSz="914126">
              <a:buClr>
                <a:srgbClr val="000000"/>
              </a:buClr>
              <a:buSzPts val="3200"/>
            </a:pPr>
            <a:r>
              <a:rPr lang="en-US" sz="2799" kern="0" dirty="0">
                <a:solidFill>
                  <a:srgbClr val="000000"/>
                </a:solidFill>
                <a:latin typeface="Open Sans"/>
                <a:cs typeface="Times New Roman" pitchFamily="18" charset="0"/>
                <a:sym typeface="Arial"/>
              </a:rPr>
              <a:t>Now you are able to :-</a:t>
            </a:r>
            <a:endParaRPr sz="1200" kern="0" dirty="0">
              <a:solidFill>
                <a:srgbClr val="000000"/>
              </a:solidFill>
              <a:latin typeface="Open Sans"/>
              <a:cs typeface="Times New Roman" pitchFamily="18" charset="0"/>
              <a:sym typeface="Arial"/>
            </a:endParaRPr>
          </a:p>
        </p:txBody>
      </p:sp>
      <p:sp>
        <p:nvSpPr>
          <p:cNvPr id="117" name="Google Shape;117;p15">
            <a:extLst>
              <a:ext uri="{FF2B5EF4-FFF2-40B4-BE49-F238E27FC236}">
                <a16:creationId xmlns:a16="http://schemas.microsoft.com/office/drawing/2014/main" id="{A5853729-7F08-6B9C-CF32-5403F70B9018}"/>
              </a:ext>
            </a:extLst>
          </p:cNvPr>
          <p:cNvSpPr/>
          <p:nvPr/>
        </p:nvSpPr>
        <p:spPr>
          <a:xfrm>
            <a:off x="4870303" y="1008341"/>
            <a:ext cx="690708" cy="620670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1</a:t>
            </a:r>
            <a:endParaRPr sz="3999" b="1" kern="0" dirty="0">
              <a:solidFill>
                <a:srgbClr val="C00000"/>
              </a:solidFill>
              <a:latin typeface="Open Sans"/>
              <a:cs typeface="Arial"/>
              <a:sym typeface="Arial"/>
            </a:endParaRPr>
          </a:p>
        </p:txBody>
      </p:sp>
      <p:sp>
        <p:nvSpPr>
          <p:cNvPr id="118" name="Google Shape;118;p15">
            <a:extLst>
              <a:ext uri="{FF2B5EF4-FFF2-40B4-BE49-F238E27FC236}">
                <a16:creationId xmlns:a16="http://schemas.microsoft.com/office/drawing/2014/main" id="{43DAFD15-0FD9-56FC-CC71-1D5AA09E1803}"/>
              </a:ext>
            </a:extLst>
          </p:cNvPr>
          <p:cNvSpPr/>
          <p:nvPr/>
        </p:nvSpPr>
        <p:spPr>
          <a:xfrm>
            <a:off x="4907664" y="1892831"/>
            <a:ext cx="705374" cy="659746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2</a:t>
            </a:r>
            <a:endParaRPr sz="3999" b="1" kern="0" dirty="0">
              <a:solidFill>
                <a:srgbClr val="C00000"/>
              </a:solidFill>
              <a:latin typeface="Open Sans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777150-942B-A52C-040F-CADECAF0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D1BC258-F668-CB32-6C5A-3A046BB5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AF899-366C-3006-6C44-2677F24D916A}"/>
              </a:ext>
            </a:extLst>
          </p:cNvPr>
          <p:cNvSpPr txBox="1"/>
          <p:nvPr/>
        </p:nvSpPr>
        <p:spPr>
          <a:xfrm>
            <a:off x="5753872" y="835856"/>
            <a:ext cx="6094476" cy="533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to identify &amp; prepare Victim’s (child) profile?</a:t>
            </a:r>
          </a:p>
          <a:p>
            <a:pPr marR="0" lvl="0" algn="l" defTabSz="914400" rtl="0" eaLnBrk="1" fontAlgn="auto" latinLnBrk="0" hangingPunct="1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to establish contact with the victim, victim’s mother/family and Victim with his/her mother/family?</a:t>
            </a:r>
          </a:p>
          <a:p>
            <a:pPr marR="0" lvl="0" algn="l" defTabSz="914400" rtl="0" eaLnBrk="1" fontAlgn="auto" latinLnBrk="0" hangingPunct="1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to provide Care to the victim?</a:t>
            </a:r>
          </a:p>
          <a:p>
            <a:pPr marR="0" lvl="0" algn="l" defTabSz="914400" rtl="0" eaLnBrk="1" fontAlgn="auto" latinLnBrk="0" hangingPunct="1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to overcome possible Medical complication of victim?</a:t>
            </a:r>
          </a:p>
          <a:p>
            <a:pPr marR="0" lvl="0" algn="l" defTabSz="914400" rtl="0" eaLnBrk="1" fontAlgn="auto" latinLnBrk="0" hangingPunct="1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to perform continuous monitoring of victim and vital signs?</a:t>
            </a:r>
          </a:p>
        </p:txBody>
      </p:sp>
      <p:sp>
        <p:nvSpPr>
          <p:cNvPr id="7" name="Google Shape;117;p15">
            <a:extLst>
              <a:ext uri="{FF2B5EF4-FFF2-40B4-BE49-F238E27FC236}">
                <a16:creationId xmlns:a16="http://schemas.microsoft.com/office/drawing/2014/main" id="{3E3E2342-1A62-CEE9-B85E-DF4FACFCD06D}"/>
              </a:ext>
            </a:extLst>
          </p:cNvPr>
          <p:cNvSpPr/>
          <p:nvPr/>
        </p:nvSpPr>
        <p:spPr>
          <a:xfrm>
            <a:off x="4922330" y="3305834"/>
            <a:ext cx="690708" cy="620670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3</a:t>
            </a:r>
            <a:endParaRPr sz="3999" b="1" kern="0" dirty="0">
              <a:solidFill>
                <a:srgbClr val="C00000"/>
              </a:solidFill>
              <a:latin typeface="Open Sans"/>
              <a:cs typeface="Arial"/>
              <a:sym typeface="Arial"/>
            </a:endParaRPr>
          </a:p>
        </p:txBody>
      </p:sp>
      <p:sp>
        <p:nvSpPr>
          <p:cNvPr id="8" name="Google Shape;118;p15">
            <a:extLst>
              <a:ext uri="{FF2B5EF4-FFF2-40B4-BE49-F238E27FC236}">
                <a16:creationId xmlns:a16="http://schemas.microsoft.com/office/drawing/2014/main" id="{FAD29003-EFBF-F135-897A-3EFDB0D3548E}"/>
              </a:ext>
            </a:extLst>
          </p:cNvPr>
          <p:cNvSpPr/>
          <p:nvPr/>
        </p:nvSpPr>
        <p:spPr>
          <a:xfrm>
            <a:off x="4952068" y="4175970"/>
            <a:ext cx="705374" cy="659746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4</a:t>
            </a:r>
            <a:endParaRPr sz="3999" b="1" kern="0" dirty="0">
              <a:solidFill>
                <a:srgbClr val="C00000"/>
              </a:solidFill>
              <a:latin typeface="Open Sans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E23E03-36E1-2552-23A5-34E44A5B3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2" name="Google Shape;118;p15">
            <a:extLst>
              <a:ext uri="{FF2B5EF4-FFF2-40B4-BE49-F238E27FC236}">
                <a16:creationId xmlns:a16="http://schemas.microsoft.com/office/drawing/2014/main" id="{E4D9B4B9-68BA-5FD6-8593-7CAA80618AE5}"/>
              </a:ext>
            </a:extLst>
          </p:cNvPr>
          <p:cNvSpPr/>
          <p:nvPr/>
        </p:nvSpPr>
        <p:spPr>
          <a:xfrm>
            <a:off x="4978081" y="5085182"/>
            <a:ext cx="705374" cy="659746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5</a:t>
            </a:r>
            <a:endParaRPr sz="3999" b="1" kern="0" dirty="0">
              <a:solidFill>
                <a:srgbClr val="C00000"/>
              </a:solidFill>
              <a:latin typeface="Open Sans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297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9337" y="77947"/>
            <a:ext cx="12033331" cy="67021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9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81" y="3276681"/>
            <a:ext cx="304643" cy="30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IN" sz="1799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1E14F-796C-409E-9B94-89634ADD74DA}" type="slidenum">
              <a:rPr lang="en-IN" smtClean="0"/>
              <a:t>17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4218343" y="147381"/>
            <a:ext cx="6801763" cy="6258601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23" tIns="39123" rIns="39123" bIns="39123"/>
          <a:lstStyle/>
          <a:p>
            <a:endParaRPr sz="2399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342567" y="3230319"/>
            <a:ext cx="3722629" cy="69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23" tIns="39123" rIns="39123" bIns="39123">
            <a:spAutoFit/>
          </a:bodyPr>
          <a:lstStyle/>
          <a:p>
            <a:pPr algn="ctr"/>
            <a:r>
              <a:rPr lang="en-US" sz="3999" b="1" dirty="0">
                <a:latin typeface="Open sans"/>
              </a:rPr>
              <a:t>THANK YOU </a:t>
            </a:r>
            <a:r>
              <a:rPr lang="en-US" sz="3999" dirty="0">
                <a:latin typeface="Open sans"/>
              </a:rPr>
              <a:t> </a:t>
            </a:r>
          </a:p>
        </p:txBody>
      </p:sp>
      <p:pic>
        <p:nvPicPr>
          <p:cNvPr id="3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2EB6772D-2F77-F00A-386C-0198392D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77" y="517729"/>
            <a:ext cx="4874260" cy="5531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45DFA0-FA40-1268-9BDA-EE87700A3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7" y="205255"/>
            <a:ext cx="2099688" cy="125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5644E-1651-5CBA-BB13-D20A48592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015" y="161909"/>
            <a:ext cx="1229351" cy="108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6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343652" y="1028656"/>
            <a:ext cx="4456542" cy="86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ctr" anchorCtr="0">
            <a:normAutofit/>
          </a:bodyPr>
          <a:lstStyle/>
          <a:p>
            <a:pPr algn="ctr">
              <a:buClr>
                <a:srgbClr val="C00000"/>
              </a:buClr>
              <a:buSzPts val="4000"/>
            </a:pPr>
            <a:r>
              <a:rPr lang="en-US" sz="3999" b="1" dirty="0">
                <a:solidFill>
                  <a:srgbClr val="C00000"/>
                </a:solidFill>
                <a:latin typeface="Open Sans"/>
                <a:ea typeface="Arial"/>
                <a:cs typeface="Arial"/>
                <a:sym typeface="Arial"/>
              </a:rPr>
              <a:t>OBJECTIVES</a:t>
            </a:r>
            <a:r>
              <a:rPr lang="en-US" dirty="0">
                <a:latin typeface="Open Sans"/>
              </a:rPr>
              <a:t> </a:t>
            </a:r>
          </a:p>
        </p:txBody>
      </p:sp>
      <p:sp>
        <p:nvSpPr>
          <p:cNvPr id="116" name="Google Shape;116;p15"/>
          <p:cNvSpPr txBox="1"/>
          <p:nvPr/>
        </p:nvSpPr>
        <p:spPr>
          <a:xfrm>
            <a:off x="586653" y="1921241"/>
            <a:ext cx="3857763" cy="138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just" defTabSz="914126">
              <a:buClr>
                <a:srgbClr val="000000"/>
              </a:buClr>
              <a:buSzPts val="3200"/>
            </a:pPr>
            <a:r>
              <a:rPr lang="en-US" sz="2799" kern="0" dirty="0">
                <a:solidFill>
                  <a:srgbClr val="000000"/>
                </a:solidFill>
                <a:latin typeface="Open Sans"/>
                <a:cs typeface="Times New Roman" pitchFamily="18" charset="0"/>
                <a:sym typeface="Arial"/>
              </a:rPr>
              <a:t>Upon completion of this lesson, you will be able to :-</a:t>
            </a:r>
            <a:endParaRPr sz="1200" kern="0" dirty="0">
              <a:solidFill>
                <a:srgbClr val="000000"/>
              </a:solidFill>
              <a:latin typeface="Open Sans"/>
              <a:cs typeface="Times New Roman" pitchFamily="18" charset="0"/>
              <a:sym typeface="Arial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4870303" y="1008341"/>
            <a:ext cx="690708" cy="620670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1</a:t>
            </a:r>
            <a:endParaRPr sz="3999" b="1" kern="0" dirty="0">
              <a:solidFill>
                <a:srgbClr val="C00000"/>
              </a:solidFill>
              <a:latin typeface="Open Sans"/>
              <a:cs typeface="Arial"/>
              <a:sym typeface="Arial"/>
            </a:endParaRPr>
          </a:p>
        </p:txBody>
      </p:sp>
      <p:sp>
        <p:nvSpPr>
          <p:cNvPr id="118" name="Google Shape;118;p15"/>
          <p:cNvSpPr/>
          <p:nvPr/>
        </p:nvSpPr>
        <p:spPr>
          <a:xfrm>
            <a:off x="4907664" y="1892831"/>
            <a:ext cx="705374" cy="659746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2</a:t>
            </a:r>
            <a:endParaRPr sz="3999" b="1" kern="0" dirty="0">
              <a:solidFill>
                <a:srgbClr val="C00000"/>
              </a:solidFill>
              <a:latin typeface="Open Sans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1E644A-8A9B-F74E-57AE-5B4F25B61FC4}"/>
              </a:ext>
            </a:extLst>
          </p:cNvPr>
          <p:cNvSpPr txBox="1"/>
          <p:nvPr/>
        </p:nvSpPr>
        <p:spPr>
          <a:xfrm>
            <a:off x="5753872" y="835856"/>
            <a:ext cx="6094476" cy="533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to identify &amp; prepare Victim’s (child) profile?</a:t>
            </a:r>
          </a:p>
          <a:p>
            <a:pPr marR="0" lvl="0" algn="l" defTabSz="914400" rtl="0" eaLnBrk="1" fontAlgn="auto" latinLnBrk="0" hangingPunct="1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to establish contact with the victim, victim’s mother/family and Victim with his/her mother/family?</a:t>
            </a:r>
          </a:p>
          <a:p>
            <a:pPr marR="0" lvl="0" algn="l" defTabSz="914400" rtl="0" eaLnBrk="1" fontAlgn="auto" latinLnBrk="0" hangingPunct="1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to provide Care to the victim?</a:t>
            </a:r>
          </a:p>
          <a:p>
            <a:pPr marR="0" lvl="0" algn="l" defTabSz="914400" rtl="0" eaLnBrk="1" fontAlgn="auto" latinLnBrk="0" hangingPunct="1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to overcome possible Medical complication of victim?</a:t>
            </a:r>
          </a:p>
          <a:p>
            <a:pPr marR="0" lvl="0" algn="l" defTabSz="914400" rtl="0" eaLnBrk="1" fontAlgn="auto" latinLnBrk="0" hangingPunct="1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to perform continuous monitoring of victim and vital signs?</a:t>
            </a:r>
          </a:p>
        </p:txBody>
      </p:sp>
      <p:sp>
        <p:nvSpPr>
          <p:cNvPr id="7" name="Google Shape;117;p15">
            <a:extLst>
              <a:ext uri="{FF2B5EF4-FFF2-40B4-BE49-F238E27FC236}">
                <a16:creationId xmlns:a16="http://schemas.microsoft.com/office/drawing/2014/main" id="{973BCEB4-CCAD-BBD6-3A44-38076974CC53}"/>
              </a:ext>
            </a:extLst>
          </p:cNvPr>
          <p:cNvSpPr/>
          <p:nvPr/>
        </p:nvSpPr>
        <p:spPr>
          <a:xfrm>
            <a:off x="4922330" y="3305834"/>
            <a:ext cx="690708" cy="620670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3</a:t>
            </a:r>
            <a:endParaRPr sz="3999" b="1" kern="0" dirty="0">
              <a:solidFill>
                <a:srgbClr val="C00000"/>
              </a:solidFill>
              <a:latin typeface="Open Sans"/>
              <a:cs typeface="Arial"/>
              <a:sym typeface="Arial"/>
            </a:endParaRPr>
          </a:p>
        </p:txBody>
      </p:sp>
      <p:sp>
        <p:nvSpPr>
          <p:cNvPr id="8" name="Google Shape;118;p15">
            <a:extLst>
              <a:ext uri="{FF2B5EF4-FFF2-40B4-BE49-F238E27FC236}">
                <a16:creationId xmlns:a16="http://schemas.microsoft.com/office/drawing/2014/main" id="{FB248360-FCDD-BA5C-FC8B-77533A8CD3D3}"/>
              </a:ext>
            </a:extLst>
          </p:cNvPr>
          <p:cNvSpPr/>
          <p:nvPr/>
        </p:nvSpPr>
        <p:spPr>
          <a:xfrm>
            <a:off x="4952068" y="4175970"/>
            <a:ext cx="705374" cy="659746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4</a:t>
            </a:r>
            <a:endParaRPr sz="3999" b="1" kern="0" dirty="0">
              <a:solidFill>
                <a:srgbClr val="C00000"/>
              </a:solidFill>
              <a:latin typeface="Open Sans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A2952D-37F6-530C-B187-2F923DAE4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2" name="Google Shape;118;p15">
            <a:extLst>
              <a:ext uri="{FF2B5EF4-FFF2-40B4-BE49-F238E27FC236}">
                <a16:creationId xmlns:a16="http://schemas.microsoft.com/office/drawing/2014/main" id="{C8D1675E-DB8F-A382-210F-4753F34DF1EA}"/>
              </a:ext>
            </a:extLst>
          </p:cNvPr>
          <p:cNvSpPr/>
          <p:nvPr/>
        </p:nvSpPr>
        <p:spPr>
          <a:xfrm>
            <a:off x="4978081" y="5085182"/>
            <a:ext cx="705374" cy="659746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999" b="1" kern="0" dirty="0">
                <a:solidFill>
                  <a:srgbClr val="C00000"/>
                </a:solidFill>
                <a:latin typeface="Open Sans"/>
                <a:cs typeface="Arial"/>
                <a:sym typeface="Arial"/>
              </a:rPr>
              <a:t>5</a:t>
            </a:r>
            <a:endParaRPr sz="3999" b="1" kern="0" dirty="0">
              <a:solidFill>
                <a:srgbClr val="C00000"/>
              </a:solidFill>
              <a:latin typeface="Open Sans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144B152C-E2FF-7CB5-5DD1-3BC1F89FC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568F1FEA-9563-F3DC-35BD-F55503457F3F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AA32FE-71E4-849B-ACD0-41EAADF2A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EB77391-5723-0039-3830-3BD56911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E81CCC-B25A-3DD0-F669-710DB6B17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1078340F-8965-E936-7276-FED408D952D2}"/>
              </a:ext>
            </a:extLst>
          </p:cNvPr>
          <p:cNvSpPr txBox="1"/>
          <p:nvPr/>
        </p:nvSpPr>
        <p:spPr>
          <a:xfrm>
            <a:off x="106791" y="272846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en-US" sz="3999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116641-C6E8-7B3D-D6B1-E7B3851025BA}"/>
              </a:ext>
            </a:extLst>
          </p:cNvPr>
          <p:cNvSpPr txBox="1">
            <a:spLocks/>
          </p:cNvSpPr>
          <p:nvPr/>
        </p:nvSpPr>
        <p:spPr>
          <a:xfrm>
            <a:off x="4692042" y="1249363"/>
            <a:ext cx="7307332" cy="4093723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Reports say that starting from 2009 to 2017 more than 40 children fell into the bore well consecutively. 70 % of conventional child rescue operation goes to fail.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The most mournful fact in that figure is that 92% of that victim is under the age of 10.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35BF00-FBE3-E629-3056-DF671CD87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6557" y="5396245"/>
            <a:ext cx="2500286" cy="140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57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44138FE0-4B58-FD4E-D793-29B04AE9A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3D91E1EB-E1CC-D807-95F0-EA6CC2735571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B1651E-5160-2837-5BD3-57313BEC6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7165550-643B-4059-5B09-B29275CC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304E1E-A844-8292-5A5C-F5B85CDFC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2D137BD1-798A-8DB7-BDAB-46F1250AA2F5}"/>
              </a:ext>
            </a:extLst>
          </p:cNvPr>
          <p:cNvSpPr txBox="1"/>
          <p:nvPr/>
        </p:nvSpPr>
        <p:spPr>
          <a:xfrm>
            <a:off x="106791" y="272846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Preparing victim’s Profile</a:t>
            </a:r>
            <a:endParaRPr lang="en-US" sz="3999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3C3821-73A3-04B6-1E4E-3BBE4EFBD17F}"/>
              </a:ext>
            </a:extLst>
          </p:cNvPr>
          <p:cNvSpPr txBox="1">
            <a:spLocks/>
          </p:cNvSpPr>
          <p:nvPr/>
        </p:nvSpPr>
        <p:spPr>
          <a:xfrm>
            <a:off x="4692042" y="1249363"/>
            <a:ext cx="7307332" cy="5112526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Name, Age, Sex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 of any Medical case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Mental status of Victim (determine victim’s vulnerability)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Physical status and physical description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Details of incident? (time, location – depth from ground, </a:t>
            </a:r>
            <a:r>
              <a:rPr lang="en-US" sz="24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</a:t>
            </a:r>
            <a:r>
              <a:rPr lang="en-US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768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E0BC9912-893E-2A25-0223-69E6D99F9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B8942D11-E722-B66C-B496-6505C5991897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A7394A-7749-2379-C4E2-D3BA7CD5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C163189-C8B9-A789-FF4B-C13B9C109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75AED5-9123-9504-4B1B-732B60C36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9C5689B8-F2DF-767D-CB40-4A8DF5EAD670}"/>
              </a:ext>
            </a:extLst>
          </p:cNvPr>
          <p:cNvSpPr txBox="1"/>
          <p:nvPr/>
        </p:nvSpPr>
        <p:spPr>
          <a:xfrm>
            <a:off x="106791" y="272846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 CONTACT</a:t>
            </a:r>
            <a:endParaRPr lang="en-US" sz="3999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201E83-61BF-6A66-C6A3-B983E8D3CBD7}"/>
              </a:ext>
            </a:extLst>
          </p:cNvPr>
          <p:cNvSpPr txBox="1">
            <a:spLocks/>
          </p:cNvSpPr>
          <p:nvPr/>
        </p:nvSpPr>
        <p:spPr>
          <a:xfrm>
            <a:off x="4692042" y="1249363"/>
            <a:ext cx="7307332" cy="5112526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the victim conscious/unconscious?</a:t>
            </a:r>
          </a:p>
          <a:p>
            <a:pPr algn="just">
              <a:lnSpc>
                <a:spcPct val="150000"/>
              </a:lnSpc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- If conscious, can he/she move around, position – upright / inverted?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the victim old enough to communicate verbally and understand you? </a:t>
            </a:r>
          </a:p>
        </p:txBody>
      </p:sp>
    </p:spTree>
    <p:extLst>
      <p:ext uri="{BB962C8B-B14F-4D97-AF65-F5344CB8AC3E}">
        <p14:creationId xmlns:p14="http://schemas.microsoft.com/office/powerpoint/2010/main" val="24362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527F74B0-C8D6-E93F-D861-4B42F87EA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2A2D4F63-6298-724A-9C69-7824BFB8D919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6B4BEE-2917-AA77-1BA5-17DAA99A7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9B4C80A-2920-C4C8-F1DF-C760FC663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5E3839-C615-1F09-3068-16C02561B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958DF150-C625-8946-BD48-6286F60ACE1F}"/>
              </a:ext>
            </a:extLst>
          </p:cNvPr>
          <p:cNvSpPr txBox="1"/>
          <p:nvPr/>
        </p:nvSpPr>
        <p:spPr>
          <a:xfrm>
            <a:off x="192626" y="1850602"/>
            <a:ext cx="4224670" cy="315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 contact with Victim’s mother / family member: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92592F-B8F1-12AB-19DF-D337022571AA}"/>
              </a:ext>
            </a:extLst>
          </p:cNvPr>
          <p:cNvSpPr txBox="1">
            <a:spLocks/>
          </p:cNvSpPr>
          <p:nvPr/>
        </p:nvSpPr>
        <p:spPr>
          <a:xfrm>
            <a:off x="4692042" y="1249363"/>
            <a:ext cx="7307332" cy="5112526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Talk to victim’s family &amp; help them to understand the situation.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 any additional information about victim (that will help in updating victim’s profile)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Comfort the family &amp; ask for their full cooperation.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victim’s family stays close to the incident sites.</a:t>
            </a:r>
          </a:p>
        </p:txBody>
      </p:sp>
    </p:spTree>
    <p:extLst>
      <p:ext uri="{BB962C8B-B14F-4D97-AF65-F5344CB8AC3E}">
        <p14:creationId xmlns:p14="http://schemas.microsoft.com/office/powerpoint/2010/main" val="409841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5C9DE198-3C1A-CBCA-FDD0-DDDFAED47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1B68A6DD-62A3-F1A4-14C4-34BA9837B957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739313-5325-3047-DD7C-41798CF93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6240210-78F4-849F-13A0-536344973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A78AED-CC7B-F1FD-63EA-EEF40897B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3099F8B6-DACF-C9BA-F9C2-41304AB21DAE}"/>
              </a:ext>
            </a:extLst>
          </p:cNvPr>
          <p:cNvSpPr txBox="1"/>
          <p:nvPr/>
        </p:nvSpPr>
        <p:spPr>
          <a:xfrm>
            <a:off x="192626" y="1850602"/>
            <a:ext cx="4224670" cy="315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 contact with Victim’s mother / family member: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2435C8-7A21-66F2-7F05-92DC6EF8BD3A}"/>
              </a:ext>
            </a:extLst>
          </p:cNvPr>
          <p:cNvSpPr txBox="1">
            <a:spLocks/>
          </p:cNvSpPr>
          <p:nvPr/>
        </p:nvSpPr>
        <p:spPr>
          <a:xfrm>
            <a:off x="4692042" y="1249363"/>
            <a:ext cx="7307332" cy="5112526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up means of communication (directly speaking if it is audible / use Audio-video equipment)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 victim’s family to provide emotional support to victim and continue to communicate.</a:t>
            </a:r>
          </a:p>
        </p:txBody>
      </p:sp>
    </p:spTree>
    <p:extLst>
      <p:ext uri="{BB962C8B-B14F-4D97-AF65-F5344CB8AC3E}">
        <p14:creationId xmlns:p14="http://schemas.microsoft.com/office/powerpoint/2010/main" val="74918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36E0A4CE-2E4D-C266-D3B5-673757B56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51F95E25-6615-A36D-16BC-6B4A65D7831A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985BE0-EE20-9911-3933-F4EB0D56D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EA95FB4-2BE1-2392-5376-B78DA20BC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16F29D-BABE-B235-064A-4ECBAACC8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8834255D-41F9-46CE-128E-4FA3995A875B}"/>
              </a:ext>
            </a:extLst>
          </p:cNvPr>
          <p:cNvSpPr txBox="1"/>
          <p:nvPr/>
        </p:nvSpPr>
        <p:spPr>
          <a:xfrm>
            <a:off x="192626" y="1850602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PROVIDING CARE TO VICTIM: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FAEB10-6D4E-E2E4-441A-93DBA546B5E3}"/>
              </a:ext>
            </a:extLst>
          </p:cNvPr>
          <p:cNvSpPr txBox="1">
            <a:spLocks/>
          </p:cNvSpPr>
          <p:nvPr/>
        </p:nvSpPr>
        <p:spPr>
          <a:xfrm>
            <a:off x="4692042" y="1249363"/>
            <a:ext cx="7307332" cy="5112526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oxygen support to the victim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food and water to the victim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victim’s vital signs and his/her condition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the presence of Medical specialist is at the incident sites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Check whether rescue operation does not cause victim’s health deterioration.</a:t>
            </a:r>
          </a:p>
        </p:txBody>
      </p:sp>
    </p:spTree>
    <p:extLst>
      <p:ext uri="{BB962C8B-B14F-4D97-AF65-F5344CB8AC3E}">
        <p14:creationId xmlns:p14="http://schemas.microsoft.com/office/powerpoint/2010/main" val="5257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8921DA1E-B1E6-10E5-2D9F-85DE5FDAE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D1C433B5-35A3-2DA0-D955-31248401C086}"/>
              </a:ext>
            </a:extLst>
          </p:cNvPr>
          <p:cNvSpPr/>
          <p:nvPr/>
        </p:nvSpPr>
        <p:spPr>
          <a:xfrm>
            <a:off x="4499416" y="0"/>
            <a:ext cx="7692584" cy="685799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defTabSz="457200"/>
            <a:endParaRPr sz="2399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807317-B42D-A5EE-A2ED-00CD83211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6" y="268244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313E98E-EC0B-EE3E-4CB2-16B15BF8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684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0B388E-4D12-D1D9-E806-C19CC70E7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49046"/>
            <a:ext cx="1137388" cy="1108953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63B301F8-2EFC-B998-A63D-61248BBB5BCC}"/>
              </a:ext>
            </a:extLst>
          </p:cNvPr>
          <p:cNvSpPr txBox="1"/>
          <p:nvPr/>
        </p:nvSpPr>
        <p:spPr>
          <a:xfrm>
            <a:off x="178433" y="2132704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Possible medical complications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CCA87F-0851-838E-4223-18993063B081}"/>
              </a:ext>
            </a:extLst>
          </p:cNvPr>
          <p:cNvSpPr txBox="1">
            <a:spLocks/>
          </p:cNvSpPr>
          <p:nvPr/>
        </p:nvSpPr>
        <p:spPr>
          <a:xfrm>
            <a:off x="4692042" y="1249363"/>
            <a:ext cx="7307332" cy="5112526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 complications arising from chronic medical case.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Panic attack – Fear, racing Heartbeat, Dizziness, Trembling/shaking.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 of conscious due to lack of proper nutrition and oxygen.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Hypoxia – lack of adequate oxygen</a:t>
            </a:r>
          </a:p>
        </p:txBody>
      </p:sp>
    </p:spTree>
    <p:extLst>
      <p:ext uri="{BB962C8B-B14F-4D97-AF65-F5344CB8AC3E}">
        <p14:creationId xmlns:p14="http://schemas.microsoft.com/office/powerpoint/2010/main" val="213620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695</Words>
  <Application>Microsoft Office PowerPoint</Application>
  <PresentationFormat>Widescreen</PresentationFormat>
  <Paragraphs>89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Open sans</vt:lpstr>
      <vt:lpstr>Open sans</vt:lpstr>
      <vt:lpstr>Times New Roman</vt:lpstr>
      <vt:lpstr>Tw Cen MT</vt:lpstr>
      <vt:lpstr>Office Theme</vt:lpstr>
      <vt:lpstr>PowerPoint Presentation</vt:lpstr>
      <vt:lpstr>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HYPOXIA</dc:title>
  <dc:creator>NDRA (IT)</dc:creator>
  <cp:lastModifiedBy>NDRF ACADEMY</cp:lastModifiedBy>
  <cp:revision>64</cp:revision>
  <dcterms:created xsi:type="dcterms:W3CDTF">2019-10-04T04:14:27Z</dcterms:created>
  <dcterms:modified xsi:type="dcterms:W3CDTF">2025-12-31T07:07:08Z</dcterms:modified>
</cp:coreProperties>
</file>