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6" r:id="rId2"/>
    <p:sldId id="257" r:id="rId3"/>
    <p:sldId id="396" r:id="rId4"/>
    <p:sldId id="1091" r:id="rId5"/>
    <p:sldId id="1092" r:id="rId6"/>
    <p:sldId id="1093" r:id="rId7"/>
    <p:sldId id="1094" r:id="rId8"/>
    <p:sldId id="1095" r:id="rId9"/>
    <p:sldId id="1096" r:id="rId10"/>
    <p:sldId id="1097" r:id="rId11"/>
    <p:sldId id="1098" r:id="rId12"/>
    <p:sldId id="1099" r:id="rId13"/>
    <p:sldId id="1100" r:id="rId14"/>
    <p:sldId id="1101" r:id="rId15"/>
    <p:sldId id="1102" r:id="rId16"/>
    <p:sldId id="1103" r:id="rId17"/>
    <p:sldId id="1104" r:id="rId18"/>
    <p:sldId id="1105" r:id="rId19"/>
    <p:sldId id="1106" r:id="rId20"/>
    <p:sldId id="1107" r:id="rId21"/>
    <p:sldId id="1108" r:id="rId22"/>
    <p:sldId id="1109" r:id="rId23"/>
    <p:sldId id="1110" r:id="rId24"/>
    <p:sldId id="1111" r:id="rId25"/>
    <p:sldId id="1112" r:id="rId26"/>
    <p:sldId id="1113" r:id="rId27"/>
    <p:sldId id="1114" r:id="rId28"/>
    <p:sldId id="1115" r:id="rId29"/>
    <p:sldId id="11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1026" autoAdjust="0"/>
  </p:normalViewPr>
  <p:slideViewPr>
    <p:cSldViewPr snapToGrid="0" showGuides="1">
      <p:cViewPr varScale="1">
        <p:scale>
          <a:sx n="75" d="100"/>
          <a:sy n="75" d="100"/>
        </p:scale>
        <p:origin x="996" y="66"/>
      </p:cViewPr>
      <p:guideLst>
        <p:guide orient="horz" pos="2129"/>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A6B50-51F8-4390-8DA1-A9CD558D3FA1}" type="datetimeFigureOut">
              <a:rPr lang="en-IN" smtClean="0"/>
              <a:t>07-01-2026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4CB59-CFDD-42C6-B62C-6B49C4CC405D}"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3721631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94CB59-CFDD-42C6-B62C-6B49C4CC405D}" type="slidenum">
              <a:rPr lang="en-IN" smtClean="0"/>
              <a:t>17</a:t>
            </a:fld>
            <a:endParaRPr lang="en-IN"/>
          </a:p>
        </p:txBody>
      </p:sp>
    </p:spTree>
    <p:extLst>
      <p:ext uri="{BB962C8B-B14F-4D97-AF65-F5344CB8AC3E}">
        <p14:creationId xmlns:p14="http://schemas.microsoft.com/office/powerpoint/2010/main" val="4104348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5ED8A4C-D874-4EA2-B706-1DD8AE81F72C}" type="datetime5">
              <a:rPr lang="en-US" smtClean="0"/>
              <a:t>7-Jan-26</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623FEDCB-F06F-49CE-A669-4DE9D7C3895C}" type="datetime5">
              <a:rPr lang="en-US" smtClean="0"/>
              <a:t>7-Jan-26</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820415E-F9BD-44F7-864D-1D59D8337065}" type="datetime5">
              <a:rPr lang="en-US" smtClean="0"/>
              <a:t>7-Jan-26</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01">
    <p:spTree>
      <p:nvGrpSpPr>
        <p:cNvPr id="1" name=""/>
        <p:cNvGrpSpPr/>
        <p:nvPr/>
      </p:nvGrpSpPr>
      <p:grpSpPr>
        <a:xfrm>
          <a:off x="0" y="0"/>
          <a:ext cx="0" cy="0"/>
          <a:chOff x="0" y="0"/>
          <a:chExt cx="0" cy="0"/>
        </a:xfrm>
      </p:grpSpPr>
      <p:sp>
        <p:nvSpPr>
          <p:cNvPr id="15" name="Slide Number"/>
          <p:cNvSpPr txBox="1">
            <a:spLocks noGrp="1"/>
          </p:cNvSpPr>
          <p:nvPr>
            <p:ph type="sldNum" sz="quarter" idx="2"/>
          </p:nvPr>
        </p:nvSpPr>
        <p:spPr>
          <a:xfrm>
            <a:off x="11406102" y="6406669"/>
            <a:ext cx="484703" cy="451331"/>
          </a:xfrm>
          <a:prstGeom prst="rect">
            <a:avLst/>
          </a:prstGeom>
        </p:spPr>
        <p:txBody>
          <a:bodyPr lIns="78283" tIns="78283" rIns="78283" bIns="78283" anchor="t"/>
          <a:lstStyle>
            <a:lvl1pPr algn="ctr">
              <a:spcBef>
                <a:spcPts val="300"/>
              </a:spcBef>
              <a:defRPr sz="1500" b="1">
                <a:solidFill>
                  <a:srgbClr val="E46C0A"/>
                </a:solidFill>
                <a:latin typeface="Open Sans"/>
                <a:ea typeface="Open Sans"/>
                <a:cs typeface="Open Sans"/>
                <a:sym typeface="Open Sans"/>
              </a:defRPr>
            </a:lvl1pPr>
          </a:lstStyle>
          <a:p>
            <a:r>
              <a:rPr lang="en-IN" dirty="0"/>
              <a:t>1</a:t>
            </a:r>
          </a:p>
        </p:txBody>
      </p:sp>
    </p:spTree>
    <p:extLst>
      <p:ext uri="{BB962C8B-B14F-4D97-AF65-F5344CB8AC3E}">
        <p14:creationId xmlns:p14="http://schemas.microsoft.com/office/powerpoint/2010/main" val="28744991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5EB8304E-EA71-4901-AC58-1239E16A21A7}" type="datetime5">
              <a:rPr lang="en-US" smtClean="0"/>
              <a:t>7-Jan-26</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6B329A-BDED-4594-8897-FBE9B2F1882F}" type="datetime5">
              <a:rPr lang="en-US" smtClean="0"/>
              <a:t>7-Jan-26</a:t>
            </a:fld>
            <a:endParaRPr lang="en-IN"/>
          </a:p>
        </p:txBody>
      </p:sp>
      <p:sp>
        <p:nvSpPr>
          <p:cNvPr id="5" name="Footer Placeholder 4"/>
          <p:cNvSpPr>
            <a:spLocks noGrp="1"/>
          </p:cNvSpPr>
          <p:nvPr>
            <p:ph type="ftr" sz="quarter" idx="11"/>
          </p:nvPr>
        </p:nvSpPr>
        <p:spPr/>
        <p:txBody>
          <a:bodyPr/>
          <a:lstStyle/>
          <a:p>
            <a:r>
              <a:rPr lang="en-IN"/>
              <a:t>2 BN NDRF KOLKATA</a:t>
            </a:r>
          </a:p>
        </p:txBody>
      </p:sp>
      <p:sp>
        <p:nvSpPr>
          <p:cNvPr id="6" name="Slide Number Placeholder 5"/>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0D2EA865-CA80-4C47-A198-73DD3484CA96}" type="datetime5">
              <a:rPr lang="en-US" smtClean="0"/>
              <a:t>7-Jan-26</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907B03F-3A77-442C-92F8-B9F29AD7146B}" type="datetime5">
              <a:rPr lang="en-US" smtClean="0"/>
              <a:t>7-Jan-26</a:t>
            </a:fld>
            <a:endParaRPr lang="en-IN"/>
          </a:p>
        </p:txBody>
      </p:sp>
      <p:sp>
        <p:nvSpPr>
          <p:cNvPr id="8" name="Footer Placeholder 7"/>
          <p:cNvSpPr>
            <a:spLocks noGrp="1"/>
          </p:cNvSpPr>
          <p:nvPr>
            <p:ph type="ftr" sz="quarter" idx="11"/>
          </p:nvPr>
        </p:nvSpPr>
        <p:spPr/>
        <p:txBody>
          <a:bodyPr/>
          <a:lstStyle/>
          <a:p>
            <a:r>
              <a:rPr lang="en-IN"/>
              <a:t>2 BN NDRF KOLKATA</a:t>
            </a:r>
          </a:p>
        </p:txBody>
      </p:sp>
      <p:sp>
        <p:nvSpPr>
          <p:cNvPr id="9" name="Slide Number Placeholder 8"/>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DE7A709D-678A-4FA4-B8B4-CEAE54200056}" type="datetime5">
              <a:rPr lang="en-US" smtClean="0"/>
              <a:t>7-Jan-26</a:t>
            </a:fld>
            <a:endParaRPr lang="en-IN"/>
          </a:p>
        </p:txBody>
      </p:sp>
      <p:sp>
        <p:nvSpPr>
          <p:cNvPr id="4" name="Footer Placeholder 3"/>
          <p:cNvSpPr>
            <a:spLocks noGrp="1"/>
          </p:cNvSpPr>
          <p:nvPr>
            <p:ph type="ftr" sz="quarter" idx="11"/>
          </p:nvPr>
        </p:nvSpPr>
        <p:spPr/>
        <p:txBody>
          <a:bodyPr/>
          <a:lstStyle/>
          <a:p>
            <a:r>
              <a:rPr lang="en-IN"/>
              <a:t>2 BN NDRF KOLKATA</a:t>
            </a:r>
          </a:p>
        </p:txBody>
      </p:sp>
      <p:sp>
        <p:nvSpPr>
          <p:cNvPr id="5" name="Slide Number Placeholder 4"/>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3777A-5AA7-4C32-9312-3ACBC94892FA}" type="datetime5">
              <a:rPr lang="en-US" smtClean="0"/>
              <a:t>7-Jan-26</a:t>
            </a:fld>
            <a:endParaRPr lang="en-IN"/>
          </a:p>
        </p:txBody>
      </p:sp>
      <p:sp>
        <p:nvSpPr>
          <p:cNvPr id="3" name="Footer Placeholder 2"/>
          <p:cNvSpPr>
            <a:spLocks noGrp="1"/>
          </p:cNvSpPr>
          <p:nvPr>
            <p:ph type="ftr" sz="quarter" idx="11"/>
          </p:nvPr>
        </p:nvSpPr>
        <p:spPr/>
        <p:txBody>
          <a:bodyPr/>
          <a:lstStyle/>
          <a:p>
            <a:r>
              <a:rPr lang="en-IN"/>
              <a:t>2 BN NDRF KOLKATA</a:t>
            </a:r>
          </a:p>
        </p:txBody>
      </p:sp>
      <p:sp>
        <p:nvSpPr>
          <p:cNvPr id="4" name="Slide Number Placeholder 3"/>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EB9707-5C08-4688-BD92-5FFD03BC54E3}" type="datetime5">
              <a:rPr lang="en-US" smtClean="0"/>
              <a:t>7-Jan-26</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3D0BC0-B55C-4254-BDC9-1CEB4F232BD6}" type="datetime5">
              <a:rPr lang="en-US" smtClean="0"/>
              <a:t>7-Jan-26</a:t>
            </a:fld>
            <a:endParaRPr lang="en-IN"/>
          </a:p>
        </p:txBody>
      </p:sp>
      <p:sp>
        <p:nvSpPr>
          <p:cNvPr id="6" name="Footer Placeholder 5"/>
          <p:cNvSpPr>
            <a:spLocks noGrp="1"/>
          </p:cNvSpPr>
          <p:nvPr>
            <p:ph type="ftr" sz="quarter" idx="11"/>
          </p:nvPr>
        </p:nvSpPr>
        <p:spPr/>
        <p:txBody>
          <a:bodyPr/>
          <a:lstStyle/>
          <a:p>
            <a:r>
              <a:rPr lang="en-IN"/>
              <a:t>2 BN NDRF KOLKATA</a:t>
            </a:r>
          </a:p>
        </p:txBody>
      </p:sp>
      <p:sp>
        <p:nvSpPr>
          <p:cNvPr id="7" name="Slide Number Placeholder 6"/>
          <p:cNvSpPr>
            <a:spLocks noGrp="1"/>
          </p:cNvSpPr>
          <p:nvPr>
            <p:ph type="sldNum" sz="quarter" idx="12"/>
          </p:nvPr>
        </p:nvSpPr>
        <p:spPr/>
        <p:txBody>
          <a:bodyPr/>
          <a:lstStyle/>
          <a:p>
            <a:fld id="{88B49050-47BB-47E1-9070-B955E656553D}" type="slidenum">
              <a:rPr lang="en-IN" smtClean="0"/>
              <a:t>‹#›</a:t>
            </a:fld>
            <a:endParaRPr lang="en-IN"/>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0E25E-1FBD-48F0-B660-6988AC8D455D}" type="datetime5">
              <a:rPr lang="en-US" smtClean="0"/>
              <a:t>7-Jan-26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2 BN NDRF KOLKATA</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49050-47BB-47E1-9070-B955E656553D}"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p:cNvSpPr/>
          <p:nvPr/>
        </p:nvSpPr>
        <p:spPr>
          <a:xfrm>
            <a:off x="506367" y="6769294"/>
            <a:ext cx="1907669" cy="101600"/>
          </a:xfrm>
          <a:prstGeom prst="rect">
            <a:avLst/>
          </a:prstGeom>
          <a:solidFill>
            <a:srgbClr val="F7903B"/>
          </a:solidFill>
          <a:ln w="12700">
            <a:miter lim="400000"/>
          </a:ln>
        </p:spPr>
        <p:txBody>
          <a:bodyPr lIns="39142" tIns="39142" rIns="39142" bIns="39142"/>
          <a:lstStyle/>
          <a:p>
            <a:endParaRPr sz="900"/>
          </a:p>
        </p:txBody>
      </p:sp>
      <p:sp>
        <p:nvSpPr>
          <p:cNvPr id="83" name="Shape"/>
          <p:cNvSpPr/>
          <p:nvPr/>
        </p:nvSpPr>
        <p:spPr>
          <a:xfrm>
            <a:off x="0" y="1940094"/>
            <a:ext cx="6834554" cy="2464266"/>
          </a:xfrm>
          <a:custGeom>
            <a:avLst/>
            <a:gdLst/>
            <a:ahLst/>
            <a:cxnLst>
              <a:cxn ang="0">
                <a:pos x="wd2" y="hd2"/>
              </a:cxn>
              <a:cxn ang="5400000">
                <a:pos x="wd2" y="hd2"/>
              </a:cxn>
              <a:cxn ang="10800000">
                <a:pos x="wd2" y="hd2"/>
              </a:cxn>
              <a:cxn ang="16200000">
                <a:pos x="wd2" y="hd2"/>
              </a:cxn>
            </a:cxnLst>
            <a:rect l="0" t="0" r="r" b="b"/>
            <a:pathLst>
              <a:path w="21600" h="21600" extrusionOk="0">
                <a:moveTo>
                  <a:pt x="3" y="0"/>
                </a:moveTo>
                <a:lnTo>
                  <a:pt x="21600" y="0"/>
                </a:lnTo>
                <a:lnTo>
                  <a:pt x="19937" y="21600"/>
                </a:lnTo>
                <a:lnTo>
                  <a:pt x="0" y="21600"/>
                </a:lnTo>
                <a:lnTo>
                  <a:pt x="3" y="0"/>
                </a:lnTo>
                <a:close/>
              </a:path>
            </a:pathLst>
          </a:custGeom>
          <a:solidFill>
            <a:schemeClr val="accent6">
              <a:alpha val="90000"/>
            </a:schemeClr>
          </a:solidFill>
          <a:ln w="12700">
            <a:miter lim="400000"/>
          </a:ln>
        </p:spPr>
        <p:txBody>
          <a:bodyPr lIns="39142" tIns="39142" rIns="39142" bIns="39142"/>
          <a:lstStyle/>
          <a:p>
            <a:endParaRPr sz="900"/>
          </a:p>
        </p:txBody>
      </p:sp>
      <p:sp>
        <p:nvSpPr>
          <p:cNvPr id="84" name="LESSON 2…"/>
          <p:cNvSpPr txBox="1"/>
          <p:nvPr/>
        </p:nvSpPr>
        <p:spPr>
          <a:xfrm>
            <a:off x="508000" y="2353339"/>
            <a:ext cx="5191071" cy="1602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p>
            <a:pPr defTabSz="1219200">
              <a:defRPr sz="6400" b="1">
                <a:solidFill>
                  <a:srgbClr val="FFFFFF"/>
                </a:solidFill>
                <a:latin typeface="Open Sans"/>
                <a:ea typeface="Open Sans"/>
                <a:cs typeface="Open Sans"/>
                <a:sym typeface="Open Sans"/>
              </a:defRPr>
            </a:pPr>
            <a:r>
              <a:rPr lang="en-IN" sz="3300" dirty="0"/>
              <a:t>LESSON 06</a:t>
            </a:r>
          </a:p>
          <a:p>
            <a:pPr defTabSz="1219200">
              <a:defRPr sz="6400" cap="all">
                <a:solidFill>
                  <a:srgbClr val="FFFFFF"/>
                </a:solidFill>
                <a:latin typeface="Open Sans"/>
                <a:ea typeface="Open Sans"/>
                <a:cs typeface="Open Sans"/>
                <a:sym typeface="Open Sans"/>
              </a:defRPr>
            </a:pPr>
            <a:r>
              <a:rPr lang="en-US" sz="3300" dirty="0"/>
              <a:t>OVERVIEW OF CBRN EMERGENCY </a:t>
            </a:r>
          </a:p>
        </p:txBody>
      </p:sp>
      <p:sp>
        <p:nvSpPr>
          <p:cNvPr id="85" name="Shape"/>
          <p:cNvSpPr/>
          <p:nvPr/>
        </p:nvSpPr>
        <p:spPr>
          <a:xfrm flipH="1">
            <a:off x="-28360" y="-29252"/>
            <a:ext cx="12248739" cy="126107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9934" y="0"/>
                </a:lnTo>
                <a:lnTo>
                  <a:pt x="19328" y="7094"/>
                </a:lnTo>
                <a:lnTo>
                  <a:pt x="18721" y="0"/>
                </a:lnTo>
                <a:lnTo>
                  <a:pt x="0" y="0"/>
                </a:lnTo>
                <a:close/>
              </a:path>
            </a:pathLst>
          </a:custGeom>
          <a:solidFill>
            <a:schemeClr val="accent6">
              <a:lumMod val="40000"/>
              <a:lumOff val="60000"/>
            </a:schemeClr>
          </a:solidFill>
          <a:ln w="12700" cap="flat">
            <a:noFill/>
            <a:miter lim="400000"/>
          </a:ln>
          <a:effectLst/>
        </p:spPr>
        <p:txBody>
          <a:bodyPr wrap="square" lIns="39142" tIns="39142" rIns="39142" bIns="39142" numCol="1" anchor="t">
            <a:noAutofit/>
          </a:bodyPr>
          <a:lstStyle/>
          <a:p>
            <a:endParaRPr sz="900"/>
          </a:p>
        </p:txBody>
      </p:sp>
      <p:sp>
        <p:nvSpPr>
          <p:cNvPr id="4" name="Rectangle: Rounded Corners 3">
            <a:extLst>
              <a:ext uri="{FF2B5EF4-FFF2-40B4-BE49-F238E27FC236}">
                <a16:creationId xmlns:a16="http://schemas.microsoft.com/office/drawing/2014/main" id="{2E9EC43E-C7B1-EF48-5F3B-E2AF3723BE8A}"/>
              </a:ext>
            </a:extLst>
          </p:cNvPr>
          <p:cNvSpPr/>
          <p:nvPr/>
        </p:nvSpPr>
        <p:spPr>
          <a:xfrm>
            <a:off x="2415669" y="315962"/>
            <a:ext cx="8117213" cy="598236"/>
          </a:xfrm>
          <a:prstGeom prst="roundRect">
            <a:avLst/>
          </a:prstGeom>
          <a:solidFill>
            <a:srgbClr val="FFFFFF"/>
          </a:solidFill>
          <a:ln w="25400" cap="flat">
            <a:solidFill>
              <a:schemeClr val="accent1"/>
            </a:solidFill>
            <a:prstDash val="solid"/>
            <a:round/>
          </a:ln>
          <a:effectLst>
            <a:outerShdw blurRad="101600" dist="12700" dir="2700000" rotWithShape="0">
              <a:srgbClr val="000000"/>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9142" tIns="39142" rIns="39142" bIns="39142" numCol="1" spcCol="38100" rtlCol="0" anchor="t">
            <a:spAutoFit/>
          </a:bodyPr>
          <a:lstStyle/>
          <a:p>
            <a:pPr algn="ctr"/>
            <a:r>
              <a:rPr lang="en-US" sz="3000" dirty="0">
                <a:solidFill>
                  <a:srgbClr val="C00000"/>
                </a:solidFill>
                <a:latin typeface="Arial Black" panose="020B0A04020102020204" pitchFamily="34" charset="0"/>
              </a:rPr>
              <a:t>CBRN Module: CAPF</a:t>
            </a:r>
            <a:endParaRPr lang="en-IN" sz="3000" dirty="0">
              <a:solidFill>
                <a:srgbClr val="C00000"/>
              </a:solidFill>
              <a:latin typeface="Arial Black" panose="020B0A04020102020204" pitchFamily="34" charset="0"/>
              <a:sym typeface="Arial"/>
            </a:endParaRPr>
          </a:p>
        </p:txBody>
      </p:sp>
      <p:sp>
        <p:nvSpPr>
          <p:cNvPr id="7" name="AutoShape 2" descr="32.4 The Disaster Management Cycle - Population Health for Nurses | OpenStax">
            <a:extLst>
              <a:ext uri="{FF2B5EF4-FFF2-40B4-BE49-F238E27FC236}">
                <a16:creationId xmlns:a16="http://schemas.microsoft.com/office/drawing/2014/main" id="{4D1BA03F-4B3F-23DC-01F7-7A1F6312F2C4}"/>
              </a:ext>
            </a:extLst>
          </p:cNvPr>
          <p:cNvSpPr>
            <a:spLocks noChangeAspect="1" noChangeArrowheads="1"/>
          </p:cNvSpPr>
          <p:nvPr/>
        </p:nvSpPr>
        <p:spPr bwMode="auto">
          <a:xfrm>
            <a:off x="6019800" y="335280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45720" tIns="22860" rIns="45720" bIns="22860" numCol="1" anchor="t" anchorCtr="0" compatLnSpc="1">
            <a:prstTxWarp prst="textNoShape">
              <a:avLst/>
            </a:prstTxWarp>
          </a:bodyPr>
          <a:lstStyle/>
          <a:p>
            <a:endParaRPr lang="en-IN" sz="900"/>
          </a:p>
        </p:txBody>
      </p:sp>
      <p:pic>
        <p:nvPicPr>
          <p:cNvPr id="10" name="Picture 9">
            <a:extLst>
              <a:ext uri="{FF2B5EF4-FFF2-40B4-BE49-F238E27FC236}">
                <a16:creationId xmlns:a16="http://schemas.microsoft.com/office/drawing/2014/main" id="{75D8E960-3AA9-22EC-7685-3C46A378FF6B}"/>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p:blipFill>
        <p:spPr>
          <a:xfrm>
            <a:off x="4759575" y="2555045"/>
            <a:ext cx="1336426" cy="1261072"/>
          </a:xfrm>
          <a:prstGeom prst="rect">
            <a:avLst/>
          </a:prstGeom>
        </p:spPr>
      </p:pic>
      <p:pic>
        <p:nvPicPr>
          <p:cNvPr id="8" name="Picture 7">
            <a:extLst>
              <a:ext uri="{FF2B5EF4-FFF2-40B4-BE49-F238E27FC236}">
                <a16:creationId xmlns:a16="http://schemas.microsoft.com/office/drawing/2014/main" id="{AD3090FD-6B08-3911-9B2E-4298BEB3182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7905" y="40188"/>
            <a:ext cx="1590525" cy="1109759"/>
          </a:xfrm>
          <a:prstGeom prst="rect">
            <a:avLst/>
          </a:prstGeom>
        </p:spPr>
      </p:pic>
      <p:pic>
        <p:nvPicPr>
          <p:cNvPr id="11" name="Picture 10">
            <a:extLst>
              <a:ext uri="{FF2B5EF4-FFF2-40B4-BE49-F238E27FC236}">
                <a16:creationId xmlns:a16="http://schemas.microsoft.com/office/drawing/2014/main" id="{FB2A9AEF-AB38-7144-38E6-1F20536B3EA5}"/>
              </a:ext>
            </a:extLst>
          </p:cNvPr>
          <p:cNvPicPr>
            <a:picLocks/>
          </p:cNvPicPr>
          <p:nvPr/>
        </p:nvPicPr>
        <p:blipFill>
          <a:blip r:embed="rId5" cstate="print">
            <a:extLst>
              <a:ext uri="{28A0092B-C50C-407E-A947-70E740481C1C}">
                <a14:useLocalDpi xmlns:a14="http://schemas.microsoft.com/office/drawing/2010/main" val="0"/>
              </a:ext>
            </a:extLst>
          </a:blip>
          <a:srcRect/>
          <a:stretch/>
        </p:blipFill>
        <p:spPr>
          <a:xfrm>
            <a:off x="10993135" y="30840"/>
            <a:ext cx="1080000" cy="1188000"/>
          </a:xfrm>
          <a:prstGeom prst="rect">
            <a:avLst/>
          </a:prstGeom>
        </p:spPr>
      </p:pic>
      <p:pic>
        <p:nvPicPr>
          <p:cNvPr id="2" name="Picture 1">
            <a:extLst>
              <a:ext uri="{FF2B5EF4-FFF2-40B4-BE49-F238E27FC236}">
                <a16:creationId xmlns:a16="http://schemas.microsoft.com/office/drawing/2014/main" id="{999D0056-4120-1B80-2223-2EDBBBAC6B6E}"/>
              </a:ext>
            </a:extLst>
          </p:cNvPr>
          <p:cNvPicPr>
            <a:picLocks noChangeAspect="1"/>
          </p:cNvPicPr>
          <p:nvPr/>
        </p:nvPicPr>
        <p:blipFill>
          <a:blip r:embed="rId6"/>
          <a:stretch>
            <a:fillRect/>
          </a:stretch>
        </p:blipFill>
        <p:spPr>
          <a:xfrm>
            <a:off x="7128393" y="1788611"/>
            <a:ext cx="4404742" cy="4404742"/>
          </a:xfrm>
          <a:prstGeom prst="rect">
            <a:avLst/>
          </a:prstGeom>
        </p:spPr>
      </p:pic>
      <p:sp>
        <p:nvSpPr>
          <p:cNvPr id="3" name="TextBox 2">
            <a:extLst>
              <a:ext uri="{FF2B5EF4-FFF2-40B4-BE49-F238E27FC236}">
                <a16:creationId xmlns:a16="http://schemas.microsoft.com/office/drawing/2014/main" id="{EF6D5366-D31C-D668-4815-E8C8F27B006A}"/>
              </a:ext>
            </a:extLst>
          </p:cNvPr>
          <p:cNvSpPr txBox="1"/>
          <p:nvPr/>
        </p:nvSpPr>
        <p:spPr>
          <a:xfrm>
            <a:off x="1542748" y="4484608"/>
            <a:ext cx="5585645" cy="369332"/>
          </a:xfrm>
          <a:prstGeom prst="rect">
            <a:avLst/>
          </a:prstGeom>
          <a:noFill/>
        </p:spPr>
        <p:txBody>
          <a:bodyPr wrap="square">
            <a:spAutoFit/>
          </a:bodyPr>
          <a:lstStyle/>
          <a:p>
            <a:r>
              <a:rPr lang="en-IN" b="1" dirty="0">
                <a:effectLst/>
                <a:latin typeface="Verdana" panose="020B0604030504040204" pitchFamily="34" charset="0"/>
                <a:ea typeface="Verdana" panose="020B0604030504040204" pitchFamily="34" charset="0"/>
                <a:cs typeface="Mangal" panose="02040503050203030202" pitchFamily="18" charset="0"/>
              </a:rPr>
              <a:t>Presented by:- Pavan Dev Gaur, 2IC</a:t>
            </a:r>
            <a:endParaRPr lang="en-US" b="1" dirty="0">
              <a:latin typeface="Verdana" panose="020B0604030504040204" pitchFamily="34" charset="0"/>
              <a:ea typeface="Verdana" panose="020B0604030504040204" pitchFamily="34"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E6B06-3DE4-DD65-9A81-4712BE833CF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D2CABA2-C710-9BC5-86B9-A721180A452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0A585BC-70C4-80BE-C625-721CDCA8D003}"/>
              </a:ext>
            </a:extLst>
          </p:cNvPr>
          <p:cNvSpPr txBox="1"/>
          <p:nvPr/>
        </p:nvSpPr>
        <p:spPr>
          <a:xfrm>
            <a:off x="4171271" y="1273930"/>
            <a:ext cx="7538129" cy="4882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Is an integral part of any major hard control system.</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Base on those accidents, which could affect people and the environment outside the workers.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Based on those events which are most likely to occur.</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 good off-site emergency plan has the flexibility in its application to emergencies other than those specifically included in the formation of the plan.</a:t>
            </a:r>
          </a:p>
        </p:txBody>
      </p:sp>
      <p:sp>
        <p:nvSpPr>
          <p:cNvPr id="114" name="PPT 2 -">
            <a:extLst>
              <a:ext uri="{FF2B5EF4-FFF2-40B4-BE49-F238E27FC236}">
                <a16:creationId xmlns:a16="http://schemas.microsoft.com/office/drawing/2014/main" id="{768DEF9F-C248-C6E6-061B-D866D55A564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F0D8DAE-6904-3594-6E47-59848681F12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8AA1941-E20F-D396-E378-DF6E2B1BAB1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10</a:t>
            </a:fld>
            <a:endParaRPr dirty="0"/>
          </a:p>
        </p:txBody>
      </p:sp>
      <p:sp>
        <p:nvSpPr>
          <p:cNvPr id="9" name="Course Purpose">
            <a:extLst>
              <a:ext uri="{FF2B5EF4-FFF2-40B4-BE49-F238E27FC236}">
                <a16:creationId xmlns:a16="http://schemas.microsoft.com/office/drawing/2014/main" id="{D7F79DC6-145B-B612-386B-770F188E59A0}"/>
              </a:ext>
            </a:extLst>
          </p:cNvPr>
          <p:cNvSpPr txBox="1"/>
          <p:nvPr/>
        </p:nvSpPr>
        <p:spPr>
          <a:xfrm>
            <a:off x="371433" y="1406247"/>
            <a:ext cx="3533818" cy="229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MANAGING HAMAT TRANSPORTATION ACCIDENTS</a:t>
            </a:r>
          </a:p>
        </p:txBody>
      </p:sp>
      <p:pic>
        <p:nvPicPr>
          <p:cNvPr id="2" name="Picture 1">
            <a:extLst>
              <a:ext uri="{FF2B5EF4-FFF2-40B4-BE49-F238E27FC236}">
                <a16:creationId xmlns:a16="http://schemas.microsoft.com/office/drawing/2014/main" id="{0C4B1D3B-9905-E760-0300-EE10846D7F5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F783361-B7CC-3E61-9F72-5DAC2CAB8C7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8671417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ACD05-B09C-15E4-6EDD-981A635727A7}"/>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2E766798-7799-E944-F476-8DAC975596B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2383C7-E541-878A-F54E-7B97CD9B04DE}"/>
              </a:ext>
            </a:extLst>
          </p:cNvPr>
          <p:cNvSpPr txBox="1"/>
          <p:nvPr/>
        </p:nvSpPr>
        <p:spPr>
          <a:xfrm>
            <a:off x="4171271" y="1041693"/>
            <a:ext cx="7538129" cy="6008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Site location – road/ railway stations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Brief details of manufacturing processes and materials handled.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Hazard potential.</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Basic control system and communications.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Material safety data sheets of important hazardous chemicals handled.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Responsibilities and duties of key personnel.</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28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03C283C-251A-4F40-E1FB-2093407C1E36}"/>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916F8C5-3C7D-44CE-73E2-E3CB42791794}"/>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9E773CD6-18FB-39EC-85A9-23C1086253D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11</a:t>
            </a:fld>
            <a:endParaRPr dirty="0"/>
          </a:p>
        </p:txBody>
      </p:sp>
      <p:sp>
        <p:nvSpPr>
          <p:cNvPr id="9" name="Course Purpose">
            <a:extLst>
              <a:ext uri="{FF2B5EF4-FFF2-40B4-BE49-F238E27FC236}">
                <a16:creationId xmlns:a16="http://schemas.microsoft.com/office/drawing/2014/main" id="{B5C21FE2-E9CF-CF77-28B4-6FE61ECF9DAE}"/>
              </a:ext>
            </a:extLst>
          </p:cNvPr>
          <p:cNvSpPr txBox="1"/>
          <p:nvPr/>
        </p:nvSpPr>
        <p:spPr>
          <a:xfrm>
            <a:off x="371433" y="1406247"/>
            <a:ext cx="3533818" cy="2849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OFF-SITE EMERGENCY PLAN- PART-1</a:t>
            </a:r>
            <a:br>
              <a:rPr lang="en-US" sz="3600" dirty="0"/>
            </a:br>
            <a:r>
              <a:rPr lang="en-US" sz="3600" dirty="0"/>
              <a:t>( INDIVIDUAL INDUSTRIES)</a:t>
            </a:r>
          </a:p>
        </p:txBody>
      </p:sp>
      <p:pic>
        <p:nvPicPr>
          <p:cNvPr id="2" name="Picture 1">
            <a:extLst>
              <a:ext uri="{FF2B5EF4-FFF2-40B4-BE49-F238E27FC236}">
                <a16:creationId xmlns:a16="http://schemas.microsoft.com/office/drawing/2014/main" id="{CDA7E19F-BA2F-20A9-51E5-F5A4BABFC26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4944FAB-B637-EB3B-035B-E0A953C7A28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306773781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CF3A3-2E01-5335-FD57-F2ADBB300F3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D89EF36-22C1-7CE4-233C-B18028EC561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D94B853-C9B1-278A-DA84-BAFA4C6E5435}"/>
              </a:ext>
            </a:extLst>
          </p:cNvPr>
          <p:cNvSpPr txBox="1"/>
          <p:nvPr/>
        </p:nvSpPr>
        <p:spPr>
          <a:xfrm>
            <a:off x="4171271" y="1186609"/>
            <a:ext cx="7538129" cy="526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Sectorial division of emergency planning zone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Direction/distance/Sectors giving details of villages and approximate population)</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Emergency committees.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Notification of off-site emergency.</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Responsibilities and duties of Govt. and other agencies.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Annexures containing details of telephone numbers. Contact address safety professionals of the area, Medical facilities etc.</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0727DBC-FC12-BD37-FA20-F3E9B69C7DB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49920EE-07DC-0737-F34D-4130BCB6E49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8D618BB-88B6-4F0E-FA6B-F456AE0FE23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12</a:t>
            </a:fld>
            <a:endParaRPr dirty="0"/>
          </a:p>
        </p:txBody>
      </p:sp>
      <p:sp>
        <p:nvSpPr>
          <p:cNvPr id="9" name="Course Purpose">
            <a:extLst>
              <a:ext uri="{FF2B5EF4-FFF2-40B4-BE49-F238E27FC236}">
                <a16:creationId xmlns:a16="http://schemas.microsoft.com/office/drawing/2014/main" id="{0FFF0272-ED6F-992A-2CA7-7D911A3C434F}"/>
              </a:ext>
            </a:extLst>
          </p:cNvPr>
          <p:cNvSpPr txBox="1"/>
          <p:nvPr/>
        </p:nvSpPr>
        <p:spPr>
          <a:xfrm>
            <a:off x="371433" y="1406247"/>
            <a:ext cx="3533818" cy="3957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OFF-SITE EMERGENCY – PLAN-2</a:t>
            </a:r>
            <a:br>
              <a:rPr lang="en-US" sz="3600" dirty="0"/>
            </a:br>
            <a:r>
              <a:rPr lang="en-US" sz="3600" dirty="0"/>
              <a:t>(COMMON OFF-SITE EMERGENCY PLAN)</a:t>
            </a:r>
          </a:p>
        </p:txBody>
      </p:sp>
      <p:pic>
        <p:nvPicPr>
          <p:cNvPr id="2" name="Picture 1">
            <a:extLst>
              <a:ext uri="{FF2B5EF4-FFF2-40B4-BE49-F238E27FC236}">
                <a16:creationId xmlns:a16="http://schemas.microsoft.com/office/drawing/2014/main" id="{9423732F-296D-2708-F005-B9E1E589D30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D9102BB-2F22-11A8-BA2A-E6BACFDC43C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637591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6BE92-19D1-84A4-8FE8-6733F9D9EBB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C5484DE4-5C95-3B9F-7601-CB1D4744660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8AAA8266-8226-4180-396A-CC558504D6D0}"/>
              </a:ext>
            </a:extLst>
          </p:cNvPr>
          <p:cNvSpPr txBox="1"/>
          <p:nvPr/>
        </p:nvSpPr>
        <p:spPr>
          <a:xfrm>
            <a:off x="4171271" y="1186609"/>
            <a:ext cx="7538129" cy="52675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Respirators.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Gum boot.</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Safety helmets.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Asbestos Rubber hand gloves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Google and face shield.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Toxic gas measuring instrument.</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Explosive meter.</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Oxygen measuring instrument.</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Wind direction indicator</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16F6470-E1E9-1F61-B996-7433DCACE9BD}"/>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DD6324F-7285-8E8D-071D-197915F1B0F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24E9F0DE-38A5-A2B8-0FD3-91FD0148E27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13</a:t>
            </a:fld>
            <a:endParaRPr dirty="0"/>
          </a:p>
        </p:txBody>
      </p:sp>
      <p:sp>
        <p:nvSpPr>
          <p:cNvPr id="9" name="Course Purpose">
            <a:extLst>
              <a:ext uri="{FF2B5EF4-FFF2-40B4-BE49-F238E27FC236}">
                <a16:creationId xmlns:a16="http://schemas.microsoft.com/office/drawing/2014/main" id="{8137354C-0309-8D6D-8553-6D64B021AB50}"/>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SAFETY EQUIPMENT</a:t>
            </a:r>
          </a:p>
        </p:txBody>
      </p:sp>
      <p:pic>
        <p:nvPicPr>
          <p:cNvPr id="2" name="Picture 1">
            <a:extLst>
              <a:ext uri="{FF2B5EF4-FFF2-40B4-BE49-F238E27FC236}">
                <a16:creationId xmlns:a16="http://schemas.microsoft.com/office/drawing/2014/main" id="{A604CDCE-7B4C-6647-AA83-C9EE5F49C9D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9D2CA5CB-FE21-A85E-01FF-587D239BF71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A26FD1EA-752E-5D5A-A2F2-37A676325365}"/>
              </a:ext>
            </a:extLst>
          </p:cNvPr>
          <p:cNvPicPr>
            <a:picLocks noChangeAspect="1"/>
          </p:cNvPicPr>
          <p:nvPr/>
        </p:nvPicPr>
        <p:blipFill>
          <a:blip r:embed="rId4"/>
          <a:stretch>
            <a:fillRect/>
          </a:stretch>
        </p:blipFill>
        <p:spPr>
          <a:xfrm>
            <a:off x="669436" y="3083914"/>
            <a:ext cx="2703229" cy="2709887"/>
          </a:xfrm>
          <a:prstGeom prst="rect">
            <a:avLst/>
          </a:prstGeom>
        </p:spPr>
      </p:pic>
    </p:spTree>
    <p:extLst>
      <p:ext uri="{BB962C8B-B14F-4D97-AF65-F5344CB8AC3E}">
        <p14:creationId xmlns:p14="http://schemas.microsoft.com/office/powerpoint/2010/main" val="272746763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10E3E-C644-3648-1E44-1ED00E477DD5}"/>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A13ED873-9F68-BE80-24F3-C29807546676}"/>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BD92FC9B-F746-8AF6-64C6-B17EEB97FAE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4296009D-AAA5-B0A0-E374-C0DB51F3BC79}"/>
              </a:ext>
            </a:extLst>
          </p:cNvPr>
          <p:cNvSpPr txBox="1">
            <a:spLocks noGrp="1"/>
          </p:cNvSpPr>
          <p:nvPr>
            <p:ph type="sldNum" sz="quarter" idx="2"/>
          </p:nvPr>
        </p:nvSpPr>
        <p:spPr>
          <a:xfrm>
            <a:off x="11404882" y="6406669"/>
            <a:ext cx="4251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14</a:t>
            </a:fld>
            <a:endParaRPr dirty="0"/>
          </a:p>
        </p:txBody>
      </p:sp>
      <p:pic>
        <p:nvPicPr>
          <p:cNvPr id="2" name="Picture 1">
            <a:extLst>
              <a:ext uri="{FF2B5EF4-FFF2-40B4-BE49-F238E27FC236}">
                <a16:creationId xmlns:a16="http://schemas.microsoft.com/office/drawing/2014/main" id="{0089F043-540B-1A70-856E-05F9BA30F9E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BF283A5-878B-0112-7EF3-826E179F39A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66587566-B574-2C55-C7DE-A9E3536466E5}"/>
              </a:ext>
            </a:extLst>
          </p:cNvPr>
          <p:cNvPicPr>
            <a:picLocks noChangeAspect="1"/>
          </p:cNvPicPr>
          <p:nvPr/>
        </p:nvPicPr>
        <p:blipFill>
          <a:blip r:embed="rId4"/>
          <a:stretch>
            <a:fillRect/>
          </a:stretch>
        </p:blipFill>
        <p:spPr>
          <a:xfrm>
            <a:off x="1314352" y="2380056"/>
            <a:ext cx="9925148" cy="1164437"/>
          </a:xfrm>
          <a:prstGeom prst="rect">
            <a:avLst/>
          </a:prstGeom>
        </p:spPr>
      </p:pic>
    </p:spTree>
    <p:extLst>
      <p:ext uri="{BB962C8B-B14F-4D97-AF65-F5344CB8AC3E}">
        <p14:creationId xmlns:p14="http://schemas.microsoft.com/office/powerpoint/2010/main" val="45992899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5D79F-90F4-2244-2F24-9A0C25066C3C}"/>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D9E16DEA-D4E2-5252-7AD1-F7E18CB07E07}"/>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E8AF4370-4429-D908-8B88-6DD3D65DF2E3}"/>
              </a:ext>
            </a:extLst>
          </p:cNvPr>
          <p:cNvSpPr txBox="1"/>
          <p:nvPr/>
        </p:nvSpPr>
        <p:spPr>
          <a:xfrm>
            <a:off x="4171271" y="1186609"/>
            <a:ext cx="7538129" cy="52675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DETECTOR 	:-	 Gamma &amp; x-ray (Dose)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 	Semi-conductor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RANGE 	:- 	1uSv to 999999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uSv</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DISPLAY 	:- 	6 digit LCD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ACCURACY	:- 	(±)15%</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Lithium Ion Cell  (03 volts)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Used for 1000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hrs</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It records instantaneous dose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It is temporary record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B9396D8-C845-9396-A541-47B97647BA41}"/>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F7097FE3-E40A-6F31-0F75-FFEBCCCF39E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585D8A5-4D5C-2217-76C3-B34BCEA4B5FA}"/>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15</a:t>
            </a:fld>
            <a:endParaRPr dirty="0"/>
          </a:p>
        </p:txBody>
      </p:sp>
      <p:sp>
        <p:nvSpPr>
          <p:cNvPr id="9" name="Course Purpose">
            <a:extLst>
              <a:ext uri="{FF2B5EF4-FFF2-40B4-BE49-F238E27FC236}">
                <a16:creationId xmlns:a16="http://schemas.microsoft.com/office/drawing/2014/main" id="{D24C2EC6-BE75-897A-E4F1-DE03DDC33396}"/>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ELECTRONIC DOSIMETER</a:t>
            </a:r>
          </a:p>
        </p:txBody>
      </p:sp>
      <p:pic>
        <p:nvPicPr>
          <p:cNvPr id="2" name="Picture 1">
            <a:extLst>
              <a:ext uri="{FF2B5EF4-FFF2-40B4-BE49-F238E27FC236}">
                <a16:creationId xmlns:a16="http://schemas.microsoft.com/office/drawing/2014/main" id="{38BA9F50-C393-0B6E-6588-36AA04A7BA7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3C57346-DA74-2C8A-F89F-0AF9788DCBE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08E86F77-3D7A-5BCC-14C1-1E30CCFB2D4E}"/>
              </a:ext>
            </a:extLst>
          </p:cNvPr>
          <p:cNvPicPr>
            <a:picLocks noChangeAspect="1"/>
          </p:cNvPicPr>
          <p:nvPr/>
        </p:nvPicPr>
        <p:blipFill>
          <a:blip r:embed="rId4"/>
          <a:stretch>
            <a:fillRect/>
          </a:stretch>
        </p:blipFill>
        <p:spPr>
          <a:xfrm>
            <a:off x="1003931" y="2628180"/>
            <a:ext cx="2268821" cy="4088370"/>
          </a:xfrm>
          <a:prstGeom prst="rect">
            <a:avLst/>
          </a:prstGeom>
        </p:spPr>
      </p:pic>
    </p:spTree>
    <p:extLst>
      <p:ext uri="{BB962C8B-B14F-4D97-AF65-F5344CB8AC3E}">
        <p14:creationId xmlns:p14="http://schemas.microsoft.com/office/powerpoint/2010/main" val="37860211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FD58C-4DC5-A3BF-3206-2FBF15517569}"/>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0817EAC-A30D-0A86-0A49-05321829A50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666E94ED-8EED-5B57-E9D9-D15E060774D8}"/>
              </a:ext>
            </a:extLst>
          </p:cNvPr>
          <p:cNvSpPr txBox="1"/>
          <p:nvPr/>
        </p:nvSpPr>
        <p:spPr>
          <a:xfrm>
            <a:off x="4171271" y="1186609"/>
            <a:ext cx="7820704" cy="47114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PURPOSE      : Beta/ Gama / X-Ray detection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ADVANTAGE : 4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Mtr</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long Telescopic Probe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WORKS ON   :  GMT (D1&amp;D2)</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RANGE	:   (X-Ray &amp; Gamma Ray) 0 to1000 R/</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Beta 	:  0 to 900 CPS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(1.5 V) 5 Pencil Cells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   Gas Filled Detector</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ACCURACY  : (+/-) 15%</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C348481D-ADC7-8F61-28C0-92B5AE7D6609}"/>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A4D5CFA-8B07-3D8D-FD31-C84C25E49A7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D276A094-D5B5-8377-EA55-3EFE78593F2E}"/>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16</a:t>
            </a:fld>
            <a:endParaRPr dirty="0"/>
          </a:p>
        </p:txBody>
      </p:sp>
      <p:sp>
        <p:nvSpPr>
          <p:cNvPr id="9" name="Course Purpose">
            <a:extLst>
              <a:ext uri="{FF2B5EF4-FFF2-40B4-BE49-F238E27FC236}">
                <a16:creationId xmlns:a16="http://schemas.microsoft.com/office/drawing/2014/main" id="{F6A6A97A-FEE5-DBA6-E4C4-55B9DEA0EAF7}"/>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TELETECTOR (TELERAD)</a:t>
            </a:r>
          </a:p>
        </p:txBody>
      </p:sp>
      <p:pic>
        <p:nvPicPr>
          <p:cNvPr id="2" name="Picture 1">
            <a:extLst>
              <a:ext uri="{FF2B5EF4-FFF2-40B4-BE49-F238E27FC236}">
                <a16:creationId xmlns:a16="http://schemas.microsoft.com/office/drawing/2014/main" id="{C9887A30-E70B-9AAD-816B-BA62B46F988A}"/>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143CFB5-66C8-68FE-EDFA-79E7892BCFE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A6EF3939-F669-ECBC-ABB3-A9F48C0F3313}"/>
              </a:ext>
            </a:extLst>
          </p:cNvPr>
          <p:cNvPicPr>
            <a:picLocks noChangeAspect="1"/>
          </p:cNvPicPr>
          <p:nvPr/>
        </p:nvPicPr>
        <p:blipFill>
          <a:blip r:embed="rId4"/>
          <a:stretch>
            <a:fillRect/>
          </a:stretch>
        </p:blipFill>
        <p:spPr>
          <a:xfrm>
            <a:off x="803021" y="2834351"/>
            <a:ext cx="2216365" cy="3570016"/>
          </a:xfrm>
          <a:prstGeom prst="rect">
            <a:avLst/>
          </a:prstGeom>
        </p:spPr>
      </p:pic>
    </p:spTree>
    <p:extLst>
      <p:ext uri="{BB962C8B-B14F-4D97-AF65-F5344CB8AC3E}">
        <p14:creationId xmlns:p14="http://schemas.microsoft.com/office/powerpoint/2010/main" val="321335992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56CC9-96DA-5B00-6481-C1BC51149EB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1F01599-AA4B-67ED-FD08-F520E573BB37}"/>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14" name="PPT 2 -">
            <a:extLst>
              <a:ext uri="{FF2B5EF4-FFF2-40B4-BE49-F238E27FC236}">
                <a16:creationId xmlns:a16="http://schemas.microsoft.com/office/drawing/2014/main" id="{459B9750-F60B-59D6-81F7-4A1165E1C67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CF5BF77B-0195-102A-306E-28D44D470AD4}"/>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1552DCFF-1113-2283-1AFC-FFB8D1BA11C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17</a:t>
            </a:fld>
            <a:endParaRPr dirty="0"/>
          </a:p>
        </p:txBody>
      </p:sp>
      <p:sp>
        <p:nvSpPr>
          <p:cNvPr id="9" name="Course Purpose">
            <a:extLst>
              <a:ext uri="{FF2B5EF4-FFF2-40B4-BE49-F238E27FC236}">
                <a16:creationId xmlns:a16="http://schemas.microsoft.com/office/drawing/2014/main" id="{4F70B1F2-B039-FE11-A7B9-9041F8125EAA}"/>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TELETECTOR (TELERAD)</a:t>
            </a:r>
          </a:p>
        </p:txBody>
      </p:sp>
      <p:pic>
        <p:nvPicPr>
          <p:cNvPr id="2" name="Picture 1">
            <a:extLst>
              <a:ext uri="{FF2B5EF4-FFF2-40B4-BE49-F238E27FC236}">
                <a16:creationId xmlns:a16="http://schemas.microsoft.com/office/drawing/2014/main" id="{3D993FBA-21BA-D412-2016-78981A946D4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3565D985-CC19-4B24-0419-8B853D17DE8F}"/>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713EB237-25EA-BCF1-4EB9-08653494D2A1}"/>
              </a:ext>
            </a:extLst>
          </p:cNvPr>
          <p:cNvPicPr>
            <a:picLocks noChangeAspect="1"/>
          </p:cNvPicPr>
          <p:nvPr/>
        </p:nvPicPr>
        <p:blipFill>
          <a:blip r:embed="rId5"/>
          <a:stretch>
            <a:fillRect/>
          </a:stretch>
        </p:blipFill>
        <p:spPr>
          <a:xfrm>
            <a:off x="803021" y="2834351"/>
            <a:ext cx="2216365" cy="3570016"/>
          </a:xfrm>
          <a:prstGeom prst="rect">
            <a:avLst/>
          </a:prstGeom>
        </p:spPr>
      </p:pic>
      <p:graphicFrame>
        <p:nvGraphicFramePr>
          <p:cNvPr id="5" name="Group 3">
            <a:extLst>
              <a:ext uri="{FF2B5EF4-FFF2-40B4-BE49-F238E27FC236}">
                <a16:creationId xmlns:a16="http://schemas.microsoft.com/office/drawing/2014/main" id="{9805FF95-31D2-21BF-2AE9-1762B80C9C34}"/>
              </a:ext>
            </a:extLst>
          </p:cNvPr>
          <p:cNvGraphicFramePr/>
          <p:nvPr>
            <p:extLst>
              <p:ext uri="{D42A27DB-BD31-4B8C-83A1-F6EECF244321}">
                <p14:modId xmlns:p14="http://schemas.microsoft.com/office/powerpoint/2010/main" val="3764621075"/>
              </p:ext>
            </p:extLst>
          </p:nvPr>
        </p:nvGraphicFramePr>
        <p:xfrm>
          <a:off x="4343401" y="1958216"/>
          <a:ext cx="7667626" cy="3291840"/>
        </p:xfrm>
        <a:graphic>
          <a:graphicData uri="http://schemas.openxmlformats.org/drawingml/2006/table">
            <a:tbl>
              <a:tblPr/>
              <a:tblGrid>
                <a:gridCol w="547917">
                  <a:extLst>
                    <a:ext uri="{9D8B030D-6E8A-4147-A177-3AD203B41FA5}">
                      <a16:colId xmlns:a16="http://schemas.microsoft.com/office/drawing/2014/main" val="20000"/>
                    </a:ext>
                  </a:extLst>
                </a:gridCol>
                <a:gridCol w="1702084">
                  <a:extLst>
                    <a:ext uri="{9D8B030D-6E8A-4147-A177-3AD203B41FA5}">
                      <a16:colId xmlns:a16="http://schemas.microsoft.com/office/drawing/2014/main" val="20001"/>
                    </a:ext>
                  </a:extLst>
                </a:gridCol>
                <a:gridCol w="1411875">
                  <a:extLst>
                    <a:ext uri="{9D8B030D-6E8A-4147-A177-3AD203B41FA5}">
                      <a16:colId xmlns:a16="http://schemas.microsoft.com/office/drawing/2014/main" val="20002"/>
                    </a:ext>
                  </a:extLst>
                </a:gridCol>
                <a:gridCol w="1096465">
                  <a:extLst>
                    <a:ext uri="{9D8B030D-6E8A-4147-A177-3AD203B41FA5}">
                      <a16:colId xmlns:a16="http://schemas.microsoft.com/office/drawing/2014/main" val="20003"/>
                    </a:ext>
                  </a:extLst>
                </a:gridCol>
                <a:gridCol w="1973637">
                  <a:extLst>
                    <a:ext uri="{9D8B030D-6E8A-4147-A177-3AD203B41FA5}">
                      <a16:colId xmlns:a16="http://schemas.microsoft.com/office/drawing/2014/main" val="20004"/>
                    </a:ext>
                  </a:extLst>
                </a:gridCol>
                <a:gridCol w="935648">
                  <a:extLst>
                    <a:ext uri="{9D8B030D-6E8A-4147-A177-3AD203B41FA5}">
                      <a16:colId xmlns:a16="http://schemas.microsoft.com/office/drawing/2014/main" val="20005"/>
                    </a:ext>
                  </a:extLst>
                </a:gridCol>
              </a:tblGrid>
              <a:tr h="679508">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RANGES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SCALE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LED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RADIATION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DETECTOR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0"/>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0-1000R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1"/>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0-50R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2"/>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0-2.5R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&amp;Gamma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3"/>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0-50mR/ </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900CPS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66FF33"/>
                          </a:solidFill>
                          <a:effectLst/>
                          <a:latin typeface="Times New Roman" panose="02020603050405020304" pitchFamily="18" charset="0"/>
                          <a:cs typeface="Times New Roman" panose="02020603050405020304" pitchFamily="18" charset="0"/>
                        </a:rPr>
                        <a:t>GREEN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X, Gamma&amp;Beta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4"/>
                  </a:ext>
                </a:extLst>
              </a:tr>
              <a:tr h="384070">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0-2.5mR/ </a:t>
                      </a:r>
                      <a:r>
                        <a:rPr kumimoji="0" lang="en-US" sz="20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45cps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BLACK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rgbClr val="66FF33"/>
                          </a:solidFill>
                          <a:effectLst/>
                          <a:latin typeface="Times New Roman" panose="02020603050405020304" pitchFamily="18" charset="0"/>
                          <a:cs typeface="Times New Roman" panose="02020603050405020304" pitchFamily="18" charset="0"/>
                        </a:rPr>
                        <a:t>GREEN</a:t>
                      </a: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X, </a:t>
                      </a:r>
                      <a:r>
                        <a:rPr kumimoji="0" lang="en-US" sz="20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Gamma&amp;Beta</a:t>
                      </a: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Tx/>
                        <a:buNone/>
                      </a:pPr>
                      <a:r>
                        <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D-1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headEnd type="none" w="med" len="med"/>
                      <a:tailEnd type="none" w="med" len="med"/>
                    </a:lnTlToBr>
                    <a:lnBlToTr>
                      <a:noFill/>
                      <a:headEnd type="none" w="med" len="med"/>
                      <a:tailEnd type="none" w="med" len="me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5202402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120C-C115-2DA8-96D4-6F024D1986D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C1A5B7-6780-7A8E-E763-443E180D55BD}"/>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50520B1-3803-45C8-3E5A-0F59AF4A8887}"/>
              </a:ext>
            </a:extLst>
          </p:cNvPr>
          <p:cNvSpPr txBox="1"/>
          <p:nvPr/>
        </p:nvSpPr>
        <p:spPr>
          <a:xfrm>
            <a:off x="4083866" y="1141499"/>
            <a:ext cx="7820704" cy="5377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PORTABLE DEVICE TO MEASURE  ALPHA CONTAMINATION LEVEL</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PURPOSE     	 	: Detects Alpha particle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ADVANTAGE 		: Portable &amp; Accurate Device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READING  		: In PPS (Particles per Second)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  Scintillator detector(PMT)</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RANGE        	 	:  4-5cms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DISPLAY       		: 4 digit LCD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MODES          		: Auto &amp; Manual</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WORKING TIME 	: 1 Min (in Auto Mode)</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 Continuous (in Manual Mode)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(1.5V) DC-R14 size 05 cells 		         	 (medium battery)</a:t>
            </a:r>
          </a:p>
        </p:txBody>
      </p:sp>
      <p:sp>
        <p:nvSpPr>
          <p:cNvPr id="114" name="PPT 2 -">
            <a:extLst>
              <a:ext uri="{FF2B5EF4-FFF2-40B4-BE49-F238E27FC236}">
                <a16:creationId xmlns:a16="http://schemas.microsoft.com/office/drawing/2014/main" id="{C31FA891-01E7-B94E-F5D7-41088B19DB86}"/>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21D150B-78BD-358E-0776-08B497E2BE5E}"/>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7C4AB59-5654-E0F5-CAFF-3C354451D18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18</a:t>
            </a:fld>
            <a:endParaRPr dirty="0"/>
          </a:p>
        </p:txBody>
      </p:sp>
      <p:sp>
        <p:nvSpPr>
          <p:cNvPr id="9" name="Course Purpose">
            <a:extLst>
              <a:ext uri="{FF2B5EF4-FFF2-40B4-BE49-F238E27FC236}">
                <a16:creationId xmlns:a16="http://schemas.microsoft.com/office/drawing/2014/main" id="{1EB3D2F3-2919-C284-AD12-B2D1C32BBF3C}"/>
              </a:ext>
            </a:extLst>
          </p:cNvPr>
          <p:cNvSpPr txBox="1"/>
          <p:nvPr/>
        </p:nvSpPr>
        <p:spPr>
          <a:xfrm>
            <a:off x="371433" y="1406247"/>
            <a:ext cx="3533818"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ALSCIN MONITOR</a:t>
            </a:r>
          </a:p>
        </p:txBody>
      </p:sp>
      <p:pic>
        <p:nvPicPr>
          <p:cNvPr id="2" name="Picture 1">
            <a:extLst>
              <a:ext uri="{FF2B5EF4-FFF2-40B4-BE49-F238E27FC236}">
                <a16:creationId xmlns:a16="http://schemas.microsoft.com/office/drawing/2014/main" id="{6C286B0F-2C6C-32AE-3B8A-12925D63F06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75DABE5-1D0F-4495-08B2-0F16D95C1599}"/>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6E00DC61-C242-4B6A-CB37-04B3524C2B6C}"/>
              </a:ext>
            </a:extLst>
          </p:cNvPr>
          <p:cNvPicPr>
            <a:picLocks noChangeAspect="1"/>
          </p:cNvPicPr>
          <p:nvPr/>
        </p:nvPicPr>
        <p:blipFill>
          <a:blip r:embed="rId4"/>
          <a:stretch>
            <a:fillRect/>
          </a:stretch>
        </p:blipFill>
        <p:spPr>
          <a:xfrm>
            <a:off x="576671" y="2696651"/>
            <a:ext cx="2728345" cy="3710018"/>
          </a:xfrm>
          <a:prstGeom prst="rect">
            <a:avLst/>
          </a:prstGeom>
        </p:spPr>
      </p:pic>
    </p:spTree>
    <p:extLst>
      <p:ext uri="{BB962C8B-B14F-4D97-AF65-F5344CB8AC3E}">
        <p14:creationId xmlns:p14="http://schemas.microsoft.com/office/powerpoint/2010/main" val="203591808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A9001-F6DC-2514-FA5F-6C083668518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87A433E-6894-6C17-4A24-2B39AC81DD40}"/>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3EE74B-1F08-B1BC-4C3C-83CE3FB77373}"/>
              </a:ext>
            </a:extLst>
          </p:cNvPr>
          <p:cNvSpPr txBox="1"/>
          <p:nvPr/>
        </p:nvSpPr>
        <p:spPr>
          <a:xfrm>
            <a:off x="4083865" y="1141499"/>
            <a:ext cx="7946209" cy="5495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PORTABLE DEVICE TO MEASURE  LOW RANGE X-RAY, BETA &amp; GAMMA RADIATION</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PURPOSE      : Beta/ Gama / X-Ray detection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ADVANTAGE : Light, Portable, gives Fast &amp;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Accurate measurement.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READING       : 4 LED Display to indicate</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Range</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Incident RADIATION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Low Battery</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 (Gas Filled Detector) GM Tube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LOW RANGE :  0 – 50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mR</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0 – 54000cpm</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05 Pencil Cells (1.5V)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ACCURACY       : (+/-) 15%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WORKING TIME : 60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hrs</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Continuous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OPERATING TEMP. :0-50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Deg.C</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F826B427-8328-6856-0BC4-2EC6C4FB0375}"/>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A07410D-3735-241F-8105-F0C196FEBBB9}"/>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DD7F1F77-C652-587D-ECF9-52085725FE2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19</a:t>
            </a:fld>
            <a:endParaRPr dirty="0"/>
          </a:p>
        </p:txBody>
      </p:sp>
      <p:sp>
        <p:nvSpPr>
          <p:cNvPr id="9" name="Course Purpose">
            <a:extLst>
              <a:ext uri="{FF2B5EF4-FFF2-40B4-BE49-F238E27FC236}">
                <a16:creationId xmlns:a16="http://schemas.microsoft.com/office/drawing/2014/main" id="{1DEF3B84-3167-7EC6-5977-905A59110DE6}"/>
              </a:ext>
            </a:extLst>
          </p:cNvPr>
          <p:cNvSpPr txBox="1"/>
          <p:nvPr/>
        </p:nvSpPr>
        <p:spPr>
          <a:xfrm>
            <a:off x="371433" y="1406247"/>
            <a:ext cx="3533818" cy="2849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RADIATION SURVEY METER</a:t>
            </a:r>
          </a:p>
          <a:p>
            <a:pPr>
              <a:lnSpc>
                <a:spcPct val="100000"/>
              </a:lnSpc>
            </a:pPr>
            <a:r>
              <a:rPr lang="sv-SE" sz="3600" dirty="0"/>
              <a:t> (MINIRAD BETA INTERNAL)</a:t>
            </a:r>
          </a:p>
        </p:txBody>
      </p:sp>
      <p:pic>
        <p:nvPicPr>
          <p:cNvPr id="2" name="Picture 1">
            <a:extLst>
              <a:ext uri="{FF2B5EF4-FFF2-40B4-BE49-F238E27FC236}">
                <a16:creationId xmlns:a16="http://schemas.microsoft.com/office/drawing/2014/main" id="{69F8DBC3-FE72-6EF5-A364-27F5CA1A608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6EE14A1C-F706-6B09-84FE-75675B04E1B6}"/>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FF5F823A-1B19-5AD0-731B-3CC9348F3A4E}"/>
              </a:ext>
            </a:extLst>
          </p:cNvPr>
          <p:cNvPicPr>
            <a:picLocks noChangeAspect="1"/>
          </p:cNvPicPr>
          <p:nvPr/>
        </p:nvPicPr>
        <p:blipFill>
          <a:blip r:embed="rId4"/>
          <a:stretch>
            <a:fillRect/>
          </a:stretch>
        </p:blipFill>
        <p:spPr>
          <a:xfrm>
            <a:off x="1044117" y="4593318"/>
            <a:ext cx="1489533" cy="2043724"/>
          </a:xfrm>
          <a:prstGeom prst="rect">
            <a:avLst/>
          </a:prstGeom>
        </p:spPr>
      </p:pic>
    </p:spTree>
    <p:extLst>
      <p:ext uri="{BB962C8B-B14F-4D97-AF65-F5344CB8AC3E}">
        <p14:creationId xmlns:p14="http://schemas.microsoft.com/office/powerpoint/2010/main" val="164386727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on completing this lesson, you will be able to:">
            <a:extLst>
              <a:ext uri="{FF2B5EF4-FFF2-40B4-BE49-F238E27FC236}">
                <a16:creationId xmlns:a16="http://schemas.microsoft.com/office/drawing/2014/main" id="{C77F0D2F-63C2-DC7A-327A-7363CBB73A8D}"/>
              </a:ext>
            </a:extLst>
          </p:cNvPr>
          <p:cNvSpPr txBox="1">
            <a:spLocks/>
          </p:cNvSpPr>
          <p:nvPr/>
        </p:nvSpPr>
        <p:spPr>
          <a:xfrm>
            <a:off x="288946" y="1351789"/>
            <a:ext cx="3813969" cy="3878263"/>
          </a:xfrm>
          <a:prstGeom prst="rect">
            <a:avLst/>
          </a:prstGeom>
          <a:solidFill>
            <a:srgbClr val="E46C0A"/>
          </a:solidFill>
        </p:spPr>
        <p:txBody>
          <a:bodyPr lIns="44618" tIns="44618" rIns="44618" bIns="44618" anchor="t"/>
          <a:lstStyle>
            <a:lvl1pPr marL="0" marR="0" indent="0" algn="l" defTabSz="1896340" latinLnBrk="0">
              <a:lnSpc>
                <a:spcPct val="100000"/>
              </a:lnSpc>
              <a:spcBef>
                <a:spcPts val="2100"/>
              </a:spcBef>
              <a:spcAft>
                <a:spcPts val="0"/>
              </a:spcAft>
              <a:buClrTx/>
              <a:buSzTx/>
              <a:buFontTx/>
              <a:buNone/>
              <a:tabLst>
                <a:tab pos="2286000" algn="l"/>
                <a:tab pos="3644900" algn="l"/>
                <a:tab pos="5029200" algn="l"/>
                <a:tab pos="6388100" algn="l"/>
              </a:tabLst>
              <a:defRPr sz="4200" b="0" i="0" u="none" strike="noStrike" cap="none" spc="0" baseline="0">
                <a:solidFill>
                  <a:srgbClr val="000000"/>
                </a:solidFill>
                <a:uFillTx/>
                <a:latin typeface="Open Sans"/>
                <a:ea typeface="Open Sans"/>
                <a:cs typeface="Open Sans"/>
                <a:sym typeface="Open Sans"/>
              </a:defRPr>
            </a:lvl1pPr>
            <a:lvl2pPr marL="0" marR="0" indent="457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2pPr>
            <a:lvl3pPr marL="0" marR="0" indent="914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3pPr>
            <a:lvl4pPr marL="0" marR="0" indent="1371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4pPr>
            <a:lvl5pPr marL="0" marR="0" indent="18288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5pPr>
            <a:lvl6pPr marL="0" marR="0" indent="22860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6pPr>
            <a:lvl7pPr marL="0" marR="0" indent="27432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7pPr>
            <a:lvl8pPr marL="0" marR="0" indent="32004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8pPr>
            <a:lvl9pPr marL="0" marR="0" indent="3657600" algn="l" defTabSz="2438400" latinLnBrk="0">
              <a:lnSpc>
                <a:spcPct val="100000"/>
              </a:lnSpc>
              <a:spcBef>
                <a:spcPts val="1100"/>
              </a:spcBef>
              <a:spcAft>
                <a:spcPts val="0"/>
              </a:spcAft>
              <a:buClrTx/>
              <a:buSzTx/>
              <a:buFontTx/>
              <a:buNone/>
              <a:tabLst/>
              <a:defRPr sz="4800" b="0" i="1" u="none" strike="noStrike" cap="none" spc="0" baseline="0">
                <a:solidFill>
                  <a:srgbClr val="FFFFFF"/>
                </a:solidFill>
                <a:uFillTx/>
                <a:latin typeface="Verdana"/>
                <a:ea typeface="Verdana"/>
                <a:cs typeface="Verdana"/>
                <a:sym typeface="Verdana"/>
              </a:defRPr>
            </a:lvl9pPr>
          </a:lstStyle>
          <a:p>
            <a:r>
              <a:rPr lang="en-US" sz="2400" dirty="0"/>
              <a:t>Upon completing this lesson, you will be able to:</a:t>
            </a:r>
          </a:p>
        </p:txBody>
      </p:sp>
      <p:sp>
        <p:nvSpPr>
          <p:cNvPr id="6" name="OBJECTIVES">
            <a:extLst>
              <a:ext uri="{FF2B5EF4-FFF2-40B4-BE49-F238E27FC236}">
                <a16:creationId xmlns:a16="http://schemas.microsoft.com/office/drawing/2014/main" id="{D3DB3725-B6EF-8DE8-0BDC-B71D6415B706}"/>
              </a:ext>
            </a:extLst>
          </p:cNvPr>
          <p:cNvSpPr txBox="1"/>
          <p:nvPr/>
        </p:nvSpPr>
        <p:spPr>
          <a:xfrm>
            <a:off x="4330687" y="393945"/>
            <a:ext cx="2695149" cy="63304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39142" tIns="39142" rIns="39142" bIns="39142">
            <a:spAutoFit/>
          </a:bodyPr>
          <a:lstStyle>
            <a:lvl1pPr defTabSz="1896340">
              <a:defRPr sz="7200" b="1">
                <a:solidFill>
                  <a:srgbClr val="C00000"/>
                </a:solidFill>
                <a:latin typeface="Open Sans"/>
                <a:ea typeface="Open Sans"/>
                <a:cs typeface="Open Sans"/>
                <a:sym typeface="Open Sans"/>
              </a:defRPr>
            </a:lvl1pPr>
          </a:lstStyle>
          <a:p>
            <a:r>
              <a:rPr sz="3600" dirty="0"/>
              <a:t>OBJECTIVES</a:t>
            </a:r>
          </a:p>
        </p:txBody>
      </p:sp>
      <p:sp>
        <p:nvSpPr>
          <p:cNvPr id="14" name="Slide Number">
            <a:extLst>
              <a:ext uri="{FF2B5EF4-FFF2-40B4-BE49-F238E27FC236}">
                <a16:creationId xmlns:a16="http://schemas.microsoft.com/office/drawing/2014/main" id="{83C7BAED-6F29-E142-C962-8C88F04D95BB}"/>
              </a:ext>
            </a:extLst>
          </p:cNvPr>
          <p:cNvSpPr txBox="1">
            <a:spLocks noGrp="1"/>
          </p:cNvSpPr>
          <p:nvPr>
            <p:ph type="sldNum" sz="quarter" idx="2"/>
          </p:nvPr>
        </p:nvSpPr>
        <p:spPr>
          <a:xfrm>
            <a:off x="11460471" y="6406669"/>
            <a:ext cx="193372" cy="33863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a:t>
            </a:fld>
            <a:endParaRPr/>
          </a:p>
        </p:txBody>
      </p:sp>
      <p:sp>
        <p:nvSpPr>
          <p:cNvPr id="2" name="List two steps to treat a closed wound.…">
            <a:extLst>
              <a:ext uri="{FF2B5EF4-FFF2-40B4-BE49-F238E27FC236}">
                <a16:creationId xmlns:a16="http://schemas.microsoft.com/office/drawing/2014/main" id="{EBC88503-D9C9-8469-8868-CB6A6E8838C2}"/>
              </a:ext>
            </a:extLst>
          </p:cNvPr>
          <p:cNvSpPr txBox="1"/>
          <p:nvPr/>
        </p:nvSpPr>
        <p:spPr>
          <a:xfrm>
            <a:off x="5583326" y="1247322"/>
            <a:ext cx="6319728" cy="53265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What is CBRN Emergency?</a:t>
            </a:r>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Management of HAZMAT Transportation accident.</a:t>
            </a:r>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Role and Procedure during offsite Emergency.</a:t>
            </a:r>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Info about CBRN </a:t>
            </a:r>
            <a:r>
              <a:rPr lang="en-US" sz="2400" dirty="0" err="1"/>
              <a:t>Eqpts</a:t>
            </a:r>
            <a:r>
              <a:rPr lang="en-US" sz="2400" dirty="0"/>
              <a:t>, Wiser/ERG apps.</a:t>
            </a:r>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Monitoring of threats in cities/towns with MAH Units.</a:t>
            </a:r>
          </a:p>
          <a:p>
            <a:pPr lvl="1" defTabSz="948170">
              <a:lnSpc>
                <a:spcPct val="150000"/>
              </a:lnSpc>
              <a:spcBef>
                <a:spcPts val="500"/>
              </a:spcBef>
              <a:tabLst>
                <a:tab pos="1143000" algn="l"/>
                <a:tab pos="1822450" algn="l"/>
                <a:tab pos="2514600" algn="l"/>
                <a:tab pos="3194050" algn="l"/>
              </a:tabLst>
              <a:defRPr sz="4800">
                <a:latin typeface="Open Sans"/>
                <a:ea typeface="Open Sans"/>
                <a:cs typeface="Open Sans"/>
                <a:sym typeface="Open Sans"/>
              </a:defRPr>
            </a:pPr>
            <a:r>
              <a:rPr lang="en-US" sz="2400" dirty="0"/>
              <a:t>Conclusion.</a:t>
            </a:r>
          </a:p>
        </p:txBody>
      </p:sp>
      <p:grpSp>
        <p:nvGrpSpPr>
          <p:cNvPr id="3" name="Group">
            <a:extLst>
              <a:ext uri="{FF2B5EF4-FFF2-40B4-BE49-F238E27FC236}">
                <a16:creationId xmlns:a16="http://schemas.microsoft.com/office/drawing/2014/main" id="{8B29F151-C2FD-2760-8D02-12B45828F2B8}"/>
              </a:ext>
            </a:extLst>
          </p:cNvPr>
          <p:cNvGrpSpPr/>
          <p:nvPr/>
        </p:nvGrpSpPr>
        <p:grpSpPr>
          <a:xfrm>
            <a:off x="4897524" y="1257313"/>
            <a:ext cx="609601" cy="840979"/>
            <a:chOff x="0" y="115975"/>
            <a:chExt cx="1219200" cy="1681957"/>
          </a:xfrm>
        </p:grpSpPr>
        <p:sp>
          <p:nvSpPr>
            <p:cNvPr id="5" name="Circle">
              <a:extLst>
                <a:ext uri="{FF2B5EF4-FFF2-40B4-BE49-F238E27FC236}">
                  <a16:creationId xmlns:a16="http://schemas.microsoft.com/office/drawing/2014/main" id="{A2CF8A5D-63AF-0550-745A-87A9FACA797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5" name="1">
              <a:extLst>
                <a:ext uri="{FF2B5EF4-FFF2-40B4-BE49-F238E27FC236}">
                  <a16:creationId xmlns:a16="http://schemas.microsoft.com/office/drawing/2014/main" id="{C9CBD52F-5810-657C-5DB9-93367EE39DAA}"/>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3600"/>
                <a:t>1</a:t>
              </a:r>
            </a:p>
          </p:txBody>
        </p:sp>
      </p:grpSp>
      <p:grpSp>
        <p:nvGrpSpPr>
          <p:cNvPr id="16" name="Group">
            <a:extLst>
              <a:ext uri="{FF2B5EF4-FFF2-40B4-BE49-F238E27FC236}">
                <a16:creationId xmlns:a16="http://schemas.microsoft.com/office/drawing/2014/main" id="{08DADF9C-5398-2401-4FC4-D7AE40380090}"/>
              </a:ext>
            </a:extLst>
          </p:cNvPr>
          <p:cNvGrpSpPr/>
          <p:nvPr/>
        </p:nvGrpSpPr>
        <p:grpSpPr>
          <a:xfrm>
            <a:off x="4929273" y="2011488"/>
            <a:ext cx="609601" cy="840979"/>
            <a:chOff x="0" y="115975"/>
            <a:chExt cx="1219200" cy="1681957"/>
          </a:xfrm>
        </p:grpSpPr>
        <p:sp>
          <p:nvSpPr>
            <p:cNvPr id="17" name="Circle">
              <a:extLst>
                <a:ext uri="{FF2B5EF4-FFF2-40B4-BE49-F238E27FC236}">
                  <a16:creationId xmlns:a16="http://schemas.microsoft.com/office/drawing/2014/main" id="{8FBE3C0A-15F5-0E5E-B830-BF6C48A0D87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8" name="2">
              <a:extLst>
                <a:ext uri="{FF2B5EF4-FFF2-40B4-BE49-F238E27FC236}">
                  <a16:creationId xmlns:a16="http://schemas.microsoft.com/office/drawing/2014/main" id="{35D8AC1A-4264-2AA1-BAA4-1BDF77B0C62F}"/>
                </a:ext>
              </a:extLst>
            </p:cNvPr>
            <p:cNvSpPr txBox="1"/>
            <p:nvPr/>
          </p:nvSpPr>
          <p:spPr>
            <a:xfrm>
              <a:off x="261804" y="1159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3600"/>
                <a:t>2</a:t>
              </a:r>
            </a:p>
          </p:txBody>
        </p:sp>
      </p:grpSp>
      <p:grpSp>
        <p:nvGrpSpPr>
          <p:cNvPr id="19" name="Group">
            <a:extLst>
              <a:ext uri="{FF2B5EF4-FFF2-40B4-BE49-F238E27FC236}">
                <a16:creationId xmlns:a16="http://schemas.microsoft.com/office/drawing/2014/main" id="{0D759317-3EBB-A115-0ADE-46E1553D198C}"/>
              </a:ext>
            </a:extLst>
          </p:cNvPr>
          <p:cNvGrpSpPr/>
          <p:nvPr/>
        </p:nvGrpSpPr>
        <p:grpSpPr>
          <a:xfrm>
            <a:off x="4951499" y="2971640"/>
            <a:ext cx="609601" cy="840979"/>
            <a:chOff x="0" y="141375"/>
            <a:chExt cx="1219200" cy="1681957"/>
          </a:xfrm>
        </p:grpSpPr>
        <p:sp>
          <p:nvSpPr>
            <p:cNvPr id="20" name="Circle">
              <a:extLst>
                <a:ext uri="{FF2B5EF4-FFF2-40B4-BE49-F238E27FC236}">
                  <a16:creationId xmlns:a16="http://schemas.microsoft.com/office/drawing/2014/main" id="{F9DC0021-9CFD-8817-3C96-3E2D63C53124}"/>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21" name="3">
              <a:extLst>
                <a:ext uri="{FF2B5EF4-FFF2-40B4-BE49-F238E27FC236}">
                  <a16:creationId xmlns:a16="http://schemas.microsoft.com/office/drawing/2014/main" id="{6EBD057F-C604-9D19-CD55-A353B8988AE9}"/>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sz="3600" dirty="0"/>
                <a:t>3</a:t>
              </a:r>
            </a:p>
          </p:txBody>
        </p:sp>
      </p:grpSp>
      <p:grpSp>
        <p:nvGrpSpPr>
          <p:cNvPr id="7" name="Group">
            <a:extLst>
              <a:ext uri="{FF2B5EF4-FFF2-40B4-BE49-F238E27FC236}">
                <a16:creationId xmlns:a16="http://schemas.microsoft.com/office/drawing/2014/main" id="{DA2AAF7E-C4E4-6010-C025-D39CD2B8B89B}"/>
              </a:ext>
            </a:extLst>
          </p:cNvPr>
          <p:cNvGrpSpPr/>
          <p:nvPr/>
        </p:nvGrpSpPr>
        <p:grpSpPr>
          <a:xfrm>
            <a:off x="5014225" y="4927089"/>
            <a:ext cx="609601" cy="840979"/>
            <a:chOff x="0" y="141375"/>
            <a:chExt cx="1219200" cy="1681957"/>
          </a:xfrm>
        </p:grpSpPr>
        <p:sp>
          <p:nvSpPr>
            <p:cNvPr id="8" name="Circle">
              <a:extLst>
                <a:ext uri="{FF2B5EF4-FFF2-40B4-BE49-F238E27FC236}">
                  <a16:creationId xmlns:a16="http://schemas.microsoft.com/office/drawing/2014/main" id="{E738AD9D-DC23-D4A1-F13B-34F49F49B413}"/>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9" name="3">
              <a:extLst>
                <a:ext uri="{FF2B5EF4-FFF2-40B4-BE49-F238E27FC236}">
                  <a16:creationId xmlns:a16="http://schemas.microsoft.com/office/drawing/2014/main" id="{3FAFC1C9-29AA-5D5A-EDE6-B497E3C2D8DF}"/>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5</a:t>
              </a:r>
              <a:endParaRPr sz="3600" dirty="0"/>
            </a:p>
          </p:txBody>
        </p:sp>
      </p:grpSp>
      <p:grpSp>
        <p:nvGrpSpPr>
          <p:cNvPr id="10" name="Group">
            <a:extLst>
              <a:ext uri="{FF2B5EF4-FFF2-40B4-BE49-F238E27FC236}">
                <a16:creationId xmlns:a16="http://schemas.microsoft.com/office/drawing/2014/main" id="{711D616A-0FC0-C7A9-2BA5-6384CD0D9DDB}"/>
              </a:ext>
            </a:extLst>
          </p:cNvPr>
          <p:cNvGrpSpPr/>
          <p:nvPr/>
        </p:nvGrpSpPr>
        <p:grpSpPr>
          <a:xfrm>
            <a:off x="4995948" y="4050966"/>
            <a:ext cx="609601" cy="840979"/>
            <a:chOff x="0" y="141375"/>
            <a:chExt cx="1219200" cy="1681957"/>
          </a:xfrm>
        </p:grpSpPr>
        <p:sp>
          <p:nvSpPr>
            <p:cNvPr id="11" name="Circle">
              <a:extLst>
                <a:ext uri="{FF2B5EF4-FFF2-40B4-BE49-F238E27FC236}">
                  <a16:creationId xmlns:a16="http://schemas.microsoft.com/office/drawing/2014/main" id="{A4A89A8D-87F4-2580-25F7-AFB2AB04ABB6}"/>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12" name="3">
              <a:extLst>
                <a:ext uri="{FF2B5EF4-FFF2-40B4-BE49-F238E27FC236}">
                  <a16:creationId xmlns:a16="http://schemas.microsoft.com/office/drawing/2014/main" id="{62FE5CCE-6C90-86CB-1BBC-6FEE5AA8F6A7}"/>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4</a:t>
              </a:r>
              <a:endParaRPr sz="3600" dirty="0"/>
            </a:p>
          </p:txBody>
        </p:sp>
      </p:grpSp>
      <p:grpSp>
        <p:nvGrpSpPr>
          <p:cNvPr id="13" name="Group">
            <a:extLst>
              <a:ext uri="{FF2B5EF4-FFF2-40B4-BE49-F238E27FC236}">
                <a16:creationId xmlns:a16="http://schemas.microsoft.com/office/drawing/2014/main" id="{0BCE7C17-1FE2-B32B-0108-4B85D1C6306D}"/>
              </a:ext>
            </a:extLst>
          </p:cNvPr>
          <p:cNvGrpSpPr/>
          <p:nvPr/>
        </p:nvGrpSpPr>
        <p:grpSpPr>
          <a:xfrm>
            <a:off x="5028426" y="5852091"/>
            <a:ext cx="609601" cy="840979"/>
            <a:chOff x="0" y="141375"/>
            <a:chExt cx="1219200" cy="1681957"/>
          </a:xfrm>
        </p:grpSpPr>
        <p:sp>
          <p:nvSpPr>
            <p:cNvPr id="22" name="Circle">
              <a:extLst>
                <a:ext uri="{FF2B5EF4-FFF2-40B4-BE49-F238E27FC236}">
                  <a16:creationId xmlns:a16="http://schemas.microsoft.com/office/drawing/2014/main" id="{DC0EAF69-069A-A783-B2DE-E0EDDF44C03A}"/>
                </a:ext>
              </a:extLst>
            </p:cNvPr>
            <p:cNvSpPr/>
            <p:nvPr/>
          </p:nvSpPr>
          <p:spPr>
            <a:xfrm>
              <a:off x="0" y="265245"/>
              <a:ext cx="1219200" cy="1219201"/>
            </a:xfrm>
            <a:prstGeom prst="ellipse">
              <a:avLst/>
            </a:prstGeom>
            <a:solidFill>
              <a:srgbClr val="DDDDDD"/>
            </a:solidFill>
            <a:ln w="12700" cap="flat">
              <a:noFill/>
              <a:miter lim="400000"/>
            </a:ln>
            <a:effectLst/>
          </p:spPr>
          <p:txBody>
            <a:bodyPr wrap="square" lIns="39142" tIns="39142" rIns="39142" bIns="39142" numCol="1" anchor="t">
              <a:noAutofit/>
            </a:bodyPr>
            <a:lstStyle/>
            <a:p>
              <a:endParaRPr sz="900"/>
            </a:p>
          </p:txBody>
        </p:sp>
        <p:sp>
          <p:nvSpPr>
            <p:cNvPr id="23" name="3">
              <a:extLst>
                <a:ext uri="{FF2B5EF4-FFF2-40B4-BE49-F238E27FC236}">
                  <a16:creationId xmlns:a16="http://schemas.microsoft.com/office/drawing/2014/main" id="{33FB97AE-454B-ABB8-8F86-D49A6A15E614}"/>
                </a:ext>
              </a:extLst>
            </p:cNvPr>
            <p:cNvSpPr txBox="1"/>
            <p:nvPr/>
          </p:nvSpPr>
          <p:spPr>
            <a:xfrm>
              <a:off x="287204" y="141375"/>
              <a:ext cx="822592" cy="16819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numCol="1" anchor="t">
              <a:noAutofit/>
            </a:bodyPr>
            <a:lstStyle>
              <a:lvl1pPr>
                <a:defRPr sz="7200" i="1">
                  <a:solidFill>
                    <a:srgbClr val="C00000"/>
                  </a:solidFill>
                  <a:latin typeface="Open Sans"/>
                  <a:ea typeface="Open Sans"/>
                  <a:cs typeface="Open Sans"/>
                  <a:sym typeface="Open Sans"/>
                </a:defRPr>
              </a:lvl1pPr>
            </a:lstStyle>
            <a:p>
              <a:r>
                <a:rPr lang="en-IN" sz="3600" dirty="0"/>
                <a:t>6</a:t>
              </a:r>
              <a:endParaRPr sz="3600" dirty="0"/>
            </a:p>
          </p:txBody>
        </p:sp>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EB8D-3D2A-E4FB-EC80-8D4850B9E475}"/>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7801283-779B-BF8F-B62F-976F25D5961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C1A00E8-6654-7AF7-3E23-455A7214B836}"/>
              </a:ext>
            </a:extLst>
          </p:cNvPr>
          <p:cNvSpPr txBox="1"/>
          <p:nvPr/>
        </p:nvSpPr>
        <p:spPr>
          <a:xfrm>
            <a:off x="4083865" y="1141499"/>
            <a:ext cx="7946209" cy="5495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PORTABLE DEVICE TO MEASURE  X-RAY &amp; GAMMA RADIATION</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PURPOSE       : Gama / X-Ray detection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ADVANTAGE  : Light, Portable, gives Fast &amp; accurate measurement.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READING        : 5 LED Display to indicate</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 Range</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*Instant Reading</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 Gas Filled Detector (GMT)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WEIGHT : 450 Gm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HIGH RANGE   :  0 – 5 R/</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a:t>
            </a: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ACCURACY       : (+/-) 15 % with Cesium (Cs) 137 source</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WORKING TIME : 02 min (otherwise  switched off)</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OPERATING TEMP. : 0 TO 50  Degree C</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05 Pencil Cell (1.5V)  </a:t>
            </a:r>
          </a:p>
          <a:p>
            <a:pPr algn="just">
              <a:defRPr sz="6400">
                <a:solidFill>
                  <a:srgbClr val="FFFFFF"/>
                </a:solidFill>
                <a:latin typeface="Open Sans Semibold"/>
                <a:ea typeface="Open Sans Semibold"/>
                <a:cs typeface="Open Sans Semibold"/>
                <a:sym typeface="Open Sans Semibold"/>
              </a:defRP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WORKING TIME : 60 </a:t>
            </a:r>
            <a:r>
              <a:rPr lang="en-US" sz="16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hrs</a:t>
            </a: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 Continuous</a:t>
            </a:r>
          </a:p>
        </p:txBody>
      </p:sp>
      <p:sp>
        <p:nvSpPr>
          <p:cNvPr id="114" name="PPT 2 -">
            <a:extLst>
              <a:ext uri="{FF2B5EF4-FFF2-40B4-BE49-F238E27FC236}">
                <a16:creationId xmlns:a16="http://schemas.microsoft.com/office/drawing/2014/main" id="{F0B717A4-CDBC-55BB-80D9-5509F8B54CB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A5583355-63B3-AA3C-9115-6BACB8C3BBD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A9AC6516-3BCC-2A4C-BA66-7EF8BD39FE23}"/>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20</a:t>
            </a:fld>
            <a:endParaRPr dirty="0"/>
          </a:p>
        </p:txBody>
      </p:sp>
      <p:sp>
        <p:nvSpPr>
          <p:cNvPr id="9" name="Course Purpose">
            <a:extLst>
              <a:ext uri="{FF2B5EF4-FFF2-40B4-BE49-F238E27FC236}">
                <a16:creationId xmlns:a16="http://schemas.microsoft.com/office/drawing/2014/main" id="{7F0385C0-82FE-E67E-EA20-8A0643105E08}"/>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RADIATION SURVEY METER</a:t>
            </a:r>
          </a:p>
          <a:p>
            <a:pPr>
              <a:lnSpc>
                <a:spcPct val="100000"/>
              </a:lnSpc>
            </a:pPr>
            <a:r>
              <a:rPr lang="sv-SE" sz="3600" dirty="0"/>
              <a:t> (MINIRAD )</a:t>
            </a:r>
          </a:p>
        </p:txBody>
      </p:sp>
      <p:pic>
        <p:nvPicPr>
          <p:cNvPr id="2" name="Picture 1">
            <a:extLst>
              <a:ext uri="{FF2B5EF4-FFF2-40B4-BE49-F238E27FC236}">
                <a16:creationId xmlns:a16="http://schemas.microsoft.com/office/drawing/2014/main" id="{99BC239C-3DEE-F010-33F2-CE800D39FBC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CAD65A0-D03E-7BED-7CD9-5316A687BFB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15AAA9B0-002C-13EB-D2B4-4930EBDAB96A}"/>
              </a:ext>
            </a:extLst>
          </p:cNvPr>
          <p:cNvPicPr>
            <a:picLocks noChangeAspect="1"/>
          </p:cNvPicPr>
          <p:nvPr/>
        </p:nvPicPr>
        <p:blipFill>
          <a:blip r:embed="rId4"/>
          <a:stretch>
            <a:fillRect/>
          </a:stretch>
        </p:blipFill>
        <p:spPr>
          <a:xfrm>
            <a:off x="883647" y="3429000"/>
            <a:ext cx="2139550" cy="2952511"/>
          </a:xfrm>
          <a:prstGeom prst="rect">
            <a:avLst/>
          </a:prstGeom>
        </p:spPr>
      </p:pic>
    </p:spTree>
    <p:extLst>
      <p:ext uri="{BB962C8B-B14F-4D97-AF65-F5344CB8AC3E}">
        <p14:creationId xmlns:p14="http://schemas.microsoft.com/office/powerpoint/2010/main" val="129635891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A59B-FE3E-CD13-73AF-E13E1F398ECA}"/>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D31E535-C073-CB4B-4607-CC211D42D0B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4977C6CB-7316-C478-67DE-7E708C46DDEB}"/>
              </a:ext>
            </a:extLst>
          </p:cNvPr>
          <p:cNvSpPr txBox="1"/>
          <p:nvPr/>
        </p:nvSpPr>
        <p:spPr>
          <a:xfrm>
            <a:off x="4083865" y="1141499"/>
            <a:ext cx="7946209" cy="5460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VERY EFFECTIVE, PORTABLE  DEVICE TO MEASURE GAMMA RADIATION</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PRINCIPLE:-  Scintillation</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ADVANTAGE: Hand held, portable , light weight and 			analog dose rate meter.</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DETECTOR     : Gamma &amp; x-ray (PMT) </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RANGE           :  0 to 2,00,000 </a:t>
            </a:r>
            <a:r>
              <a:rPr lang="en-US" sz="2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μR</a:t>
            </a: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/h</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ACCURACY       : (+/-) 20 %</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BATTERY        :  (1.5 V) 6 pencil battery </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Before use always checkup the battery and its high voltage</a:t>
            </a:r>
          </a:p>
          <a:p>
            <a:pPr algn="just">
              <a:defRPr sz="6400">
                <a:solidFill>
                  <a:srgbClr val="FFFFFF"/>
                </a:solidFill>
                <a:latin typeface="Open Sans Semibold"/>
                <a:ea typeface="Open Sans Semibold"/>
                <a:cs typeface="Open Sans Semibold"/>
                <a:sym typeface="Open Sans Semibold"/>
              </a:defRP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If least range is selected &amp; display show 2 to 10  µR/h, It is natural back ground. If reading  exceeds more than 15 µR/h then some  artificial Gamma radiation is present </a:t>
            </a:r>
          </a:p>
        </p:txBody>
      </p:sp>
      <p:sp>
        <p:nvSpPr>
          <p:cNvPr id="114" name="PPT 2 -">
            <a:extLst>
              <a:ext uri="{FF2B5EF4-FFF2-40B4-BE49-F238E27FC236}">
                <a16:creationId xmlns:a16="http://schemas.microsoft.com/office/drawing/2014/main" id="{3FF7168D-02BF-8E9C-3523-800B0D09BEBB}"/>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314AE077-C390-5018-968E-090962BB7AC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FA6D9CB-FB99-8A94-94CD-64588490149A}"/>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21</a:t>
            </a:fld>
            <a:endParaRPr dirty="0"/>
          </a:p>
        </p:txBody>
      </p:sp>
      <p:sp>
        <p:nvSpPr>
          <p:cNvPr id="9" name="Course Purpose">
            <a:extLst>
              <a:ext uri="{FF2B5EF4-FFF2-40B4-BE49-F238E27FC236}">
                <a16:creationId xmlns:a16="http://schemas.microsoft.com/office/drawing/2014/main" id="{CCA85BBF-7882-9460-4E80-4EB7FE9E465F}"/>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MICRO “R” SURVEY METER</a:t>
            </a:r>
          </a:p>
        </p:txBody>
      </p:sp>
      <p:pic>
        <p:nvPicPr>
          <p:cNvPr id="2" name="Picture 1">
            <a:extLst>
              <a:ext uri="{FF2B5EF4-FFF2-40B4-BE49-F238E27FC236}">
                <a16:creationId xmlns:a16="http://schemas.microsoft.com/office/drawing/2014/main" id="{4541C601-C6EB-7B4F-6BDA-15DF1460B5D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9898EA1-50AC-6DFD-40E1-D83B95A0597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E358D0B-BF09-CF10-8385-17E03AF850F0}"/>
              </a:ext>
            </a:extLst>
          </p:cNvPr>
          <p:cNvPicPr>
            <a:picLocks noChangeAspect="1"/>
          </p:cNvPicPr>
          <p:nvPr/>
        </p:nvPicPr>
        <p:blipFill>
          <a:blip r:embed="rId4"/>
          <a:stretch>
            <a:fillRect/>
          </a:stretch>
        </p:blipFill>
        <p:spPr>
          <a:xfrm>
            <a:off x="683314" y="3019425"/>
            <a:ext cx="2563941" cy="3143114"/>
          </a:xfrm>
          <a:prstGeom prst="rect">
            <a:avLst/>
          </a:prstGeom>
        </p:spPr>
      </p:pic>
    </p:spTree>
    <p:extLst>
      <p:ext uri="{BB962C8B-B14F-4D97-AF65-F5344CB8AC3E}">
        <p14:creationId xmlns:p14="http://schemas.microsoft.com/office/powerpoint/2010/main" val="373877301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76617-3861-2EC3-0784-474AF0553E1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9959BF4-D40A-3F00-86AD-A98CD214ED4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AEE715-9CA2-C7A0-E790-10814E525DE1}"/>
              </a:ext>
            </a:extLst>
          </p:cNvPr>
          <p:cNvSpPr txBox="1"/>
          <p:nvPr/>
        </p:nvSpPr>
        <p:spPr>
          <a:xfrm>
            <a:off x="4083865" y="1141499"/>
            <a:ext cx="7946209" cy="5245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This kit consists three components:- </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 PDK-1 </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 PDK-II  </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 RDP (Radiation Decontamination Paper)</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Used for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decon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CW agents .</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Dimensions :  230 + 2 X 135 + 2 x 45  + 2 mm</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Weight    :  0.480+15 Kg</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Self Life  : 5 Year (Packed Condition)</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Temp       :  25° C</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Humidity :  50%</a:t>
            </a:r>
          </a:p>
        </p:txBody>
      </p:sp>
      <p:sp>
        <p:nvSpPr>
          <p:cNvPr id="114" name="PPT 2 -">
            <a:extLst>
              <a:ext uri="{FF2B5EF4-FFF2-40B4-BE49-F238E27FC236}">
                <a16:creationId xmlns:a16="http://schemas.microsoft.com/office/drawing/2014/main" id="{38AD43C2-43EF-E5B5-128A-7BBAAD10823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D13CF51-F579-2045-F080-8C0909AE699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F21C2ACF-D12E-9E4B-FC7B-9ED76926A8F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22</a:t>
            </a:fld>
            <a:endParaRPr dirty="0"/>
          </a:p>
        </p:txBody>
      </p:sp>
      <p:sp>
        <p:nvSpPr>
          <p:cNvPr id="9" name="Course Purpose">
            <a:extLst>
              <a:ext uri="{FF2B5EF4-FFF2-40B4-BE49-F238E27FC236}">
                <a16:creationId xmlns:a16="http://schemas.microsoft.com/office/drawing/2014/main" id="{3486A0CA-12CA-56D0-5A4F-580D6670CDE8}"/>
              </a:ext>
            </a:extLst>
          </p:cNvPr>
          <p:cNvSpPr txBox="1"/>
          <p:nvPr/>
        </p:nvSpPr>
        <p:spPr>
          <a:xfrm>
            <a:off x="371433" y="1406247"/>
            <a:ext cx="3533818"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PERSONAL DECONTAMINATION KIT (PDK)</a:t>
            </a:r>
          </a:p>
        </p:txBody>
      </p:sp>
      <p:pic>
        <p:nvPicPr>
          <p:cNvPr id="2" name="Picture 1">
            <a:extLst>
              <a:ext uri="{FF2B5EF4-FFF2-40B4-BE49-F238E27FC236}">
                <a16:creationId xmlns:a16="http://schemas.microsoft.com/office/drawing/2014/main" id="{ECED5528-CBF1-3FD5-DFF4-D8CCBB237CC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71F65DA9-720D-F490-F90A-70B8A9516CD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A2CC7174-A3F8-A32C-459A-1B0F2B243931}"/>
              </a:ext>
            </a:extLst>
          </p:cNvPr>
          <p:cNvPicPr>
            <a:picLocks noChangeAspect="1"/>
          </p:cNvPicPr>
          <p:nvPr/>
        </p:nvPicPr>
        <p:blipFill>
          <a:blip r:embed="rId4"/>
          <a:stretch>
            <a:fillRect/>
          </a:stretch>
        </p:blipFill>
        <p:spPr>
          <a:xfrm>
            <a:off x="741754" y="3221918"/>
            <a:ext cx="2870564" cy="3330166"/>
          </a:xfrm>
          <a:prstGeom prst="rect">
            <a:avLst/>
          </a:prstGeom>
        </p:spPr>
      </p:pic>
    </p:spTree>
    <p:extLst>
      <p:ext uri="{BB962C8B-B14F-4D97-AF65-F5344CB8AC3E}">
        <p14:creationId xmlns:p14="http://schemas.microsoft.com/office/powerpoint/2010/main" val="13932937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E9A86-0E27-305B-3BCD-01A5C7C9E984}"/>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7AA4A26E-62C2-EE19-6540-069513BCCD99}"/>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36C1EF-F95B-367E-3C5E-B6EA5F8143B8}"/>
              </a:ext>
            </a:extLst>
          </p:cNvPr>
          <p:cNvSpPr txBox="1"/>
          <p:nvPr/>
        </p:nvSpPr>
        <p:spPr>
          <a:xfrm>
            <a:off x="4083865" y="1141499"/>
            <a:ext cx="7946209" cy="6186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Very useful in small scale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decon</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of NBC Agents</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Made           : Stainless steel</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Capacity      :  14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Litre</a:t>
            </a: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Fill capacity :  12 </a:t>
            </a:r>
            <a:r>
              <a:rPr lang="en-US" sz="2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ltr</a:t>
            </a: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Weight         :  10.5 + 0.5 Kg</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Operating Pressure : 5.5 + 0.5 Kg/cm  (300 Bar Pressure)</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Self Life : 5 Year (non metallic)</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               :10 Year (metallic)</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Ratio:- 11:1 (Water &amp; DS-2)</a:t>
            </a:r>
          </a:p>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DS-2 :- Decontamination solution-2 </a:t>
            </a:r>
          </a:p>
          <a:p>
            <a:pPr algn="just">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E588EC9-BC1E-D48A-CB49-498E94FB6504}"/>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85FE4EFD-7C63-C1E6-AEA3-2BD8BF15995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0F58E92-41A7-926D-C9CE-700547EB7DF5}"/>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23</a:t>
            </a:fld>
            <a:endParaRPr dirty="0"/>
          </a:p>
        </p:txBody>
      </p:sp>
      <p:sp>
        <p:nvSpPr>
          <p:cNvPr id="9" name="Course Purpose">
            <a:extLst>
              <a:ext uri="{FF2B5EF4-FFF2-40B4-BE49-F238E27FC236}">
                <a16:creationId xmlns:a16="http://schemas.microsoft.com/office/drawing/2014/main" id="{277CD0E2-ED58-518B-8B74-AD7E2BAB8BB2}"/>
              </a:ext>
            </a:extLst>
          </p:cNvPr>
          <p:cNvSpPr txBox="1"/>
          <p:nvPr/>
        </p:nvSpPr>
        <p:spPr>
          <a:xfrm>
            <a:off x="371433" y="1406247"/>
            <a:ext cx="3533818" cy="2295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 PORTABLE DECONTAMINATION APPARATUS</a:t>
            </a:r>
          </a:p>
        </p:txBody>
      </p:sp>
      <p:pic>
        <p:nvPicPr>
          <p:cNvPr id="2" name="Picture 1">
            <a:extLst>
              <a:ext uri="{FF2B5EF4-FFF2-40B4-BE49-F238E27FC236}">
                <a16:creationId xmlns:a16="http://schemas.microsoft.com/office/drawing/2014/main" id="{2B93BA9D-30DE-FF13-0340-F71E18853CBB}"/>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EB12E1FD-F1B3-396A-013F-BF6F3277BCD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7780EF20-8A15-C60E-BA7A-89715872885A}"/>
              </a:ext>
            </a:extLst>
          </p:cNvPr>
          <p:cNvPicPr>
            <a:picLocks noChangeAspect="1"/>
          </p:cNvPicPr>
          <p:nvPr/>
        </p:nvPicPr>
        <p:blipFill>
          <a:blip r:embed="rId4"/>
          <a:stretch>
            <a:fillRect/>
          </a:stretch>
        </p:blipFill>
        <p:spPr>
          <a:xfrm>
            <a:off x="519898" y="3899812"/>
            <a:ext cx="2318023" cy="2661797"/>
          </a:xfrm>
          <a:prstGeom prst="rect">
            <a:avLst/>
          </a:prstGeom>
        </p:spPr>
      </p:pic>
    </p:spTree>
    <p:extLst>
      <p:ext uri="{BB962C8B-B14F-4D97-AF65-F5344CB8AC3E}">
        <p14:creationId xmlns:p14="http://schemas.microsoft.com/office/powerpoint/2010/main" val="28624411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2938-E54A-D0BC-D4A3-E808282904CB}"/>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4A9185E2-D7D8-9498-59A8-C75C02751F15}"/>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0CF5206B-30BC-2E0A-F958-AA4CB7D3A8CE}"/>
              </a:ext>
            </a:extLst>
          </p:cNvPr>
          <p:cNvSpPr txBox="1"/>
          <p:nvPr/>
        </p:nvSpPr>
        <p:spPr>
          <a:xfrm>
            <a:off x="4083866" y="1466534"/>
            <a:ext cx="7946209" cy="41985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Developed jointly by:</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Transport Canada (TC)</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U.S. Department of Transportation (DOT)</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Secretariat of Transport and Communications of Mexico (SCT)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Used by fire fighters, police, and other emergency services personnel who may be the first to arrive at the scene of a transportation incident involving dangerous goods.</a:t>
            </a:r>
          </a:p>
        </p:txBody>
      </p:sp>
      <p:sp>
        <p:nvSpPr>
          <p:cNvPr id="114" name="PPT 2 -">
            <a:extLst>
              <a:ext uri="{FF2B5EF4-FFF2-40B4-BE49-F238E27FC236}">
                <a16:creationId xmlns:a16="http://schemas.microsoft.com/office/drawing/2014/main" id="{E6BAFB31-7199-0173-AF49-862F5852F9F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0DBA0E8-B34C-09FC-4749-114CE2663956}"/>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EBE3B3D-223F-3AE8-9565-1F164DB73EBF}"/>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24</a:t>
            </a:fld>
            <a:endParaRPr dirty="0"/>
          </a:p>
        </p:txBody>
      </p:sp>
      <p:sp>
        <p:nvSpPr>
          <p:cNvPr id="9" name="Course Purpose">
            <a:extLst>
              <a:ext uri="{FF2B5EF4-FFF2-40B4-BE49-F238E27FC236}">
                <a16:creationId xmlns:a16="http://schemas.microsoft.com/office/drawing/2014/main" id="{CF363086-5ACA-609B-5AEE-F874B723A154}"/>
              </a:ext>
            </a:extLst>
          </p:cNvPr>
          <p:cNvSpPr txBox="1"/>
          <p:nvPr/>
        </p:nvSpPr>
        <p:spPr>
          <a:xfrm>
            <a:off x="371433" y="1406247"/>
            <a:ext cx="3533818" cy="229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Emergency Response Guidebook (ERG) </a:t>
            </a:r>
          </a:p>
        </p:txBody>
      </p:sp>
      <p:pic>
        <p:nvPicPr>
          <p:cNvPr id="2" name="Picture 1">
            <a:extLst>
              <a:ext uri="{FF2B5EF4-FFF2-40B4-BE49-F238E27FC236}">
                <a16:creationId xmlns:a16="http://schemas.microsoft.com/office/drawing/2014/main" id="{157F5A00-3AAD-9996-709E-03563C85008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1929722C-6A7A-F710-BCFF-A2D643BB9AA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35D56B8F-38DA-A774-EE34-2361C992449B}"/>
              </a:ext>
            </a:extLst>
          </p:cNvPr>
          <p:cNvPicPr>
            <a:picLocks noChangeAspect="1"/>
          </p:cNvPicPr>
          <p:nvPr/>
        </p:nvPicPr>
        <p:blipFill>
          <a:blip r:embed="rId4"/>
          <a:stretch>
            <a:fillRect/>
          </a:stretch>
        </p:blipFill>
        <p:spPr>
          <a:xfrm>
            <a:off x="735240" y="3894722"/>
            <a:ext cx="2072820" cy="2066723"/>
          </a:xfrm>
          <a:prstGeom prst="rect">
            <a:avLst/>
          </a:prstGeom>
        </p:spPr>
      </p:pic>
    </p:spTree>
    <p:extLst>
      <p:ext uri="{BB962C8B-B14F-4D97-AF65-F5344CB8AC3E}">
        <p14:creationId xmlns:p14="http://schemas.microsoft.com/office/powerpoint/2010/main" val="178617607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B9EFF-C9AB-BC22-E456-9D43E211D0E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FB60E76C-56F1-01B3-597C-3B8313C6290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2452C9D-99B8-E60A-362A-953D1857CCEC}"/>
              </a:ext>
            </a:extLst>
          </p:cNvPr>
          <p:cNvSpPr txBox="1"/>
          <p:nvPr/>
        </p:nvSpPr>
        <p:spPr>
          <a:xfrm>
            <a:off x="4083866" y="2116606"/>
            <a:ext cx="7946209" cy="34075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Primarily a guide to aid first responders in quickly identifying the specific or generic hazards of the material(s) involved in the incident, and protecting themselves and the general public during the initial response phase of the incident.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Assists first responders in making initial decisions upon arriving at the scene of a dangerous goods incident. </a:t>
            </a:r>
          </a:p>
        </p:txBody>
      </p:sp>
      <p:sp>
        <p:nvSpPr>
          <p:cNvPr id="114" name="PPT 2 -">
            <a:extLst>
              <a:ext uri="{FF2B5EF4-FFF2-40B4-BE49-F238E27FC236}">
                <a16:creationId xmlns:a16="http://schemas.microsoft.com/office/drawing/2014/main" id="{F0BA2CDB-8F04-0A34-3CD3-BD733A0F300B}"/>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20E39E1D-5BAA-2B56-9F37-CDA5C2AB41D7}"/>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855294E7-ED83-D30F-5B0A-B5E3714D5A75}"/>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25</a:t>
            </a:fld>
            <a:endParaRPr dirty="0"/>
          </a:p>
        </p:txBody>
      </p:sp>
      <p:sp>
        <p:nvSpPr>
          <p:cNvPr id="9" name="Course Purpose">
            <a:extLst>
              <a:ext uri="{FF2B5EF4-FFF2-40B4-BE49-F238E27FC236}">
                <a16:creationId xmlns:a16="http://schemas.microsoft.com/office/drawing/2014/main" id="{0A0A8829-B239-D23E-354C-4CEFFB126E79}"/>
              </a:ext>
            </a:extLst>
          </p:cNvPr>
          <p:cNvSpPr txBox="1"/>
          <p:nvPr/>
        </p:nvSpPr>
        <p:spPr>
          <a:xfrm>
            <a:off x="371433" y="1406247"/>
            <a:ext cx="3533818"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APPLICATION OF THE ERG</a:t>
            </a:r>
          </a:p>
        </p:txBody>
      </p:sp>
      <p:pic>
        <p:nvPicPr>
          <p:cNvPr id="2" name="Picture 1">
            <a:extLst>
              <a:ext uri="{FF2B5EF4-FFF2-40B4-BE49-F238E27FC236}">
                <a16:creationId xmlns:a16="http://schemas.microsoft.com/office/drawing/2014/main" id="{CB738E16-305F-48E6-6F77-A9F9777BC28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C7AEED4-76A4-1BB0-70B0-FF6EA157C6F3}"/>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5BDE5E38-0600-6E3D-7B65-0D3AD812258E}"/>
              </a:ext>
            </a:extLst>
          </p:cNvPr>
          <p:cNvPicPr>
            <a:picLocks noChangeAspect="1"/>
          </p:cNvPicPr>
          <p:nvPr/>
        </p:nvPicPr>
        <p:blipFill>
          <a:blip r:embed="rId4"/>
          <a:stretch>
            <a:fillRect/>
          </a:stretch>
        </p:blipFill>
        <p:spPr>
          <a:xfrm>
            <a:off x="1207288" y="2834351"/>
            <a:ext cx="1603558" cy="3051797"/>
          </a:xfrm>
          <a:prstGeom prst="rect">
            <a:avLst/>
          </a:prstGeom>
        </p:spPr>
      </p:pic>
    </p:spTree>
    <p:extLst>
      <p:ext uri="{BB962C8B-B14F-4D97-AF65-F5344CB8AC3E}">
        <p14:creationId xmlns:p14="http://schemas.microsoft.com/office/powerpoint/2010/main" val="408092372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B7F33-CB69-62DE-5B34-BFDDC58DF523}"/>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38BB5110-45F1-6495-7E00-A47914493DA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21E86AD3-2E5B-2CC5-1DBD-37E6522F9789}"/>
              </a:ext>
            </a:extLst>
          </p:cNvPr>
          <p:cNvSpPr txBox="1"/>
          <p:nvPr/>
        </p:nvSpPr>
        <p:spPr>
          <a:xfrm>
            <a:off x="4083866" y="2116606"/>
            <a:ext cx="7946209" cy="3514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book is divided into sections by the page border colors</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Yellow</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Blue</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Orange</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Green</a:t>
            </a:r>
          </a:p>
          <a:p>
            <a:pPr algn="just">
              <a:defRPr sz="6400">
                <a:solidFill>
                  <a:srgbClr val="FFFFFF"/>
                </a:solidFill>
                <a:latin typeface="Open Sans Semibold"/>
                <a:ea typeface="Open Sans Semibold"/>
                <a:cs typeface="Open Sans Semibold"/>
                <a:sym typeface="Open Sans Semibold"/>
              </a:defRPr>
            </a:pPr>
            <a:endPar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53493482-73CC-34E1-0A68-768846EDCDAC}"/>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F8DA471F-A44E-138B-D8F9-385E7D47E375}"/>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BD41D9B8-0BAB-6CD5-D847-C84FF78888CB}"/>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26</a:t>
            </a:fld>
            <a:endParaRPr dirty="0"/>
          </a:p>
        </p:txBody>
      </p:sp>
      <p:sp>
        <p:nvSpPr>
          <p:cNvPr id="9" name="Course Purpose">
            <a:extLst>
              <a:ext uri="{FF2B5EF4-FFF2-40B4-BE49-F238E27FC236}">
                <a16:creationId xmlns:a16="http://schemas.microsoft.com/office/drawing/2014/main" id="{D209C9F2-2F89-4B00-510E-736F4ED2FF40}"/>
              </a:ext>
            </a:extLst>
          </p:cNvPr>
          <p:cNvSpPr txBox="1"/>
          <p:nvPr/>
        </p:nvSpPr>
        <p:spPr>
          <a:xfrm>
            <a:off x="371433" y="1406247"/>
            <a:ext cx="3533818"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ERG FORMAT</a:t>
            </a:r>
          </a:p>
        </p:txBody>
      </p:sp>
      <p:pic>
        <p:nvPicPr>
          <p:cNvPr id="2" name="Picture 1">
            <a:extLst>
              <a:ext uri="{FF2B5EF4-FFF2-40B4-BE49-F238E27FC236}">
                <a16:creationId xmlns:a16="http://schemas.microsoft.com/office/drawing/2014/main" id="{D7C4DBF4-1A25-83C9-E867-FB0DE9D21DE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385911CD-3FD7-B35A-7F4F-F6E165D44E1E}"/>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96DFD8F3-29D6-E451-7284-A93B97F60C52}"/>
              </a:ext>
            </a:extLst>
          </p:cNvPr>
          <p:cNvPicPr>
            <a:picLocks noChangeAspect="1"/>
          </p:cNvPicPr>
          <p:nvPr/>
        </p:nvPicPr>
        <p:blipFill>
          <a:blip r:embed="rId4"/>
          <a:stretch>
            <a:fillRect/>
          </a:stretch>
        </p:blipFill>
        <p:spPr>
          <a:xfrm>
            <a:off x="473587" y="2280353"/>
            <a:ext cx="3329510" cy="3692883"/>
          </a:xfrm>
          <a:prstGeom prst="rect">
            <a:avLst/>
          </a:prstGeom>
        </p:spPr>
      </p:pic>
    </p:spTree>
    <p:extLst>
      <p:ext uri="{BB962C8B-B14F-4D97-AF65-F5344CB8AC3E}">
        <p14:creationId xmlns:p14="http://schemas.microsoft.com/office/powerpoint/2010/main" val="65342807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EE468-C9E5-8B65-1CEB-99CF8B230678}"/>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CD80599-413D-E446-B6E0-8CD91FCDA472}"/>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112601E-145E-1AC7-C60C-D35FE08BC084}"/>
              </a:ext>
            </a:extLst>
          </p:cNvPr>
          <p:cNvSpPr txBox="1"/>
          <p:nvPr/>
        </p:nvSpPr>
        <p:spPr>
          <a:xfrm>
            <a:off x="4083866" y="1518079"/>
            <a:ext cx="7946209" cy="45832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ERG Sections:</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Telephone numbers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Table of placards</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Railcar and Road Trailer ID Charts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YELLOW  Section (ID No.)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BLUE  Section (Shipping Names) </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ORANGE  Section(Guide Pages)</a:t>
            </a:r>
          </a:p>
          <a:p>
            <a:pPr marL="342900" indent="-3429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2400" dirty="0">
                <a:solidFill>
                  <a:schemeClr val="tx1"/>
                </a:solidFill>
                <a:latin typeface="Open Sans" panose="020B0606030504020204" pitchFamily="34" charset="0"/>
                <a:ea typeface="Open Sans" panose="020B0606030504020204" pitchFamily="34" charset="0"/>
                <a:cs typeface="Open Sans" panose="020B0606030504020204" pitchFamily="34" charset="0"/>
              </a:rPr>
              <a:t>GREEN  Section (Initial Isolation and Protective Action Distances for highlighted substances)</a:t>
            </a:r>
          </a:p>
        </p:txBody>
      </p:sp>
      <p:sp>
        <p:nvSpPr>
          <p:cNvPr id="114" name="PPT 2 -">
            <a:extLst>
              <a:ext uri="{FF2B5EF4-FFF2-40B4-BE49-F238E27FC236}">
                <a16:creationId xmlns:a16="http://schemas.microsoft.com/office/drawing/2014/main" id="{7E300B4F-EE66-BD0E-63D3-68B9C10E91B6}"/>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D913949-E718-21E3-9D4A-4A6271AE297B}"/>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2889535-94A1-C138-8365-95922646E342}"/>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27</a:t>
            </a:fld>
            <a:endParaRPr dirty="0"/>
          </a:p>
        </p:txBody>
      </p:sp>
      <p:sp>
        <p:nvSpPr>
          <p:cNvPr id="9" name="Course Purpose">
            <a:extLst>
              <a:ext uri="{FF2B5EF4-FFF2-40B4-BE49-F238E27FC236}">
                <a16:creationId xmlns:a16="http://schemas.microsoft.com/office/drawing/2014/main" id="{BACD6135-0C9B-311F-D510-8F6A0E4F6795}"/>
              </a:ext>
            </a:extLst>
          </p:cNvPr>
          <p:cNvSpPr txBox="1"/>
          <p:nvPr/>
        </p:nvSpPr>
        <p:spPr>
          <a:xfrm>
            <a:off x="371433" y="1406247"/>
            <a:ext cx="3533818" cy="6330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sv-SE" sz="3600" dirty="0"/>
              <a:t>ERG FORMAT</a:t>
            </a:r>
          </a:p>
        </p:txBody>
      </p:sp>
      <p:pic>
        <p:nvPicPr>
          <p:cNvPr id="2" name="Picture 1">
            <a:extLst>
              <a:ext uri="{FF2B5EF4-FFF2-40B4-BE49-F238E27FC236}">
                <a16:creationId xmlns:a16="http://schemas.microsoft.com/office/drawing/2014/main" id="{6F769E90-64D9-3623-3418-754C712F399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2A1EE540-3AB0-E87A-CF76-ED3D91F3663F}"/>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35FF73FC-0ADC-59F6-C1D9-8AEE2DCEF8AA}"/>
              </a:ext>
            </a:extLst>
          </p:cNvPr>
          <p:cNvPicPr>
            <a:picLocks noChangeAspect="1"/>
          </p:cNvPicPr>
          <p:nvPr/>
        </p:nvPicPr>
        <p:blipFill>
          <a:blip r:embed="rId4"/>
          <a:stretch>
            <a:fillRect/>
          </a:stretch>
        </p:blipFill>
        <p:spPr>
          <a:xfrm>
            <a:off x="178673" y="2280353"/>
            <a:ext cx="3743268" cy="3743268"/>
          </a:xfrm>
          <a:prstGeom prst="rect">
            <a:avLst/>
          </a:prstGeom>
        </p:spPr>
      </p:pic>
    </p:spTree>
    <p:extLst>
      <p:ext uri="{BB962C8B-B14F-4D97-AF65-F5344CB8AC3E}">
        <p14:creationId xmlns:p14="http://schemas.microsoft.com/office/powerpoint/2010/main" val="23835752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145B7-78D0-EDBE-C4EC-5E161F856C84}"/>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868D739D-75C4-AEBE-0CA5-93A824F97EF5}"/>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6AF76A68-B2C9-5FEA-DFB4-AACCD0FB16CC}"/>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50049A0-E285-22AE-4AC1-EC0784199750}"/>
              </a:ext>
            </a:extLst>
          </p:cNvPr>
          <p:cNvSpPr txBox="1">
            <a:spLocks noGrp="1"/>
          </p:cNvSpPr>
          <p:nvPr>
            <p:ph type="sldNum" sz="quarter" idx="2"/>
          </p:nvPr>
        </p:nvSpPr>
        <p:spPr>
          <a:xfrm>
            <a:off x="11404882" y="6406669"/>
            <a:ext cx="46326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28</a:t>
            </a:fld>
            <a:endParaRPr dirty="0"/>
          </a:p>
        </p:txBody>
      </p:sp>
      <p:pic>
        <p:nvPicPr>
          <p:cNvPr id="2" name="Picture 1">
            <a:extLst>
              <a:ext uri="{FF2B5EF4-FFF2-40B4-BE49-F238E27FC236}">
                <a16:creationId xmlns:a16="http://schemas.microsoft.com/office/drawing/2014/main" id="{D2041287-17F4-2D32-EC09-900A86EEBA7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256D707-0453-74F8-4C30-6788073BF6F1}"/>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
        <p:nvSpPr>
          <p:cNvPr id="6" name="TextBox 5">
            <a:extLst>
              <a:ext uri="{FF2B5EF4-FFF2-40B4-BE49-F238E27FC236}">
                <a16:creationId xmlns:a16="http://schemas.microsoft.com/office/drawing/2014/main" id="{7382ADBE-4D46-6A6F-C0C8-1AC1C78BCE8E}"/>
              </a:ext>
            </a:extLst>
          </p:cNvPr>
          <p:cNvSpPr txBox="1"/>
          <p:nvPr/>
        </p:nvSpPr>
        <p:spPr>
          <a:xfrm>
            <a:off x="3143250" y="2659559"/>
            <a:ext cx="6096000" cy="769441"/>
          </a:xfrm>
          <a:prstGeom prst="rect">
            <a:avLst/>
          </a:prstGeom>
          <a:noFill/>
        </p:spPr>
        <p:txBody>
          <a:bodyPr wrap="square">
            <a:spAutoFit/>
          </a:bodyPr>
          <a:lstStyle/>
          <a:p>
            <a:pPr algn="ctr"/>
            <a:r>
              <a:rPr lang="en-IN" sz="4400" dirty="0"/>
              <a:t>ANY QUESTION ? </a:t>
            </a:r>
          </a:p>
        </p:txBody>
      </p:sp>
    </p:spTree>
    <p:extLst>
      <p:ext uri="{BB962C8B-B14F-4D97-AF65-F5344CB8AC3E}">
        <p14:creationId xmlns:p14="http://schemas.microsoft.com/office/powerpoint/2010/main" val="334219577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11418701" y="6368536"/>
            <a:ext cx="350736" cy="369331"/>
          </a:xfrm>
        </p:spPr>
        <p:txBody>
          <a:bodyPr/>
          <a:lstStyle/>
          <a:p>
            <a:fld id="{2BB1E14F-796C-409E-9B94-89634ADD74DA}" type="slidenum">
              <a:rPr lang="en-IN" smtClean="0"/>
              <a:t>29</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8" y="3230215"/>
            <a:ext cx="3724569" cy="6946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2"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20"/>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1708063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8A6E7-30D0-4409-8450-31126067E0AE}"/>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57B30370-0B92-AC3A-80F4-E6A024338FC8}"/>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DA9D76B7-8244-0726-67DB-8D07848224CF}"/>
              </a:ext>
            </a:extLst>
          </p:cNvPr>
          <p:cNvSpPr txBox="1"/>
          <p:nvPr/>
        </p:nvSpPr>
        <p:spPr>
          <a:xfrm>
            <a:off x="4226851" y="1523303"/>
            <a:ext cx="7538129" cy="4086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algn="just">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Chemical, biological, radiological, nuclear and explosive (CBRN) events refer to the uncontrolled release of chemicals, biological agents or radioactive contamination into the environment or explosions that cause widespread damage. CBRN events can be caused by accidents or by terrorist acts.</a:t>
            </a:r>
          </a:p>
        </p:txBody>
      </p:sp>
      <p:sp>
        <p:nvSpPr>
          <p:cNvPr id="114" name="PPT 2 -">
            <a:extLst>
              <a:ext uri="{FF2B5EF4-FFF2-40B4-BE49-F238E27FC236}">
                <a16:creationId xmlns:a16="http://schemas.microsoft.com/office/drawing/2014/main" id="{9A483170-CF2E-0D90-217D-46B311CC3FBE}"/>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712865E3-749E-B867-B0EF-8136ED3D14E8}"/>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6F4C6D4A-D426-90D8-49BA-A09A83EEADC1}"/>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3</a:t>
            </a:fld>
            <a:endParaRPr dirty="0"/>
          </a:p>
        </p:txBody>
      </p:sp>
      <p:sp>
        <p:nvSpPr>
          <p:cNvPr id="9" name="Course Purpose">
            <a:extLst>
              <a:ext uri="{FF2B5EF4-FFF2-40B4-BE49-F238E27FC236}">
                <a16:creationId xmlns:a16="http://schemas.microsoft.com/office/drawing/2014/main" id="{7A2BE48C-CD9F-3902-6FDA-E934457CCC1A}"/>
              </a:ext>
            </a:extLst>
          </p:cNvPr>
          <p:cNvSpPr txBox="1"/>
          <p:nvPr/>
        </p:nvSpPr>
        <p:spPr>
          <a:xfrm>
            <a:off x="371432" y="1406247"/>
            <a:ext cx="3556559" cy="11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TYPES OF CBRN EMERGENCY </a:t>
            </a:r>
          </a:p>
        </p:txBody>
      </p:sp>
      <p:pic>
        <p:nvPicPr>
          <p:cNvPr id="2" name="Picture 1">
            <a:extLst>
              <a:ext uri="{FF2B5EF4-FFF2-40B4-BE49-F238E27FC236}">
                <a16:creationId xmlns:a16="http://schemas.microsoft.com/office/drawing/2014/main" id="{73C3D06E-7597-0FC7-DB7B-C0B999841EC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F6C8AB52-2123-C01C-BD6E-3BFED1BC9445}"/>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1B2492F4-A30B-5145-88A6-C3F1CC37F650}"/>
              </a:ext>
            </a:extLst>
          </p:cNvPr>
          <p:cNvPicPr>
            <a:picLocks noChangeAspect="1"/>
          </p:cNvPicPr>
          <p:nvPr/>
        </p:nvPicPr>
        <p:blipFill>
          <a:blip r:embed="rId4"/>
          <a:stretch>
            <a:fillRect/>
          </a:stretch>
        </p:blipFill>
        <p:spPr>
          <a:xfrm>
            <a:off x="191239" y="3233104"/>
            <a:ext cx="3736752" cy="1420491"/>
          </a:xfrm>
          <a:prstGeom prst="rect">
            <a:avLst/>
          </a:prstGeom>
        </p:spPr>
      </p:pic>
    </p:spTree>
    <p:extLst>
      <p:ext uri="{BB962C8B-B14F-4D97-AF65-F5344CB8AC3E}">
        <p14:creationId xmlns:p14="http://schemas.microsoft.com/office/powerpoint/2010/main" val="18761332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87F2D-7532-9135-FF4A-9C0BAC644A2D}"/>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25C5B00-A225-3E45-3FA2-C425074DACFA}"/>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19DA1DBB-BD65-C31F-2ECF-5E29EBF9C1D7}"/>
              </a:ext>
            </a:extLst>
          </p:cNvPr>
          <p:cNvSpPr txBox="1"/>
          <p:nvPr/>
        </p:nvSpPr>
        <p:spPr>
          <a:xfrm>
            <a:off x="4226851" y="1523303"/>
            <a:ext cx="7538129" cy="4219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CHEMICAL HAZARDS.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BIOLOGICAL HAZARDS.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NUCLEAR AND RADIOLOGICAL HAZARDS.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949F5388-72EF-6E75-74C3-96AF28ABDC38}"/>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CC88E741-D076-1CE5-CC35-61BFF4E895FF}"/>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AC9BDCBE-A1D4-45A9-3494-C545B0E78EFF}"/>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4</a:t>
            </a:fld>
            <a:endParaRPr dirty="0"/>
          </a:p>
        </p:txBody>
      </p:sp>
      <p:sp>
        <p:nvSpPr>
          <p:cNvPr id="9" name="Course Purpose">
            <a:extLst>
              <a:ext uri="{FF2B5EF4-FFF2-40B4-BE49-F238E27FC236}">
                <a16:creationId xmlns:a16="http://schemas.microsoft.com/office/drawing/2014/main" id="{CD3DEF53-8BC0-45C7-6FA7-DEEDE9C4F2DF}"/>
              </a:ext>
            </a:extLst>
          </p:cNvPr>
          <p:cNvSpPr txBox="1"/>
          <p:nvPr/>
        </p:nvSpPr>
        <p:spPr>
          <a:xfrm>
            <a:off x="371432" y="1406247"/>
            <a:ext cx="3556559" cy="1187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WHAT IS CBRN EMERGENCY </a:t>
            </a:r>
          </a:p>
        </p:txBody>
      </p:sp>
      <p:pic>
        <p:nvPicPr>
          <p:cNvPr id="2" name="Picture 1">
            <a:extLst>
              <a:ext uri="{FF2B5EF4-FFF2-40B4-BE49-F238E27FC236}">
                <a16:creationId xmlns:a16="http://schemas.microsoft.com/office/drawing/2014/main" id="{49FE1A5C-831A-9C1D-5050-94EDAA958B4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C8411A61-49BE-E8B3-C973-89359B022EAC}"/>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65F09DC2-815C-27B4-FE5A-D5378FA9BC6A}"/>
              </a:ext>
            </a:extLst>
          </p:cNvPr>
          <p:cNvPicPr>
            <a:picLocks noChangeAspect="1"/>
          </p:cNvPicPr>
          <p:nvPr/>
        </p:nvPicPr>
        <p:blipFill>
          <a:blip r:embed="rId4"/>
          <a:stretch>
            <a:fillRect/>
          </a:stretch>
        </p:blipFill>
        <p:spPr>
          <a:xfrm>
            <a:off x="191239" y="3233104"/>
            <a:ext cx="3736752" cy="1420491"/>
          </a:xfrm>
          <a:prstGeom prst="rect">
            <a:avLst/>
          </a:prstGeom>
        </p:spPr>
      </p:pic>
    </p:spTree>
    <p:extLst>
      <p:ext uri="{BB962C8B-B14F-4D97-AF65-F5344CB8AC3E}">
        <p14:creationId xmlns:p14="http://schemas.microsoft.com/office/powerpoint/2010/main" val="323058896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295C1-2E35-45CF-EE9E-70C7FD4E3A40}"/>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9EFA5685-E0E7-CE8C-FEDE-456A6A0085DF}"/>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9E91249A-A764-D6C4-5180-EBEA1B650A71}"/>
              </a:ext>
            </a:extLst>
          </p:cNvPr>
          <p:cNvSpPr txBox="1"/>
          <p:nvPr/>
        </p:nvSpPr>
        <p:spPr>
          <a:xfrm>
            <a:off x="4226851" y="1523303"/>
            <a:ext cx="7538129" cy="4219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Radiological dispersal device(RDD)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Radiological exposure device(RED)</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Industrial Accidents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Transportation Accidents</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Nuclear Weapons and Improvised Nuclear device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36B80C50-70EB-552F-8705-3E77A287EC10}"/>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2535C999-D4F2-48C8-2958-44F8D7ED5EAA}"/>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3B8AD021-1AF9-6D64-8DB9-C3320FD4D6F2}"/>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5</a:t>
            </a:fld>
            <a:endParaRPr dirty="0"/>
          </a:p>
        </p:txBody>
      </p:sp>
      <p:sp>
        <p:nvSpPr>
          <p:cNvPr id="9" name="Course Purpose">
            <a:extLst>
              <a:ext uri="{FF2B5EF4-FFF2-40B4-BE49-F238E27FC236}">
                <a16:creationId xmlns:a16="http://schemas.microsoft.com/office/drawing/2014/main" id="{25BADC7A-201B-56AB-3955-FBF4DFBB2BAF}"/>
              </a:ext>
            </a:extLst>
          </p:cNvPr>
          <p:cNvSpPr txBox="1"/>
          <p:nvPr/>
        </p:nvSpPr>
        <p:spPr>
          <a:xfrm>
            <a:off x="371432" y="1406247"/>
            <a:ext cx="3556559" cy="17410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NUCLEAR AND RADIOLOGICAL HAZARDS</a:t>
            </a:r>
          </a:p>
        </p:txBody>
      </p:sp>
      <p:pic>
        <p:nvPicPr>
          <p:cNvPr id="2" name="Picture 1">
            <a:extLst>
              <a:ext uri="{FF2B5EF4-FFF2-40B4-BE49-F238E27FC236}">
                <a16:creationId xmlns:a16="http://schemas.microsoft.com/office/drawing/2014/main" id="{22AA7E21-6D67-F8C5-E0E1-53F0BB6177A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7F28946-06AC-749B-D92D-0A4E035B5FFD}"/>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D8F79A42-4416-ACF9-26F7-DB9F7B9943EF}"/>
              </a:ext>
            </a:extLst>
          </p:cNvPr>
          <p:cNvPicPr>
            <a:picLocks noChangeAspect="1"/>
          </p:cNvPicPr>
          <p:nvPr/>
        </p:nvPicPr>
        <p:blipFill>
          <a:blip r:embed="rId4"/>
          <a:stretch>
            <a:fillRect/>
          </a:stretch>
        </p:blipFill>
        <p:spPr>
          <a:xfrm>
            <a:off x="687954" y="3429000"/>
            <a:ext cx="2923513" cy="2058693"/>
          </a:xfrm>
          <a:prstGeom prst="rect">
            <a:avLst/>
          </a:prstGeom>
        </p:spPr>
      </p:pic>
    </p:spTree>
    <p:extLst>
      <p:ext uri="{BB962C8B-B14F-4D97-AF65-F5344CB8AC3E}">
        <p14:creationId xmlns:p14="http://schemas.microsoft.com/office/powerpoint/2010/main" val="300188348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B7402-AB51-73A3-56CC-FB60725FE9F1}"/>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66C33C74-BA35-39C7-0097-4D3CD33A81FC}"/>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BFC234F-6992-BCD8-A3E8-6C4276D7BF20}"/>
              </a:ext>
            </a:extLst>
          </p:cNvPr>
          <p:cNvSpPr txBox="1"/>
          <p:nvPr/>
        </p:nvSpPr>
        <p:spPr>
          <a:xfrm>
            <a:off x="4226851" y="1523303"/>
            <a:ext cx="7538129" cy="53584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TIC Are any substances that produced and used by industries for various purpose and that, because of their chemical and physical properties pose a potential risk of life, health and environment when not properly contained.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Toxic industrial chemical can be in Solid, Liquid, or Gaseous state.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4EE40B3-5CEF-99A4-3E58-5AAD8256A25E}"/>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E3ACF238-498D-2A67-9CD2-78C6893E3FF0}"/>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8235ABDC-8557-BAC8-80CF-8B44EB650347}"/>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6</a:t>
            </a:fld>
            <a:endParaRPr dirty="0"/>
          </a:p>
        </p:txBody>
      </p:sp>
      <p:sp>
        <p:nvSpPr>
          <p:cNvPr id="9" name="Course Purpose">
            <a:extLst>
              <a:ext uri="{FF2B5EF4-FFF2-40B4-BE49-F238E27FC236}">
                <a16:creationId xmlns:a16="http://schemas.microsoft.com/office/drawing/2014/main" id="{DA5C32A5-2EC8-6F57-7266-6A944DC6F28D}"/>
              </a:ext>
            </a:extLst>
          </p:cNvPr>
          <p:cNvSpPr txBox="1"/>
          <p:nvPr/>
        </p:nvSpPr>
        <p:spPr>
          <a:xfrm>
            <a:off x="371432" y="1406247"/>
            <a:ext cx="3556559" cy="17410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 TOXIC INDUSTRIAL CHEMICALS</a:t>
            </a:r>
          </a:p>
        </p:txBody>
      </p:sp>
      <p:pic>
        <p:nvPicPr>
          <p:cNvPr id="2" name="Picture 1">
            <a:extLst>
              <a:ext uri="{FF2B5EF4-FFF2-40B4-BE49-F238E27FC236}">
                <a16:creationId xmlns:a16="http://schemas.microsoft.com/office/drawing/2014/main" id="{12E509D2-311B-1013-8E5F-6054C333171D}"/>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8730DC62-0BD6-30F5-0796-F18200199654}"/>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4" name="Picture 3">
            <a:extLst>
              <a:ext uri="{FF2B5EF4-FFF2-40B4-BE49-F238E27FC236}">
                <a16:creationId xmlns:a16="http://schemas.microsoft.com/office/drawing/2014/main" id="{D2D30BD2-E6B8-83D9-B101-361F58FAAB70}"/>
              </a:ext>
            </a:extLst>
          </p:cNvPr>
          <p:cNvPicPr>
            <a:picLocks noChangeAspect="1"/>
          </p:cNvPicPr>
          <p:nvPr/>
        </p:nvPicPr>
        <p:blipFill>
          <a:blip r:embed="rId4"/>
          <a:stretch>
            <a:fillRect/>
          </a:stretch>
        </p:blipFill>
        <p:spPr>
          <a:xfrm>
            <a:off x="594593" y="3429000"/>
            <a:ext cx="2434357" cy="2648127"/>
          </a:xfrm>
          <a:prstGeom prst="rect">
            <a:avLst/>
          </a:prstGeom>
        </p:spPr>
      </p:pic>
    </p:spTree>
    <p:extLst>
      <p:ext uri="{BB962C8B-B14F-4D97-AF65-F5344CB8AC3E}">
        <p14:creationId xmlns:p14="http://schemas.microsoft.com/office/powerpoint/2010/main" val="12886824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FD34-5CDC-5C6F-72A8-DDD11CFD1FE4}"/>
            </a:ext>
          </a:extLst>
        </p:cNvPr>
        <p:cNvGrpSpPr/>
        <p:nvPr/>
      </p:nvGrpSpPr>
      <p:grpSpPr>
        <a:xfrm>
          <a:off x="0" y="0"/>
          <a:ext cx="0" cy="0"/>
          <a:chOff x="0" y="0"/>
          <a:chExt cx="0" cy="0"/>
        </a:xfrm>
      </p:grpSpPr>
      <p:sp>
        <p:nvSpPr>
          <p:cNvPr id="114" name="PPT 2 -">
            <a:extLst>
              <a:ext uri="{FF2B5EF4-FFF2-40B4-BE49-F238E27FC236}">
                <a16:creationId xmlns:a16="http://schemas.microsoft.com/office/drawing/2014/main" id="{F8935DC4-9482-44A7-907D-A2DC83E01EDA}"/>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D896C4AC-FD14-8C54-B7B2-5C1547336391}"/>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72F4682E-F8D3-1790-5598-B9228FD92AD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7</a:t>
            </a:fld>
            <a:endParaRPr dirty="0"/>
          </a:p>
        </p:txBody>
      </p:sp>
      <p:pic>
        <p:nvPicPr>
          <p:cNvPr id="2" name="Picture 1">
            <a:extLst>
              <a:ext uri="{FF2B5EF4-FFF2-40B4-BE49-F238E27FC236}">
                <a16:creationId xmlns:a16="http://schemas.microsoft.com/office/drawing/2014/main" id="{7DDC835C-E8A5-F2C7-D2A4-E22181247AE2}"/>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DD89953F-BA43-0D53-8F6D-C87E8D11DB02}"/>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a:extLst>
              <a:ext uri="{FF2B5EF4-FFF2-40B4-BE49-F238E27FC236}">
                <a16:creationId xmlns:a16="http://schemas.microsoft.com/office/drawing/2014/main" id="{32F5A2B3-5BDA-BF70-B450-6071A7F9C3D1}"/>
              </a:ext>
            </a:extLst>
          </p:cNvPr>
          <p:cNvPicPr>
            <a:picLocks noChangeAspect="1"/>
          </p:cNvPicPr>
          <p:nvPr/>
        </p:nvPicPr>
        <p:blipFill>
          <a:blip r:embed="rId4"/>
          <a:stretch>
            <a:fillRect/>
          </a:stretch>
        </p:blipFill>
        <p:spPr>
          <a:xfrm>
            <a:off x="1749080" y="1234080"/>
            <a:ext cx="9032026" cy="5035069"/>
          </a:xfrm>
          <a:prstGeom prst="rect">
            <a:avLst/>
          </a:prstGeom>
        </p:spPr>
      </p:pic>
    </p:spTree>
    <p:extLst>
      <p:ext uri="{BB962C8B-B14F-4D97-AF65-F5344CB8AC3E}">
        <p14:creationId xmlns:p14="http://schemas.microsoft.com/office/powerpoint/2010/main" val="8116709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567DF-2BC0-C315-DC7E-450FD93D41F6}"/>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1584A54A-2778-5BF0-9ABD-3CDCD0DDB641}"/>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56857A25-053E-0B00-DF91-C9B17252900D}"/>
              </a:ext>
            </a:extLst>
          </p:cNvPr>
          <p:cNvSpPr txBox="1"/>
          <p:nvPr/>
        </p:nvSpPr>
        <p:spPr>
          <a:xfrm>
            <a:off x="4226851" y="1523303"/>
            <a:ext cx="7538129" cy="307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Taps  ( pipe line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Plane (air ways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Ship (water transport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Train (rail transport )</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Motor vehicle (road transport)</a:t>
            </a:r>
          </a:p>
        </p:txBody>
      </p:sp>
      <p:sp>
        <p:nvSpPr>
          <p:cNvPr id="114" name="PPT 2 -">
            <a:extLst>
              <a:ext uri="{FF2B5EF4-FFF2-40B4-BE49-F238E27FC236}">
                <a16:creationId xmlns:a16="http://schemas.microsoft.com/office/drawing/2014/main" id="{1E470FB7-BE6D-1E9B-3CC3-62398901A86D}"/>
              </a:ext>
            </a:extLst>
          </p:cNvPr>
          <p:cNvSpPr txBox="1"/>
          <p:nvPr/>
        </p:nvSpPr>
        <p:spPr>
          <a:xfrm>
            <a:off x="10781106" y="6406669"/>
            <a:ext cx="688190" cy="309881"/>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95451992-89C8-E399-BFDF-206C837D79F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34C5D90E-393D-CB09-3037-8E2E72C64296}"/>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pPr/>
              <a:t>8</a:t>
            </a:fld>
            <a:endParaRPr dirty="0"/>
          </a:p>
        </p:txBody>
      </p:sp>
      <p:sp>
        <p:nvSpPr>
          <p:cNvPr id="9" name="Course Purpose">
            <a:extLst>
              <a:ext uri="{FF2B5EF4-FFF2-40B4-BE49-F238E27FC236}">
                <a16:creationId xmlns:a16="http://schemas.microsoft.com/office/drawing/2014/main" id="{1CFF838B-5B4F-7A24-AB4A-F1C1D47601F7}"/>
              </a:ext>
            </a:extLst>
          </p:cNvPr>
          <p:cNvSpPr txBox="1"/>
          <p:nvPr/>
        </p:nvSpPr>
        <p:spPr>
          <a:xfrm>
            <a:off x="371433" y="1406247"/>
            <a:ext cx="3533818" cy="229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MODE OF TRANSPORTATION OF HAZMAT</a:t>
            </a:r>
          </a:p>
        </p:txBody>
      </p:sp>
      <p:pic>
        <p:nvPicPr>
          <p:cNvPr id="2" name="Picture 1">
            <a:extLst>
              <a:ext uri="{FF2B5EF4-FFF2-40B4-BE49-F238E27FC236}">
                <a16:creationId xmlns:a16="http://schemas.microsoft.com/office/drawing/2014/main" id="{F8438555-6963-4025-C75D-F20F424F91C8}"/>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06848C75-2298-FBB0-9983-F520BFD64B48}"/>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pic>
        <p:nvPicPr>
          <p:cNvPr id="5" name="Picture 4" descr="Image result for CARGO PLANE">
            <a:extLst>
              <a:ext uri="{FF2B5EF4-FFF2-40B4-BE49-F238E27FC236}">
                <a16:creationId xmlns:a16="http://schemas.microsoft.com/office/drawing/2014/main" id="{31EE06EB-F9A1-8FC5-6FC3-ACF8C164523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6375" y="145093"/>
            <a:ext cx="2708993" cy="13782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6" descr="Image result for TAPS ( PIPE LINE ) FOR HAZMAT MATERIAL">
            <a:extLst>
              <a:ext uri="{FF2B5EF4-FFF2-40B4-BE49-F238E27FC236}">
                <a16:creationId xmlns:a16="http://schemas.microsoft.com/office/drawing/2014/main" id="{7635497F-4743-CCB5-16F0-168421A76E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9333" y="150448"/>
            <a:ext cx="2637032" cy="1306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8" descr="Image result for SHIP">
            <a:extLst>
              <a:ext uri="{FF2B5EF4-FFF2-40B4-BE49-F238E27FC236}">
                <a16:creationId xmlns:a16="http://schemas.microsoft.com/office/drawing/2014/main" id="{871CC75D-B066-432F-E2EA-74221DD37F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5915" y="4780652"/>
            <a:ext cx="2637031" cy="144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Image result for TRAIN (RAIL TRANSPORT">
            <a:extLst>
              <a:ext uri="{FF2B5EF4-FFF2-40B4-BE49-F238E27FC236}">
                <a16:creationId xmlns:a16="http://schemas.microsoft.com/office/drawing/2014/main" id="{BB6B6D42-A41B-C507-F2A0-B5E84C44B4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0700" y="4964918"/>
            <a:ext cx="2637030" cy="12486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109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D6862-0C22-24BB-734F-A62A8489A14F}"/>
            </a:ext>
          </a:extLst>
        </p:cNvPr>
        <p:cNvGrpSpPr/>
        <p:nvPr/>
      </p:nvGrpSpPr>
      <p:grpSpPr>
        <a:xfrm>
          <a:off x="0" y="0"/>
          <a:ext cx="0" cy="0"/>
          <a:chOff x="0" y="0"/>
          <a:chExt cx="0" cy="0"/>
        </a:xfrm>
      </p:grpSpPr>
      <p:sp>
        <p:nvSpPr>
          <p:cNvPr id="7" name="Rectangle">
            <a:extLst>
              <a:ext uri="{FF2B5EF4-FFF2-40B4-BE49-F238E27FC236}">
                <a16:creationId xmlns:a16="http://schemas.microsoft.com/office/drawing/2014/main" id="{0D8A8EC5-3B1A-5C69-29F7-C256095746F6}"/>
              </a:ext>
            </a:extLst>
          </p:cNvPr>
          <p:cNvSpPr/>
          <p:nvPr/>
        </p:nvSpPr>
        <p:spPr>
          <a:xfrm>
            <a:off x="4083866" y="0"/>
            <a:ext cx="8108134" cy="6858001"/>
          </a:xfrm>
          <a:prstGeom prst="rect">
            <a:avLst/>
          </a:prstGeom>
          <a:solidFill>
            <a:schemeClr val="accent6">
              <a:lumMod val="20000"/>
              <a:lumOff val="80000"/>
            </a:schemeClr>
          </a:solidFill>
          <a:ln w="12700">
            <a:miter lim="400000"/>
          </a:ln>
        </p:spPr>
        <p:txBody>
          <a:bodyPr lIns="39142" tIns="39142" rIns="39142" bIns="39142"/>
          <a:lstStyle/>
          <a:p>
            <a:endParaRPr sz="900" dirty="0"/>
          </a:p>
        </p:txBody>
      </p:sp>
      <p:sp>
        <p:nvSpPr>
          <p:cNvPr id="10" name="To provide the participant the knowledge and skills needed to render aid on-site to sick or injured persons, stabilize their condition and prepare them for transport to a medical facility.">
            <a:extLst>
              <a:ext uri="{FF2B5EF4-FFF2-40B4-BE49-F238E27FC236}">
                <a16:creationId xmlns:a16="http://schemas.microsoft.com/office/drawing/2014/main" id="{3C9B68BE-0216-DD32-8627-1BA0535CD14B}"/>
              </a:ext>
            </a:extLst>
          </p:cNvPr>
          <p:cNvSpPr txBox="1"/>
          <p:nvPr/>
        </p:nvSpPr>
        <p:spPr>
          <a:xfrm>
            <a:off x="4226851" y="917973"/>
            <a:ext cx="7538129" cy="62561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lvl1pPr defTabSz="1896340">
              <a:lnSpc>
                <a:spcPct val="110000"/>
              </a:lnSpc>
              <a:spcBef>
                <a:spcPts val="1000"/>
              </a:spcBef>
              <a:tabLst>
                <a:tab pos="2286000" algn="l"/>
                <a:tab pos="3644900" algn="l"/>
                <a:tab pos="5029200" algn="l"/>
                <a:tab pos="6388100" algn="l"/>
              </a:tabLst>
              <a:defRPr sz="4800">
                <a:solidFill>
                  <a:srgbClr val="FFFFFF"/>
                </a:solidFill>
                <a:latin typeface="Open Sans Semibold"/>
                <a:ea typeface="Open Sans Semibold"/>
                <a:cs typeface="Open Sans Semibold"/>
                <a:sym typeface="Open Sans Semibold"/>
              </a:defRPr>
            </a:lvl1pPr>
          </a:lstStyle>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Preparation and Planning</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Immediate Response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Containment and Control</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Evacuation and Shelter-in-Place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Medical Response</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Environmental Protection</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Communication</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Investigation and Documentation</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r>
              <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rPr>
              <a:t>Recovery and Cleanup</a:t>
            </a:r>
          </a:p>
          <a:p>
            <a:pPr marL="457200" indent="-457200" algn="just">
              <a:buFont typeface="Arial" panose="020B0604020202020204" pitchFamily="34" charset="0"/>
              <a:buChar char="•"/>
              <a:defRPr sz="6400">
                <a:solidFill>
                  <a:srgbClr val="FFFFFF"/>
                </a:solidFill>
                <a:latin typeface="Open Sans Semibold"/>
                <a:ea typeface="Open Sans Semibold"/>
                <a:cs typeface="Open Sans Semibold"/>
                <a:sym typeface="Open Sans Semibold"/>
              </a:defRPr>
            </a:pPr>
            <a:endParaRPr lang="en-US" sz="3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PPT 2 -">
            <a:extLst>
              <a:ext uri="{FF2B5EF4-FFF2-40B4-BE49-F238E27FC236}">
                <a16:creationId xmlns:a16="http://schemas.microsoft.com/office/drawing/2014/main" id="{2A830C37-CE02-4DD0-041A-C4F234A38099}"/>
              </a:ext>
            </a:extLst>
          </p:cNvPr>
          <p:cNvSpPr txBox="1"/>
          <p:nvPr/>
        </p:nvSpPr>
        <p:spPr>
          <a:xfrm>
            <a:off x="10781106" y="6406669"/>
            <a:ext cx="688190" cy="309881"/>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9142" tIns="39142" rIns="39142" bIns="39142">
            <a:spAutoFit/>
          </a:bodyPr>
          <a:lstStyle>
            <a:lvl1pPr algn="ctr" defTabSz="2438400">
              <a:spcBef>
                <a:spcPts val="600"/>
              </a:spcBef>
              <a:defRPr sz="3000" b="1">
                <a:solidFill>
                  <a:srgbClr val="535353"/>
                </a:solidFill>
                <a:latin typeface="Open Sans"/>
                <a:ea typeface="Open Sans"/>
                <a:cs typeface="Open Sans"/>
                <a:sym typeface="Open Sans"/>
              </a:defRPr>
            </a:lvl1pPr>
          </a:lstStyle>
          <a:p>
            <a:pPr>
              <a:defRPr b="0"/>
            </a:pPr>
            <a:r>
              <a:rPr sz="1500" dirty="0">
                <a:solidFill>
                  <a:srgbClr val="E46C0A"/>
                </a:solidFill>
              </a:rPr>
              <a:t>PPT </a:t>
            </a:r>
            <a:r>
              <a:rPr lang="en-US" sz="1500" dirty="0">
                <a:solidFill>
                  <a:srgbClr val="E46C0A"/>
                </a:solidFill>
              </a:rPr>
              <a:t>2</a:t>
            </a:r>
            <a:r>
              <a:rPr sz="1500" dirty="0">
                <a:solidFill>
                  <a:srgbClr val="E46C0A"/>
                </a:solidFill>
              </a:rPr>
              <a:t> -</a:t>
            </a:r>
          </a:p>
        </p:txBody>
      </p:sp>
      <p:sp>
        <p:nvSpPr>
          <p:cNvPr id="115" name="Rectangle">
            <a:extLst>
              <a:ext uri="{FF2B5EF4-FFF2-40B4-BE49-F238E27FC236}">
                <a16:creationId xmlns:a16="http://schemas.microsoft.com/office/drawing/2014/main" id="{460DB789-452C-899D-02A9-8DF77F6CA03D}"/>
              </a:ext>
            </a:extLst>
          </p:cNvPr>
          <p:cNvSpPr/>
          <p:nvPr/>
        </p:nvSpPr>
        <p:spPr>
          <a:xfrm>
            <a:off x="10769600" y="6756400"/>
            <a:ext cx="939800" cy="101600"/>
          </a:xfrm>
          <a:prstGeom prst="rect">
            <a:avLst/>
          </a:prstGeom>
          <a:solidFill>
            <a:srgbClr val="F7903B"/>
          </a:solidFill>
          <a:ln w="12700">
            <a:miter lim="400000"/>
          </a:ln>
        </p:spPr>
        <p:txBody>
          <a:bodyPr lIns="39142" tIns="39142" rIns="39142" bIns="39142"/>
          <a:lstStyle/>
          <a:p>
            <a:endParaRPr sz="900"/>
          </a:p>
        </p:txBody>
      </p:sp>
      <p:sp>
        <p:nvSpPr>
          <p:cNvPr id="116" name="Slide Number">
            <a:extLst>
              <a:ext uri="{FF2B5EF4-FFF2-40B4-BE49-F238E27FC236}">
                <a16:creationId xmlns:a16="http://schemas.microsoft.com/office/drawing/2014/main" id="{57FA3BC3-1D19-968E-EDE9-7F2C16096EEC}"/>
              </a:ext>
            </a:extLst>
          </p:cNvPr>
          <p:cNvSpPr txBox="1">
            <a:spLocks noGrp="1"/>
          </p:cNvSpPr>
          <p:nvPr>
            <p:ph type="sldNum" sz="quarter" idx="2"/>
          </p:nvPr>
        </p:nvSpPr>
        <p:spPr>
          <a:xfrm>
            <a:off x="11404882" y="6406669"/>
            <a:ext cx="360098" cy="34973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pPr/>
              <a:t>9</a:t>
            </a:fld>
            <a:endParaRPr dirty="0"/>
          </a:p>
        </p:txBody>
      </p:sp>
      <p:sp>
        <p:nvSpPr>
          <p:cNvPr id="9" name="Course Purpose">
            <a:extLst>
              <a:ext uri="{FF2B5EF4-FFF2-40B4-BE49-F238E27FC236}">
                <a16:creationId xmlns:a16="http://schemas.microsoft.com/office/drawing/2014/main" id="{4981DCF3-DBD4-F6E1-DC5D-C64B355703E4}"/>
              </a:ext>
            </a:extLst>
          </p:cNvPr>
          <p:cNvSpPr txBox="1"/>
          <p:nvPr/>
        </p:nvSpPr>
        <p:spPr>
          <a:xfrm>
            <a:off x="371433" y="1406247"/>
            <a:ext cx="3533818" cy="22950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9142" tIns="39142" rIns="39142" bIns="39142">
            <a:spAutoFit/>
          </a:bodyPr>
          <a:lstStyle>
            <a:lvl1pPr defTabSz="1896340">
              <a:lnSpc>
                <a:spcPct val="80000"/>
              </a:lnSpc>
              <a:defRPr sz="7200" b="1" cap="all">
                <a:solidFill>
                  <a:srgbClr val="C00000"/>
                </a:solidFill>
                <a:latin typeface="Open Sans"/>
                <a:ea typeface="Open Sans"/>
                <a:cs typeface="Open Sans"/>
                <a:sym typeface="Open Sans"/>
              </a:defRPr>
            </a:lvl1pPr>
          </a:lstStyle>
          <a:p>
            <a:pPr>
              <a:lnSpc>
                <a:spcPct val="100000"/>
              </a:lnSpc>
            </a:pPr>
            <a:r>
              <a:rPr lang="en-US" sz="3600" dirty="0"/>
              <a:t>MANAGING HAMAT TRANSPORTATION ACCIDENTS</a:t>
            </a:r>
          </a:p>
        </p:txBody>
      </p:sp>
      <p:pic>
        <p:nvPicPr>
          <p:cNvPr id="2" name="Picture 1">
            <a:extLst>
              <a:ext uri="{FF2B5EF4-FFF2-40B4-BE49-F238E27FC236}">
                <a16:creationId xmlns:a16="http://schemas.microsoft.com/office/drawing/2014/main" id="{7FE9BFF8-4924-58D6-EE4A-A8F66EB0DE4C}"/>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88385" y="55428"/>
            <a:ext cx="1590525" cy="1109759"/>
          </a:xfrm>
          <a:prstGeom prst="rect">
            <a:avLst/>
          </a:prstGeom>
        </p:spPr>
      </p:pic>
      <p:pic>
        <p:nvPicPr>
          <p:cNvPr id="3" name="Picture 2">
            <a:extLst>
              <a:ext uri="{FF2B5EF4-FFF2-40B4-BE49-F238E27FC236}">
                <a16:creationId xmlns:a16="http://schemas.microsoft.com/office/drawing/2014/main" id="{45B705E7-24FF-F17E-B7D9-34815FF79D77}"/>
              </a:ext>
            </a:extLst>
          </p:cNvPr>
          <p:cNvPicPr>
            <a:picLocks/>
          </p:cNvPicPr>
          <p:nvPr/>
        </p:nvPicPr>
        <p:blipFill>
          <a:blip r:embed="rId3" cstate="print">
            <a:extLst>
              <a:ext uri="{28A0092B-C50C-407E-A947-70E740481C1C}">
                <a14:useLocalDpi xmlns:a14="http://schemas.microsoft.com/office/drawing/2010/main" val="0"/>
              </a:ext>
            </a:extLst>
          </a:blip>
          <a:srcRect/>
          <a:stretch/>
        </p:blipFill>
        <p:spPr>
          <a:xfrm>
            <a:off x="11023615" y="46080"/>
            <a:ext cx="1080000" cy="1188000"/>
          </a:xfrm>
          <a:prstGeom prst="rect">
            <a:avLst/>
          </a:prstGeom>
        </p:spPr>
      </p:pic>
    </p:spTree>
    <p:extLst>
      <p:ext uri="{BB962C8B-B14F-4D97-AF65-F5344CB8AC3E}">
        <p14:creationId xmlns:p14="http://schemas.microsoft.com/office/powerpoint/2010/main" val="1206913534"/>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1597</Words>
  <Application>Microsoft Office PowerPoint</Application>
  <PresentationFormat>Widescreen</PresentationFormat>
  <Paragraphs>293</Paragraphs>
  <Slides>29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Arial Black</vt:lpstr>
      <vt:lpstr>Calibri</vt:lpstr>
      <vt:lpstr>Calibri Light</vt:lpstr>
      <vt:lpstr>Open sans</vt:lpstr>
      <vt:lpstr>Open sans</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Aditya Deshwal</dc:creator>
  <cp:lastModifiedBy>NDRF ACADEMY</cp:lastModifiedBy>
  <cp:revision>190</cp:revision>
  <dcterms:created xsi:type="dcterms:W3CDTF">2023-06-12T07:38:00Z</dcterms:created>
  <dcterms:modified xsi:type="dcterms:W3CDTF">2026-01-07T07:54:13Z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C64EE6BF51ED4EDABC327A3155EA6DFD_12</vt:lpwstr>
  </property>
  <property fmtid="{D5CDD505-2E9C-101B-9397-08002B2CF9AE}" pid="3" name="KSOProductBuildVer">
    <vt:lpwstr>1033-12.2.0.13431</vt:lpwstr>
  </property>
</Properties>
</file>