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35"/>
  </p:notesMasterIdLst>
  <p:sldIdLst>
    <p:sldId id="260" r:id="rId2"/>
    <p:sldId id="261" r:id="rId3"/>
    <p:sldId id="263" r:id="rId4"/>
    <p:sldId id="336" r:id="rId5"/>
    <p:sldId id="329" r:id="rId6"/>
    <p:sldId id="334" r:id="rId7"/>
    <p:sldId id="330" r:id="rId8"/>
    <p:sldId id="335" r:id="rId9"/>
    <p:sldId id="307" r:id="rId10"/>
    <p:sldId id="333" r:id="rId11"/>
    <p:sldId id="312" r:id="rId12"/>
    <p:sldId id="267" r:id="rId13"/>
    <p:sldId id="326" r:id="rId14"/>
    <p:sldId id="269" r:id="rId15"/>
    <p:sldId id="271" r:id="rId16"/>
    <p:sldId id="272" r:id="rId17"/>
    <p:sldId id="314" r:id="rId18"/>
    <p:sldId id="275" r:id="rId19"/>
    <p:sldId id="277" r:id="rId20"/>
    <p:sldId id="273" r:id="rId21"/>
    <p:sldId id="313" r:id="rId22"/>
    <p:sldId id="258" r:id="rId23"/>
    <p:sldId id="282" r:id="rId24"/>
    <p:sldId id="316" r:id="rId25"/>
    <p:sldId id="317" r:id="rId26"/>
    <p:sldId id="318" r:id="rId27"/>
    <p:sldId id="319" r:id="rId28"/>
    <p:sldId id="320" r:id="rId29"/>
    <p:sldId id="321" r:id="rId30"/>
    <p:sldId id="325" r:id="rId31"/>
    <p:sldId id="328" r:id="rId32"/>
    <p:sldId id="324" r:id="rId33"/>
    <p:sldId id="1188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431EB"/>
    <a:srgbClr val="FFFFFF"/>
    <a:srgbClr val="421BE9"/>
    <a:srgbClr val="FFCCCC"/>
    <a:srgbClr val="00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95" d="100"/>
          <a:sy n="95" d="100"/>
        </p:scale>
        <p:origin x="19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00C286-C6E1-54FC-CF9C-A4B211833D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10DC1C-C4C7-D397-8FB6-72680FC38D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5EED868-A00A-4355-BF4B-25301149B610}" type="datetimeFigureOut">
              <a:rPr lang="en-IN"/>
              <a:pPr>
                <a:defRPr/>
              </a:pPr>
              <a:t>27-01-2026</a:t>
            </a:fld>
            <a:endParaRPr lang="en-I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72DBDB1-3EE0-88FF-DFDA-8750E6507C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C9EB3F1-391E-AEB3-4C5F-AFE50BA108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6EB5F-47E6-F302-1885-DA8AAF0BAC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14A0A9-8EDA-0610-1B5C-C3289FEB20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F539CBC-9AE6-45FC-B96D-D5EA03350CBE}" type="slidenum">
              <a:rPr lang="en-IN" altLang="en-US"/>
              <a:pPr>
                <a:defRPr/>
              </a:pPr>
              <a:t>‹#›</a:t>
            </a:fld>
            <a:endParaRPr lang="en-I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64512B7F-762B-4EB2-ACB7-834ECBD439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216534-DB65-4761-9C8D-9046EFA7FE3B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391B34B-963F-F98B-838A-5D3C9926E0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A92B432-F0D6-9708-AECD-28ABCC5661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3763" y="4270375"/>
            <a:ext cx="4921250" cy="4049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panose="020B0604020202020204" pitchFamily="34" charset="0"/>
              </a:rPr>
              <a:t>Focus on the EMS System.[ Next slide discusses this]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B1E39DEA-4C77-23E5-237F-2D86C53482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A201E48C-BF6D-DC4D-F532-38C3E69A1F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92640024-BBBC-7795-5777-0EB69539D8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F8FBEE-C7CF-47EB-A157-D281CE7E94CD}" type="slidenum">
              <a:rPr lang="en-IN" altLang="en-US"/>
              <a:pPr/>
              <a:t>15</a:t>
            </a:fld>
            <a:endParaRPr lang="en-I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F873F-3885-71FE-288F-A421BC30D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31B9D-174A-1990-BA20-AB71218A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2FE88-8E35-4FD4-ED72-B64E5CEB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F02A5-3AF8-4D5F-9540-23CC66BD41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04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5FF93-B6F3-4BE2-3E6B-A9511331D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D04FA-E469-125F-3EAE-595C109AB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162F8-11FA-B1AD-BC2E-C41A26DF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6E9AE-8BFA-4B19-B044-42ECB2BBE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48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81423-FE6C-319D-91BA-3237C3F6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C904B-EFDF-6892-3E02-D0651818B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90A25-99FD-514C-D693-25AB89B18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C559B-D014-4710-B238-AF4FFF653E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993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FE27B-E6AA-5E24-77CE-D41C9594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E3A8B-427F-D867-17D4-23E51780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33F59-BBA9-2D05-7686-0E24E62B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7BCAE-010C-4AF1-8895-C20823C13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51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8124C-5D56-C32B-65EC-D136FED9E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DF366-A05A-D60E-11CD-69E43BE7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62E0-DDD1-EADB-AEDC-9D0F965E8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DD14D-4D44-46BA-A42E-BB755C1C4F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190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FC94DA-90D6-34DE-7B66-E60BDBF54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B3578CF-9BE1-DF51-8269-C55CA6F60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746A72-768C-3F91-EAA6-38B9227E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20685-3BF8-4B18-A95C-753A2C439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23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7CDFADA-6F5C-9CFD-F4E2-2745A5EB2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012CBF-B371-E3E7-472C-7234B6F20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2A1E0-68D5-F496-E2DE-AE81C5D8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634B3-18EF-4A8E-B7B8-166217A402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38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EFE582-DC51-0A67-55F0-9B8CF17B9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9590DAF-16E3-CF3C-D345-1B5CD39D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9A0EF9-BD30-51EB-6A6D-0F6568688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4937C-30A9-4CDC-A9F5-96DDAA832C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71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D8225F0-35CB-1B55-A896-D89721CE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86DB51-1F99-041B-A378-CCD7BF8CA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6E3C5E-D443-F81B-FCC2-2F37A31A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92390-E4EA-44B7-A687-F1F4CBEBFC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09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9CF184-3A40-91B5-5D1F-8AAFBA79A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F420D4-0E24-D9F2-0DC6-72F4D5C8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9C09CA-2965-EF3A-F25E-FA30409F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61AC3-5FAF-4E61-A712-CF1B5236DA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37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3BDC00-23F3-93F1-593C-C0AF3849C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BD00DA-AE33-3DCC-3FBC-25432532D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260DBD-7986-A3D9-8CD1-B533B148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0BD28-F8F6-46C8-845D-DF2921CDEE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51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F76DF2-8BD3-FC2F-17A2-22A82F975307}"/>
              </a:ext>
            </a:extLst>
          </p:cNvPr>
          <p:cNvSpPr txBox="1"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E8131-708F-B715-8ED0-E1D6DDDCB0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49A37-DC6A-3245-2BD5-00B82FD2EF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124200" y="1600200"/>
            <a:ext cx="5562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5A6BC-BE54-AB34-22D4-6996C4324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san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626F1-84FD-FDB3-5C1E-8AE351FC8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san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4C051-8221-B007-F930-C8737645A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Opensans"/>
              </a:defRPr>
            </a:lvl1pPr>
          </a:lstStyle>
          <a:p>
            <a:pPr>
              <a:defRPr/>
            </a:pPr>
            <a:fld id="{F8702405-C66A-4AB5-B005-421A40080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Opensans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san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ensans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Opensans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sans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Opensans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Opensans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in.wrs.yahoo.com/_ylt=A0S0zvmqwJ1IaEgAZmq9HAx.;_ylu=X3oDMTBqNDdwZ3M5BHBvcwMyNQRzZWMDc3IEdnRpZAM-/SIG=1jfc14hmb/EXP=1218384426/**http:/in.images.search.yahoo.com/images/view?back=http://in.images.search.yahoo.com/search/images?p=united+kingdom+flag&amp;ei=UTF-8&amp;fr=yfp-t-in&amp;xargs=0&amp;pstart=1&amp;b=21&amp;ni=20&amp;w=72&amp;h=36&amp;imgurl=www.altomreiser.no/grafikk/flagg/flag_united_kingdom.gif&amp;rurl=http://www.altomreiser.no/grafikk/flagg?S=A&amp;size=1.6kB&amp;name=flag_united_kingdom.gif&amp;p=united+kingdom+flag&amp;type=gif&amp;oid=3680916c2f387a3a&amp;no=25&amp;tt=22,804&amp;sigr=11bql2svu&amp;sigi=11oic56qv&amp;sigb=13mnq7k5c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D7DD96BB-BA88-01C3-6B69-9560FC76CC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3429000" cy="440055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spAutoFit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EMERGENCY MEDICALSERVICES (EMS)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AND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MEDICAL FIRST RESPONDER (MFR)</a:t>
            </a:r>
          </a:p>
        </p:txBody>
      </p:sp>
      <p:pic>
        <p:nvPicPr>
          <p:cNvPr id="3075" name="Picture 1">
            <a:extLst>
              <a:ext uri="{FF2B5EF4-FFF2-40B4-BE49-F238E27FC236}">
                <a16:creationId xmlns:a16="http://schemas.microsoft.com/office/drawing/2014/main" id="{FA62D4F1-A616-0265-BEC9-8D5261208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85913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Slide Number Placeholder 4">
            <a:extLst>
              <a:ext uri="{FF2B5EF4-FFF2-40B4-BE49-F238E27FC236}">
                <a16:creationId xmlns:a16="http://schemas.microsoft.com/office/drawing/2014/main" id="{1A0407E5-49C7-44C5-9B20-48C6EDEE2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3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san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san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3CCC8D-D533-44AF-90A6-94FE8999E9F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077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F92242AB-528E-5A7B-444C-6FE27EF26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E159AB35-40CA-1FEE-73A7-084635DC8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75" y="138113"/>
            <a:ext cx="10795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1">
            <a:extLst>
              <a:ext uri="{FF2B5EF4-FFF2-40B4-BE49-F238E27FC236}">
                <a16:creationId xmlns:a16="http://schemas.microsoft.com/office/drawing/2014/main" id="{6E87B4CF-E6B3-8446-06B8-F1E548B1F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886450"/>
            <a:ext cx="4572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IN" altLang="en-US" b="1"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Dileep Kumar, 2IC</a:t>
            </a:r>
            <a:endParaRPr lang="en-US" altLang="en-US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1EA15869-2231-8690-DD1B-593A4E8B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411288"/>
            <a:ext cx="3505200" cy="217011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MEDICAL FIRST RESPONDER  (MFR)</a:t>
            </a:r>
            <a:endParaRPr lang="en-I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056D51E2-3258-79D7-8E0E-ABC0DBF97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1417638"/>
            <a:ext cx="4876800" cy="3916362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altLang="en-US" sz="2400"/>
              <a:t>The First Person on the Scene of  an incident With Emergency Medical Care Skill ,Typically Trained to the Most Basic EMS Level</a:t>
            </a:r>
            <a:r>
              <a:rPr lang="en-US" altLang="en-US"/>
              <a:t>.</a:t>
            </a:r>
            <a:endParaRPr lang="en-IN" altLang="en-US"/>
          </a:p>
        </p:txBody>
      </p:sp>
      <p:sp>
        <p:nvSpPr>
          <p:cNvPr id="12292" name="Slide Number Placeholder 4">
            <a:extLst>
              <a:ext uri="{FF2B5EF4-FFF2-40B4-BE49-F238E27FC236}">
                <a16:creationId xmlns:a16="http://schemas.microsoft.com/office/drawing/2014/main" id="{D895A6EC-E1DD-4BA4-8A7E-F63C937DA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san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san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FAB586-0BB9-402F-8BE7-D7E337F1CE03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2293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6CE86AC9-331A-7375-462A-DDDA757AE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C:\Users\Acer\Downloads\WhatsApp Image 2025-09-04 at 17.24.38 (3).jpeg">
            <a:extLst>
              <a:ext uri="{FF2B5EF4-FFF2-40B4-BE49-F238E27FC236}">
                <a16:creationId xmlns:a16="http://schemas.microsoft.com/office/drawing/2014/main" id="{A65D01B6-F124-2B44-DCE1-2177CFAEB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Rajesh\Desktop\multitec_assistenza_pc.png">
            <a:extLst>
              <a:ext uri="{FF2B5EF4-FFF2-40B4-BE49-F238E27FC236}">
                <a16:creationId xmlns:a16="http://schemas.microsoft.com/office/drawing/2014/main" id="{A3B69DDB-E9DB-768F-F96C-BDE03DADC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205740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ounded Rectangular Callout 37">
            <a:extLst>
              <a:ext uri="{FF2B5EF4-FFF2-40B4-BE49-F238E27FC236}">
                <a16:creationId xmlns:a16="http://schemas.microsoft.com/office/drawing/2014/main" id="{788FC7DA-F9E7-2F40-5546-1B63226F6CCE}"/>
              </a:ext>
            </a:extLst>
          </p:cNvPr>
          <p:cNvSpPr/>
          <p:nvPr/>
        </p:nvSpPr>
        <p:spPr>
          <a:xfrm>
            <a:off x="6096000" y="71438"/>
            <a:ext cx="2930525" cy="914400"/>
          </a:xfrm>
          <a:prstGeom prst="wedgeRoundRectCallout">
            <a:avLst>
              <a:gd name="adj1" fmla="val -20833"/>
              <a:gd name="adj2" fmla="val 50735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N" sz="2400" b="1" dirty="0">
                <a:solidFill>
                  <a:srgbClr val="000000"/>
                </a:solidFill>
                <a:latin typeface="Opensans"/>
              </a:rPr>
              <a:t>RESPONSIBLE</a:t>
            </a:r>
          </a:p>
        </p:txBody>
      </p:sp>
      <p:sp>
        <p:nvSpPr>
          <p:cNvPr id="39" name="Rounded Rectangular Callout 38">
            <a:extLst>
              <a:ext uri="{FF2B5EF4-FFF2-40B4-BE49-F238E27FC236}">
                <a16:creationId xmlns:a16="http://schemas.microsoft.com/office/drawing/2014/main" id="{2A5117C9-A78F-F1AF-22BF-096B4C530A43}"/>
              </a:ext>
            </a:extLst>
          </p:cNvPr>
          <p:cNvSpPr/>
          <p:nvPr/>
        </p:nvSpPr>
        <p:spPr>
          <a:xfrm>
            <a:off x="6243638" y="1535113"/>
            <a:ext cx="2846387" cy="1069975"/>
          </a:xfrm>
          <a:prstGeom prst="wedgeRoundRectCallout">
            <a:avLst>
              <a:gd name="adj1" fmla="val -20833"/>
              <a:gd name="adj2" fmla="val 49933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Opensans"/>
              </a:rPr>
              <a:t>SOCIABILE</a:t>
            </a:r>
            <a:endParaRPr lang="en-IN" sz="2400" dirty="0">
              <a:latin typeface="Opensans"/>
            </a:endParaRPr>
          </a:p>
        </p:txBody>
      </p:sp>
      <p:sp>
        <p:nvSpPr>
          <p:cNvPr id="40" name="Rounded Rectangular Callout 39">
            <a:extLst>
              <a:ext uri="{FF2B5EF4-FFF2-40B4-BE49-F238E27FC236}">
                <a16:creationId xmlns:a16="http://schemas.microsoft.com/office/drawing/2014/main" id="{8B19B579-AD6B-04AD-3A5A-EE72AC4ECCC9}"/>
              </a:ext>
            </a:extLst>
          </p:cNvPr>
          <p:cNvSpPr/>
          <p:nvPr/>
        </p:nvSpPr>
        <p:spPr>
          <a:xfrm>
            <a:off x="6096000" y="3143250"/>
            <a:ext cx="2971800" cy="1025525"/>
          </a:xfrm>
          <a:prstGeom prst="wedgeRoundRectCallout">
            <a:avLst>
              <a:gd name="adj1" fmla="val -20833"/>
              <a:gd name="adj2" fmla="val 52010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Opensans"/>
              </a:rPr>
              <a:t>HONEST</a:t>
            </a:r>
          </a:p>
        </p:txBody>
      </p:sp>
      <p:sp>
        <p:nvSpPr>
          <p:cNvPr id="41" name="Rounded Rectangular Callout 40">
            <a:extLst>
              <a:ext uri="{FF2B5EF4-FFF2-40B4-BE49-F238E27FC236}">
                <a16:creationId xmlns:a16="http://schemas.microsoft.com/office/drawing/2014/main" id="{B4D6E3F1-45A4-1CF4-E08B-A171A328D557}"/>
              </a:ext>
            </a:extLst>
          </p:cNvPr>
          <p:cNvSpPr/>
          <p:nvPr/>
        </p:nvSpPr>
        <p:spPr>
          <a:xfrm>
            <a:off x="6019800" y="4699000"/>
            <a:ext cx="3124200" cy="1382713"/>
          </a:xfrm>
          <a:prstGeom prst="wedgeRoundRectCallout">
            <a:avLst>
              <a:gd name="adj1" fmla="val -20833"/>
              <a:gd name="adj2" fmla="val 50283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334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Opensans"/>
              </a:rPr>
              <a:t>PRIDE ( Hygiene, Uniform, Personal appearance )</a:t>
            </a:r>
          </a:p>
        </p:txBody>
      </p:sp>
      <p:sp>
        <p:nvSpPr>
          <p:cNvPr id="42" name="Rounded Rectangular Callout 41">
            <a:extLst>
              <a:ext uri="{FF2B5EF4-FFF2-40B4-BE49-F238E27FC236}">
                <a16:creationId xmlns:a16="http://schemas.microsoft.com/office/drawing/2014/main" id="{966C2B4A-306E-E9EC-27CE-0764377B0A8B}"/>
              </a:ext>
            </a:extLst>
          </p:cNvPr>
          <p:cNvSpPr/>
          <p:nvPr/>
        </p:nvSpPr>
        <p:spPr>
          <a:xfrm>
            <a:off x="3124200" y="4762500"/>
            <a:ext cx="2438400" cy="1219200"/>
          </a:xfrm>
          <a:prstGeom prst="wedgeRoundRectCallout">
            <a:avLst>
              <a:gd name="adj1" fmla="val -20833"/>
              <a:gd name="adj2" fmla="val 50991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Opensans"/>
              </a:rPr>
              <a:t>EMOTIONAL STABILITY</a:t>
            </a:r>
          </a:p>
        </p:txBody>
      </p:sp>
      <p:sp>
        <p:nvSpPr>
          <p:cNvPr id="43" name="Rounded Rectangular Callout 42">
            <a:extLst>
              <a:ext uri="{FF2B5EF4-FFF2-40B4-BE49-F238E27FC236}">
                <a16:creationId xmlns:a16="http://schemas.microsoft.com/office/drawing/2014/main" id="{73902394-2885-1801-E8E0-0B31C0E0E9D6}"/>
              </a:ext>
            </a:extLst>
          </p:cNvPr>
          <p:cNvSpPr/>
          <p:nvPr/>
        </p:nvSpPr>
        <p:spPr>
          <a:xfrm>
            <a:off x="0" y="4762500"/>
            <a:ext cx="2811463" cy="1319213"/>
          </a:xfrm>
          <a:prstGeom prst="wedgeRoundRectCallout">
            <a:avLst>
              <a:gd name="adj1" fmla="val -20833"/>
              <a:gd name="adj2" fmla="val 51288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Opensans"/>
              </a:rPr>
              <a:t>PROFESSIONAL</a:t>
            </a: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Opensans"/>
              </a:rPr>
              <a:t>DEMEANORS</a:t>
            </a:r>
          </a:p>
        </p:txBody>
      </p:sp>
      <p:sp>
        <p:nvSpPr>
          <p:cNvPr id="44" name="Rounded Rectangular Callout 43">
            <a:extLst>
              <a:ext uri="{FF2B5EF4-FFF2-40B4-BE49-F238E27FC236}">
                <a16:creationId xmlns:a16="http://schemas.microsoft.com/office/drawing/2014/main" id="{3987210D-2AC0-13F0-372F-FC63867AA0B1}"/>
              </a:ext>
            </a:extLst>
          </p:cNvPr>
          <p:cNvSpPr/>
          <p:nvPr/>
        </p:nvSpPr>
        <p:spPr>
          <a:xfrm>
            <a:off x="0" y="3176588"/>
            <a:ext cx="2706688" cy="1066800"/>
          </a:xfrm>
          <a:prstGeom prst="wedgeRoundRectCallout">
            <a:avLst>
              <a:gd name="adj1" fmla="val -20833"/>
              <a:gd name="adj2" fmla="val 51155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Opensans"/>
              </a:rPr>
              <a:t>GOOD PHYSICAL CONDITION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642C587-EFD9-114A-2568-0313F1D8D0BB}"/>
              </a:ext>
            </a:extLst>
          </p:cNvPr>
          <p:cNvSpPr txBox="1">
            <a:spLocks/>
          </p:cNvSpPr>
          <p:nvPr/>
        </p:nvSpPr>
        <p:spPr>
          <a:xfrm>
            <a:off x="642938" y="6081713"/>
            <a:ext cx="7815262" cy="7810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Opensans"/>
                <a:ea typeface="+mj-ea"/>
                <a:cs typeface="+mj-cs"/>
              </a:rPr>
              <a:t>QUALITIES OF THE MFR</a:t>
            </a:r>
            <a:endParaRPr lang="en-IN" sz="4000" dirty="0">
              <a:solidFill>
                <a:srgbClr val="FF0000"/>
              </a:solidFill>
              <a:latin typeface="Opensans"/>
              <a:ea typeface="+mj-ea"/>
              <a:cs typeface="+mj-cs"/>
            </a:endParaRP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E47C3613-1995-23F7-1D1A-571508E110EE}"/>
              </a:ext>
            </a:extLst>
          </p:cNvPr>
          <p:cNvSpPr/>
          <p:nvPr/>
        </p:nvSpPr>
        <p:spPr>
          <a:xfrm>
            <a:off x="-12700" y="1535113"/>
            <a:ext cx="2824163" cy="1163637"/>
          </a:xfrm>
          <a:prstGeom prst="wedgeRoundRectCallout">
            <a:avLst>
              <a:gd name="adj1" fmla="val -20833"/>
              <a:gd name="adj2" fmla="val 51287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Opensans"/>
              </a:rPr>
              <a:t>DEMONSTRATE</a:t>
            </a:r>
          </a:p>
          <a:p>
            <a:pPr algn="ctr" defTabSz="10668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Opensans"/>
              </a:rPr>
              <a:t>ABILITY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4CB7657-3D40-77E1-4A15-126159433607}"/>
              </a:ext>
            </a:extLst>
          </p:cNvPr>
          <p:cNvSpPr/>
          <p:nvPr/>
        </p:nvSpPr>
        <p:spPr>
          <a:xfrm>
            <a:off x="0" y="117475"/>
            <a:ext cx="2824163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  <a:latin typeface="Opensans"/>
              </a:rPr>
              <a:t>SOURCEFUL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B2793F30-CBC3-5E54-9B1E-8B57A0A0B374}"/>
              </a:ext>
            </a:extLst>
          </p:cNvPr>
          <p:cNvSpPr/>
          <p:nvPr/>
        </p:nvSpPr>
        <p:spPr>
          <a:xfrm>
            <a:off x="7524750" y="985838"/>
            <a:ext cx="484188" cy="549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Opensans"/>
            </a:endParaRP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8631E4AA-87F7-08BF-6260-38C67F14C2A0}"/>
              </a:ext>
            </a:extLst>
          </p:cNvPr>
          <p:cNvSpPr/>
          <p:nvPr/>
        </p:nvSpPr>
        <p:spPr>
          <a:xfrm>
            <a:off x="7483475" y="2566988"/>
            <a:ext cx="484188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Opensans"/>
            </a:endParaRP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093DD0F9-5B7C-E0D0-14C2-47D5C708CEC3}"/>
              </a:ext>
            </a:extLst>
          </p:cNvPr>
          <p:cNvSpPr/>
          <p:nvPr/>
        </p:nvSpPr>
        <p:spPr>
          <a:xfrm>
            <a:off x="7483475" y="4146550"/>
            <a:ext cx="484188" cy="560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Opensans"/>
            </a:endParaRPr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FFAEB0A1-6901-0FC2-0257-DC7960E5912A}"/>
              </a:ext>
            </a:extLst>
          </p:cNvPr>
          <p:cNvSpPr/>
          <p:nvPr/>
        </p:nvSpPr>
        <p:spPr>
          <a:xfrm>
            <a:off x="5562600" y="5180013"/>
            <a:ext cx="457200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Opensans"/>
            </a:endParaRP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660A64EA-D436-1552-2CAC-ADA94A0F666F}"/>
              </a:ext>
            </a:extLst>
          </p:cNvPr>
          <p:cNvSpPr/>
          <p:nvPr/>
        </p:nvSpPr>
        <p:spPr>
          <a:xfrm>
            <a:off x="2706688" y="5497513"/>
            <a:ext cx="401637" cy="484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Opensans"/>
            </a:endParaRP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C7BF8139-8C72-F516-BABD-7CEE70C17811}"/>
              </a:ext>
            </a:extLst>
          </p:cNvPr>
          <p:cNvSpPr/>
          <p:nvPr/>
        </p:nvSpPr>
        <p:spPr>
          <a:xfrm>
            <a:off x="1076325" y="4227513"/>
            <a:ext cx="484188" cy="50958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Opensans"/>
            </a:endParaRPr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58D95E57-414E-018C-6D84-D2C8FCE6C24C}"/>
              </a:ext>
            </a:extLst>
          </p:cNvPr>
          <p:cNvSpPr/>
          <p:nvPr/>
        </p:nvSpPr>
        <p:spPr>
          <a:xfrm>
            <a:off x="1130300" y="2679700"/>
            <a:ext cx="484188" cy="4762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Opensans"/>
            </a:endParaRPr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E9F1B6B9-D076-B92B-5BB9-B334DD715278}"/>
              </a:ext>
            </a:extLst>
          </p:cNvPr>
          <p:cNvSpPr/>
          <p:nvPr/>
        </p:nvSpPr>
        <p:spPr>
          <a:xfrm>
            <a:off x="1069975" y="1046163"/>
            <a:ext cx="484188" cy="4889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Opensans"/>
            </a:endParaRPr>
          </a:p>
        </p:txBody>
      </p:sp>
      <p:sp>
        <p:nvSpPr>
          <p:cNvPr id="13333" name="Slide Number Placeholder 20">
            <a:extLst>
              <a:ext uri="{FF2B5EF4-FFF2-40B4-BE49-F238E27FC236}">
                <a16:creationId xmlns:a16="http://schemas.microsoft.com/office/drawing/2014/main" id="{0495D99B-9F25-9DCB-B4AF-B310769D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san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san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194D69-7DC1-4BDD-890D-ABB431E14B1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3334" name="Picture 21" descr="A logo with text on it&#10;&#10;AI-generated content may be incorrect.">
            <a:extLst>
              <a:ext uri="{FF2B5EF4-FFF2-40B4-BE49-F238E27FC236}">
                <a16:creationId xmlns:a16="http://schemas.microsoft.com/office/drawing/2014/main" id="{7A95161E-D114-E092-E7B9-A02E23655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2" descr="C:\Users\Acer\Downloads\WhatsApp Image 2025-09-04 at 17.24.38 (3).jpeg">
            <a:extLst>
              <a:ext uri="{FF2B5EF4-FFF2-40B4-BE49-F238E27FC236}">
                <a16:creationId xmlns:a16="http://schemas.microsoft.com/office/drawing/2014/main" id="{96E8D9B8-B818-CFB7-E89B-515A48D1E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0E2A7DE-C7FE-7BDA-D266-E07D7B4F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447800"/>
            <a:ext cx="3276600" cy="12954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DUTIES OF THE MFR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371401B-A5E9-D6EA-B188-E1A4C93F1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981075"/>
            <a:ext cx="5105400" cy="54197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Protect own safety and the safety of your crew, the patient and the bystanders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Gain access to the patient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Assess the patient to identify life threatening problems/conditions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Alert additional EMS resources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Provide care based on Assessment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Assist other EMS personnel</a:t>
            </a:r>
          </a:p>
        </p:txBody>
      </p:sp>
      <p:pic>
        <p:nvPicPr>
          <p:cNvPr id="15364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A8270AC8-9636-6CC0-B872-FC8B99A55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A8FE7659-F7A7-8B90-86A8-0FAB7F9BC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C7567B2-D7A7-DF57-3028-2B648466D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95400"/>
            <a:ext cx="3225800" cy="1447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DUTIES OF THE MFR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E8659F6-56BA-7EBA-0914-972043851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5063" y="1449388"/>
            <a:ext cx="5457825" cy="44180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/>
              <a:t>Participate in record keeping and data collection as received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/>
              <a:t>Acts as liaison with other public safety workers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/>
              <a:t>Perform patient preparation for movement and transportation</a:t>
            </a:r>
            <a:endParaRPr lang="en-US" altLang="en-US" sz="1800"/>
          </a:p>
        </p:txBody>
      </p:sp>
      <p:sp>
        <p:nvSpPr>
          <p:cNvPr id="16388" name="Slide Number Placeholder 4">
            <a:extLst>
              <a:ext uri="{FF2B5EF4-FFF2-40B4-BE49-F238E27FC236}">
                <a16:creationId xmlns:a16="http://schemas.microsoft.com/office/drawing/2014/main" id="{88534922-5270-4C42-6616-A24080BB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san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san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8611E6-BD69-4D1D-B205-7836FE6DADA8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6389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8B5B2189-4B63-C5D2-D43D-CDF6855CA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C:\Users\Acer\Downloads\WhatsApp Image 2025-09-04 at 17.24.38 (3).jpeg">
            <a:extLst>
              <a:ext uri="{FF2B5EF4-FFF2-40B4-BE49-F238E27FC236}">
                <a16:creationId xmlns:a16="http://schemas.microsoft.com/office/drawing/2014/main" id="{FD0780EA-BA16-56ED-A97E-74302C92A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7DD1628-FC96-D88A-6BCA-730247D9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371600"/>
            <a:ext cx="3276600" cy="12954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SCOPE OF CARE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3256B33-F044-C156-1B0B-19B794598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1066800"/>
            <a:ext cx="4800600" cy="5791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Actions that are legally allowed by the MFR when provided patient care </a:t>
            </a:r>
            <a:r>
              <a:rPr lang="en-IN" altLang="en-US" sz="2400"/>
              <a:t>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altLang="en-US" sz="2400"/>
              <a:t>Indian Penal Code  Sec 92: Act done  in good faith for benefit of a person without consent.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altLang="en-US" sz="2400">
                <a:solidFill>
                  <a:srgbClr val="5431EB"/>
                </a:solidFill>
              </a:rPr>
              <a:t>DUTY TO ACT    :     </a:t>
            </a:r>
            <a:r>
              <a:rPr lang="en-IN" altLang="en-US" sz="2400">
                <a:solidFill>
                  <a:srgbClr val="002060"/>
                </a:solidFill>
              </a:rPr>
              <a:t>The medical first responder had a legal duty to provide care</a:t>
            </a:r>
            <a:r>
              <a:rPr lang="en-IN" altLang="en-US" sz="2400">
                <a:solidFill>
                  <a:srgbClr val="5431EB"/>
                </a:solidFill>
              </a:rPr>
              <a:t>.</a:t>
            </a:r>
          </a:p>
        </p:txBody>
      </p:sp>
      <p:pic>
        <p:nvPicPr>
          <p:cNvPr id="17412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FED65A41-8167-F966-27CB-17E8CDA6E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452D2672-70D6-7EC2-33D2-74740BD06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8ED1FA9-239F-1E13-365D-B061F127D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0"/>
            <a:ext cx="3581400" cy="12954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ABANDONMENT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2EFFFF53-3B90-A9A8-4537-511E3D26D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1600200"/>
            <a:ext cx="5181600" cy="4343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/>
              <a:t>Discontinuing emergency medical care without making sure that before another health care professional with equal or better training has taken over.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2400"/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2400"/>
          </a:p>
          <a:p>
            <a:pPr eaLnBrk="1" hangingPunct="1"/>
            <a:r>
              <a:rPr lang="en-US" altLang="en-US" sz="2400"/>
              <a:t>For such act of abandonment one may be liable to get punished by the rule of law, (court)                                                                                             </a:t>
            </a:r>
          </a:p>
        </p:txBody>
      </p:sp>
      <p:pic>
        <p:nvPicPr>
          <p:cNvPr id="18436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4C3B0B13-8CFF-A08A-8AF2-4388D7A28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E1A5E9A0-047E-04ED-D131-E06BED549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873024C-83C5-11D0-C895-EA14F3CBD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303338"/>
            <a:ext cx="3200400" cy="7540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NEGLIGENCE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C53C19A-6973-0FE3-929A-761DC46033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0" y="1295400"/>
            <a:ext cx="5181600" cy="28876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n-US" sz="2400" dirty="0"/>
              <a:t>Failure to provide the expected standard of care , causing injury or death of the patient.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altLang="en-US" sz="24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altLang="en-US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4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n-US" sz="2400" dirty="0"/>
              <a:t>He /she will be tried for such negligence under rule of law</a:t>
            </a:r>
          </a:p>
        </p:txBody>
      </p:sp>
      <p:pic>
        <p:nvPicPr>
          <p:cNvPr id="20484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0F592FCF-8559-DF51-7AF0-A58B4F1B0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C:\Users\Acer\Downloads\WhatsApp Image 2025-09-04 at 17.24.38 (3).jpeg">
            <a:extLst>
              <a:ext uri="{FF2B5EF4-FFF2-40B4-BE49-F238E27FC236}">
                <a16:creationId xmlns:a16="http://schemas.microsoft.com/office/drawing/2014/main" id="{1426043D-D1CB-A980-2969-68BDDF031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520F0531-A27B-9679-92F3-59008BB5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447800"/>
            <a:ext cx="2971800" cy="762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FF0000"/>
                </a:solidFill>
                <a:latin typeface="Cambria" panose="02040503050406030204" pitchFamily="18" charset="0"/>
              </a:rPr>
              <a:t>CONSENT</a:t>
            </a:r>
            <a:endParaRPr lang="en-IN" alt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7E18B-3371-87AB-04E5-1CB8D4AC9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1295400"/>
            <a:ext cx="5253038" cy="4800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Before giving care to a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/>
              <a:t>   conscious adult you must take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400"/>
              <a:t>    permission “consent”</a:t>
            </a:r>
          </a:p>
          <a:p>
            <a:pPr eaLnBrk="1" hangingPunct="1">
              <a:lnSpc>
                <a:spcPct val="150000"/>
              </a:lnSpc>
              <a:buClr>
                <a:srgbClr val="FFFF00"/>
              </a:buClr>
            </a:pPr>
            <a:r>
              <a:rPr lang="en-US" altLang="en-US" sz="2400"/>
              <a:t>1. Identify yourself(Name &amp; organization i.e, NDRF).</a:t>
            </a:r>
          </a:p>
          <a:p>
            <a:pPr eaLnBrk="1" hangingPunct="1">
              <a:lnSpc>
                <a:spcPct val="150000"/>
              </a:lnSpc>
              <a:buClr>
                <a:srgbClr val="FFFF00"/>
              </a:buClr>
            </a:pPr>
            <a:r>
              <a:rPr lang="en-US" altLang="en-US" sz="2400"/>
              <a:t>2. Tell them what you are</a:t>
            </a:r>
          </a:p>
          <a:p>
            <a:pPr eaLnBrk="1" hangingPunct="1">
              <a:lnSpc>
                <a:spcPct val="150000"/>
              </a:lnSpc>
              <a:buClr>
                <a:srgbClr val="FFFF00"/>
              </a:buClr>
            </a:pPr>
            <a:r>
              <a:rPr lang="en-US" altLang="en-US" sz="2400"/>
              <a:t>     trained in(MFR).</a:t>
            </a:r>
          </a:p>
        </p:txBody>
      </p:sp>
      <p:sp>
        <p:nvSpPr>
          <p:cNvPr id="21508" name="Slide Number Placeholder 4">
            <a:extLst>
              <a:ext uri="{FF2B5EF4-FFF2-40B4-BE49-F238E27FC236}">
                <a16:creationId xmlns:a16="http://schemas.microsoft.com/office/drawing/2014/main" id="{4B95D26F-18F5-2B5C-E933-5B4EB582B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san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san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2A3808-DF5C-4D58-BECC-61B0ECBDF854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21509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9070C770-D1BC-2C18-AA01-266DC6C11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:\Users\Acer\Downloads\WhatsApp Image 2025-09-04 at 17.24.38 (3).jpeg">
            <a:extLst>
              <a:ext uri="{FF2B5EF4-FFF2-40B4-BE49-F238E27FC236}">
                <a16:creationId xmlns:a16="http://schemas.microsoft.com/office/drawing/2014/main" id="{9391F42C-C6FB-2AF5-AD1D-9A56AB916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660CE4F-B870-A789-AEB9-8E5B64D8D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295400"/>
            <a:ext cx="30480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>
                <a:solidFill>
                  <a:srgbClr val="FF0000"/>
                </a:solidFill>
              </a:rPr>
              <a:t>CONSENT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00A2ED3-76A5-B697-B236-8CEF398FE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295400"/>
            <a:ext cx="5486400" cy="53340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/>
              <a:t> </a:t>
            </a:r>
            <a:r>
              <a:rPr lang="en-US" altLang="en-US" sz="2400"/>
              <a:t>it is a legal term that means to give formal permission for something happen or to do.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sz="2400"/>
              <a:t>There are two types of consent.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sz="2400" b="1"/>
              <a:t>Implied</a:t>
            </a:r>
            <a:r>
              <a:rPr lang="en-US" altLang="en-US" sz="2400"/>
              <a:t> and</a:t>
            </a:r>
            <a:r>
              <a:rPr lang="en-US" altLang="en-US" sz="2400" b="1"/>
              <a:t> Expressed</a:t>
            </a:r>
            <a:r>
              <a:rPr lang="en-US" altLang="en-US" sz="2400"/>
              <a:t>.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   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sz="2400"/>
              <a:t>     </a:t>
            </a:r>
            <a:r>
              <a:rPr lang="en-US" altLang="en-US" sz="2400" b="1" u="sng">
                <a:solidFill>
                  <a:srgbClr val="0070C0"/>
                </a:solidFill>
              </a:rPr>
              <a:t>Implied Consent: </a:t>
            </a:r>
            <a:r>
              <a:rPr lang="en-US" altLang="en-US" sz="2400"/>
              <a:t>It is assumed on the part of an </a:t>
            </a:r>
            <a:r>
              <a:rPr lang="en-US" altLang="en-US" sz="2400" b="1"/>
              <a:t>unconscious</a:t>
            </a:r>
            <a:r>
              <a:rPr lang="en-US" altLang="en-US" sz="2400"/>
              <a:t>, </a:t>
            </a:r>
            <a:r>
              <a:rPr lang="en-US" altLang="en-US" sz="2400" b="1"/>
              <a:t>confused</a:t>
            </a:r>
            <a:r>
              <a:rPr lang="en-US" altLang="en-US" sz="2400"/>
              <a:t> or </a:t>
            </a:r>
            <a:r>
              <a:rPr lang="en-US" altLang="en-US" sz="2400" b="1"/>
              <a:t>seriously injured </a:t>
            </a:r>
            <a:r>
              <a:rPr lang="en-US" altLang="en-US" sz="2400"/>
              <a:t>patient or for a </a:t>
            </a:r>
            <a:r>
              <a:rPr lang="en-US" altLang="en-US" sz="2400" b="1"/>
              <a:t>minor</a:t>
            </a:r>
            <a:r>
              <a:rPr lang="en-US" altLang="en-US" sz="2400"/>
              <a:t> patient that cannot make decisions</a:t>
            </a:r>
            <a:r>
              <a:rPr lang="en-US" altLang="en-US"/>
              <a:t>. </a:t>
            </a:r>
          </a:p>
        </p:txBody>
      </p:sp>
      <p:pic>
        <p:nvPicPr>
          <p:cNvPr id="22532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07CEB7D7-2D90-D666-E476-733869FAD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765C7A16-2335-BB32-CC8A-4A6DA112D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21A0C3A-C02E-2313-8DD5-D4853C45FD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27432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N" altLang="en-US" b="1" dirty="0">
                <a:solidFill>
                  <a:srgbClr val="FF0000"/>
                </a:solidFill>
              </a:rPr>
              <a:t>CONSENT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7DD58E5-8226-2104-38F5-3C481D6A6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143000"/>
            <a:ext cx="5448300" cy="22860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sz="2800" b="1" u="sng">
                <a:solidFill>
                  <a:srgbClr val="0070C0"/>
                </a:solidFill>
              </a:rPr>
              <a:t> </a:t>
            </a:r>
            <a:r>
              <a:rPr lang="en-US" altLang="en-US" sz="2400" b="1" u="sng">
                <a:solidFill>
                  <a:srgbClr val="0070C0"/>
                </a:solidFill>
              </a:rPr>
              <a:t>Expressed consent:- </a:t>
            </a:r>
            <a:r>
              <a:rPr lang="en-US" altLang="en-US" sz="2400"/>
              <a:t>Permission obtained from every </a:t>
            </a:r>
            <a:r>
              <a:rPr lang="en-US" altLang="en-US" sz="2400" b="1"/>
              <a:t>responsive</a:t>
            </a:r>
            <a:r>
              <a:rPr lang="en-US" altLang="en-US" sz="2400"/>
              <a:t>, </a:t>
            </a:r>
            <a:r>
              <a:rPr lang="en-US" altLang="en-US" sz="2400" b="1"/>
              <a:t>competent adult </a:t>
            </a:r>
            <a:r>
              <a:rPr lang="en-US" altLang="en-US" sz="2400"/>
              <a:t>patient before providing emergency care</a:t>
            </a:r>
            <a:r>
              <a:rPr lang="en-US" altLang="en-US" sz="2800"/>
              <a:t>.</a:t>
            </a:r>
          </a:p>
        </p:txBody>
      </p:sp>
      <p:pic>
        <p:nvPicPr>
          <p:cNvPr id="23556" name="Picture 3" descr="C:\Users\Administrator\Pictures\nd.jpg">
            <a:extLst>
              <a:ext uri="{FF2B5EF4-FFF2-40B4-BE49-F238E27FC236}">
                <a16:creationId xmlns:a16="http://schemas.microsoft.com/office/drawing/2014/main" id="{2EB61FE6-C989-43AE-4146-A2987748D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29000"/>
            <a:ext cx="5486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03DD3DCD-CB37-39F2-3D50-93F206C47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C:\Users\Acer\Downloads\WhatsApp Image 2025-09-04 at 17.24.38 (3).jpeg">
            <a:extLst>
              <a:ext uri="{FF2B5EF4-FFF2-40B4-BE49-F238E27FC236}">
                <a16:creationId xmlns:a16="http://schemas.microsoft.com/office/drawing/2014/main" id="{30B7F4DC-C09E-67C4-75F4-C88034A35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240D5A24-95BF-16EB-70CE-54B8F7CC16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2400" y="762000"/>
            <a:ext cx="4876800" cy="5867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altLang="en-US" sz="2400" dirty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Upon completion of this lesson, you will able to </a:t>
            </a:r>
            <a:r>
              <a:rPr lang="en-US" altLang="en-US" sz="2400" dirty="0">
                <a:solidFill>
                  <a:srgbClr val="5431EB"/>
                </a:solidFill>
              </a:rPr>
              <a:t>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4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n-US" sz="2400" dirty="0"/>
              <a:t>Define  EMS, purpose of EMS.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n-US" sz="2400" dirty="0"/>
              <a:t>Define first aid and ambulance.</a:t>
            </a:r>
            <a:endParaRPr lang="en-US" altLang="en-US" sz="2400" b="1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n-US" sz="2400" dirty="0">
                <a:solidFill>
                  <a:srgbClr val="000000"/>
                </a:solidFill>
              </a:rPr>
              <a:t>Define </a:t>
            </a:r>
            <a:r>
              <a:rPr lang="en-US" altLang="en-US" sz="2400" dirty="0" err="1">
                <a:solidFill>
                  <a:srgbClr val="000000"/>
                </a:solidFill>
              </a:rPr>
              <a:t>mfr</a:t>
            </a:r>
            <a:r>
              <a:rPr lang="en-US" altLang="en-US" sz="2400" dirty="0">
                <a:solidFill>
                  <a:srgbClr val="000000"/>
                </a:solidFill>
              </a:rPr>
              <a:t>, qualities and responsibility of </a:t>
            </a:r>
            <a:r>
              <a:rPr lang="en-US" altLang="en-US" sz="2400" dirty="0" err="1">
                <a:solidFill>
                  <a:srgbClr val="000000"/>
                </a:solidFill>
              </a:rPr>
              <a:t>mfr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altLang="en-US" sz="2400" dirty="0">
                <a:solidFill>
                  <a:srgbClr val="000000"/>
                </a:solidFill>
              </a:rPr>
              <a:t>Define negligence  and abandonment.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en-US" sz="2400" dirty="0"/>
              <a:t>Define what are the rights of a patient,  consent and types of consent.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altLang="en-US" sz="2400" dirty="0"/>
              <a:t>Use of </a:t>
            </a:r>
            <a:r>
              <a:rPr lang="en-IN" altLang="en-US" sz="2400" dirty="0" err="1"/>
              <a:t>ppe</a:t>
            </a:r>
            <a:r>
              <a:rPr lang="en-IN" altLang="en-US" sz="2400" dirty="0"/>
              <a:t> and equipment  by mfr.</a:t>
            </a:r>
            <a:r>
              <a:rPr lang="en-US" altLang="en-US" sz="2400" dirty="0"/>
              <a:t>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4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alt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sz="2400" dirty="0"/>
              <a:t>                                                                                                             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E880F75-E71E-C4DF-03D5-390224DB2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219200"/>
            <a:ext cx="3405188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OBJECTIVES</a:t>
            </a: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434C385B-6F3E-4C3F-04D6-5243205C0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san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san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BC6214-5BAF-4190-8A7E-497A85884A2D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4101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42823D02-7FC0-32D2-180B-9FA8BCCDB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EF4B3F79-B31E-48AE-B193-A20D7E935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AAF8D72-6DAF-AAF3-F93C-B6F38EE9B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43000"/>
            <a:ext cx="3048000" cy="12954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RIGHTS OF THE PATIENT</a:t>
            </a:r>
            <a:r>
              <a:rPr lang="en-US" altLang="en-US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5B8D007D-8EDE-E968-FBAB-FC37479C8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143000"/>
            <a:ext cx="5486400" cy="57150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To solicit and receive pre hospital care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Confidentiality regarding personal information and condition.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To pursue legal recourse for acts of </a:t>
            </a:r>
            <a:r>
              <a:rPr lang="en-US" altLang="en-US" sz="2400" b="1"/>
              <a:t>negligence</a:t>
            </a:r>
            <a:r>
              <a:rPr lang="en-US" altLang="en-US" sz="2400"/>
              <a:t>, </a:t>
            </a:r>
            <a:r>
              <a:rPr lang="en-US" altLang="en-US" sz="2400" b="1"/>
              <a:t>abandonment</a:t>
            </a:r>
            <a:r>
              <a:rPr lang="en-US" altLang="en-US" sz="2400"/>
              <a:t> and or violation of confidentiality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To denounce and demand reinstitution for improper care and /or any violation of privacy  </a:t>
            </a:r>
          </a:p>
        </p:txBody>
      </p:sp>
      <p:pic>
        <p:nvPicPr>
          <p:cNvPr id="24580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FD1B24EC-69F6-8AF0-A98C-727E46400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D3920A05-0F94-C33C-2EB9-37A9575F0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66B5D8CE-D902-5486-6B9B-FC4A5463B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89038"/>
            <a:ext cx="3200400" cy="147796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RIGHTS OF THE PATIENT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9F53A3F5-5835-F280-2F64-A20E67CF8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0" y="990600"/>
            <a:ext cx="4419600" cy="55626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In some situations the patient has the right to refuse care. 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The patient may be required to sign a refusal form in the presence of a witness.</a:t>
            </a:r>
          </a:p>
          <a:p>
            <a:pPr algn="just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Such refusal form must be signed by the in-charge  with date (team Comdr in case of NDRF).</a:t>
            </a:r>
          </a:p>
        </p:txBody>
      </p:sp>
      <p:pic>
        <p:nvPicPr>
          <p:cNvPr id="25604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7D14F66B-670C-4FCB-BC44-F0A28F572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750FAE60-4766-E527-BD9C-17B2746F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55855B7-880B-B6C4-A5CE-931682EDE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600200"/>
            <a:ext cx="3581400" cy="1524000"/>
          </a:xfrm>
        </p:spPr>
        <p:txBody>
          <a:bodyPr/>
          <a:lstStyle/>
          <a:p>
            <a:pPr algn="l" eaLnBrk="1" hangingPunct="1"/>
            <a:r>
              <a:rPr lang="en-US" altLang="en-US" sz="4000" b="1">
                <a:solidFill>
                  <a:srgbClr val="FF0000"/>
                </a:solidFill>
              </a:rPr>
              <a:t>BASIC PERSONAL PROTECTIVE EQUIPMENTS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81151AB-65D3-05D9-EBA0-205C0C037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1143000"/>
            <a:ext cx="5029200" cy="48006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Latex gloves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Personal mask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Eye protection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Gown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CPR mask      </a:t>
            </a:r>
            <a:r>
              <a:rPr lang="en-US" altLang="en-US"/>
              <a:t>                        </a:t>
            </a:r>
          </a:p>
        </p:txBody>
      </p:sp>
      <p:pic>
        <p:nvPicPr>
          <p:cNvPr id="26628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CB3C0DF3-A17C-B598-310B-4D59AB09F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C:\Users\Acer\Downloads\WhatsApp Image 2025-09-04 at 17.24.38 (3).jpeg">
            <a:extLst>
              <a:ext uri="{FF2B5EF4-FFF2-40B4-BE49-F238E27FC236}">
                <a16:creationId xmlns:a16="http://schemas.microsoft.com/office/drawing/2014/main" id="{7729E97B-365F-23E8-26A7-26267C0EC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A31B502-742A-1E6C-37E7-316622493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" y="1447800"/>
            <a:ext cx="3470275" cy="1828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en-US" sz="3600" b="1" dirty="0">
                <a:solidFill>
                  <a:srgbClr val="FF0000"/>
                </a:solidFill>
              </a:rPr>
              <a:t>BASIC EQUIPMENT FOR PHT </a:t>
            </a:r>
            <a:endParaRPr lang="en-US" altLang="en-US" sz="2400" b="1" dirty="0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99B6126-F8D4-7088-C673-F1AC2577C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800" y="1447800"/>
            <a:ext cx="2590800" cy="4267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/>
              <a:t>Kit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/>
              <a:t>Dressings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/>
              <a:t>Bandages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/>
              <a:t>Tape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/>
              <a:t>Eye guard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/>
              <a:t>Tourniquet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/>
              <a:t>Blankets</a:t>
            </a:r>
          </a:p>
        </p:txBody>
      </p:sp>
      <p:pic>
        <p:nvPicPr>
          <p:cNvPr id="27652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3F545EB6-21C8-2BB6-F151-EBD54D6EB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C:\Users\Acer\Downloads\WhatsApp Image 2025-09-04 at 17.24.38 (3).jpeg">
            <a:extLst>
              <a:ext uri="{FF2B5EF4-FFF2-40B4-BE49-F238E27FC236}">
                <a16:creationId xmlns:a16="http://schemas.microsoft.com/office/drawing/2014/main" id="{32ED02FC-638E-C943-6E07-E7AFD3A82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>
            <a:extLst>
              <a:ext uri="{FF2B5EF4-FFF2-40B4-BE49-F238E27FC236}">
                <a16:creationId xmlns:a16="http://schemas.microsoft.com/office/drawing/2014/main" id="{4D751B8B-466D-BFD6-5068-C0DAA5B037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08125"/>
            <a:ext cx="3505200" cy="123507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Basic Equipment for PHT</a:t>
            </a:r>
            <a:endParaRPr lang="en-US" altLang="en-US" sz="2800" b="1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5FD508A-E805-CD0A-C487-BEDB57A007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5410200" cy="5486400"/>
          </a:xfrm>
        </p:spPr>
        <p:txBody>
          <a:bodyPr rtlCol="0">
            <a:normAutofit fontScale="77500" lnSpcReduction="20000"/>
          </a:bodyPr>
          <a:lstStyle/>
          <a:p>
            <a:pPr marL="43891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/>
              <a:t>Sheets</a:t>
            </a:r>
          </a:p>
          <a:p>
            <a:pPr marL="43891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/>
              <a:t>Pillow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                                                               Backboard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800" dirty="0"/>
          </a:p>
          <a:p>
            <a:pPr marL="43891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/>
              <a:t>Cervical collar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/>
              <a:t>                                                                                             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AC67C5-A49B-4021-1686-C317B027B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600"/>
            <a:ext cx="28956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D874FF-CF04-0ADD-4866-EBEA009F9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29200"/>
            <a:ext cx="23812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 descr="C:\Users\SANJEEV\Desktop\DYTN5012.JPG">
            <a:extLst>
              <a:ext uri="{FF2B5EF4-FFF2-40B4-BE49-F238E27FC236}">
                <a16:creationId xmlns:a16="http://schemas.microsoft.com/office/drawing/2014/main" id="{9935F136-5589-75B1-41DE-11A6930DC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03525"/>
            <a:ext cx="27828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C82B6879-F4FB-9710-5B76-10AE224C31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9" descr="C:\Users\Acer\Downloads\WhatsApp Image 2025-09-04 at 17.24.38 (3).jpeg">
            <a:extLst>
              <a:ext uri="{FF2B5EF4-FFF2-40B4-BE49-F238E27FC236}">
                <a16:creationId xmlns:a16="http://schemas.microsoft.com/office/drawing/2014/main" id="{AD83A5C1-E327-F47C-39C5-787868F5F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2">
            <a:extLst>
              <a:ext uri="{FF2B5EF4-FFF2-40B4-BE49-F238E27FC236}">
                <a16:creationId xmlns:a16="http://schemas.microsoft.com/office/drawing/2014/main" id="{9B4C8E6A-B69C-C32C-9747-0B27E19956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752600"/>
            <a:ext cx="3505200" cy="9906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BASIC EQUIPMENT FOR PHT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8F2D5-507E-9FEF-66E1-5FC4562E0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828800"/>
            <a:ext cx="2133600" cy="48006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Splints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IN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Bandage shears or scissors</a:t>
            </a:r>
            <a:endParaRPr lang="en-IN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Oxygen and accessories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8D5D61-0253-DB9D-79AB-48FE5597C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76600"/>
            <a:ext cx="322580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EE8B02-7286-9CE1-15C3-CD6C390AA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678363"/>
            <a:ext cx="32258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 descr="C:\Users\SANJEEV\Desktop\HFFX5235.JPG">
            <a:extLst>
              <a:ext uri="{FF2B5EF4-FFF2-40B4-BE49-F238E27FC236}">
                <a16:creationId xmlns:a16="http://schemas.microsoft.com/office/drawing/2014/main" id="{D825F7A6-79E0-810E-B9EA-B2AE5CC12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322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Slide Number Placeholder 7">
            <a:extLst>
              <a:ext uri="{FF2B5EF4-FFF2-40B4-BE49-F238E27FC236}">
                <a16:creationId xmlns:a16="http://schemas.microsoft.com/office/drawing/2014/main" id="{882B3971-E059-B4F3-5B27-F4901F1A7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san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san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059403-1D9E-46AF-A03E-BC38321C2F2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9704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64755A84-79A9-FE2B-2865-0A26F7DD36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E8B01856-D974-3C24-A183-8CAF04D1A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2">
            <a:extLst>
              <a:ext uri="{FF2B5EF4-FFF2-40B4-BE49-F238E27FC236}">
                <a16:creationId xmlns:a16="http://schemas.microsoft.com/office/drawing/2014/main" id="{3749B5D6-81AE-0289-B4F1-8604F9457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600200"/>
            <a:ext cx="3505200" cy="1524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BASIC EQUIPMENT FOR PHT </a:t>
            </a:r>
            <a:endParaRPr lang="en-US" alt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31021-CD0D-48A4-EA06-CB385A1C8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184275"/>
            <a:ext cx="5486400" cy="56737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Pen light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Stethoscope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                                                                                        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6FD113-5249-2BA7-F0F3-FA0F3A722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25146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2B424F-A0D4-2BB2-C018-2D320BEDE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25908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Slide Number Placeholder 6">
            <a:extLst>
              <a:ext uri="{FF2B5EF4-FFF2-40B4-BE49-F238E27FC236}">
                <a16:creationId xmlns:a16="http://schemas.microsoft.com/office/drawing/2014/main" id="{08CD28D9-5FCE-F4ED-6DBE-6C62D102A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san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san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194CA4-2A03-4D47-803E-39ABF7EDE48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0727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A159F35E-2957-0C40-F4E7-1049FBCD6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37F6C1BF-2464-05DF-2A60-A6F93F721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9F49586-9604-4AE1-EA1B-5E49B0F92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657350"/>
            <a:ext cx="3429000" cy="154305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BASIC EQUIPMENT FOR PHT 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5AAB2-C5D9-260B-EA9F-4EB6C60A4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657350"/>
            <a:ext cx="2520950" cy="5257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/>
              <a:t>Blood pressure cuff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IN" sz="28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IN" sz="28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IN" sz="28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IN" sz="2800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/>
              <a:t>Sterile water or normal saline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8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I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508804-DC4D-C6C6-19B5-FB2E7BDB1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64038"/>
            <a:ext cx="29448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C:\Users\SANJEEV\Desktop\EWOK5193.JPG">
            <a:extLst>
              <a:ext uri="{FF2B5EF4-FFF2-40B4-BE49-F238E27FC236}">
                <a16:creationId xmlns:a16="http://schemas.microsoft.com/office/drawing/2014/main" id="{53759D50-897D-05DC-8E35-D478D6089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9448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Slide Number Placeholder 5">
            <a:extLst>
              <a:ext uri="{FF2B5EF4-FFF2-40B4-BE49-F238E27FC236}">
                <a16:creationId xmlns:a16="http://schemas.microsoft.com/office/drawing/2014/main" id="{B49246F5-16B2-411B-BD3C-269C1BDB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san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san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22822F-1A7C-4DD5-AD9B-850F2753D3F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1751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D4139BA2-6C09-6458-E388-B2B9AEC5F6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C:\Users\Acer\Downloads\WhatsApp Image 2025-09-04 at 17.24.38 (3).jpeg">
            <a:extLst>
              <a:ext uri="{FF2B5EF4-FFF2-40B4-BE49-F238E27FC236}">
                <a16:creationId xmlns:a16="http://schemas.microsoft.com/office/drawing/2014/main" id="{0B2950E3-DCDA-8B67-084E-442B1E95D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F13687A-0BC3-2640-0E81-47436363F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3" y="1447800"/>
            <a:ext cx="3581400" cy="1524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BASIC EQUIPMENT FOR PHT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961D8-7344-0EA9-5C12-3D291F93F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524000"/>
            <a:ext cx="2362200" cy="5334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Activated charcoal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IN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IN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IN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IN" dirty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/>
              <a:t>Tongue depressor           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 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A65467-C276-82B0-6F3F-BD54C83AD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14800"/>
            <a:ext cx="3124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78E332-86DA-B65A-1936-BD504940C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6"/>
          <a:stretch>
            <a:fillRect/>
          </a:stretch>
        </p:blipFill>
        <p:spPr bwMode="auto">
          <a:xfrm>
            <a:off x="6019800" y="1524000"/>
            <a:ext cx="3124200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Slide Number Placeholder 6">
            <a:extLst>
              <a:ext uri="{FF2B5EF4-FFF2-40B4-BE49-F238E27FC236}">
                <a16:creationId xmlns:a16="http://schemas.microsoft.com/office/drawing/2014/main" id="{ADF61238-72FE-C777-C4CD-D4AD9670E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san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san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BEEE5A-698B-41AB-AFDA-09D57EF938BC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2775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E385CEF2-F6EF-B952-2B99-BF5894898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A9409E59-3ACD-6FC1-6762-96D2AE3F7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DDF7659-E93B-FE42-3AC0-B18C2A66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160588"/>
            <a:ext cx="3505200" cy="149701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BASIC EQUIPMENT FOR PHT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A3941-8C05-9739-1E2A-5A434716E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905000"/>
            <a:ext cx="5334000" cy="48768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</a:t>
            </a:r>
            <a:r>
              <a:rPr lang="en-US" sz="3000" b="1" dirty="0"/>
              <a:t>ORPHARYNGEAL  AIRWAYS ( ALL SIZES 0-7)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30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                                                                                                </a:t>
            </a:r>
            <a:endParaRPr lang="en-IN" b="1" dirty="0"/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7DEDD33B-5288-CDE3-B1A4-47BE5B10FD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3962400"/>
            <a:ext cx="24812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 descr="C:\Users\SANJEEV\Desktop\DRMG5188.JPG">
            <a:extLst>
              <a:ext uri="{FF2B5EF4-FFF2-40B4-BE49-F238E27FC236}">
                <a16:creationId xmlns:a16="http://schemas.microsoft.com/office/drawing/2014/main" id="{A570044A-FC61-FBE0-A7E9-0C0D30E16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3962400"/>
            <a:ext cx="23812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137561E0-79B9-A41B-3D1E-5BA46C42F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BEEEB9E5-CE7A-F3D2-F3F9-6A6640836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4FBE738-BBE8-B9E0-3E0A-12DB1F7CC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371600"/>
            <a:ext cx="3581400" cy="29718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Emergency Medical Services (EMS )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D50914C-EDE1-DE25-2010-52664C5D87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0" y="1371600"/>
            <a:ext cx="5257800" cy="525780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altLang="en-US" dirty="0"/>
              <a:t> The emergency medical Services is a network of                        resources linked together for the purpose of providing emergency care and transport to the victim of sudden illness or injury.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altLang="en-US" dirty="0"/>
              <a:t>Emergency medical services (EMS), also known as </a:t>
            </a:r>
            <a:r>
              <a:rPr lang="en-IN" altLang="en-US" b="1" dirty="0">
                <a:solidFill>
                  <a:srgbClr val="FF0000"/>
                </a:solidFill>
              </a:rPr>
              <a:t>ambulance</a:t>
            </a:r>
            <a:r>
              <a:rPr lang="en-IN" altLang="en-US" dirty="0"/>
              <a:t> services or </a:t>
            </a:r>
            <a:r>
              <a:rPr lang="en-IN" altLang="en-US" b="1" dirty="0">
                <a:solidFill>
                  <a:srgbClr val="FF0000"/>
                </a:solidFill>
              </a:rPr>
              <a:t>paramedic</a:t>
            </a:r>
            <a:r>
              <a:rPr lang="en-IN" altLang="en-US" dirty="0"/>
              <a:t> services.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IN" altLang="en-US" dirty="0"/>
              <a:t>This treat illnesses and injuries that require an urgent medical response and transport to definitive care centre.</a:t>
            </a:r>
            <a:r>
              <a:rPr lang="en-IN" altLang="en-US" sz="2800" dirty="0"/>
              <a:t>                                                          </a:t>
            </a:r>
            <a:endParaRPr lang="en-US" altLang="en-US" sz="2800" dirty="0"/>
          </a:p>
        </p:txBody>
      </p:sp>
      <p:pic>
        <p:nvPicPr>
          <p:cNvPr id="5124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2747786B-075B-1AF8-4513-FCB235359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C:\Users\Acer\Downloads\WhatsApp Image 2025-09-04 at 17.24.38 (3).jpeg">
            <a:extLst>
              <a:ext uri="{FF2B5EF4-FFF2-40B4-BE49-F238E27FC236}">
                <a16:creationId xmlns:a16="http://schemas.microsoft.com/office/drawing/2014/main" id="{6E0895EC-3D89-98B5-5A8C-477B65C85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75AC7B05-5ED1-BFE9-F95D-57ED6A830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0"/>
            <a:ext cx="27432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 REVIEW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FB0F9491-7669-3CAF-A76E-83F58387B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990600"/>
            <a:ext cx="5486400" cy="5867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Define EMS its history and EMS in India.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First Aid and Ambulance.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Describe MFR , qualities and duties of MFR.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Right’s of an patient ,gaining consent and types of consent.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Abandonment and Negligence 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PPE &amp; Equipment’s used  by MFR.                                           </a:t>
            </a:r>
          </a:p>
        </p:txBody>
      </p:sp>
      <p:pic>
        <p:nvPicPr>
          <p:cNvPr id="34820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5E7A4843-C605-8C5B-4CB4-737628B39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D9A9F2D6-3A28-058B-80F1-706764F5D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See the source image">
            <a:extLst>
              <a:ext uri="{FF2B5EF4-FFF2-40B4-BE49-F238E27FC236}">
                <a16:creationId xmlns:a16="http://schemas.microsoft.com/office/drawing/2014/main" id="{B1A386D1-7DA5-08AC-FD0F-004970117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7783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>
            <a:extLst>
              <a:ext uri="{FF2B5EF4-FFF2-40B4-BE49-F238E27FC236}">
                <a16:creationId xmlns:a16="http://schemas.microsoft.com/office/drawing/2014/main" id="{F8AF5CE6-4B49-8F53-1C83-C47364AF2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19400"/>
            <a:ext cx="3810000" cy="533400"/>
          </a:xfrm>
        </p:spPr>
        <p:txBody>
          <a:bodyPr/>
          <a:lstStyle/>
          <a:p>
            <a:pPr eaLnBrk="1" hangingPunct="1"/>
            <a:r>
              <a:rPr lang="en-US" altLang="en-US" sz="6000" b="1">
                <a:solidFill>
                  <a:srgbClr val="FF0000"/>
                </a:solidFill>
              </a:rPr>
              <a:t>ANY QUESTION</a:t>
            </a:r>
          </a:p>
        </p:txBody>
      </p:sp>
      <p:pic>
        <p:nvPicPr>
          <p:cNvPr id="35844" name="Picture 6" descr="A logo with text on it&#10;&#10;AI-generated content may be incorrect.">
            <a:extLst>
              <a:ext uri="{FF2B5EF4-FFF2-40B4-BE49-F238E27FC236}">
                <a16:creationId xmlns:a16="http://schemas.microsoft.com/office/drawing/2014/main" id="{7C1BAA4C-7119-44D7-BB22-88B6B7DDC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 descr="C:\Users\Acer\Downloads\WhatsApp Image 2025-09-04 at 17.24.38 (3).jpeg">
            <a:extLst>
              <a:ext uri="{FF2B5EF4-FFF2-40B4-BE49-F238E27FC236}">
                <a16:creationId xmlns:a16="http://schemas.microsoft.com/office/drawing/2014/main" id="{5BBE45D2-09D8-84AE-47BA-4ACACFAAE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5C98C324-4DBA-52AD-1E3D-0A5F216E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295400"/>
            <a:ext cx="34290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EVALUATION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D933C278-AEC9-640F-2B52-A90DDCF72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066800"/>
            <a:ext cx="5257800" cy="47244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/>
              <a:t>Q.1.What is the universal  EMS number in India?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/>
              <a:t> a) 100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/>
              <a:t>b) 108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/>
              <a:t>c) 102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400" dirty="0"/>
              <a:t>d) 911                                                                               </a:t>
            </a:r>
          </a:p>
          <a:p>
            <a:pPr marL="0" indent="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/>
              <a:t>         ANS– 102. </a:t>
            </a:r>
          </a:p>
        </p:txBody>
      </p:sp>
      <p:pic>
        <p:nvPicPr>
          <p:cNvPr id="36868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E2E887B4-8B3A-22A4-28E6-7FF89EBC7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21C039B8-701D-6A45-15BA-1AB89D5B4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332372-5B4C-BE21-5937-1A25DDAF703F}"/>
              </a:ext>
            </a:extLst>
          </p:cNvPr>
          <p:cNvSpPr/>
          <p:nvPr/>
        </p:nvSpPr>
        <p:spPr>
          <a:xfrm>
            <a:off x="57150" y="857250"/>
            <a:ext cx="9029700" cy="508635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AutoShape 4">
            <a:extLst>
              <a:ext uri="{FF2B5EF4-FFF2-40B4-BE49-F238E27FC236}">
                <a16:creationId xmlns:a16="http://schemas.microsoft.com/office/drawing/2014/main" id="{AB350552-0B38-FF8A-A1EA-FB4E280E5F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IN" altLang="en-US" sz="2700"/>
          </a:p>
        </p:txBody>
      </p:sp>
      <p:sp>
        <p:nvSpPr>
          <p:cNvPr id="37892" name="Slide Number Placeholder 1">
            <a:extLst>
              <a:ext uri="{FF2B5EF4-FFF2-40B4-BE49-F238E27FC236}">
                <a16:creationId xmlns:a16="http://schemas.microsoft.com/office/drawing/2014/main" id="{1E07E77C-FF9D-7D23-E55A-E11D1CF47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564563" y="5634038"/>
            <a:ext cx="261937" cy="276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2E16AC6-125F-4FB2-BAB3-293781B96098}" type="slidenum">
              <a:rPr lang="en-IN" altLang="en-US">
                <a:solidFill>
                  <a:srgbClr val="898989"/>
                </a:solidFill>
                <a:latin typeface="Opensans"/>
              </a:rPr>
              <a:pPr/>
              <a:t>33</a:t>
            </a:fld>
            <a:endParaRPr lang="en-IN" altLang="en-US">
              <a:solidFill>
                <a:srgbClr val="898989"/>
              </a:solidFill>
              <a:latin typeface="Opensans"/>
            </a:endParaRPr>
          </a:p>
        </p:txBody>
      </p:sp>
      <p:sp>
        <p:nvSpPr>
          <p:cNvPr id="37893" name="Rounded Rectangle">
            <a:extLst>
              <a:ext uri="{FF2B5EF4-FFF2-40B4-BE49-F238E27FC236}">
                <a16:creationId xmlns:a16="http://schemas.microsoft.com/office/drawing/2014/main" id="{5E389615-0777-84E5-7490-C9F561E54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2300" y="966788"/>
            <a:ext cx="5105400" cy="4695825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9357" tIns="29357" rIns="29357" bIns="29357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Open Sans" panose="020B0606030504020204" pitchFamily="34" charset="0"/>
            </a:endParaRPr>
          </a:p>
        </p:txBody>
      </p:sp>
      <p:sp>
        <p:nvSpPr>
          <p:cNvPr id="37894" name="Duties of…">
            <a:extLst>
              <a:ext uri="{FF2B5EF4-FFF2-40B4-BE49-F238E27FC236}">
                <a16:creationId xmlns:a16="http://schemas.microsoft.com/office/drawing/2014/main" id="{4DF743D1-B43B-C905-E813-74E05CDB5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3279775"/>
            <a:ext cx="2794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9357" tIns="29357" rIns="29357" bIns="293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000" b="1">
                <a:latin typeface="Open Sans" panose="020B0606030504020204" pitchFamily="34" charset="0"/>
              </a:rPr>
              <a:t>THANK YOU </a:t>
            </a:r>
            <a:r>
              <a:rPr lang="en-US" altLang="en-US" sz="3000">
                <a:latin typeface="Open Sans" panose="020B0606030504020204" pitchFamily="34" charset="0"/>
              </a:rPr>
              <a:t> </a:t>
            </a:r>
          </a:p>
        </p:txBody>
      </p:sp>
      <p:pic>
        <p:nvPicPr>
          <p:cNvPr id="37895" name="Picture 3">
            <a:extLst>
              <a:ext uri="{FF2B5EF4-FFF2-40B4-BE49-F238E27FC236}">
                <a16:creationId xmlns:a16="http://schemas.microsoft.com/office/drawing/2014/main" id="{5C8F376A-9C8B-106A-AF34-B9B9B2301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18303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6">
            <a:extLst>
              <a:ext uri="{FF2B5EF4-FFF2-40B4-BE49-F238E27FC236}">
                <a16:creationId xmlns:a16="http://schemas.microsoft.com/office/drawing/2014/main" id="{4C47E377-F463-FBCF-91D8-A80052C7C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862013"/>
            <a:ext cx="103981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7">
            <a:extLst>
              <a:ext uri="{FF2B5EF4-FFF2-40B4-BE49-F238E27FC236}">
                <a16:creationId xmlns:a16="http://schemas.microsoft.com/office/drawing/2014/main" id="{E08960E7-9892-ED27-CEF5-37176762C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1331913"/>
            <a:ext cx="43053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BA7E7F9C-82A2-BC69-DA97-EBE0FA85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447800"/>
            <a:ext cx="3548063" cy="1981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WHY EMS REQUIRED IN INDIA</a:t>
            </a:r>
            <a:endParaRPr lang="en-US" alt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3C198-0803-F42D-7D1F-E661E3CF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295400"/>
            <a:ext cx="5486400" cy="5562600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IN" altLang="en-US" sz="2400" dirty="0"/>
              <a:t>Out of every one million people, 42,800 die every year from sudden </a:t>
            </a:r>
            <a:r>
              <a:rPr lang="en-IN" altLang="en-US" sz="2400" dirty="0">
                <a:solidFill>
                  <a:srgbClr val="FF0000"/>
                </a:solidFill>
              </a:rPr>
              <a:t>cardiac arrest </a:t>
            </a:r>
            <a:r>
              <a:rPr lang="en-IN" altLang="en-US" sz="2400" dirty="0"/>
              <a:t>in India</a:t>
            </a:r>
          </a:p>
          <a:p>
            <a:pPr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IN" altLang="en-US" sz="2400" dirty="0"/>
              <a:t>Highest snakebite mortality almost 58,000            every          year as per </a:t>
            </a:r>
            <a:r>
              <a:rPr lang="en-IN" altLang="en-US" sz="2400" dirty="0">
                <a:solidFill>
                  <a:srgbClr val="FF0000"/>
                </a:solidFill>
              </a:rPr>
              <a:t>WHO</a:t>
            </a:r>
            <a:r>
              <a:rPr lang="en-IN" altLang="en-US" sz="2400" dirty="0"/>
              <a:t> ,2020                                                       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IN" altLang="en-US" sz="2400" dirty="0"/>
              <a:t>   There are  about 4,11,767 road         accident in INDIA in year 2022 and 1,55,672 peoples are die                                                              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IN" altLang="en-US" sz="2400" dirty="0"/>
              <a:t>   30% mortality due to delay in emergency care.          </a:t>
            </a:r>
            <a:r>
              <a:rPr lang="en-IN" altLang="en-US" sz="2800" dirty="0"/>
              <a:t>                                                             </a:t>
            </a:r>
            <a:r>
              <a:rPr lang="en-IN" altLang="en-US" dirty="0"/>
              <a:t>        </a:t>
            </a:r>
          </a:p>
        </p:txBody>
      </p:sp>
      <p:pic>
        <p:nvPicPr>
          <p:cNvPr id="6148" name="Picture 3" descr="A logo with text on it&#10;&#10;AI-generated content may be incorrect.">
            <a:extLst>
              <a:ext uri="{FF2B5EF4-FFF2-40B4-BE49-F238E27FC236}">
                <a16:creationId xmlns:a16="http://schemas.microsoft.com/office/drawing/2014/main" id="{2F752CC9-F549-9E6D-7843-63C137CC3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C:\Users\Acer\Downloads\WhatsApp Image 2025-09-04 at 17.24.38 (3).jpeg">
            <a:extLst>
              <a:ext uri="{FF2B5EF4-FFF2-40B4-BE49-F238E27FC236}">
                <a16:creationId xmlns:a16="http://schemas.microsoft.com/office/drawing/2014/main" id="{9F76DA8A-4482-176E-AC84-3DBE82737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AA25060-5530-DADB-9F6F-A7C8BA54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6800"/>
            <a:ext cx="3657600" cy="16002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FIRST AID &amp; AMBULANCE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8D37241F-CC81-C6CB-E6FB-C42442BE4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1219200"/>
            <a:ext cx="50292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FF0000"/>
                </a:solidFill>
              </a:rPr>
              <a:t>FIRST AID:</a:t>
            </a:r>
            <a:r>
              <a:rPr lang="en-US" altLang="en-US" sz="2400"/>
              <a:t> it is the first care given to a patient or victim.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It is given immediately  after an injury or illness occurs.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It is one-time, short term treatment given such as; cleaning minor major cuts, treating minor burns, applying dressings, bandages and splints. </a:t>
            </a:r>
          </a:p>
        </p:txBody>
      </p:sp>
      <p:pic>
        <p:nvPicPr>
          <p:cNvPr id="7172" name="Picture 1">
            <a:extLst>
              <a:ext uri="{FF2B5EF4-FFF2-40B4-BE49-F238E27FC236}">
                <a16:creationId xmlns:a16="http://schemas.microsoft.com/office/drawing/2014/main" id="{94AE189C-F96B-890E-D67C-3E0DA22B8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3276600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64ECABC8-6D95-87F7-99D5-D0E163F52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658AD9F3-FFFA-A53C-083C-910E5A633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3E598EBE-E03F-FACE-64DE-AF7792DE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143000"/>
            <a:ext cx="35052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FIRST AID &amp; AMBULANCE</a:t>
            </a:r>
            <a:endParaRPr lang="en-US" altLang="en-US" sz="4000" b="1" dirty="0"/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DFA3EF36-CA3A-0F3D-A84B-0B289D2DD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0" y="1066800"/>
            <a:ext cx="5334000" cy="55626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Aims of First Aid: to prevent life of patient/ victim.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To prevent the worsening condition of patient.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To help in safe transportation of victim to the nearest health facility.</a:t>
            </a:r>
          </a:p>
          <a:p>
            <a:endParaRPr lang="en-US" altLang="en-US"/>
          </a:p>
        </p:txBody>
      </p:sp>
      <p:pic>
        <p:nvPicPr>
          <p:cNvPr id="8196" name="Picture 1">
            <a:extLst>
              <a:ext uri="{FF2B5EF4-FFF2-40B4-BE49-F238E27FC236}">
                <a16:creationId xmlns:a16="http://schemas.microsoft.com/office/drawing/2014/main" id="{392C14F2-A61C-8BA7-611B-88D09E5F5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2492375"/>
            <a:ext cx="350202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0CCE7F30-7E0A-6BE5-E043-0BFD0A18D4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EC7BBF74-3E5B-52C5-D135-A83040EBF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35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B2F3438-E775-87B5-0F83-A1B7E2370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1295400"/>
            <a:ext cx="3505200" cy="1066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4000" dirty="0"/>
              <a:t> </a:t>
            </a:r>
            <a:r>
              <a:rPr lang="en-US" altLang="en-US" sz="4000" b="1" dirty="0">
                <a:solidFill>
                  <a:srgbClr val="FF0000"/>
                </a:solidFill>
              </a:rPr>
              <a:t>AMBULANCE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A38F6E22-1693-9FEC-4F09-285D2C166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204913"/>
            <a:ext cx="5454650" cy="2986087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en-US" sz="2400" b="1"/>
              <a:t>AMBULANCE</a:t>
            </a:r>
            <a:r>
              <a:rPr lang="en-US" altLang="en-US" sz="2400"/>
              <a:t>: The term Ambulance is derived from latin word </a:t>
            </a:r>
            <a:r>
              <a:rPr lang="en-US" altLang="en-US" sz="2400">
                <a:solidFill>
                  <a:srgbClr val="FF0000"/>
                </a:solidFill>
              </a:rPr>
              <a:t>‘</a:t>
            </a:r>
            <a:r>
              <a:rPr lang="en-US" altLang="en-US" sz="2400" b="1">
                <a:solidFill>
                  <a:srgbClr val="FF0000"/>
                </a:solidFill>
              </a:rPr>
              <a:t>AMBULARE</a:t>
            </a:r>
            <a:r>
              <a:rPr lang="en-US" altLang="en-US" sz="2400">
                <a:solidFill>
                  <a:srgbClr val="FF0000"/>
                </a:solidFill>
              </a:rPr>
              <a:t>’</a:t>
            </a:r>
            <a:r>
              <a:rPr lang="en-US" altLang="en-US" sz="2400"/>
              <a:t> meaning ‘</a:t>
            </a:r>
            <a:r>
              <a:rPr lang="en-US" altLang="en-US" sz="2400">
                <a:solidFill>
                  <a:srgbClr val="5431EB"/>
                </a:solidFill>
              </a:rPr>
              <a:t>to walk’ </a:t>
            </a:r>
            <a:r>
              <a:rPr lang="en-US" altLang="en-US" sz="2400"/>
              <a:t>or ‘</a:t>
            </a:r>
            <a:r>
              <a:rPr lang="en-US" altLang="en-US" sz="2400">
                <a:solidFill>
                  <a:srgbClr val="5431EB"/>
                </a:solidFill>
              </a:rPr>
              <a:t>move ‘</a:t>
            </a:r>
            <a:r>
              <a:rPr lang="en-US" altLang="en-US" sz="2400"/>
              <a:t>which is in reference to early medical care.</a:t>
            </a:r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CE4F79E1-3589-FB3E-87F8-FBDDB0DF0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3657600"/>
            <a:ext cx="3327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1F7241C5-DF3D-A83D-A00D-15D9331D51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 descr="C:\Users\Acer\Downloads\WhatsApp Image 2025-09-04 at 17.24.38 (3).jpeg">
            <a:extLst>
              <a:ext uri="{FF2B5EF4-FFF2-40B4-BE49-F238E27FC236}">
                <a16:creationId xmlns:a16="http://schemas.microsoft.com/office/drawing/2014/main" id="{804BC747-6EA4-F627-D188-E0D02DBF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A919B7F-C627-8C04-ED6F-D13F49BD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438275"/>
            <a:ext cx="33528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TYPE OF AMBULANCE</a:t>
            </a:r>
            <a:endParaRPr lang="en-US" altLang="en-US" sz="4000" b="1" dirty="0"/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E490C4E0-A923-ABEE-A0C7-8CCA0DC43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951038"/>
            <a:ext cx="5486400" cy="1858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/>
              <a:t>Normal ambulance/basic life support ambulance.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/>
              <a:t>Advanced ambulance.</a:t>
            </a:r>
          </a:p>
          <a:p>
            <a:endParaRPr lang="en-US" altLang="en-US"/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1161109F-1170-41D1-5CB6-6CDBCAF3C1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3581400"/>
            <a:ext cx="34702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Slide Number Placeholder 4">
            <a:extLst>
              <a:ext uri="{FF2B5EF4-FFF2-40B4-BE49-F238E27FC236}">
                <a16:creationId xmlns:a16="http://schemas.microsoft.com/office/drawing/2014/main" id="{B8F3FD48-3819-C78D-688A-F36636F8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Opensan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Opensan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Opensan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Opensan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Opensan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B940EA-9A3F-425C-BC22-073B43F5ABB5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0246" name="Picture 5" descr="A logo with text on it&#10;&#10;AI-generated content may be incorrect.">
            <a:extLst>
              <a:ext uri="{FF2B5EF4-FFF2-40B4-BE49-F238E27FC236}">
                <a16:creationId xmlns:a16="http://schemas.microsoft.com/office/drawing/2014/main" id="{5E4B4896-474E-F820-08A6-37C7DAF74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 descr="C:\Users\Acer\Downloads\WhatsApp Image 2025-09-04 at 17.24.38 (3).jpeg">
            <a:extLst>
              <a:ext uri="{FF2B5EF4-FFF2-40B4-BE49-F238E27FC236}">
                <a16:creationId xmlns:a16="http://schemas.microsoft.com/office/drawing/2014/main" id="{37A9CF7A-EAB6-3CDE-FD67-AA6BF8BEC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2E22189F-A8E3-E6F8-D0B5-D102FA616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2700" y="1219200"/>
            <a:ext cx="2374900" cy="10668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>
                <a:solidFill>
                  <a:srgbClr val="FF0000"/>
                </a:solidFill>
              </a:rPr>
              <a:t>EMS NUMBERS</a:t>
            </a:r>
            <a:endParaRPr lang="en-US" altLang="en-US" sz="4000" b="1" u="sng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BB37A37-B687-5CB1-F11B-7539261988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33800" y="1219200"/>
            <a:ext cx="5410200" cy="495300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India - Dial Number (108)Now 102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800" dirty="0">
              <a:solidFill>
                <a:srgbClr val="00000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England - Dial Number  999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                     	</a:t>
            </a:r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U.S.A  - Dial Number 911</a:t>
            </a:r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</a:t>
            </a:r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altLang="en-US" sz="2800" dirty="0">
              <a:solidFill>
                <a:srgbClr val="00000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en-US" sz="2800" dirty="0">
                <a:solidFill>
                  <a:srgbClr val="000000"/>
                </a:solidFill>
              </a:rPr>
              <a:t>Bhutan - Dial Number 112 1211                                    </a:t>
            </a:r>
            <a:r>
              <a:rPr lang="en-US" altLang="en-US" b="1" dirty="0">
                <a:solidFill>
                  <a:srgbClr val="000000"/>
                </a:solidFill>
              </a:rPr>
              <a:t>                                              </a:t>
            </a:r>
          </a:p>
        </p:txBody>
      </p:sp>
      <p:pic>
        <p:nvPicPr>
          <p:cNvPr id="10" name="Picture 11" descr="INDIA">
            <a:extLst>
              <a:ext uri="{FF2B5EF4-FFF2-40B4-BE49-F238E27FC236}">
                <a16:creationId xmlns:a16="http://schemas.microsoft.com/office/drawing/2014/main" id="{638F3D64-D1AB-68C8-ED54-F7CACBB4D8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1371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Go to fullsize image">
            <a:hlinkClick r:id="rId3"/>
            <a:extLst>
              <a:ext uri="{FF2B5EF4-FFF2-40B4-BE49-F238E27FC236}">
                <a16:creationId xmlns:a16="http://schemas.microsoft.com/office/drawing/2014/main" id="{90E0E64D-D1D2-E7F0-FA2A-252B54ABF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129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 descr="usa flag">
            <a:extLst>
              <a:ext uri="{FF2B5EF4-FFF2-40B4-BE49-F238E27FC236}">
                <a16:creationId xmlns:a16="http://schemas.microsoft.com/office/drawing/2014/main" id="{25EA4DB1-7682-B0A8-90B8-01D421869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33800"/>
            <a:ext cx="12954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C:\Users\SANJEEV\Desktop\IMG_E2147.JPG">
            <a:extLst>
              <a:ext uri="{FF2B5EF4-FFF2-40B4-BE49-F238E27FC236}">
                <a16:creationId xmlns:a16="http://schemas.microsoft.com/office/drawing/2014/main" id="{B96BD26D-EAD9-E4E2-7BCB-527743670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989513"/>
            <a:ext cx="1295400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7" descr="A logo with text on it&#10;&#10;AI-generated content may be incorrect.">
            <a:extLst>
              <a:ext uri="{FF2B5EF4-FFF2-40B4-BE49-F238E27FC236}">
                <a16:creationId xmlns:a16="http://schemas.microsoft.com/office/drawing/2014/main" id="{A621B835-1679-E6A7-BB7E-040D81F24F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44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C:\Users\Acer\Downloads\WhatsApp Image 2025-09-04 at 17.24.38 (3).jpeg">
            <a:extLst>
              <a:ext uri="{FF2B5EF4-FFF2-40B4-BE49-F238E27FC236}">
                <a16:creationId xmlns:a16="http://schemas.microsoft.com/office/drawing/2014/main" id="{F8082F37-DCC2-A1A4-E7E9-480B4E79E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50800"/>
            <a:ext cx="10795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3729</TotalTime>
  <Words>1070</Words>
  <Application>Microsoft Office PowerPoint</Application>
  <PresentationFormat>On-screen Show (4:3)</PresentationFormat>
  <Paragraphs>228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Opensans</vt:lpstr>
      <vt:lpstr>Calibri</vt:lpstr>
      <vt:lpstr>Wingdings 2</vt:lpstr>
      <vt:lpstr>Verdana</vt:lpstr>
      <vt:lpstr>Mangal</vt:lpstr>
      <vt:lpstr>Wingdings</vt:lpstr>
      <vt:lpstr>Cambria</vt:lpstr>
      <vt:lpstr>Times New Roman</vt:lpstr>
      <vt:lpstr>Open Sans</vt:lpstr>
      <vt:lpstr>Office Theme</vt:lpstr>
      <vt:lpstr>PowerPoint Presentation</vt:lpstr>
      <vt:lpstr>OBJECTIVES</vt:lpstr>
      <vt:lpstr>Emergency Medical Services (EMS ) </vt:lpstr>
      <vt:lpstr>WHY EMS REQUIRED IN INDIA</vt:lpstr>
      <vt:lpstr>FIRST AID &amp; AMBULANCE</vt:lpstr>
      <vt:lpstr>FIRST AID &amp; AMBULANCE</vt:lpstr>
      <vt:lpstr> AMBULANCE</vt:lpstr>
      <vt:lpstr>TYPE OF AMBULANCE</vt:lpstr>
      <vt:lpstr>EMS NUMBERS</vt:lpstr>
      <vt:lpstr>MEDICAL FIRST RESPONDER  (MFR)</vt:lpstr>
      <vt:lpstr>PowerPoint Presentation</vt:lpstr>
      <vt:lpstr>DUTIES OF THE MFR</vt:lpstr>
      <vt:lpstr>DUTIES OF THE MFR</vt:lpstr>
      <vt:lpstr>SCOPE OF CARE</vt:lpstr>
      <vt:lpstr>ABANDONMENT</vt:lpstr>
      <vt:lpstr>NEGLIGENCE</vt:lpstr>
      <vt:lpstr>CONSENT</vt:lpstr>
      <vt:lpstr>CONSENT</vt:lpstr>
      <vt:lpstr>CONSENT</vt:lpstr>
      <vt:lpstr>RIGHTS OF THE PATIENT </vt:lpstr>
      <vt:lpstr>RIGHTS OF THE PATIENT </vt:lpstr>
      <vt:lpstr>BASIC PERSONAL PROTECTIVE EQUIPMENTS</vt:lpstr>
      <vt:lpstr>BASIC EQUIPMENT FOR PHT </vt:lpstr>
      <vt:lpstr>Basic Equipment for PHT</vt:lpstr>
      <vt:lpstr>BASIC EQUIPMENT FOR PHT</vt:lpstr>
      <vt:lpstr>BASIC EQUIPMENT FOR PHT </vt:lpstr>
      <vt:lpstr>BASIC EQUIPMENT FOR PHT </vt:lpstr>
      <vt:lpstr>BASIC EQUIPMENT FOR PHT</vt:lpstr>
      <vt:lpstr>BASIC EQUIPMENT FOR PHT</vt:lpstr>
      <vt:lpstr> REVIEW</vt:lpstr>
      <vt:lpstr>ANY QUESTION</vt:lpstr>
      <vt:lpstr>EVALUATION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NDRF NDRF</cp:lastModifiedBy>
  <cp:revision>270</cp:revision>
  <dcterms:created xsi:type="dcterms:W3CDTF">2019-04-12T05:18:49Z</dcterms:created>
  <dcterms:modified xsi:type="dcterms:W3CDTF">2026-01-27T07:17:28Z</dcterms:modified>
</cp:coreProperties>
</file>