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310" r:id="rId3"/>
    <p:sldId id="335" r:id="rId4"/>
    <p:sldId id="356" r:id="rId5"/>
    <p:sldId id="315" r:id="rId6"/>
    <p:sldId id="357" r:id="rId7"/>
    <p:sldId id="344" r:id="rId8"/>
    <p:sldId id="337" r:id="rId9"/>
    <p:sldId id="316" r:id="rId10"/>
    <p:sldId id="358" r:id="rId11"/>
    <p:sldId id="346" r:id="rId12"/>
    <p:sldId id="345" r:id="rId13"/>
    <p:sldId id="359" r:id="rId14"/>
    <p:sldId id="347" r:id="rId15"/>
    <p:sldId id="361" r:id="rId16"/>
    <p:sldId id="362" r:id="rId17"/>
    <p:sldId id="348" r:id="rId18"/>
    <p:sldId id="363" r:id="rId19"/>
    <p:sldId id="364" r:id="rId20"/>
    <p:sldId id="349" r:id="rId21"/>
    <p:sldId id="365" r:id="rId22"/>
    <p:sldId id="350" r:id="rId23"/>
    <p:sldId id="341" r:id="rId24"/>
    <p:sldId id="367" r:id="rId25"/>
    <p:sldId id="352" r:id="rId26"/>
    <p:sldId id="368" r:id="rId27"/>
    <p:sldId id="351" r:id="rId28"/>
    <p:sldId id="369" r:id="rId29"/>
    <p:sldId id="353" r:id="rId30"/>
    <p:sldId id="370" r:id="rId31"/>
    <p:sldId id="371" r:id="rId32"/>
    <p:sldId id="311" r:id="rId33"/>
    <p:sldId id="312" r:id="rId34"/>
    <p:sldId id="372" r:id="rId35"/>
    <p:sldId id="332" r:id="rId36"/>
    <p:sldId id="373" r:id="rId37"/>
    <p:sldId id="374" r:id="rId38"/>
    <p:sldId id="375" r:id="rId39"/>
    <p:sldId id="333" r:id="rId40"/>
    <p:sldId id="376" r:id="rId41"/>
    <p:sldId id="334" r:id="rId42"/>
    <p:sldId id="377" r:id="rId43"/>
    <p:sldId id="297" r:id="rId44"/>
    <p:sldId id="118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94624" autoAdjust="0"/>
  </p:normalViewPr>
  <p:slideViewPr>
    <p:cSldViewPr>
      <p:cViewPr varScale="1">
        <p:scale>
          <a:sx n="78" d="100"/>
          <a:sy n="78" d="100"/>
        </p:scale>
        <p:origin x="894"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2CD49-DE7A-40A5-AF55-9C1182857BA5}" type="datetimeFigureOut">
              <a:rPr lang="en-US" smtClean="0"/>
              <a:pPr/>
              <a:t>1/7/2026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7C756-69C8-4EE9-A92E-E1EE902423D9}" type="slidenum">
              <a:rPr lang="en-US" smtClean="0"/>
              <a:pPr/>
              <a:t>‹#›</a:t>
            </a:fld>
            <a:endParaRPr lang="en-US"/>
          </a:p>
        </p:txBody>
      </p:sp>
    </p:spTree>
    <p:extLst>
      <p:ext uri="{BB962C8B-B14F-4D97-AF65-F5344CB8AC3E}">
        <p14:creationId xmlns:p14="http://schemas.microsoft.com/office/powerpoint/2010/main" val="240005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47C756-69C8-4EE9-A92E-E1EE902423D9}" type="slidenum">
              <a:rPr lang="en-US" smtClean="0"/>
              <a:pPr/>
              <a:t>1</a:t>
            </a:fld>
            <a:endParaRPr lang="en-US" dirty="0"/>
          </a:p>
        </p:txBody>
      </p:sp>
    </p:spTree>
    <p:extLst>
      <p:ext uri="{BB962C8B-B14F-4D97-AF65-F5344CB8AC3E}">
        <p14:creationId xmlns:p14="http://schemas.microsoft.com/office/powerpoint/2010/main" val="194571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169855"/>
            <a:ext cx="9144000" cy="2554545"/>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BORE WELL RESCUE OPS AT NADA CHARANWAS, SUB-TEH  DANTA RAMGRAH,  DISTT- SIKAR (RAJASTHAN)ON- 24-25/02/022 </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sp>
        <p:nvSpPr>
          <p:cNvPr id="5" name="TextBox 4">
            <a:extLst>
              <a:ext uri="{FF2B5EF4-FFF2-40B4-BE49-F238E27FC236}">
                <a16:creationId xmlns:a16="http://schemas.microsoft.com/office/drawing/2014/main" id="{F4F8D1A7-0313-DABE-065F-B5941C587BFB}"/>
              </a:ext>
            </a:extLst>
          </p:cNvPr>
          <p:cNvSpPr txBox="1"/>
          <p:nvPr/>
        </p:nvSpPr>
        <p:spPr>
          <a:xfrm>
            <a:off x="7239001" y="4876800"/>
            <a:ext cx="4818000"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Sohel Lakhani, DC</a:t>
            </a:r>
            <a:endParaRPr lang="en-US" b="1"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4572000" y="304800"/>
            <a:ext cx="7239000" cy="6019800"/>
          </a:xfrm>
        </p:spPr>
        <p:txBody>
          <a:bodyPr>
            <a:normAutofit fontScale="90000"/>
          </a:bodyPr>
          <a:lstStyle/>
          <a:p>
            <a:pPr algn="just">
              <a:lnSpc>
                <a:spcPct val="150000"/>
              </a:lnSpc>
            </a:pPr>
            <a:br>
              <a:rPr lang="en-US" sz="2400" dirty="0">
                <a:latin typeface="Open sans"/>
                <a:cs typeface="Times New Roman" panose="02020603050405020304" pitchFamily="18" charset="0"/>
              </a:rPr>
            </a:br>
            <a:r>
              <a:rPr lang="en-US" sz="3100" b="1" u="sng" dirty="0">
                <a:latin typeface="Open sans"/>
                <a:cs typeface="Times New Roman" panose="02020603050405020304" pitchFamily="18" charset="0"/>
              </a:rPr>
              <a:t>Weather</a:t>
            </a:r>
            <a:r>
              <a:rPr lang="en-US" sz="3100" b="1" dirty="0">
                <a:latin typeface="Open sans"/>
                <a:cs typeface="Times New Roman" panose="02020603050405020304" pitchFamily="18" charset="0"/>
              </a:rPr>
              <a:t>-</a:t>
            </a:r>
            <a:r>
              <a:rPr lang="en-US" sz="3100" dirty="0">
                <a:latin typeface="Open sans"/>
                <a:cs typeface="Times New Roman" panose="02020603050405020304" pitchFamily="18" charset="0"/>
              </a:rPr>
              <a:t> The weather was clean but winter      </a:t>
            </a:r>
            <a:r>
              <a:rPr lang="en-US" sz="3100" dirty="0" err="1">
                <a:latin typeface="Open sans"/>
                <a:cs typeface="Times New Roman" panose="02020603050405020304" pitchFamily="18" charset="0"/>
              </a:rPr>
              <a:t>wasmore</a:t>
            </a:r>
            <a:r>
              <a:rPr lang="en-US" sz="3100" dirty="0">
                <a:latin typeface="Open sans"/>
                <a:cs typeface="Times New Roman" panose="02020603050405020304" pitchFamily="18" charset="0"/>
              </a:rPr>
              <a:t>.</a:t>
            </a:r>
            <a:br>
              <a:rPr lang="en-US" sz="3100" dirty="0">
                <a:latin typeface="Open sans"/>
                <a:cs typeface="Times New Roman" panose="02020603050405020304" pitchFamily="18" charset="0"/>
              </a:rPr>
            </a:br>
            <a:r>
              <a:rPr lang="en-US" sz="3100" b="1" u="sng" dirty="0">
                <a:latin typeface="Open sans"/>
                <a:cs typeface="Times New Roman" panose="02020603050405020304" pitchFamily="18" charset="0"/>
              </a:rPr>
              <a:t>Transportation</a:t>
            </a:r>
            <a:r>
              <a:rPr lang="en-US" sz="3100" dirty="0">
                <a:latin typeface="Open sans"/>
                <a:cs typeface="Times New Roman" panose="02020603050405020304" pitchFamily="18" charset="0"/>
              </a:rPr>
              <a:t> – Govt. Vehicles were used for   transportation  by the both  team.</a:t>
            </a:r>
            <a:br>
              <a:rPr lang="en-US" sz="3100" dirty="0">
                <a:latin typeface="Open sans"/>
                <a:cs typeface="Times New Roman" panose="02020603050405020304" pitchFamily="18" charset="0"/>
              </a:rPr>
            </a:br>
            <a:r>
              <a:rPr lang="en-US" sz="3100" dirty="0">
                <a:latin typeface="Open sans"/>
                <a:cs typeface="Times New Roman" panose="02020603050405020304" pitchFamily="18" charset="0"/>
              </a:rPr>
              <a:t> </a:t>
            </a:r>
            <a:r>
              <a:rPr lang="en-US" sz="3100" b="1" u="sng" dirty="0">
                <a:latin typeface="Open sans"/>
                <a:cs typeface="Times New Roman" panose="02020603050405020304" pitchFamily="18" charset="0"/>
              </a:rPr>
              <a:t>Route</a:t>
            </a:r>
            <a:r>
              <a:rPr lang="en-US" sz="3100" b="1" dirty="0">
                <a:latin typeface="Open sans"/>
                <a:cs typeface="Times New Roman" panose="02020603050405020304" pitchFamily="18" charset="0"/>
              </a:rPr>
              <a:t>-</a:t>
            </a:r>
            <a:r>
              <a:rPr lang="en-US" sz="3100" dirty="0">
                <a:latin typeface="Open sans"/>
                <a:cs typeface="Times New Roman" panose="02020603050405020304" pitchFamily="18" charset="0"/>
              </a:rPr>
              <a:t> Coy loc </a:t>
            </a:r>
            <a:r>
              <a:rPr lang="en-US" sz="3100" dirty="0" err="1">
                <a:latin typeface="Open sans"/>
                <a:cs typeface="Times New Roman" panose="02020603050405020304" pitchFamily="18" charset="0"/>
              </a:rPr>
              <a:t>nareli</a:t>
            </a:r>
            <a:r>
              <a:rPr lang="en-US" sz="3100" dirty="0">
                <a:latin typeface="Open sans"/>
                <a:cs typeface="Times New Roman" panose="02020603050405020304" pitchFamily="18" charset="0"/>
              </a:rPr>
              <a:t>-to-</a:t>
            </a:r>
            <a:r>
              <a:rPr lang="en-US" sz="3100" dirty="0" err="1">
                <a:latin typeface="Open sans"/>
                <a:cs typeface="Times New Roman" panose="02020603050405020304" pitchFamily="18" charset="0"/>
              </a:rPr>
              <a:t>bijarniyo</a:t>
            </a:r>
            <a:r>
              <a:rPr lang="en-US" sz="3100" dirty="0">
                <a:latin typeface="Open sans"/>
                <a:cs typeface="Times New Roman" panose="02020603050405020304" pitchFamily="18" charset="0"/>
              </a:rPr>
              <a:t> ki </a:t>
            </a:r>
            <a:r>
              <a:rPr lang="en-US" sz="3100" dirty="0" err="1">
                <a:latin typeface="Open sans"/>
                <a:cs typeface="Times New Roman" panose="02020603050405020304" pitchFamily="18" charset="0"/>
              </a:rPr>
              <a:t>dhani</a:t>
            </a:r>
            <a:r>
              <a:rPr lang="en-US" sz="3100" dirty="0">
                <a:latin typeface="Open sans"/>
                <a:cs typeface="Times New Roman" panose="02020603050405020304" pitchFamily="18" charset="0"/>
              </a:rPr>
              <a:t>  close to village-nada </a:t>
            </a:r>
            <a:r>
              <a:rPr lang="en-US" sz="3100" dirty="0" err="1">
                <a:latin typeface="Open sans"/>
                <a:cs typeface="Times New Roman" panose="02020603050405020304" pitchFamily="18" charset="0"/>
              </a:rPr>
              <a:t>charnawas</a:t>
            </a:r>
            <a:r>
              <a:rPr lang="en-US" sz="3100" dirty="0">
                <a:latin typeface="Open sans"/>
                <a:cs typeface="Times New Roman" panose="02020603050405020304" pitchFamily="18" charset="0"/>
              </a:rPr>
              <a:t> via.-</a:t>
            </a:r>
            <a:r>
              <a:rPr lang="en-US" sz="3100" dirty="0" err="1">
                <a:latin typeface="Open sans"/>
                <a:cs typeface="Times New Roman" panose="02020603050405020304" pitchFamily="18" charset="0"/>
              </a:rPr>
              <a:t>Nawacity</a:t>
            </a:r>
            <a:r>
              <a:rPr lang="en-US" sz="3100" dirty="0">
                <a:latin typeface="Open sans"/>
                <a:cs typeface="Times New Roman" panose="02020603050405020304" pitchFamily="18" charset="0"/>
              </a:rPr>
              <a:t>  </a:t>
            </a:r>
            <a:br>
              <a:rPr lang="en-US" sz="3100" dirty="0">
                <a:latin typeface="Open sans"/>
                <a:cs typeface="Times New Roman" panose="02020603050405020304" pitchFamily="18" charset="0"/>
              </a:rPr>
            </a:br>
            <a:endParaRPr lang="en-US" sz="2400" dirty="0">
              <a:latin typeface="Open sans"/>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
        <p:nvSpPr>
          <p:cNvPr id="3" name="Rectangle 2"/>
          <p:cNvSpPr/>
          <p:nvPr/>
        </p:nvSpPr>
        <p:spPr>
          <a:xfrm>
            <a:off x="2209800" y="152400"/>
            <a:ext cx="2149948" cy="707886"/>
          </a:xfrm>
          <a:prstGeom prst="rect">
            <a:avLst/>
          </a:prstGeom>
        </p:spPr>
        <p:txBody>
          <a:bodyPr wrap="none">
            <a:spAutoFit/>
          </a:bodyPr>
          <a:lstStyle/>
          <a:p>
            <a:r>
              <a:rPr lang="en-US" sz="4000" b="1" u="sng" dirty="0" err="1">
                <a:solidFill>
                  <a:srgbClr val="FF0000"/>
                </a:solidFill>
                <a:latin typeface="Open sans"/>
                <a:cs typeface="Times New Roman" panose="02020603050405020304" pitchFamily="18" charset="0"/>
              </a:rPr>
              <a:t>Cont</a:t>
            </a:r>
            <a:r>
              <a:rPr lang="en-US" sz="4000" b="1" u="sng" dirty="0">
                <a:solidFill>
                  <a:srgbClr val="FF0000"/>
                </a:solidFill>
                <a:latin typeface="Open sans"/>
                <a:cs typeface="Times New Roman" panose="02020603050405020304" pitchFamily="18" charset="0"/>
              </a:rPr>
              <a:t>…..</a:t>
            </a:r>
            <a:endParaRPr lang="en-IN" sz="4000" dirty="0"/>
          </a:p>
        </p:txBody>
      </p:sp>
    </p:spTree>
    <p:extLst>
      <p:ext uri="{BB962C8B-B14F-4D97-AF65-F5344CB8AC3E}">
        <p14:creationId xmlns:p14="http://schemas.microsoft.com/office/powerpoint/2010/main" val="351558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381000" y="2895600"/>
            <a:ext cx="3200400" cy="1143000"/>
          </a:xfrm>
        </p:spPr>
        <p:txBody>
          <a:bodyPr>
            <a:noAutofit/>
          </a:bodyPr>
          <a:lstStyle/>
          <a:p>
            <a:r>
              <a:rPr lang="en-US" sz="4000" b="1" dirty="0">
                <a:solidFill>
                  <a:srgbClr val="FF0000"/>
                </a:solidFill>
                <a:latin typeface="Open sans"/>
                <a:cs typeface="Times New Roman" panose="02020603050405020304" pitchFamily="18" charset="0"/>
              </a:rPr>
              <a:t>NDRF TEAM REACHED THE INCIDENT SITE</a:t>
            </a:r>
            <a:endParaRPr lang="en-US" sz="4000" dirty="0">
              <a:solidFill>
                <a:srgbClr val="FF0000"/>
              </a:solidFill>
              <a:latin typeface="Open sans"/>
              <a:cs typeface="Times New Roman" panose="02020603050405020304" pitchFamily="18" charset="0"/>
            </a:endParaRPr>
          </a:p>
        </p:txBody>
      </p:sp>
      <p:sp>
        <p:nvSpPr>
          <p:cNvPr id="3" name="Content Placeholder 2"/>
          <p:cNvSpPr>
            <a:spLocks noGrp="1"/>
          </p:cNvSpPr>
          <p:nvPr>
            <p:ph idx="1"/>
          </p:nvPr>
        </p:nvSpPr>
        <p:spPr>
          <a:xfrm>
            <a:off x="4648200" y="808037"/>
            <a:ext cx="7162800" cy="4602163"/>
          </a:xfrm>
        </p:spPr>
        <p:txBody>
          <a:bodyPr>
            <a:noAutofit/>
          </a:bodyPr>
          <a:lstStyle/>
          <a:p>
            <a:pPr marL="0" indent="0" algn="just">
              <a:lnSpc>
                <a:spcPct val="150000"/>
              </a:lnSpc>
              <a:buNone/>
            </a:pPr>
            <a:r>
              <a:rPr lang="en-US" sz="2800" dirty="0">
                <a:latin typeface="Open sans"/>
                <a:cs typeface="Times New Roman" panose="02020603050405020304" pitchFamily="18" charset="0"/>
              </a:rPr>
              <a:t>After NDRF team reaching the incident site at 2130 hrs and reported to DM Sikar at incident site. DM Sikar briefed to Team commander reg. incident that </a:t>
            </a:r>
            <a:r>
              <a:rPr lang="en-US" sz="2800" dirty="0" err="1">
                <a:latin typeface="Open sans"/>
                <a:cs typeface="Times New Roman" panose="02020603050405020304" pitchFamily="18" charset="0"/>
              </a:rPr>
              <a:t>Ravinder</a:t>
            </a:r>
            <a:r>
              <a:rPr lang="en-US" sz="2800" dirty="0">
                <a:latin typeface="Open sans"/>
                <a:cs typeface="Times New Roman" panose="02020603050405020304" pitchFamily="18" charset="0"/>
              </a:rPr>
              <a:t> age 05 years was fallen in  dry bore well stuck at approx 55 feet deep. Boy had been gone there in the bore well at about 1300 hrs when he was playing near by the bore well, he fallen in the bore well since 1340 hrs.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905000" y="274638"/>
            <a:ext cx="8229600" cy="715962"/>
          </a:xfrm>
        </p:spPr>
        <p:txBody>
          <a:bodyPr>
            <a:normAutofit fontScale="90000"/>
          </a:bodyPr>
          <a:lstStyle/>
          <a:p>
            <a:pPr algn="l"/>
            <a:r>
              <a:rPr lang="en-US" b="1" u="sng" dirty="0">
                <a:solidFill>
                  <a:srgbClr val="FF0000"/>
                </a:solidFill>
                <a:latin typeface="Open sans"/>
                <a:cs typeface="Times New Roman" panose="02020603050405020304" pitchFamily="18" charset="0"/>
              </a:rPr>
              <a:t>Cont…..</a:t>
            </a:r>
          </a:p>
        </p:txBody>
      </p:sp>
      <p:sp>
        <p:nvSpPr>
          <p:cNvPr id="3" name="Content Placeholder 2"/>
          <p:cNvSpPr>
            <a:spLocks noGrp="1"/>
          </p:cNvSpPr>
          <p:nvPr>
            <p:ph idx="1"/>
          </p:nvPr>
        </p:nvSpPr>
        <p:spPr>
          <a:xfrm>
            <a:off x="4724400" y="1646236"/>
            <a:ext cx="7162800" cy="4373564"/>
          </a:xfrm>
        </p:spPr>
        <p:txBody>
          <a:bodyPr>
            <a:normAutofit fontScale="25000" lnSpcReduction="20000"/>
          </a:bodyPr>
          <a:lstStyle/>
          <a:p>
            <a:pPr algn="just">
              <a:lnSpc>
                <a:spcPct val="150000"/>
              </a:lnSpc>
              <a:buNone/>
            </a:pPr>
            <a:r>
              <a:rPr lang="en-US" sz="3000" dirty="0">
                <a:solidFill>
                  <a:schemeClr val="tx2"/>
                </a:solidFill>
                <a:latin typeface="Open sans"/>
                <a:cs typeface="Times New Roman" panose="02020603050405020304" pitchFamily="18" charset="0"/>
              </a:rPr>
              <a:t>   </a:t>
            </a:r>
            <a:r>
              <a:rPr lang="en-US" sz="11200" dirty="0">
                <a:latin typeface="Open sans"/>
                <a:cs typeface="Times New Roman" panose="02020603050405020304" pitchFamily="18" charset="0"/>
              </a:rPr>
              <a:t>Team commander sh. </a:t>
            </a:r>
            <a:r>
              <a:rPr lang="en-US" sz="11200" dirty="0" err="1">
                <a:latin typeface="Open sans"/>
                <a:cs typeface="Times New Roman" panose="02020603050405020304" pitchFamily="18" charset="0"/>
              </a:rPr>
              <a:t>Yogesh</a:t>
            </a:r>
            <a:r>
              <a:rPr lang="en-US" sz="11200" dirty="0">
                <a:latin typeface="Open sans"/>
                <a:cs typeface="Times New Roman" panose="02020603050405020304" pitchFamily="18" charset="0"/>
              </a:rPr>
              <a:t> Kumar </a:t>
            </a:r>
            <a:r>
              <a:rPr lang="en-US" sz="11200" dirty="0" err="1">
                <a:latin typeface="Open sans"/>
                <a:cs typeface="Times New Roman" panose="02020603050405020304" pitchFamily="18" charset="0"/>
              </a:rPr>
              <a:t>Meena</a:t>
            </a:r>
            <a:r>
              <a:rPr lang="en-US" sz="11200" dirty="0">
                <a:latin typeface="Open sans"/>
                <a:cs typeface="Times New Roman" panose="02020603050405020304" pitchFamily="18" charset="0"/>
              </a:rPr>
              <a:t> (A/C) analyzed the situation  the Boy was found  in a dry bore well situated in a farm land &amp; team unloading equipments. Team commander decided a rescue operation conducted by team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3" name="Content Placeholder 2"/>
          <p:cNvSpPr>
            <a:spLocks noGrp="1"/>
          </p:cNvSpPr>
          <p:nvPr>
            <p:ph idx="1"/>
          </p:nvPr>
        </p:nvSpPr>
        <p:spPr>
          <a:xfrm>
            <a:off x="4724400" y="1646236"/>
            <a:ext cx="7162800" cy="4373564"/>
          </a:xfrm>
        </p:spPr>
        <p:txBody>
          <a:bodyPr>
            <a:normAutofit/>
          </a:bodyPr>
          <a:lstStyle/>
          <a:p>
            <a:pPr algn="just">
              <a:lnSpc>
                <a:spcPct val="150000"/>
              </a:lnSpc>
              <a:buNone/>
            </a:pPr>
            <a:r>
              <a:rPr lang="en-US" sz="3000" dirty="0">
                <a:solidFill>
                  <a:schemeClr val="tx2"/>
                </a:solidFill>
                <a:latin typeface="Open sans"/>
                <a:cs typeface="Times New Roman" panose="02020603050405020304" pitchFamily="18" charset="0"/>
              </a:rPr>
              <a:t>   </a:t>
            </a:r>
            <a:endParaRPr lang="en-US" sz="11200" dirty="0">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10" name="Content Placeholder 12" descr="s5.jpeg"/>
          <p:cNvPicPr>
            <a:picLocks noChangeAspect="1"/>
          </p:cNvPicPr>
          <p:nvPr/>
        </p:nvPicPr>
        <p:blipFill>
          <a:blip r:embed="rId4"/>
          <a:stretch>
            <a:fillRect/>
          </a:stretch>
        </p:blipFill>
        <p:spPr>
          <a:xfrm>
            <a:off x="4343400" y="1371600"/>
            <a:ext cx="7848600" cy="48768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230197" y="3075057"/>
            <a:ext cx="4037003" cy="707886"/>
          </a:xfrm>
          <a:prstGeom prst="rect">
            <a:avLst/>
          </a:prstGeom>
        </p:spPr>
        <p:txBody>
          <a:bodyPr wrap="none">
            <a:spAutoFit/>
          </a:bodyPr>
          <a:lstStyle/>
          <a:p>
            <a:r>
              <a:rPr lang="en-US" sz="4000" b="1" u="sng" dirty="0">
                <a:solidFill>
                  <a:srgbClr val="FF0000"/>
                </a:solidFill>
                <a:latin typeface="Times New Roman" panose="02020603050405020304" pitchFamily="18" charset="0"/>
                <a:cs typeface="Times New Roman" panose="02020603050405020304" pitchFamily="18" charset="0"/>
              </a:rPr>
              <a:t>INCIDENT SITE</a:t>
            </a:r>
            <a:endParaRPr lang="en-IN" sz="4000" dirty="0"/>
          </a:p>
        </p:txBody>
      </p:sp>
    </p:spTree>
    <p:extLst>
      <p:ext uri="{BB962C8B-B14F-4D97-AF65-F5344CB8AC3E}">
        <p14:creationId xmlns:p14="http://schemas.microsoft.com/office/powerpoint/2010/main" val="109760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762000" y="2514600"/>
            <a:ext cx="3276600" cy="1219200"/>
          </a:xfrm>
        </p:spPr>
        <p:txBody>
          <a:bodyPr>
            <a:normAutofit fontScale="90000"/>
          </a:bodyPr>
          <a:lstStyle/>
          <a:p>
            <a:r>
              <a:rPr lang="en-US" sz="4000" b="1" dirty="0">
                <a:solidFill>
                  <a:srgbClr val="FF0000"/>
                </a:solidFill>
                <a:latin typeface="Open sans"/>
                <a:cs typeface="Times New Roman" panose="02020603050405020304" pitchFamily="18" charset="0"/>
              </a:rPr>
              <a:t> </a:t>
            </a:r>
            <a:r>
              <a:rPr lang="en-US" b="1" dirty="0">
                <a:solidFill>
                  <a:srgbClr val="FF0000"/>
                </a:solidFill>
                <a:latin typeface="Open sans"/>
                <a:cs typeface="Times New Roman" panose="02020603050405020304" pitchFamily="18" charset="0"/>
              </a:rPr>
              <a:t>OPERATION  PHASE</a:t>
            </a:r>
            <a:r>
              <a:rPr lang="en-US" dirty="0">
                <a:solidFill>
                  <a:srgbClr val="FF0000"/>
                </a:solidFill>
                <a:latin typeface="Open sans"/>
                <a:cs typeface="Times New Roman" panose="02020603050405020304" pitchFamily="18" charset="0"/>
              </a:rPr>
              <a:t> </a:t>
            </a:r>
          </a:p>
        </p:txBody>
      </p:sp>
      <p:sp>
        <p:nvSpPr>
          <p:cNvPr id="3" name="Content Placeholder 2"/>
          <p:cNvSpPr>
            <a:spLocks noGrp="1"/>
          </p:cNvSpPr>
          <p:nvPr>
            <p:ph idx="1"/>
          </p:nvPr>
        </p:nvSpPr>
        <p:spPr>
          <a:xfrm>
            <a:off x="4724400" y="685800"/>
            <a:ext cx="7162800" cy="4906963"/>
          </a:xfrm>
        </p:spPr>
        <p:txBody>
          <a:bodyPr>
            <a:normAutofit fontScale="25000" lnSpcReduction="20000"/>
          </a:bodyPr>
          <a:lstStyle/>
          <a:p>
            <a:pPr algn="just">
              <a:lnSpc>
                <a:spcPct val="160000"/>
              </a:lnSpc>
            </a:pPr>
            <a:r>
              <a:rPr lang="en-US" sz="11200" dirty="0">
                <a:latin typeface="Open sans"/>
                <a:cs typeface="Times New Roman" panose="02020603050405020304" pitchFamily="18" charset="0"/>
              </a:rPr>
              <a:t>Securing the scene</a:t>
            </a:r>
          </a:p>
          <a:p>
            <a:pPr algn="just">
              <a:lnSpc>
                <a:spcPct val="160000"/>
              </a:lnSpc>
            </a:pPr>
            <a:r>
              <a:rPr lang="en-US" sz="11200" dirty="0">
                <a:latin typeface="Open sans"/>
                <a:cs typeface="Times New Roman" panose="02020603050405020304" pitchFamily="18" charset="0"/>
              </a:rPr>
              <a:t>Established command, communication and medical post</a:t>
            </a:r>
          </a:p>
          <a:p>
            <a:pPr algn="just">
              <a:lnSpc>
                <a:spcPct val="160000"/>
              </a:lnSpc>
            </a:pPr>
            <a:r>
              <a:rPr lang="en-US" sz="11200" dirty="0">
                <a:latin typeface="Open sans"/>
                <a:cs typeface="Times New Roman" panose="02020603050405020304" pitchFamily="18" charset="0"/>
              </a:rPr>
              <a:t>Medical assistance for boy </a:t>
            </a:r>
          </a:p>
          <a:p>
            <a:pPr algn="just">
              <a:lnSpc>
                <a:spcPct val="160000"/>
              </a:lnSpc>
            </a:pPr>
            <a:r>
              <a:rPr lang="en-US" sz="11200" dirty="0">
                <a:latin typeface="Open sans"/>
                <a:cs typeface="Times New Roman" panose="02020603050405020304" pitchFamily="18" charset="0"/>
              </a:rPr>
              <a:t>Technical search &amp; locate</a:t>
            </a:r>
          </a:p>
          <a:p>
            <a:pPr algn="just">
              <a:lnSpc>
                <a:spcPct val="160000"/>
              </a:lnSpc>
            </a:pPr>
            <a:r>
              <a:rPr lang="en-US" sz="11200" dirty="0">
                <a:latin typeface="Open sans"/>
                <a:cs typeface="Times New Roman" panose="02020603050405020304" pitchFamily="18" charset="0"/>
              </a:rPr>
              <a:t>Approaching route/procedure</a:t>
            </a:r>
          </a:p>
          <a:p>
            <a:pPr algn="just">
              <a:lnSpc>
                <a:spcPct val="160000"/>
              </a:lnSpc>
              <a:buNone/>
            </a:pPr>
            <a:r>
              <a:rPr lang="en-US" sz="11200" dirty="0">
                <a:latin typeface="Open sans"/>
                <a:cs typeface="Times New Roman" panose="02020603050405020304" pitchFamily="18" charset="0"/>
              </a:rPr>
              <a:t>         a)use of bore well rescue equipment </a:t>
            </a:r>
          </a:p>
          <a:p>
            <a:pPr algn="just">
              <a:lnSpc>
                <a:spcPct val="160000"/>
              </a:lnSpc>
              <a:buNone/>
            </a:pPr>
            <a:r>
              <a:rPr lang="en-US" sz="11200" dirty="0">
                <a:latin typeface="Open sans"/>
                <a:cs typeface="Times New Roman" panose="02020603050405020304" pitchFamily="18" charset="0"/>
              </a:rPr>
              <a:t>         b)manually</a:t>
            </a:r>
          </a:p>
          <a:p>
            <a:pPr algn="just">
              <a:lnSpc>
                <a:spcPct val="160000"/>
              </a:lnSpc>
            </a:pPr>
            <a:r>
              <a:rPr lang="en-US" sz="11200" dirty="0">
                <a:latin typeface="Open sans"/>
                <a:cs typeface="Times New Roman" panose="02020603050405020304" pitchFamily="18" charset="0"/>
              </a:rPr>
              <a:t>Extricate of victim</a:t>
            </a:r>
          </a:p>
          <a:p>
            <a:pPr algn="just"/>
            <a:endParaRPr lang="en-US" dirty="0">
              <a:latin typeface="Open san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304800" y="2514600"/>
            <a:ext cx="3733800" cy="1219200"/>
          </a:xfrm>
        </p:spPr>
        <p:txBody>
          <a:bodyPr>
            <a:noAutofit/>
          </a:bodyPr>
          <a:lstStyle/>
          <a:p>
            <a:r>
              <a:rPr lang="en-US" sz="4000" b="1" dirty="0">
                <a:solidFill>
                  <a:srgbClr val="FF0000"/>
                </a:solidFill>
                <a:effectLst>
                  <a:outerShdw blurRad="38100" dist="38100" dir="2700000" algn="tl">
                    <a:srgbClr val="000000">
                      <a:alpha val="43137"/>
                    </a:srgbClr>
                  </a:outerShdw>
                </a:effectLst>
                <a:latin typeface="Open sans"/>
                <a:cs typeface="Times New Roman" panose="02020603050405020304" pitchFamily="18" charset="0"/>
              </a:rPr>
              <a:t>ESTABLISED COMMAND, COMM.&amp; MEDICAL POST</a:t>
            </a:r>
            <a:endParaRPr lang="en-US" dirty="0">
              <a:solidFill>
                <a:srgbClr val="FF0000"/>
              </a:solidFill>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10" name="Picture 3" descr="G:\photoes\bhavnagar\101_1031.JPG"/>
          <p:cNvPicPr>
            <a:picLocks noGrp="1" noChangeAspect="1" noChangeArrowheads="1"/>
          </p:cNvPicPr>
          <p:nvPr>
            <p:ph idx="1"/>
          </p:nvPr>
        </p:nvPicPr>
        <p:blipFill>
          <a:blip r:embed="rId4" cstate="print"/>
          <a:srcRect/>
          <a:stretch>
            <a:fillRect/>
          </a:stretch>
        </p:blipFill>
        <p:spPr bwMode="auto">
          <a:xfrm>
            <a:off x="4343400" y="1295400"/>
            <a:ext cx="7772400" cy="489111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6435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304800" y="2514600"/>
            <a:ext cx="3733800" cy="1219200"/>
          </a:xfrm>
        </p:spPr>
        <p:txBody>
          <a:bodyPr>
            <a:noAutofit/>
          </a:bodyPr>
          <a:lstStyle/>
          <a:p>
            <a:r>
              <a:rPr lang="en-US" sz="4000" b="1" dirty="0">
                <a:solidFill>
                  <a:srgbClr val="FF0000"/>
                </a:solidFill>
                <a:effectLst>
                  <a:outerShdw blurRad="38100" dist="38100" dir="2700000" algn="tl">
                    <a:srgbClr val="000000">
                      <a:alpha val="43137"/>
                    </a:srgbClr>
                  </a:outerShdw>
                </a:effectLst>
                <a:latin typeface="Open sans"/>
                <a:cs typeface="Times New Roman" panose="02020603050405020304" pitchFamily="18" charset="0"/>
              </a:rPr>
              <a:t>ESTABLISED COMMAND, COMM.&amp; MEDICAL POST</a:t>
            </a:r>
            <a:endParaRPr lang="en-US" dirty="0">
              <a:solidFill>
                <a:srgbClr val="FF0000"/>
              </a:solidFill>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11" name="Picture 4" descr="G:\photoes\bhavnagar\101_1032.JPG"/>
          <p:cNvPicPr>
            <a:picLocks noChangeAspect="1" noChangeArrowheads="1"/>
          </p:cNvPicPr>
          <p:nvPr/>
        </p:nvPicPr>
        <p:blipFill rotWithShape="1">
          <a:blip r:embed="rId4" cstate="print"/>
          <a:srcRect b="3058"/>
          <a:stretch/>
        </p:blipFill>
        <p:spPr bwMode="auto">
          <a:xfrm>
            <a:off x="4343400" y="1340370"/>
            <a:ext cx="7772400" cy="48318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58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381000" y="2743200"/>
            <a:ext cx="3429000" cy="1143000"/>
          </a:xfrm>
        </p:spPr>
        <p:txBody>
          <a:bodyPr>
            <a:normAutofit fontScale="90000"/>
          </a:bodyPr>
          <a:lstStyle/>
          <a:p>
            <a:r>
              <a:rPr lang="en-US" b="1" dirty="0">
                <a:solidFill>
                  <a:srgbClr val="FF0000"/>
                </a:solidFill>
                <a:latin typeface="Open sans"/>
                <a:cs typeface="Times New Roman" panose="02020603050405020304" pitchFamily="18" charset="0"/>
              </a:rPr>
              <a:t>MEDICAL  ASSISTENCE</a:t>
            </a:r>
            <a:endParaRPr lang="en-US" dirty="0">
              <a:solidFill>
                <a:srgbClr val="FF0000"/>
              </a:solidFill>
              <a:latin typeface="Open sans"/>
              <a:cs typeface="Times New Roman" panose="02020603050405020304" pitchFamily="18" charset="0"/>
            </a:endParaRPr>
          </a:p>
        </p:txBody>
      </p:sp>
      <p:sp>
        <p:nvSpPr>
          <p:cNvPr id="3" name="Rectangle 2"/>
          <p:cNvSpPr/>
          <p:nvPr/>
        </p:nvSpPr>
        <p:spPr>
          <a:xfrm>
            <a:off x="4800600" y="914400"/>
            <a:ext cx="7010400" cy="5262979"/>
          </a:xfrm>
          <a:prstGeom prst="rect">
            <a:avLst/>
          </a:prstGeom>
        </p:spPr>
        <p:txBody>
          <a:bodyPr wrap="square">
            <a:spAutoFit/>
          </a:bodyPr>
          <a:lstStyle/>
          <a:p>
            <a:pPr algn="just">
              <a:lnSpc>
                <a:spcPct val="150000"/>
              </a:lnSpc>
            </a:pPr>
            <a:r>
              <a:rPr lang="en-US" sz="2800" dirty="0" err="1">
                <a:latin typeface="Open sans"/>
                <a:cs typeface="Times New Roman" panose="02020603050405020304" pitchFamily="18" charset="0"/>
              </a:rPr>
              <a:t>Ravindra</a:t>
            </a:r>
            <a:r>
              <a:rPr lang="en-US" sz="2800" dirty="0">
                <a:latin typeface="Open sans"/>
                <a:cs typeface="Times New Roman" panose="02020603050405020304" pitchFamily="18" charset="0"/>
              </a:rPr>
              <a:t> was regularly monitor from top of the bore well . Our  MFR Team and </a:t>
            </a:r>
            <a:r>
              <a:rPr lang="en-US" sz="2800" dirty="0" err="1">
                <a:latin typeface="Open sans"/>
                <a:cs typeface="Times New Roman" panose="02020603050405020304" pitchFamily="18" charset="0"/>
              </a:rPr>
              <a:t>Govt</a:t>
            </a:r>
            <a:r>
              <a:rPr lang="en-US" sz="2800" dirty="0">
                <a:latin typeface="Open sans"/>
                <a:cs typeface="Times New Roman" panose="02020603050405020304" pitchFamily="18" charset="0"/>
              </a:rPr>
              <a:t> Hospital Medical Staff </a:t>
            </a:r>
            <a:r>
              <a:rPr lang="en-US" sz="2800" dirty="0" err="1">
                <a:latin typeface="Open sans"/>
                <a:cs typeface="Times New Roman" panose="02020603050405020304" pitchFamily="18" charset="0"/>
              </a:rPr>
              <a:t>khatoo</a:t>
            </a:r>
            <a:r>
              <a:rPr lang="en-US" sz="2800" dirty="0">
                <a:latin typeface="Open sans"/>
                <a:cs typeface="Times New Roman" panose="02020603050405020304" pitchFamily="18" charset="0"/>
              </a:rPr>
              <a:t> </a:t>
            </a:r>
            <a:r>
              <a:rPr lang="en-US" sz="2800" dirty="0" err="1">
                <a:latin typeface="Open sans"/>
                <a:cs typeface="Times New Roman" panose="02020603050405020304" pitchFamily="18" charset="0"/>
              </a:rPr>
              <a:t>shyam</a:t>
            </a:r>
            <a:r>
              <a:rPr lang="en-US" sz="2800" dirty="0">
                <a:latin typeface="Open sans"/>
                <a:cs typeface="Times New Roman" panose="02020603050405020304" pitchFamily="18" charset="0"/>
              </a:rPr>
              <a:t> </a:t>
            </a:r>
            <a:r>
              <a:rPr lang="en-US" sz="2800" dirty="0" err="1">
                <a:latin typeface="Open sans"/>
                <a:cs typeface="Times New Roman" panose="02020603050405020304" pitchFamily="18" charset="0"/>
              </a:rPr>
              <a:t>ji</a:t>
            </a:r>
            <a:r>
              <a:rPr lang="en-US" sz="2800" dirty="0">
                <a:latin typeface="Open sans"/>
                <a:cs typeface="Times New Roman" panose="02020603050405020304" pitchFamily="18" charset="0"/>
              </a:rPr>
              <a:t>  were regularly monitoring victim and supply  of  oxygen continuously giving to victim .Team Commander gives emotional support to victims parents and hid elder sister  for safely rescue of </a:t>
            </a:r>
            <a:r>
              <a:rPr lang="en-US" sz="2800" dirty="0" err="1">
                <a:latin typeface="Open sans"/>
                <a:cs typeface="Times New Roman" panose="02020603050405020304" pitchFamily="18" charset="0"/>
              </a:rPr>
              <a:t>Ravindra</a:t>
            </a:r>
            <a:r>
              <a:rPr lang="en-US" sz="2800" dirty="0">
                <a:latin typeface="Open sans"/>
                <a:cs typeface="Times New Roman" panose="02020603050405020304" pitchFamily="18" charset="0"/>
              </a:rPr>
              <a: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381000" y="2743200"/>
            <a:ext cx="3429000" cy="1143000"/>
          </a:xfrm>
        </p:spPr>
        <p:txBody>
          <a:bodyPr>
            <a:normAutofit fontScale="90000"/>
          </a:bodyPr>
          <a:lstStyle/>
          <a:p>
            <a:r>
              <a:rPr lang="en-US" b="1" dirty="0">
                <a:solidFill>
                  <a:srgbClr val="FF0000"/>
                </a:solidFill>
                <a:latin typeface="Open sans"/>
                <a:cs typeface="Times New Roman" panose="02020603050405020304" pitchFamily="18" charset="0"/>
              </a:rPr>
              <a:t>MEDICAL  ASSISTENCE</a:t>
            </a:r>
            <a:endParaRPr lang="en-US" dirty="0">
              <a:solidFill>
                <a:srgbClr val="FF0000"/>
              </a:solidFill>
              <a:latin typeface="Open sans"/>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10" name="Picture 3" descr="E:\my documents\RESCUE OPS AT SIKAR\Recue Ops at Ajitgarh Sikar (Raj Slected\DSC03196.JPG"/>
          <p:cNvPicPr>
            <a:picLocks noChangeAspect="1" noChangeArrowheads="1"/>
          </p:cNvPicPr>
          <p:nvPr/>
        </p:nvPicPr>
        <p:blipFill>
          <a:blip r:embed="rId4" cstate="print"/>
          <a:srcRect/>
          <a:stretch>
            <a:fillRect/>
          </a:stretch>
        </p:blipFill>
        <p:spPr bwMode="auto">
          <a:xfrm>
            <a:off x="4343400" y="1524794"/>
            <a:ext cx="7848600" cy="5104606"/>
          </a:xfrm>
          <a:prstGeom prst="rect">
            <a:avLst/>
          </a:prstGeom>
          <a:ln w="88900" cap="sq" cmpd="thickThin">
            <a:solidFill>
              <a:srgbClr val="000000"/>
            </a:solidFill>
            <a:prstDash val="solid"/>
            <a:miter lim="800000"/>
          </a:ln>
          <a:effectLst>
            <a:innerShdw blurRad="76200">
              <a:srgbClr val="000000"/>
            </a:innerShdw>
          </a:effectLst>
        </p:spPr>
      </p:pic>
      <p:cxnSp>
        <p:nvCxnSpPr>
          <p:cNvPr id="11" name="Straight Arrow Connector 10"/>
          <p:cNvCxnSpPr/>
          <p:nvPr/>
        </p:nvCxnSpPr>
        <p:spPr>
          <a:xfrm rot="16200000" flipV="1">
            <a:off x="5219700" y="5372100"/>
            <a:ext cx="1219200" cy="76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rot="16200000" flipV="1">
            <a:off x="7505700" y="4457700"/>
            <a:ext cx="3124200" cy="152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rot="5400000">
            <a:off x="5714206" y="2361406"/>
            <a:ext cx="22860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Rectangle 13"/>
          <p:cNvSpPr/>
          <p:nvPr/>
        </p:nvSpPr>
        <p:spPr>
          <a:xfrm>
            <a:off x="4267200" y="5562600"/>
            <a:ext cx="274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a:rPr>
              <a:t>Oxygen was supplied with help of two plastic pipe by medical team </a:t>
            </a:r>
          </a:p>
        </p:txBody>
      </p:sp>
      <p:sp>
        <p:nvSpPr>
          <p:cNvPr id="15" name="Rounded Rectangle 14"/>
          <p:cNvSpPr/>
          <p:nvPr/>
        </p:nvSpPr>
        <p:spPr>
          <a:xfrm>
            <a:off x="7620000" y="5715000"/>
            <a:ext cx="2895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a:rPr>
              <a:t>Dragon light  for watch movement of victim.</a:t>
            </a:r>
          </a:p>
        </p:txBody>
      </p:sp>
      <p:sp>
        <p:nvSpPr>
          <p:cNvPr id="16" name="Oval 15"/>
          <p:cNvSpPr/>
          <p:nvPr/>
        </p:nvSpPr>
        <p:spPr>
          <a:xfrm>
            <a:off x="6172200" y="152400"/>
            <a:ext cx="1371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a:rPr>
              <a:t>Bore well</a:t>
            </a:r>
          </a:p>
        </p:txBody>
      </p:sp>
      <p:cxnSp>
        <p:nvCxnSpPr>
          <p:cNvPr id="17" name="Straight Arrow Connector 16"/>
          <p:cNvCxnSpPr/>
          <p:nvPr/>
        </p:nvCxnSpPr>
        <p:spPr>
          <a:xfrm rot="5400000">
            <a:off x="4153694" y="2399506"/>
            <a:ext cx="19050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8" name="Oval 17"/>
          <p:cNvSpPr/>
          <p:nvPr/>
        </p:nvSpPr>
        <p:spPr>
          <a:xfrm>
            <a:off x="4343400" y="304800"/>
            <a:ext cx="1600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a:rPr>
              <a:t> </a:t>
            </a:r>
            <a:r>
              <a:rPr lang="en-US" dirty="0" err="1">
                <a:latin typeface="Open sans"/>
              </a:rPr>
              <a:t>Ledar</a:t>
            </a:r>
            <a:r>
              <a:rPr lang="en-US" dirty="0">
                <a:latin typeface="Open sans"/>
              </a:rPr>
              <a:t>  for measurement</a:t>
            </a:r>
          </a:p>
        </p:txBody>
      </p:sp>
    </p:spTree>
    <p:extLst>
      <p:ext uri="{BB962C8B-B14F-4D97-AF65-F5344CB8AC3E}">
        <p14:creationId xmlns:p14="http://schemas.microsoft.com/office/powerpoint/2010/main" val="214212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304800" y="2895600"/>
            <a:ext cx="3505200" cy="1143000"/>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Open sans"/>
                <a:cs typeface="Arial" panose="020B0604020202020204" pitchFamily="34" charset="0"/>
              </a:rPr>
              <a:t>REGULAR MONITORING BY MEDICAL TEAM</a:t>
            </a:r>
            <a:endParaRPr lang="en-US" dirty="0">
              <a:solidFill>
                <a:srgbClr val="FF0000"/>
              </a:solidFill>
              <a:latin typeface="Open sans"/>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19" name="Picture 2" descr="G:\rescue ajitgargh\DSC03195.JPG"/>
          <p:cNvPicPr>
            <a:picLocks noChangeAspect="1" noChangeArrowheads="1"/>
          </p:cNvPicPr>
          <p:nvPr/>
        </p:nvPicPr>
        <p:blipFill>
          <a:blip r:embed="rId4" cstate="print"/>
          <a:srcRect/>
          <a:stretch>
            <a:fillRect/>
          </a:stretch>
        </p:blipFill>
        <p:spPr bwMode="auto">
          <a:xfrm>
            <a:off x="4307070" y="1171575"/>
            <a:ext cx="7884929" cy="4772025"/>
          </a:xfrm>
          <a:prstGeom prst="rect">
            <a:avLst/>
          </a:prstGeom>
          <a:noFill/>
        </p:spPr>
      </p:pic>
    </p:spTree>
    <p:extLst>
      <p:ext uri="{BB962C8B-B14F-4D97-AF65-F5344CB8AC3E}">
        <p14:creationId xmlns:p14="http://schemas.microsoft.com/office/powerpoint/2010/main" val="37412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52400" y="2819400"/>
            <a:ext cx="4114800" cy="1143000"/>
          </a:xfrm>
          <a:ln>
            <a:solidFill>
              <a:schemeClr val="accent1"/>
            </a:solidFill>
          </a:ln>
        </p:spPr>
        <p:txBody>
          <a:bodyPr>
            <a:normAutofit fontScale="90000"/>
          </a:bodyPr>
          <a:lstStyle/>
          <a:p>
            <a:r>
              <a:rPr lang="en-US" b="1" dirty="0">
                <a:solidFill>
                  <a:srgbClr val="FF0000"/>
                </a:solidFill>
                <a:latin typeface="Open sans"/>
                <a:cs typeface="Times New Roman" panose="02020603050405020304" pitchFamily="18" charset="0"/>
              </a:rPr>
              <a:t>PHASES OF BORE WELL RESCUE OPERATION</a:t>
            </a:r>
            <a:endParaRPr lang="en-US" dirty="0">
              <a:solidFill>
                <a:srgbClr val="FF0000"/>
              </a:solidFill>
              <a:latin typeface="Open sans"/>
              <a:cs typeface="Times New Roman" panose="02020603050405020304" pitchFamily="18" charset="0"/>
            </a:endParaRPr>
          </a:p>
        </p:txBody>
      </p:sp>
      <p:sp>
        <p:nvSpPr>
          <p:cNvPr id="3" name="Content Placeholder 2"/>
          <p:cNvSpPr>
            <a:spLocks noGrp="1"/>
          </p:cNvSpPr>
          <p:nvPr>
            <p:ph idx="1"/>
          </p:nvPr>
        </p:nvSpPr>
        <p:spPr>
          <a:xfrm>
            <a:off x="4648200" y="1143000"/>
            <a:ext cx="7010400" cy="3992564"/>
          </a:xfrm>
        </p:spPr>
        <p:txBody>
          <a:bodyPr>
            <a:noAutofit/>
          </a:bodyPr>
          <a:lstStyle/>
          <a:p>
            <a:pPr>
              <a:lnSpc>
                <a:spcPct val="200000"/>
              </a:lnSpc>
            </a:pPr>
            <a:r>
              <a:rPr lang="en-US" sz="2800" dirty="0">
                <a:latin typeface="Open sans"/>
                <a:cs typeface="Times New Roman" panose="02020603050405020304" pitchFamily="18" charset="0"/>
              </a:rPr>
              <a:t>Preparation phase</a:t>
            </a:r>
          </a:p>
          <a:p>
            <a:pPr>
              <a:lnSpc>
                <a:spcPct val="200000"/>
              </a:lnSpc>
            </a:pPr>
            <a:r>
              <a:rPr lang="en-US" sz="2800" dirty="0">
                <a:latin typeface="Open sans"/>
                <a:cs typeface="Times New Roman" panose="02020603050405020304" pitchFamily="18" charset="0"/>
              </a:rPr>
              <a:t>Activation &amp; Mobilization phase</a:t>
            </a:r>
          </a:p>
          <a:p>
            <a:pPr>
              <a:lnSpc>
                <a:spcPct val="200000"/>
              </a:lnSpc>
            </a:pPr>
            <a:r>
              <a:rPr lang="en-US" sz="2800" dirty="0">
                <a:latin typeface="Open sans"/>
                <a:cs typeface="Times New Roman" panose="02020603050405020304" pitchFamily="18" charset="0"/>
              </a:rPr>
              <a:t>Operation phase</a:t>
            </a:r>
          </a:p>
          <a:p>
            <a:pPr>
              <a:lnSpc>
                <a:spcPct val="200000"/>
              </a:lnSpc>
            </a:pPr>
            <a:r>
              <a:rPr lang="en-US" sz="2800" dirty="0">
                <a:latin typeface="Open sans"/>
                <a:cs typeface="Times New Roman" panose="02020603050405020304" pitchFamily="18" charset="0"/>
              </a:rPr>
              <a:t>Deactivation &amp; Demobilization phase</a:t>
            </a:r>
          </a:p>
          <a:p>
            <a:pPr>
              <a:lnSpc>
                <a:spcPct val="200000"/>
              </a:lnSpc>
            </a:pPr>
            <a:r>
              <a:rPr lang="en-US" sz="2800" dirty="0">
                <a:latin typeface="Open sans"/>
                <a:cs typeface="Times New Roman" panose="02020603050405020304" pitchFamily="18" charset="0"/>
              </a:rPr>
              <a:t>Post operational Activities </a:t>
            </a:r>
          </a:p>
          <a:p>
            <a:endParaRPr lang="en-US" sz="4400" dirty="0">
              <a:solidFill>
                <a:schemeClr val="tx2"/>
              </a:solidFill>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609600" y="3124200"/>
            <a:ext cx="3549600" cy="1143000"/>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Open sans"/>
              </a:rPr>
              <a:t>TECHNICAL SEARCH AND LOCATE</a:t>
            </a:r>
          </a:p>
        </p:txBody>
      </p:sp>
      <p:sp>
        <p:nvSpPr>
          <p:cNvPr id="3" name="Content Placeholder 2"/>
          <p:cNvSpPr>
            <a:spLocks noGrp="1"/>
          </p:cNvSpPr>
          <p:nvPr>
            <p:ph idx="1"/>
          </p:nvPr>
        </p:nvSpPr>
        <p:spPr>
          <a:xfrm>
            <a:off x="4419600" y="990600"/>
            <a:ext cx="7391400" cy="4525963"/>
          </a:xfrm>
        </p:spPr>
        <p:txBody>
          <a:bodyPr>
            <a:normAutofit fontScale="25000" lnSpcReduction="20000"/>
          </a:bodyPr>
          <a:lstStyle/>
          <a:p>
            <a:pPr marL="0" indent="0" algn="just">
              <a:lnSpc>
                <a:spcPct val="170000"/>
              </a:lnSpc>
              <a:buNone/>
            </a:pPr>
            <a:r>
              <a:rPr lang="en-US" sz="2800" dirty="0">
                <a:solidFill>
                  <a:schemeClr val="tx2"/>
                </a:solidFill>
                <a:latin typeface="Open sans"/>
              </a:rPr>
              <a:t>    </a:t>
            </a:r>
            <a:r>
              <a:rPr lang="en-US" sz="10400" dirty="0">
                <a:latin typeface="Open sans"/>
                <a:cs typeface="Times New Roman" panose="02020603050405020304" pitchFamily="18" charset="0"/>
              </a:rPr>
              <a:t>It was decided by the Team commander to launch a technical search with help of VLC(Victim Locating Camera). A sub team under command </a:t>
            </a:r>
            <a:r>
              <a:rPr lang="en-US" sz="10400" dirty="0" err="1">
                <a:latin typeface="Open sans"/>
                <a:cs typeface="Times New Roman" panose="02020603050405020304" pitchFamily="18" charset="0"/>
              </a:rPr>
              <a:t>Insp</a:t>
            </a:r>
            <a:r>
              <a:rPr lang="en-US" sz="10400" dirty="0">
                <a:latin typeface="Open sans"/>
                <a:cs typeface="Times New Roman" panose="02020603050405020304" pitchFamily="18" charset="0"/>
              </a:rPr>
              <a:t> </a:t>
            </a:r>
            <a:r>
              <a:rPr lang="en-US" sz="10400" dirty="0" err="1">
                <a:latin typeface="Open sans"/>
                <a:cs typeface="Times New Roman" panose="02020603050405020304" pitchFamily="18" charset="0"/>
              </a:rPr>
              <a:t>Kuldeep</a:t>
            </a:r>
            <a:r>
              <a:rPr lang="en-US" sz="10400" dirty="0">
                <a:latin typeface="Open sans"/>
                <a:cs typeface="Times New Roman" panose="02020603050405020304" pitchFamily="18" charset="0"/>
              </a:rPr>
              <a:t> Singh started technical search operation with VLC After many efforts, team made approached halfway to the victim with the help of VLC and established verbal and visual contact with victim and assured civil administration to rescue boy safely.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609600" y="3124200"/>
            <a:ext cx="3549600" cy="1143000"/>
          </a:xfrm>
        </p:spPr>
        <p:txBody>
          <a:bodyPr>
            <a:normAutofit fontScale="90000"/>
          </a:bodyPr>
          <a:lstStyle/>
          <a:p>
            <a:r>
              <a:rPr lang="en-US" b="1" dirty="0">
                <a:solidFill>
                  <a:srgbClr val="FF0000"/>
                </a:solidFill>
                <a:latin typeface="Bookman Old Style" pitchFamily="18" charset="0"/>
              </a:rPr>
              <a:t>TECHNICAL SEARCH  WITH HELP OF  VLC</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10" name="Content Placeholder 9" descr="s9.jpeg"/>
          <p:cNvPicPr>
            <a:picLocks noGrp="1" noChangeAspect="1"/>
          </p:cNvPicPr>
          <p:nvPr>
            <p:ph idx="1"/>
          </p:nvPr>
        </p:nvPicPr>
        <p:blipFill>
          <a:blip r:embed="rId4"/>
          <a:stretch>
            <a:fillRect/>
          </a:stretch>
        </p:blipFill>
        <p:spPr>
          <a:xfrm>
            <a:off x="4267201" y="1470026"/>
            <a:ext cx="7953022" cy="4473574"/>
          </a:xfrm>
          <a:prstGeom prst="rect">
            <a:avLst/>
          </a:prstGeom>
        </p:spPr>
      </p:pic>
    </p:spTree>
    <p:extLst>
      <p:ext uri="{BB962C8B-B14F-4D97-AF65-F5344CB8AC3E}">
        <p14:creationId xmlns:p14="http://schemas.microsoft.com/office/powerpoint/2010/main" val="268062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52400" y="2895600"/>
            <a:ext cx="3979800" cy="1143000"/>
          </a:xfrm>
        </p:spPr>
        <p:txBody>
          <a:bodyPr>
            <a:noAutofit/>
          </a:bodyPr>
          <a:lstStyle/>
          <a:p>
            <a:r>
              <a:rPr lang="en-US" sz="4000" b="1" dirty="0">
                <a:solidFill>
                  <a:srgbClr val="FF0000"/>
                </a:solidFill>
                <a:latin typeface="Open sans"/>
                <a:cs typeface="Times New Roman" panose="02020603050405020304" pitchFamily="18" charset="0"/>
              </a:rPr>
              <a:t>FEEDBACK OF TECHNICAL SEARCH TEAM</a:t>
            </a:r>
            <a:endParaRPr lang="en-US" sz="4000" dirty="0">
              <a:solidFill>
                <a:srgbClr val="FF0000"/>
              </a:solidFill>
              <a:latin typeface="Open sans"/>
              <a:cs typeface="Times New Roman" panose="02020603050405020304" pitchFamily="18" charset="0"/>
            </a:endParaRPr>
          </a:p>
        </p:txBody>
      </p:sp>
      <p:sp>
        <p:nvSpPr>
          <p:cNvPr id="3" name="Content Placeholder 2"/>
          <p:cNvSpPr>
            <a:spLocks noGrp="1"/>
          </p:cNvSpPr>
          <p:nvPr>
            <p:ph idx="1"/>
          </p:nvPr>
        </p:nvSpPr>
        <p:spPr>
          <a:xfrm>
            <a:off x="4495800" y="838200"/>
            <a:ext cx="7561200" cy="4373564"/>
          </a:xfrm>
        </p:spPr>
        <p:txBody>
          <a:bodyPr>
            <a:noAutofit/>
          </a:bodyPr>
          <a:lstStyle/>
          <a:p>
            <a:pPr marL="0" indent="0" algn="just">
              <a:lnSpc>
                <a:spcPct val="150000"/>
              </a:lnSpc>
              <a:buNone/>
            </a:pPr>
            <a:r>
              <a:rPr lang="en-US" sz="2600" dirty="0">
                <a:latin typeface="Open sans"/>
                <a:cs typeface="Times New Roman" panose="02020603050405020304" pitchFamily="18" charset="0"/>
              </a:rPr>
              <a:t>According to  tech. search Team commander victim is  live and in  safe condition  at about 52 feet depth in bore well and  voice of victim also heard  through  VLC. Team commander ensure for regular oxygen supplied by medical team . The oxygen supplied by one plastic pipes  with big oxygen cylinders. According to situation, team commander decided to go for making approach route with the help of man power and ordered to CSSR sub team commander accordingly.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52400" y="2819400"/>
            <a:ext cx="4038600" cy="1143000"/>
          </a:xfrm>
        </p:spPr>
        <p:txBody>
          <a:bodyPr>
            <a:noAutofit/>
          </a:bodyPr>
          <a:lstStyle/>
          <a:p>
            <a:r>
              <a:rPr lang="en-US" sz="4000" b="1" dirty="0">
                <a:solidFill>
                  <a:srgbClr val="FF0000"/>
                </a:solidFill>
                <a:latin typeface="Open sans"/>
                <a:cs typeface="Times New Roman" panose="02020603050405020304" pitchFamily="18" charset="0"/>
              </a:rPr>
              <a:t>APPROACHING </a:t>
            </a:r>
            <a:br>
              <a:rPr lang="en-US" sz="4000" b="1" dirty="0">
                <a:solidFill>
                  <a:srgbClr val="FF0000"/>
                </a:solidFill>
                <a:latin typeface="Open sans"/>
                <a:cs typeface="Times New Roman" panose="02020603050405020304" pitchFamily="18" charset="0"/>
              </a:rPr>
            </a:br>
            <a:r>
              <a:rPr lang="en-US" sz="4000" b="1" dirty="0">
                <a:solidFill>
                  <a:srgbClr val="FF0000"/>
                </a:solidFill>
                <a:latin typeface="Open sans"/>
                <a:cs typeface="Times New Roman" panose="02020603050405020304" pitchFamily="18" charset="0"/>
              </a:rPr>
              <a:t>ROUTE/ PROCEDURE     </a:t>
            </a:r>
          </a:p>
        </p:txBody>
      </p:sp>
      <p:sp>
        <p:nvSpPr>
          <p:cNvPr id="3" name="Content Placeholder 2"/>
          <p:cNvSpPr>
            <a:spLocks noGrp="1"/>
          </p:cNvSpPr>
          <p:nvPr>
            <p:ph idx="1"/>
          </p:nvPr>
        </p:nvSpPr>
        <p:spPr>
          <a:xfrm>
            <a:off x="4572000" y="762000"/>
            <a:ext cx="7086600" cy="4525963"/>
          </a:xfrm>
        </p:spPr>
        <p:txBody>
          <a:bodyPr>
            <a:noAutofit/>
          </a:bodyPr>
          <a:lstStyle/>
          <a:p>
            <a:pPr marL="0" indent="0" algn="just">
              <a:lnSpc>
                <a:spcPct val="150000"/>
              </a:lnSpc>
              <a:buNone/>
            </a:pPr>
            <a:r>
              <a:rPr lang="en-US" sz="2600" dirty="0">
                <a:latin typeface="Open sans"/>
                <a:cs typeface="Times New Roman" panose="02020603050405020304" pitchFamily="18" charset="0"/>
              </a:rPr>
              <a:t>Previous digging approach route was not in proper way which was risky for both </a:t>
            </a:r>
            <a:r>
              <a:rPr lang="en-US" sz="2600" dirty="0" err="1">
                <a:latin typeface="Open sans"/>
                <a:cs typeface="Times New Roman" panose="02020603050405020304" pitchFamily="18" charset="0"/>
              </a:rPr>
              <a:t>i.e</a:t>
            </a:r>
            <a:r>
              <a:rPr lang="en-US" sz="2600" dirty="0">
                <a:latin typeface="Open sans"/>
                <a:cs typeface="Times New Roman" panose="02020603050405020304" pitchFamily="18" charset="0"/>
              </a:rPr>
              <a:t> rescuer and victim hence Team Commander decided for fresh approach route to victim . A Sub-Team u/c Insp.- Anil </a:t>
            </a:r>
            <a:r>
              <a:rPr lang="en-US" sz="2600" dirty="0" err="1">
                <a:latin typeface="Open sans"/>
                <a:cs typeface="Times New Roman" panose="02020603050405020304" pitchFamily="18" charset="0"/>
              </a:rPr>
              <a:t>Dhadich</a:t>
            </a:r>
            <a:r>
              <a:rPr lang="en-US" sz="2600" dirty="0">
                <a:latin typeface="Open sans"/>
                <a:cs typeface="Times New Roman" panose="02020603050405020304" pitchFamily="18" charset="0"/>
              </a:rPr>
              <a:t>  go for proper digging for approach route  pearlier  of bore well with the available manpower  at about 1610  hrs. Insp Anil </a:t>
            </a:r>
            <a:r>
              <a:rPr lang="en-US" sz="2600" dirty="0" err="1">
                <a:latin typeface="Open sans"/>
                <a:cs typeface="Times New Roman" panose="02020603050405020304" pitchFamily="18" charset="0"/>
              </a:rPr>
              <a:t>Dhadich</a:t>
            </a:r>
            <a:r>
              <a:rPr lang="en-US" sz="2600" dirty="0">
                <a:latin typeface="Open sans"/>
                <a:cs typeface="Times New Roman" panose="02020603050405020304" pitchFamily="18" charset="0"/>
              </a:rPr>
              <a:t> made a pearlier </a:t>
            </a:r>
            <a:r>
              <a:rPr lang="en-US" sz="2600" dirty="0" err="1">
                <a:latin typeface="Open sans"/>
                <a:cs typeface="Times New Roman" panose="02020603050405020304" pitchFamily="18" charset="0"/>
              </a:rPr>
              <a:t>holl</a:t>
            </a:r>
            <a:r>
              <a:rPr lang="en-US" sz="2600" dirty="0">
                <a:latin typeface="Open sans"/>
                <a:cs typeface="Times New Roman" panose="02020603050405020304" pitchFamily="18" charset="0"/>
              </a:rPr>
              <a:t>  of  5 feet  East  side from bore well by a manually   and gave it a proper approaching way.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52400" y="2819400"/>
            <a:ext cx="4038600" cy="1143000"/>
          </a:xfrm>
        </p:spPr>
        <p:txBody>
          <a:bodyPr>
            <a:noAutofit/>
          </a:bodyPr>
          <a:lstStyle/>
          <a:p>
            <a:r>
              <a:rPr lang="en-US" sz="4000" b="1" dirty="0">
                <a:solidFill>
                  <a:srgbClr val="FF0000"/>
                </a:solidFill>
                <a:latin typeface="Times New Roman" panose="02020603050405020304" pitchFamily="18" charset="0"/>
                <a:cs typeface="Times New Roman" panose="02020603050405020304" pitchFamily="18" charset="0"/>
              </a:rPr>
              <a:t>MAKING APPROACH ROUTE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10" name="Content Placeholder 9" descr="s7.jpeg"/>
          <p:cNvPicPr>
            <a:picLocks noGrp="1" noChangeAspect="1"/>
          </p:cNvPicPr>
          <p:nvPr>
            <p:ph idx="1"/>
          </p:nvPr>
        </p:nvPicPr>
        <p:blipFill>
          <a:blip r:embed="rId4"/>
          <a:stretch>
            <a:fillRect/>
          </a:stretch>
        </p:blipFill>
        <p:spPr>
          <a:xfrm>
            <a:off x="4267200" y="1423987"/>
            <a:ext cx="7924800" cy="4457699"/>
          </a:xfrm>
          <a:prstGeom prst="rect">
            <a:avLst/>
          </a:prstGeom>
        </p:spPr>
      </p:pic>
    </p:spTree>
    <p:extLst>
      <p:ext uri="{BB962C8B-B14F-4D97-AF65-F5344CB8AC3E}">
        <p14:creationId xmlns:p14="http://schemas.microsoft.com/office/powerpoint/2010/main" val="1356420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76200" y="3246438"/>
            <a:ext cx="4038600" cy="715962"/>
          </a:xfrm>
        </p:spPr>
        <p:txBody>
          <a:bodyPr>
            <a:normAutofit fontScale="90000"/>
          </a:bodyPr>
          <a:lstStyle/>
          <a:p>
            <a:r>
              <a:rPr lang="en-US" b="1" dirty="0">
                <a:solidFill>
                  <a:srgbClr val="FF0000"/>
                </a:solidFill>
                <a:latin typeface="Open sans"/>
                <a:cs typeface="Times New Roman" panose="02020603050405020304" pitchFamily="18" charset="0"/>
              </a:rPr>
              <a:t>APPROACHING ROUTE/PROCEDURE</a:t>
            </a:r>
            <a:endParaRPr lang="en-US" dirty="0">
              <a:solidFill>
                <a:srgbClr val="FF0000"/>
              </a:solidFill>
              <a:latin typeface="Open sans"/>
              <a:cs typeface="Times New Roman" panose="02020603050405020304" pitchFamily="18" charset="0"/>
            </a:endParaRPr>
          </a:p>
        </p:txBody>
      </p:sp>
      <p:sp>
        <p:nvSpPr>
          <p:cNvPr id="3" name="Content Placeholder 2"/>
          <p:cNvSpPr>
            <a:spLocks noGrp="1"/>
          </p:cNvSpPr>
          <p:nvPr>
            <p:ph idx="1"/>
          </p:nvPr>
        </p:nvSpPr>
        <p:spPr>
          <a:xfrm>
            <a:off x="4495800" y="1036637"/>
            <a:ext cx="7391400" cy="5135563"/>
          </a:xfrm>
        </p:spPr>
        <p:txBody>
          <a:bodyPr>
            <a:noAutofit/>
          </a:bodyPr>
          <a:lstStyle/>
          <a:p>
            <a:pPr>
              <a:lnSpc>
                <a:spcPct val="150000"/>
              </a:lnSpc>
              <a:buNone/>
            </a:pPr>
            <a:r>
              <a:rPr lang="en-US" sz="2800" b="1" dirty="0">
                <a:latin typeface="Open sans"/>
                <a:cs typeface="Times New Roman" panose="02020603050405020304" pitchFamily="18" charset="0"/>
              </a:rPr>
              <a:t>A) Use Of Bore Well Rescue Equipment </a:t>
            </a:r>
          </a:p>
          <a:p>
            <a:pPr algn="just">
              <a:lnSpc>
                <a:spcPct val="150000"/>
              </a:lnSpc>
              <a:buNone/>
            </a:pPr>
            <a:r>
              <a:rPr lang="en-US" sz="2800" dirty="0">
                <a:latin typeface="Open sans"/>
                <a:cs typeface="Times New Roman" panose="02020603050405020304" pitchFamily="18" charset="0"/>
              </a:rPr>
              <a:t>   After reaching the incident site team started rescue ops with camera and bore well rescue equipment. The child was small and genetic disorder down syndrome was not obeying the rescue workers and his parents only used and to do some movement on the words of his sister.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219200" y="198438"/>
            <a:ext cx="4038600" cy="715962"/>
          </a:xfrm>
        </p:spPr>
        <p:txBody>
          <a:bodyPr>
            <a:normAutofit fontScale="90000"/>
          </a:bodyPr>
          <a:lstStyle/>
          <a:p>
            <a:r>
              <a:rPr lang="en-US" b="1" u="sng" dirty="0" err="1">
                <a:solidFill>
                  <a:srgbClr val="FF0000"/>
                </a:solidFill>
                <a:latin typeface="Open sans"/>
                <a:cs typeface="Times New Roman" panose="02020603050405020304" pitchFamily="18" charset="0"/>
              </a:rPr>
              <a:t>Cont</a:t>
            </a:r>
            <a:r>
              <a:rPr lang="en-US" b="1" u="sng" dirty="0">
                <a:solidFill>
                  <a:srgbClr val="FF0000"/>
                </a:solidFill>
                <a:latin typeface="Open sans"/>
                <a:cs typeface="Times New Roman" panose="02020603050405020304" pitchFamily="18" charset="0"/>
              </a:rPr>
              <a:t>…..</a:t>
            </a:r>
            <a:endParaRPr lang="en-US" dirty="0">
              <a:solidFill>
                <a:srgbClr val="FF0000"/>
              </a:solidFill>
              <a:latin typeface="Open sans"/>
              <a:cs typeface="Times New Roman" panose="02020603050405020304" pitchFamily="18" charset="0"/>
            </a:endParaRPr>
          </a:p>
        </p:txBody>
      </p:sp>
      <p:sp>
        <p:nvSpPr>
          <p:cNvPr id="3" name="Content Placeholder 2"/>
          <p:cNvSpPr>
            <a:spLocks noGrp="1"/>
          </p:cNvSpPr>
          <p:nvPr>
            <p:ph idx="1"/>
          </p:nvPr>
        </p:nvSpPr>
        <p:spPr>
          <a:xfrm>
            <a:off x="4495800" y="1570037"/>
            <a:ext cx="7239000" cy="5135563"/>
          </a:xfrm>
        </p:spPr>
        <p:txBody>
          <a:bodyPr>
            <a:noAutofit/>
          </a:bodyPr>
          <a:lstStyle/>
          <a:p>
            <a:pPr>
              <a:lnSpc>
                <a:spcPct val="150000"/>
              </a:lnSpc>
              <a:buNone/>
            </a:pPr>
            <a:r>
              <a:rPr lang="en-US" sz="2800" dirty="0">
                <a:latin typeface="Open sans"/>
                <a:cs typeface="Times New Roman" panose="02020603050405020304" pitchFamily="18" charset="0"/>
              </a:rPr>
              <a:t> Size of the bore well(wide from the top and bottom to the narrow). Due to being child ,when there is a wide space in the lower side . The child would hide in it due to which the child could not come out of the L type ring and hook type device .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extLst>
      <p:ext uri="{BB962C8B-B14F-4D97-AF65-F5344CB8AC3E}">
        <p14:creationId xmlns:p14="http://schemas.microsoft.com/office/powerpoint/2010/main" val="910543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990600" y="76200"/>
            <a:ext cx="4038600" cy="990600"/>
          </a:xfrm>
        </p:spPr>
        <p:txBody>
          <a:bodyPr>
            <a:normAutofit/>
          </a:bodyPr>
          <a:lstStyle/>
          <a:p>
            <a:r>
              <a:rPr lang="en-US" b="1" u="sng" dirty="0" err="1">
                <a:solidFill>
                  <a:srgbClr val="FF0000"/>
                </a:solidFill>
                <a:latin typeface="Open sans"/>
                <a:cs typeface="Times New Roman" panose="02020603050405020304" pitchFamily="18" charset="0"/>
              </a:rPr>
              <a:t>Cont</a:t>
            </a:r>
            <a:r>
              <a:rPr lang="en-US" b="1" u="sng" dirty="0">
                <a:solidFill>
                  <a:srgbClr val="FF0000"/>
                </a:solidFill>
                <a:latin typeface="Open sans"/>
                <a:cs typeface="Times New Roman" panose="02020603050405020304" pitchFamily="18" charset="0"/>
              </a:rPr>
              <a:t>…..</a:t>
            </a:r>
            <a:endParaRPr lang="en-US" dirty="0">
              <a:latin typeface="Open sans"/>
              <a:cs typeface="Times New Roman" panose="02020603050405020304" pitchFamily="18" charset="0"/>
            </a:endParaRPr>
          </a:p>
        </p:txBody>
      </p:sp>
      <p:sp>
        <p:nvSpPr>
          <p:cNvPr id="3" name="Content Placeholder 2"/>
          <p:cNvSpPr>
            <a:spLocks noGrp="1"/>
          </p:cNvSpPr>
          <p:nvPr>
            <p:ph idx="1"/>
          </p:nvPr>
        </p:nvSpPr>
        <p:spPr>
          <a:xfrm>
            <a:off x="4419600" y="152400"/>
            <a:ext cx="7543800" cy="5287963"/>
          </a:xfrm>
        </p:spPr>
        <p:txBody>
          <a:bodyPr>
            <a:noAutofit/>
          </a:bodyPr>
          <a:lstStyle/>
          <a:p>
            <a:pPr algn="just">
              <a:lnSpc>
                <a:spcPct val="150000"/>
              </a:lnSpc>
              <a:buNone/>
            </a:pPr>
            <a:r>
              <a:rPr lang="en-US" sz="2400" dirty="0">
                <a:solidFill>
                  <a:schemeClr val="tx2"/>
                </a:solidFill>
                <a:latin typeface="Open sans"/>
                <a:cs typeface="Times New Roman" panose="02020603050405020304" pitchFamily="18" charset="0"/>
              </a:rPr>
              <a:t>    </a:t>
            </a:r>
            <a:r>
              <a:rPr lang="en-US" sz="2600" dirty="0">
                <a:latin typeface="Open sans"/>
                <a:cs typeface="Times New Roman" panose="02020603050405020304" pitchFamily="18" charset="0"/>
              </a:rPr>
              <a:t>B) </a:t>
            </a:r>
            <a:r>
              <a:rPr lang="en-US" sz="2600" b="1" dirty="0">
                <a:latin typeface="Open sans"/>
                <a:cs typeface="Times New Roman" panose="02020603050405020304" pitchFamily="18" charset="0"/>
              </a:rPr>
              <a:t>Manually</a:t>
            </a:r>
          </a:p>
          <a:p>
            <a:pPr marL="0" indent="0" algn="just">
              <a:lnSpc>
                <a:spcPct val="150000"/>
              </a:lnSpc>
              <a:buNone/>
            </a:pPr>
            <a:r>
              <a:rPr lang="en-US" sz="2600" dirty="0">
                <a:latin typeface="Open sans"/>
                <a:cs typeface="Times New Roman" panose="02020603050405020304" pitchFamily="18" charset="0"/>
              </a:rPr>
              <a:t>     Rescue work was going on with the equipment as well as standing 2.5 feet </a:t>
            </a:r>
            <a:r>
              <a:rPr lang="en-US" sz="2600" dirty="0" err="1">
                <a:latin typeface="Open sans"/>
                <a:cs typeface="Times New Roman" panose="02020603050405020304" pitchFamily="18" charset="0"/>
              </a:rPr>
              <a:t>dia</a:t>
            </a:r>
            <a:r>
              <a:rPr lang="en-US" sz="2600" dirty="0">
                <a:latin typeface="Open sans"/>
                <a:cs typeface="Times New Roman" panose="02020603050405020304" pitchFamily="18" charset="0"/>
              </a:rPr>
              <a:t> at a distance of 6 feet parallel of the bore well (for vertical 55 feet deep approach the pit was being dug in which after 35-40 feet) iron drum(200 </a:t>
            </a:r>
            <a:r>
              <a:rPr lang="en-US" sz="2600" dirty="0" err="1">
                <a:latin typeface="Open sans"/>
                <a:cs typeface="Times New Roman" panose="02020603050405020304" pitchFamily="18" charset="0"/>
              </a:rPr>
              <a:t>ltr</a:t>
            </a:r>
            <a:r>
              <a:rPr lang="en-US" sz="2600" dirty="0">
                <a:latin typeface="Open sans"/>
                <a:cs typeface="Times New Roman" panose="02020603050405020304" pitchFamily="18" charset="0"/>
              </a:rPr>
              <a:t> oil) were attached to each other due to loose (soft) soil from welding, tied with ropes in the approach and dinging. The lower most drum was cut U shape to facilitate horizontal approach. After excavating 55 feet  to make 6 feet horizontal approach.</a:t>
            </a:r>
            <a:r>
              <a:rPr lang="en-US" sz="2800" dirty="0">
                <a:latin typeface="Open sans"/>
                <a:cs typeface="Times New Roman" panose="02020603050405020304" pitchFamily="18"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76200" y="3246438"/>
            <a:ext cx="4038600" cy="715962"/>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USE OF DRUM FOR MAKING APPROACH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10" name="Content Placeholder 9" descr="s3.jpeg"/>
          <p:cNvPicPr>
            <a:picLocks noGrp="1" noChangeAspect="1"/>
          </p:cNvPicPr>
          <p:nvPr>
            <p:ph idx="1"/>
          </p:nvPr>
        </p:nvPicPr>
        <p:blipFill>
          <a:blip r:embed="rId4"/>
          <a:stretch>
            <a:fillRect/>
          </a:stretch>
        </p:blipFill>
        <p:spPr>
          <a:xfrm>
            <a:off x="4343400" y="1219200"/>
            <a:ext cx="7772400" cy="513556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90409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304800" y="3048000"/>
            <a:ext cx="3854400" cy="990600"/>
          </a:xfrm>
        </p:spPr>
        <p:txBody>
          <a:bodyPr>
            <a:normAutofit fontScale="90000"/>
          </a:bodyPr>
          <a:lstStyle/>
          <a:p>
            <a:r>
              <a:rPr lang="en-US" b="1" dirty="0">
                <a:solidFill>
                  <a:srgbClr val="FF0000"/>
                </a:solidFill>
                <a:latin typeface="Open sans"/>
                <a:cs typeface="Times New Roman" panose="02020603050405020304" pitchFamily="18" charset="0"/>
              </a:rPr>
              <a:t>FINAL ACTION OF RESCUE TEAM</a:t>
            </a:r>
          </a:p>
        </p:txBody>
      </p:sp>
      <p:sp>
        <p:nvSpPr>
          <p:cNvPr id="3" name="Content Placeholder 2"/>
          <p:cNvSpPr>
            <a:spLocks noGrp="1"/>
          </p:cNvSpPr>
          <p:nvPr>
            <p:ph idx="1"/>
          </p:nvPr>
        </p:nvSpPr>
        <p:spPr>
          <a:xfrm>
            <a:off x="4648200" y="609600"/>
            <a:ext cx="7543800" cy="5287963"/>
          </a:xfrm>
        </p:spPr>
        <p:txBody>
          <a:bodyPr>
            <a:noAutofit/>
          </a:bodyPr>
          <a:lstStyle/>
          <a:p>
            <a:pPr>
              <a:lnSpc>
                <a:spcPct val="150000"/>
              </a:lnSpc>
            </a:pPr>
            <a:r>
              <a:rPr lang="en-US" sz="2800" b="1" dirty="0">
                <a:latin typeface="Open sans"/>
                <a:cs typeface="Times New Roman" panose="02020603050405020304" pitchFamily="18" charset="0"/>
              </a:rPr>
              <a:t>Extricate of victim</a:t>
            </a:r>
          </a:p>
          <a:p>
            <a:pPr algn="just">
              <a:lnSpc>
                <a:spcPct val="150000"/>
              </a:lnSpc>
              <a:buNone/>
            </a:pPr>
            <a:r>
              <a:rPr lang="en-US" sz="2800" dirty="0">
                <a:latin typeface="Open sans"/>
                <a:cs typeface="Times New Roman" panose="02020603050405020304" pitchFamily="18" charset="0"/>
              </a:rPr>
              <a:t>   Finally rescue team reached near the victim and made one small  hole in the bore well .This time victim position was upwards from the hole .For safety of victim team inserted  crowbar horizontally in the bore well and a drum also inserted on the crowbar, for  more safety purpose of victim a wide wooden Board also placed on steel plate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3" name="Content Placeholder 2"/>
          <p:cNvSpPr>
            <a:spLocks noGrp="1"/>
          </p:cNvSpPr>
          <p:nvPr>
            <p:ph idx="1"/>
          </p:nvPr>
        </p:nvSpPr>
        <p:spPr>
          <a:xfrm>
            <a:off x="4648200" y="838200"/>
            <a:ext cx="7435800" cy="4373563"/>
          </a:xfrm>
        </p:spPr>
        <p:txBody>
          <a:bodyPr>
            <a:noAutofit/>
          </a:bodyPr>
          <a:lstStyle/>
          <a:p>
            <a:pPr algn="just">
              <a:lnSpc>
                <a:spcPct val="150000"/>
              </a:lnSpc>
            </a:pPr>
            <a:r>
              <a:rPr lang="en-US" sz="2800" dirty="0">
                <a:latin typeface="Open sans"/>
                <a:cs typeface="Times New Roman" panose="02020603050405020304" pitchFamily="18" charset="0"/>
              </a:rPr>
              <a:t>NDRF Team always keeps alert and team members divided and placed  in sub teams. Accordingly team members depute in sub teams </a:t>
            </a:r>
            <a:r>
              <a:rPr lang="en-US" sz="2800" dirty="0" err="1">
                <a:latin typeface="Open sans"/>
                <a:cs typeface="Times New Roman" panose="02020603050405020304" pitchFamily="18" charset="0"/>
              </a:rPr>
              <a:t>i.e</a:t>
            </a:r>
            <a:r>
              <a:rPr lang="en-US" sz="2800" dirty="0">
                <a:latin typeface="Open sans"/>
                <a:cs typeface="Times New Roman" panose="02020603050405020304" pitchFamily="18" charset="0"/>
              </a:rPr>
              <a:t> CSSR team, Technical Search team , MFR Team and Adm. support team.</a:t>
            </a:r>
          </a:p>
          <a:p>
            <a:pPr algn="just">
              <a:lnSpc>
                <a:spcPct val="150000"/>
              </a:lnSpc>
            </a:pPr>
            <a:r>
              <a:rPr lang="en-US" sz="2800" dirty="0">
                <a:latin typeface="Open sans"/>
                <a:cs typeface="Times New Roman" panose="02020603050405020304" pitchFamily="18" charset="0"/>
              </a:rPr>
              <a:t>Team members always gone rotational basis training through out the year for any type of disaster .</a:t>
            </a:r>
          </a:p>
        </p:txBody>
      </p:sp>
      <p:sp>
        <p:nvSpPr>
          <p:cNvPr id="4" name="Title 3"/>
          <p:cNvSpPr>
            <a:spLocks noGrp="1"/>
          </p:cNvSpPr>
          <p:nvPr>
            <p:ph type="title"/>
          </p:nvPr>
        </p:nvSpPr>
        <p:spPr>
          <a:xfrm>
            <a:off x="228600" y="2514600"/>
            <a:ext cx="3930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4000" dirty="0">
                <a:solidFill>
                  <a:srgbClr val="A50021"/>
                </a:solidFill>
                <a:latin typeface="Open sans"/>
                <a:cs typeface="Times New Roman" panose="02020603050405020304" pitchFamily="18" charset="0"/>
              </a:rPr>
              <a:t> </a:t>
            </a:r>
            <a:r>
              <a:rPr lang="en-US" sz="4000" b="1" dirty="0">
                <a:solidFill>
                  <a:srgbClr val="FF0000"/>
                </a:solidFill>
                <a:latin typeface="Open sans"/>
                <a:cs typeface="Times New Roman" panose="02020603050405020304" pitchFamily="18" charset="0"/>
              </a:rPr>
              <a:t>PREPARATION PHASE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022400" y="152400"/>
            <a:ext cx="3854400" cy="990600"/>
          </a:xfrm>
        </p:spPr>
        <p:txBody>
          <a:bodyPr>
            <a:normAutofit/>
          </a:bodyPr>
          <a:lstStyle/>
          <a:p>
            <a:r>
              <a:rPr lang="en-US" b="1" u="sng" dirty="0" err="1">
                <a:solidFill>
                  <a:srgbClr val="FF0000"/>
                </a:solidFill>
                <a:latin typeface="Open sans"/>
                <a:cs typeface="Times New Roman" panose="02020603050405020304" pitchFamily="18" charset="0"/>
              </a:rPr>
              <a:t>Cont</a:t>
            </a:r>
            <a:r>
              <a:rPr lang="en-US" b="1" u="sng" dirty="0">
                <a:solidFill>
                  <a:srgbClr val="FF0000"/>
                </a:solidFill>
                <a:latin typeface="Open sans"/>
                <a:cs typeface="Times New Roman" panose="02020603050405020304" pitchFamily="18" charset="0"/>
              </a:rPr>
              <a:t>…..</a:t>
            </a:r>
            <a:endParaRPr lang="en-US" b="1" dirty="0">
              <a:solidFill>
                <a:srgbClr val="FF0000"/>
              </a:solidFill>
              <a:latin typeface="Open sans"/>
              <a:cs typeface="Times New Roman" panose="02020603050405020304" pitchFamily="18" charset="0"/>
            </a:endParaRPr>
          </a:p>
        </p:txBody>
      </p:sp>
      <p:sp>
        <p:nvSpPr>
          <p:cNvPr id="3" name="Content Placeholder 2"/>
          <p:cNvSpPr>
            <a:spLocks noGrp="1"/>
          </p:cNvSpPr>
          <p:nvPr>
            <p:ph idx="1"/>
          </p:nvPr>
        </p:nvSpPr>
        <p:spPr>
          <a:xfrm>
            <a:off x="4648200" y="1066800"/>
            <a:ext cx="7543800" cy="5287963"/>
          </a:xfrm>
        </p:spPr>
        <p:txBody>
          <a:bodyPr>
            <a:noAutofit/>
          </a:bodyPr>
          <a:lstStyle/>
          <a:p>
            <a:pPr>
              <a:lnSpc>
                <a:spcPct val="150000"/>
              </a:lnSpc>
            </a:pPr>
            <a:r>
              <a:rPr lang="en-US" sz="2800" dirty="0">
                <a:latin typeface="Open sans"/>
                <a:cs typeface="Times New Roman" panose="02020603050405020304" pitchFamily="18" charset="0"/>
              </a:rPr>
              <a:t>Now victim was  fully safe . After than Rescuers made a big hole upward in bore well &amp; rescue  victim </a:t>
            </a:r>
            <a:r>
              <a:rPr lang="en-US" sz="2800" dirty="0" err="1">
                <a:latin typeface="Open sans"/>
                <a:cs typeface="Times New Roman" panose="02020603050405020304" pitchFamily="18" charset="0"/>
              </a:rPr>
              <a:t>Ravinder</a:t>
            </a:r>
            <a:r>
              <a:rPr lang="en-US" sz="2800" dirty="0">
                <a:latin typeface="Open sans"/>
                <a:cs typeface="Times New Roman" panose="02020603050405020304" pitchFamily="18" charset="0"/>
              </a:rPr>
              <a:t> in supine position. Team rescued  victim </a:t>
            </a:r>
            <a:r>
              <a:rPr lang="en-US" sz="2800" dirty="0" err="1">
                <a:latin typeface="Open sans"/>
                <a:cs typeface="Times New Roman" panose="02020603050405020304" pitchFamily="18" charset="0"/>
              </a:rPr>
              <a:t>Ravinder</a:t>
            </a:r>
            <a:r>
              <a:rPr lang="en-US" sz="2800" dirty="0">
                <a:latin typeface="Open sans"/>
                <a:cs typeface="Times New Roman" panose="02020603050405020304" pitchFamily="18" charset="0"/>
              </a:rPr>
              <a:t>  at 1730 hrs on Dated 25/02/022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extLst>
      <p:ext uri="{BB962C8B-B14F-4D97-AF65-F5344CB8AC3E}">
        <p14:creationId xmlns:p14="http://schemas.microsoft.com/office/powerpoint/2010/main" val="111650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76200" y="3048000"/>
            <a:ext cx="4343400" cy="990600"/>
          </a:xfrm>
        </p:spPr>
        <p:txBody>
          <a:bodyPr>
            <a:noAutofit/>
          </a:bodyPr>
          <a:lstStyle/>
          <a:p>
            <a:r>
              <a:rPr lang="en-US" sz="3800" b="1" dirty="0">
                <a:solidFill>
                  <a:srgbClr val="FF0000"/>
                </a:solidFill>
                <a:latin typeface="Open sans"/>
                <a:cs typeface="Times New Roman" panose="02020603050405020304" pitchFamily="18" charset="0"/>
              </a:rPr>
              <a:t>SAFELY RESCUE RAVINDER  AND H/O TO CIVIL ADMINISTRATION  BY NDRF TEAM.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10" name="Content Placeholder 9" descr="s1.jpeg"/>
          <p:cNvPicPr>
            <a:picLocks noGrp="1" noChangeAspect="1"/>
          </p:cNvPicPr>
          <p:nvPr>
            <p:ph idx="1"/>
          </p:nvPr>
        </p:nvPicPr>
        <p:blipFill>
          <a:blip r:embed="rId4"/>
          <a:stretch>
            <a:fillRect/>
          </a:stretch>
        </p:blipFill>
        <p:spPr>
          <a:xfrm>
            <a:off x="4343400" y="1447800"/>
            <a:ext cx="7772400" cy="4800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16049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4578" name="Rectangle 2"/>
          <p:cNvSpPr>
            <a:spLocks noGrp="1" noChangeArrowheads="1"/>
          </p:cNvSpPr>
          <p:nvPr>
            <p:ph type="title"/>
          </p:nvPr>
        </p:nvSpPr>
        <p:spPr>
          <a:xfrm>
            <a:off x="152400" y="2743200"/>
            <a:ext cx="3962400" cy="1143000"/>
          </a:xfrm>
        </p:spPr>
        <p:txBody>
          <a:bodyPr>
            <a:normAutofit fontScale="90000"/>
          </a:bodyPr>
          <a:lstStyle/>
          <a:p>
            <a:r>
              <a:rPr lang="en-US" sz="4000" b="1" dirty="0">
                <a:latin typeface="Open sans"/>
                <a:cs typeface="Times New Roman" panose="02020603050405020304" pitchFamily="18" charset="0"/>
              </a:rPr>
              <a:t> </a:t>
            </a:r>
            <a:r>
              <a:rPr lang="en-US" b="1" dirty="0">
                <a:solidFill>
                  <a:srgbClr val="FF0000"/>
                </a:solidFill>
                <a:latin typeface="Open sans"/>
                <a:cs typeface="Times New Roman" panose="02020603050405020304" pitchFamily="18" charset="0"/>
              </a:rPr>
              <a:t>DEACTIVATION &amp; DEMOBILISA-TION</a:t>
            </a:r>
          </a:p>
        </p:txBody>
      </p:sp>
      <p:sp>
        <p:nvSpPr>
          <p:cNvPr id="24579" name="Rectangle 3"/>
          <p:cNvSpPr>
            <a:spLocks noGrp="1" noChangeArrowheads="1"/>
          </p:cNvSpPr>
          <p:nvPr>
            <p:ph idx="1"/>
          </p:nvPr>
        </p:nvSpPr>
        <p:spPr>
          <a:xfrm>
            <a:off x="4572000" y="1447800"/>
            <a:ext cx="7391400" cy="4572000"/>
          </a:xfrm>
        </p:spPr>
        <p:txBody>
          <a:bodyPr>
            <a:normAutofit/>
          </a:bodyPr>
          <a:lstStyle/>
          <a:p>
            <a:r>
              <a:rPr lang="en-US" sz="2800" dirty="0">
                <a:latin typeface="Open sans"/>
                <a:cs typeface="Times New Roman" panose="02020603050405020304" pitchFamily="18" charset="0"/>
              </a:rPr>
              <a:t>Team commander confirm no further operation is needed.</a:t>
            </a:r>
          </a:p>
          <a:p>
            <a:r>
              <a:rPr lang="en-US" sz="2800" dirty="0">
                <a:latin typeface="Open sans"/>
                <a:cs typeface="Times New Roman" panose="02020603050405020304" pitchFamily="18" charset="0"/>
              </a:rPr>
              <a:t>Team CQMH account and ensure of all TEA.</a:t>
            </a:r>
          </a:p>
          <a:p>
            <a:r>
              <a:rPr lang="en-US" sz="2800" dirty="0">
                <a:latin typeface="Open sans"/>
                <a:cs typeface="Times New Roman" panose="02020603050405020304" pitchFamily="18" charset="0"/>
              </a:rPr>
              <a:t>Team members account  personnel items.</a:t>
            </a:r>
          </a:p>
          <a:p>
            <a:r>
              <a:rPr lang="en-US" sz="2800" dirty="0">
                <a:latin typeface="Open sans"/>
                <a:cs typeface="Times New Roman" panose="02020603050405020304" pitchFamily="18" charset="0"/>
              </a:rPr>
              <a:t>Team arrange and load all </a:t>
            </a:r>
            <a:r>
              <a:rPr lang="en-US" sz="2800" dirty="0" err="1">
                <a:latin typeface="Open sans"/>
                <a:cs typeface="Times New Roman" panose="02020603050405020304" pitchFamily="18" charset="0"/>
              </a:rPr>
              <a:t>eqpts</a:t>
            </a:r>
            <a:r>
              <a:rPr lang="en-US" sz="2800" dirty="0">
                <a:latin typeface="Open sans"/>
                <a:cs typeface="Times New Roman" panose="02020603050405020304" pitchFamily="18" charset="0"/>
              </a:rPr>
              <a:t>. for transportation  and return to coy location </a:t>
            </a:r>
            <a:r>
              <a:rPr lang="en-US" sz="2800" dirty="0" err="1">
                <a:latin typeface="Open sans"/>
                <a:cs typeface="Times New Roman" panose="02020603050405020304" pitchFamily="18" charset="0"/>
              </a:rPr>
              <a:t>Nareli</a:t>
            </a:r>
            <a:r>
              <a:rPr lang="en-US" sz="2800" dirty="0">
                <a:latin typeface="Open sans"/>
                <a:cs typeface="Times New Roman" panose="02020603050405020304" pitchFamily="18" charset="0"/>
              </a:rPr>
              <a:t>, Ajmer(Raj.).</a:t>
            </a:r>
          </a:p>
          <a:p>
            <a:pPr>
              <a:buNone/>
            </a:pPr>
            <a:endParaRPr lang="en-US" sz="4000" dirty="0">
              <a:solidFill>
                <a:schemeClr val="tx2"/>
              </a:solidFill>
              <a:latin typeface="Open sans"/>
              <a:cs typeface="Times New Roman" panose="02020603050405020304" pitchFamily="18" charset="0"/>
            </a:endParaRPr>
          </a:p>
          <a:p>
            <a:endParaRPr lang="en-US" sz="4000" dirty="0">
              <a:solidFill>
                <a:schemeClr val="tx2"/>
              </a:solidFill>
              <a:latin typeface="Open sans"/>
              <a:cs typeface="Times New Roman" panose="02020603050405020304" pitchFamily="18" charset="0"/>
            </a:endParaRPr>
          </a:p>
          <a:p>
            <a:endParaRPr lang="en-US" sz="4000" dirty="0">
              <a:solidFill>
                <a:schemeClr val="tx2"/>
              </a:solidFill>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dissolve">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dissolve">
                                      <p:cBhvr>
                                        <p:cTn id="17" dur="5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dissolve">
                                      <p:cBhvr>
                                        <p:cTn id="22" dur="500"/>
                                        <p:tgtEl>
                                          <p:spTgt spid="245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dissolve">
                                      <p:cBhvr>
                                        <p:cTn id="27"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5602" name="Rectangle 2"/>
          <p:cNvSpPr>
            <a:spLocks noGrp="1" noChangeArrowheads="1"/>
          </p:cNvSpPr>
          <p:nvPr>
            <p:ph type="title"/>
          </p:nvPr>
        </p:nvSpPr>
        <p:spPr>
          <a:xfrm>
            <a:off x="609600" y="2895600"/>
            <a:ext cx="3549600" cy="1143000"/>
          </a:xfrm>
        </p:spPr>
        <p:txBody>
          <a:bodyPr>
            <a:noAutofit/>
          </a:bodyPr>
          <a:lstStyle/>
          <a:p>
            <a:r>
              <a:rPr lang="en-US" sz="4000" b="1" dirty="0">
                <a:solidFill>
                  <a:srgbClr val="FF0000"/>
                </a:solidFill>
                <a:latin typeface="Open sans"/>
                <a:cs typeface="Times New Roman" panose="02020603050405020304" pitchFamily="18" charset="0"/>
              </a:rPr>
              <a:t> POST OPERATION ACTIVITIES </a:t>
            </a:r>
          </a:p>
        </p:txBody>
      </p:sp>
      <p:sp>
        <p:nvSpPr>
          <p:cNvPr id="25603" name="Rectangle 3"/>
          <p:cNvSpPr>
            <a:spLocks noGrp="1" noChangeArrowheads="1"/>
          </p:cNvSpPr>
          <p:nvPr>
            <p:ph idx="1"/>
          </p:nvPr>
        </p:nvSpPr>
        <p:spPr>
          <a:xfrm>
            <a:off x="4648200" y="1143000"/>
            <a:ext cx="7543800" cy="5181600"/>
          </a:xfrm>
          <a:ln>
            <a:solidFill>
              <a:schemeClr val="tx2"/>
            </a:solidFill>
          </a:ln>
        </p:spPr>
        <p:txBody>
          <a:bodyPr>
            <a:normAutofit lnSpcReduction="10000"/>
          </a:bodyPr>
          <a:lstStyle/>
          <a:p>
            <a:pPr algn="just">
              <a:lnSpc>
                <a:spcPct val="150000"/>
              </a:lnSpc>
            </a:pPr>
            <a:r>
              <a:rPr lang="en-US" sz="2800" dirty="0">
                <a:latin typeface="Open sans"/>
                <a:cs typeface="Times New Roman" panose="02020603050405020304" pitchFamily="18" charset="0"/>
              </a:rPr>
              <a:t>Critical Incident Stress Management (CISM) provided by DM </a:t>
            </a:r>
            <a:r>
              <a:rPr lang="en-US" sz="2800" dirty="0" err="1">
                <a:latin typeface="Open sans"/>
                <a:cs typeface="Times New Roman" panose="02020603050405020304" pitchFamily="18" charset="0"/>
              </a:rPr>
              <a:t>sikar</a:t>
            </a:r>
            <a:r>
              <a:rPr lang="en-US" sz="2800" dirty="0">
                <a:latin typeface="Open sans"/>
                <a:cs typeface="Times New Roman" panose="02020603050405020304" pitchFamily="18" charset="0"/>
              </a:rPr>
              <a:t> for all rescuers and civil administration.</a:t>
            </a:r>
          </a:p>
          <a:p>
            <a:pPr algn="just">
              <a:lnSpc>
                <a:spcPct val="150000"/>
              </a:lnSpc>
            </a:pPr>
            <a:r>
              <a:rPr lang="en-US" sz="2800" dirty="0">
                <a:latin typeface="Open sans"/>
                <a:cs typeface="Times New Roman" panose="02020603050405020304" pitchFamily="18" charset="0"/>
              </a:rPr>
              <a:t>After rescue operation NDRF team went for Medical Physical exam .</a:t>
            </a:r>
          </a:p>
          <a:p>
            <a:pPr algn="just">
              <a:lnSpc>
                <a:spcPct val="150000"/>
              </a:lnSpc>
            </a:pPr>
            <a:r>
              <a:rPr lang="en-US" sz="2800" dirty="0">
                <a:latin typeface="Open sans"/>
                <a:cs typeface="Times New Roman" panose="02020603050405020304" pitchFamily="18" charset="0"/>
              </a:rPr>
              <a:t>NDRF Team completed  maintenance and rehabilitation their  Equipment after rescue operation.</a:t>
            </a:r>
          </a:p>
          <a:p>
            <a:pPr algn="just"/>
            <a:endParaRPr lang="en-US" dirty="0">
              <a:solidFill>
                <a:schemeClr val="tx2"/>
              </a:solidFill>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3">
                                            <p:bg/>
                                          </p:spTgt>
                                        </p:tgtEl>
                                        <p:attrNameLst>
                                          <p:attrName>style.visibility</p:attrName>
                                        </p:attrNameLst>
                                      </p:cBhvr>
                                      <p:to>
                                        <p:strVal val="visible"/>
                                      </p:to>
                                    </p:set>
                                    <p:animEffect transition="in" filter="dissolve">
                                      <p:cBhvr>
                                        <p:cTn id="12" dur="500"/>
                                        <p:tgtEl>
                                          <p:spTgt spid="25603">
                                            <p:bg/>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3">
                                            <p:txEl>
                                              <p:pRg st="0" end="0"/>
                                            </p:txEl>
                                          </p:spTgt>
                                        </p:tgtEl>
                                        <p:attrNameLst>
                                          <p:attrName>style.visibility</p:attrName>
                                        </p:attrNameLst>
                                      </p:cBhvr>
                                      <p:to>
                                        <p:strVal val="visible"/>
                                      </p:to>
                                    </p:set>
                                    <p:animEffect transition="in" filter="dissolve">
                                      <p:cBhvr>
                                        <p:cTn id="17" dur="500"/>
                                        <p:tgtEl>
                                          <p:spTgt spid="2560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3">
                                            <p:txEl>
                                              <p:pRg st="1" end="1"/>
                                            </p:txEl>
                                          </p:spTgt>
                                        </p:tgtEl>
                                        <p:attrNameLst>
                                          <p:attrName>style.visibility</p:attrName>
                                        </p:attrNameLst>
                                      </p:cBhvr>
                                      <p:to>
                                        <p:strVal val="visible"/>
                                      </p:to>
                                    </p:set>
                                    <p:animEffect transition="in" filter="dissolve">
                                      <p:cBhvr>
                                        <p:cTn id="22" dur="500"/>
                                        <p:tgtEl>
                                          <p:spTgt spid="2560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3">
                                            <p:txEl>
                                              <p:pRg st="2" end="2"/>
                                            </p:txEl>
                                          </p:spTgt>
                                        </p:tgtEl>
                                        <p:attrNameLst>
                                          <p:attrName>style.visibility</p:attrName>
                                        </p:attrNameLst>
                                      </p:cBhvr>
                                      <p:to>
                                        <p:strVal val="visible"/>
                                      </p:to>
                                    </p:set>
                                    <p:animEffect transition="in" filter="dissolve">
                                      <p:cBhvr>
                                        <p:cTn id="2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5602" name="Rectangle 2"/>
          <p:cNvSpPr>
            <a:spLocks noGrp="1" noChangeArrowheads="1"/>
          </p:cNvSpPr>
          <p:nvPr>
            <p:ph type="title"/>
          </p:nvPr>
        </p:nvSpPr>
        <p:spPr>
          <a:xfrm>
            <a:off x="1219200" y="73500"/>
            <a:ext cx="3549600" cy="993300"/>
          </a:xfrm>
        </p:spPr>
        <p:txBody>
          <a:bodyPr>
            <a:noAutofit/>
          </a:bodyPr>
          <a:lstStyle/>
          <a:p>
            <a:r>
              <a:rPr lang="en-US" sz="4000" b="1" dirty="0">
                <a:solidFill>
                  <a:srgbClr val="FF0000"/>
                </a:solidFill>
                <a:latin typeface="Open sans"/>
                <a:cs typeface="Times New Roman" panose="02020603050405020304" pitchFamily="18" charset="0"/>
              </a:rPr>
              <a:t> </a:t>
            </a:r>
            <a:r>
              <a:rPr lang="en-US" sz="4000" b="1" u="sng" dirty="0" err="1">
                <a:solidFill>
                  <a:srgbClr val="FF0000"/>
                </a:solidFill>
                <a:latin typeface="Open sans"/>
                <a:cs typeface="Times New Roman" panose="02020603050405020304" pitchFamily="18" charset="0"/>
              </a:rPr>
              <a:t>Cont</a:t>
            </a:r>
            <a:r>
              <a:rPr lang="en-US" sz="4000" b="1" u="sng" dirty="0">
                <a:solidFill>
                  <a:srgbClr val="FF0000"/>
                </a:solidFill>
                <a:latin typeface="Open sans"/>
                <a:cs typeface="Times New Roman" panose="02020603050405020304" pitchFamily="18" charset="0"/>
              </a:rPr>
              <a:t>…..</a:t>
            </a:r>
            <a:endParaRPr lang="en-US" sz="4000" b="1" dirty="0">
              <a:solidFill>
                <a:srgbClr val="FF0000"/>
              </a:solidFill>
              <a:latin typeface="Open sans"/>
              <a:cs typeface="Times New Roman" panose="02020603050405020304" pitchFamily="18" charset="0"/>
            </a:endParaRPr>
          </a:p>
        </p:txBody>
      </p:sp>
      <p:sp>
        <p:nvSpPr>
          <p:cNvPr id="25603" name="Rectangle 3"/>
          <p:cNvSpPr>
            <a:spLocks noGrp="1" noChangeArrowheads="1"/>
          </p:cNvSpPr>
          <p:nvPr>
            <p:ph idx="1"/>
          </p:nvPr>
        </p:nvSpPr>
        <p:spPr>
          <a:xfrm>
            <a:off x="4495800" y="1447800"/>
            <a:ext cx="7543800" cy="4876800"/>
          </a:xfrm>
          <a:ln>
            <a:solidFill>
              <a:schemeClr val="tx2"/>
            </a:solidFill>
          </a:ln>
        </p:spPr>
        <p:txBody>
          <a:bodyPr>
            <a:normAutofit/>
          </a:bodyPr>
          <a:lstStyle/>
          <a:p>
            <a:pPr algn="just">
              <a:lnSpc>
                <a:spcPct val="150000"/>
              </a:lnSpc>
            </a:pPr>
            <a:r>
              <a:rPr lang="en-US" sz="2800" dirty="0">
                <a:latin typeface="Open sans"/>
                <a:cs typeface="Times New Roman" panose="02020603050405020304" pitchFamily="18" charset="0"/>
              </a:rPr>
              <a:t>Team commander debriefed his team after rescue Operation.</a:t>
            </a:r>
          </a:p>
          <a:p>
            <a:pPr algn="just">
              <a:lnSpc>
                <a:spcPct val="150000"/>
              </a:lnSpc>
            </a:pPr>
            <a:r>
              <a:rPr lang="en-US" sz="2800" dirty="0">
                <a:latin typeface="Open sans"/>
                <a:cs typeface="Times New Roman" panose="02020603050405020304" pitchFamily="18" charset="0"/>
              </a:rPr>
              <a:t>After rescue operation team commander submitted   report for institutional management </a:t>
            </a:r>
            <a:r>
              <a:rPr lang="en-US" sz="2800" dirty="0" err="1">
                <a:latin typeface="Open sans"/>
                <a:cs typeface="Times New Roman" panose="02020603050405020304" pitchFamily="18" charset="0"/>
              </a:rPr>
              <a:t>i.e</a:t>
            </a:r>
            <a:r>
              <a:rPr lang="en-US" sz="2800" dirty="0">
                <a:latin typeface="Open sans"/>
                <a:cs typeface="Times New Roman" panose="02020603050405020304" pitchFamily="18" charset="0"/>
              </a:rPr>
              <a:t>  In written to Unit HQ , NDMA and Civil Administration .</a:t>
            </a:r>
          </a:p>
          <a:p>
            <a:pPr algn="just">
              <a:lnSpc>
                <a:spcPct val="150000"/>
              </a:lnSpc>
            </a:pPr>
            <a:endParaRPr lang="en-US" sz="900" dirty="0">
              <a:solidFill>
                <a:schemeClr val="tx2"/>
              </a:solidFill>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extLst>
      <p:ext uri="{BB962C8B-B14F-4D97-AF65-F5344CB8AC3E}">
        <p14:creationId xmlns:p14="http://schemas.microsoft.com/office/powerpoint/2010/main" val="369966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3">
                                            <p:bg/>
                                          </p:spTgt>
                                        </p:tgtEl>
                                        <p:attrNameLst>
                                          <p:attrName>style.visibility</p:attrName>
                                        </p:attrNameLst>
                                      </p:cBhvr>
                                      <p:to>
                                        <p:strVal val="visible"/>
                                      </p:to>
                                    </p:set>
                                    <p:animEffect transition="in" filter="dissolve">
                                      <p:cBhvr>
                                        <p:cTn id="12" dur="500"/>
                                        <p:tgtEl>
                                          <p:spTgt spid="25603">
                                            <p:bg/>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3">
                                            <p:txEl>
                                              <p:pRg st="0" end="0"/>
                                            </p:txEl>
                                          </p:spTgt>
                                        </p:tgtEl>
                                        <p:attrNameLst>
                                          <p:attrName>style.visibility</p:attrName>
                                        </p:attrNameLst>
                                      </p:cBhvr>
                                      <p:to>
                                        <p:strVal val="visible"/>
                                      </p:to>
                                    </p:set>
                                    <p:animEffect transition="in" filter="dissolve">
                                      <p:cBhvr>
                                        <p:cTn id="17" dur="500"/>
                                        <p:tgtEl>
                                          <p:spTgt spid="2560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3">
                                            <p:txEl>
                                              <p:pRg st="1" end="1"/>
                                            </p:txEl>
                                          </p:spTgt>
                                        </p:tgtEl>
                                        <p:attrNameLst>
                                          <p:attrName>style.visibility</p:attrName>
                                        </p:attrNameLst>
                                      </p:cBhvr>
                                      <p:to>
                                        <p:strVal val="visible"/>
                                      </p:to>
                                    </p:set>
                                    <p:animEffect transition="in" filter="dissolve">
                                      <p:cBhvr>
                                        <p:cTn id="22"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08000" y="2895600"/>
            <a:ext cx="3930600" cy="1143000"/>
          </a:xfrm>
        </p:spPr>
        <p:txBody>
          <a:bodyPr>
            <a:normAutofit fontScale="90000"/>
          </a:bodyPr>
          <a:lstStyle/>
          <a:p>
            <a:r>
              <a:rPr lang="en-US" b="1" dirty="0">
                <a:solidFill>
                  <a:srgbClr val="FF0000"/>
                </a:solidFill>
                <a:latin typeface="Open sans"/>
                <a:cs typeface="Times New Roman" panose="02020603050405020304" pitchFamily="18" charset="0"/>
              </a:rPr>
              <a:t>MEDIA MANAGEMENT</a:t>
            </a:r>
          </a:p>
        </p:txBody>
      </p:sp>
      <p:sp>
        <p:nvSpPr>
          <p:cNvPr id="3" name="Content Placeholder 2"/>
          <p:cNvSpPr>
            <a:spLocks noGrp="1"/>
          </p:cNvSpPr>
          <p:nvPr>
            <p:ph idx="1"/>
          </p:nvPr>
        </p:nvSpPr>
        <p:spPr>
          <a:xfrm>
            <a:off x="4495800" y="1676400"/>
            <a:ext cx="7086600" cy="4525963"/>
          </a:xfrm>
        </p:spPr>
        <p:txBody>
          <a:bodyPr>
            <a:normAutofit fontScale="25000" lnSpcReduction="20000"/>
          </a:bodyPr>
          <a:lstStyle/>
          <a:p>
            <a:pPr algn="just">
              <a:lnSpc>
                <a:spcPct val="170000"/>
              </a:lnSpc>
            </a:pPr>
            <a:r>
              <a:rPr lang="en-US" sz="11200" dirty="0">
                <a:latin typeface="Open sans"/>
                <a:cs typeface="Times New Roman" panose="02020603050405020304" pitchFamily="18" charset="0"/>
              </a:rPr>
              <a:t>Team commander made a media management after technical search.</a:t>
            </a:r>
          </a:p>
          <a:p>
            <a:pPr algn="just">
              <a:lnSpc>
                <a:spcPct val="170000"/>
              </a:lnSpc>
            </a:pPr>
            <a:r>
              <a:rPr lang="en-US" sz="11200" dirty="0">
                <a:latin typeface="Open sans"/>
                <a:cs typeface="Times New Roman" panose="02020603050405020304" pitchFamily="18" charset="0"/>
              </a:rPr>
              <a:t>Team commander detailed a team for media management under self supervision.</a:t>
            </a:r>
          </a:p>
          <a:p>
            <a:endParaRPr lang="en-US" dirty="0">
              <a:latin typeface="Open sans"/>
              <a:cs typeface="Times New Roman" panose="02020603050405020304" pitchFamily="18" charset="0"/>
            </a:endParaRPr>
          </a:p>
          <a:p>
            <a:endParaRPr lang="en-US" dirty="0">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793800" y="0"/>
            <a:ext cx="3930600" cy="1143000"/>
          </a:xfrm>
        </p:spPr>
        <p:txBody>
          <a:bodyPr>
            <a:normAutofit/>
          </a:bodyPr>
          <a:lstStyle/>
          <a:p>
            <a:r>
              <a:rPr lang="en-US" b="1" dirty="0">
                <a:solidFill>
                  <a:srgbClr val="FF0000"/>
                </a:solidFill>
                <a:latin typeface="Open sans"/>
                <a:cs typeface="Times New Roman" panose="02020603050405020304" pitchFamily="18" charset="0"/>
              </a:rPr>
              <a:t> </a:t>
            </a:r>
            <a:r>
              <a:rPr lang="en-US" b="1" u="sng" dirty="0" err="1">
                <a:solidFill>
                  <a:srgbClr val="FF0000"/>
                </a:solidFill>
                <a:latin typeface="Open sans"/>
                <a:cs typeface="Times New Roman" panose="02020603050405020304" pitchFamily="18" charset="0"/>
              </a:rPr>
              <a:t>Cont</a:t>
            </a:r>
            <a:r>
              <a:rPr lang="en-US" b="1" u="sng" dirty="0">
                <a:solidFill>
                  <a:srgbClr val="FF0000"/>
                </a:solidFill>
                <a:latin typeface="Open sans"/>
                <a:cs typeface="Times New Roman" panose="02020603050405020304" pitchFamily="18" charset="0"/>
              </a:rPr>
              <a:t>…..</a:t>
            </a:r>
            <a:endParaRPr lang="en-US" b="1" dirty="0">
              <a:solidFill>
                <a:srgbClr val="FF0000"/>
              </a:solidFill>
              <a:latin typeface="Open sans"/>
              <a:cs typeface="Times New Roman" panose="02020603050405020304" pitchFamily="18" charset="0"/>
            </a:endParaRPr>
          </a:p>
        </p:txBody>
      </p:sp>
      <p:sp>
        <p:nvSpPr>
          <p:cNvPr id="3" name="Content Placeholder 2"/>
          <p:cNvSpPr>
            <a:spLocks noGrp="1"/>
          </p:cNvSpPr>
          <p:nvPr>
            <p:ph idx="1"/>
          </p:nvPr>
        </p:nvSpPr>
        <p:spPr>
          <a:xfrm>
            <a:off x="4495800" y="914400"/>
            <a:ext cx="7086600" cy="4525963"/>
          </a:xfrm>
        </p:spPr>
        <p:txBody>
          <a:bodyPr>
            <a:normAutofit fontScale="25000" lnSpcReduction="20000"/>
          </a:bodyPr>
          <a:lstStyle/>
          <a:p>
            <a:pPr algn="just">
              <a:lnSpc>
                <a:spcPct val="170000"/>
              </a:lnSpc>
            </a:pPr>
            <a:r>
              <a:rPr lang="en-US" sz="11200" dirty="0">
                <a:latin typeface="Open sans"/>
                <a:cs typeface="Times New Roman" panose="02020603050405020304" pitchFamily="18" charset="0"/>
              </a:rPr>
              <a:t>Team commander detailed 02 ORS for media management.</a:t>
            </a:r>
          </a:p>
          <a:p>
            <a:pPr algn="just">
              <a:lnSpc>
                <a:spcPct val="170000"/>
              </a:lnSpc>
            </a:pPr>
            <a:r>
              <a:rPr lang="en-US" sz="11200" dirty="0">
                <a:latin typeface="Open sans"/>
                <a:cs typeface="Times New Roman" panose="02020603050405020304" pitchFamily="18" charset="0"/>
              </a:rPr>
              <a:t>Team commander made Media Management time to time in rescue operation   and interview with  the press / media about successful  rescue ops .</a:t>
            </a:r>
          </a:p>
          <a:p>
            <a:endParaRPr lang="en-US" dirty="0">
              <a:latin typeface="Open sans"/>
              <a:cs typeface="Times New Roman" panose="02020603050405020304" pitchFamily="18" charset="0"/>
            </a:endParaRPr>
          </a:p>
          <a:p>
            <a:endParaRPr lang="en-US" dirty="0">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extLst>
      <p:ext uri="{BB962C8B-B14F-4D97-AF65-F5344CB8AC3E}">
        <p14:creationId xmlns:p14="http://schemas.microsoft.com/office/powerpoint/2010/main" val="2968995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08000" y="2895600"/>
            <a:ext cx="3930600" cy="1143000"/>
          </a:xfrm>
        </p:spPr>
        <p:txBody>
          <a:bodyPr>
            <a:noAutofit/>
          </a:bodyPr>
          <a:lstStyle/>
          <a:p>
            <a:r>
              <a:rPr lang="en-US" sz="4000" dirty="0">
                <a:solidFill>
                  <a:srgbClr val="FF0000"/>
                </a:solidFill>
                <a:latin typeface="Open sans"/>
                <a:cs typeface="Times New Roman" panose="02020603050405020304" pitchFamily="18" charset="0"/>
              </a:rPr>
              <a:t>NEWS PAPER CUTTING REG.RESCUE OPS</a:t>
            </a:r>
            <a:endParaRPr lang="en-US" sz="4000" b="1" dirty="0">
              <a:solidFill>
                <a:srgbClr val="FF0000"/>
              </a:solidFill>
              <a:latin typeface="Open sans"/>
              <a:cs typeface="Times New Roman" panose="02020603050405020304" pitchFamily="18" charset="0"/>
            </a:endParaRPr>
          </a:p>
        </p:txBody>
      </p:sp>
      <p:sp>
        <p:nvSpPr>
          <p:cNvPr id="3" name="Content Placeholder 2"/>
          <p:cNvSpPr>
            <a:spLocks noGrp="1"/>
          </p:cNvSpPr>
          <p:nvPr>
            <p:ph idx="1"/>
          </p:nvPr>
        </p:nvSpPr>
        <p:spPr>
          <a:xfrm>
            <a:off x="4495800" y="1676400"/>
            <a:ext cx="7086600" cy="4525963"/>
          </a:xfrm>
        </p:spPr>
        <p:txBody>
          <a:bodyPr>
            <a:normAutofit/>
          </a:bodyPr>
          <a:lstStyle/>
          <a:p>
            <a:endParaRPr lang="en-US" dirty="0">
              <a:latin typeface="Open sans"/>
              <a:cs typeface="Times New Roman" panose="02020603050405020304" pitchFamily="18" charset="0"/>
            </a:endParaRPr>
          </a:p>
          <a:p>
            <a:endParaRPr lang="en-US" dirty="0">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10" name="Content Placeholder 4" descr="s10.jpeg"/>
          <p:cNvPicPr>
            <a:picLocks noChangeAspect="1"/>
          </p:cNvPicPr>
          <p:nvPr/>
        </p:nvPicPr>
        <p:blipFill>
          <a:blip r:embed="rId4"/>
          <a:stretch>
            <a:fillRect/>
          </a:stretch>
        </p:blipFill>
        <p:spPr>
          <a:xfrm>
            <a:off x="4343400" y="1295400"/>
            <a:ext cx="7848600" cy="4876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49076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08000" y="2895600"/>
            <a:ext cx="3930600" cy="1143000"/>
          </a:xfrm>
        </p:spPr>
        <p:txBody>
          <a:bodyPr>
            <a:noAutofit/>
          </a:bodyPr>
          <a:lstStyle/>
          <a:p>
            <a:r>
              <a:rPr lang="en-US" sz="4000" dirty="0">
                <a:solidFill>
                  <a:srgbClr val="FF0000"/>
                </a:solidFill>
                <a:latin typeface="Open sans"/>
                <a:cs typeface="Times New Roman" panose="02020603050405020304" pitchFamily="18" charset="0"/>
              </a:rPr>
              <a:t>NEWS PAPER CUTTING REG.RESCUE OPS</a:t>
            </a:r>
            <a:endParaRPr lang="en-US" sz="4000" b="1" dirty="0">
              <a:solidFill>
                <a:srgbClr val="FF0000"/>
              </a:solidFill>
              <a:latin typeface="Open sans"/>
              <a:cs typeface="Times New Roman" panose="02020603050405020304" pitchFamily="18" charset="0"/>
            </a:endParaRPr>
          </a:p>
        </p:txBody>
      </p:sp>
      <p:sp>
        <p:nvSpPr>
          <p:cNvPr id="3" name="Content Placeholder 2"/>
          <p:cNvSpPr>
            <a:spLocks noGrp="1"/>
          </p:cNvSpPr>
          <p:nvPr>
            <p:ph idx="1"/>
          </p:nvPr>
        </p:nvSpPr>
        <p:spPr>
          <a:xfrm>
            <a:off x="4495800" y="1676400"/>
            <a:ext cx="7086600" cy="4525963"/>
          </a:xfrm>
        </p:spPr>
        <p:txBody>
          <a:bodyPr>
            <a:normAutofit/>
          </a:bodyPr>
          <a:lstStyle/>
          <a:p>
            <a:endParaRPr lang="en-US" dirty="0">
              <a:latin typeface="Open sans"/>
              <a:cs typeface="Times New Roman" panose="02020603050405020304" pitchFamily="18" charset="0"/>
            </a:endParaRPr>
          </a:p>
          <a:p>
            <a:endParaRPr lang="en-US" dirty="0">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pic>
        <p:nvPicPr>
          <p:cNvPr id="11" name="Content Placeholder 4" descr="s11.jpeg"/>
          <p:cNvPicPr>
            <a:picLocks noChangeAspect="1"/>
          </p:cNvPicPr>
          <p:nvPr/>
        </p:nvPicPr>
        <p:blipFill>
          <a:blip r:embed="rId4"/>
          <a:stretch>
            <a:fillRect/>
          </a:stretch>
        </p:blipFill>
        <p:spPr>
          <a:xfrm>
            <a:off x="4402200" y="1654460"/>
            <a:ext cx="7713600" cy="45259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02733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609600" y="2834366"/>
            <a:ext cx="3352800" cy="1128034"/>
          </a:xfrm>
        </p:spPr>
        <p:txBody>
          <a:bodyPr>
            <a:normAutofit fontScale="90000"/>
          </a:bodyPr>
          <a:lstStyle/>
          <a:p>
            <a:r>
              <a:rPr lang="en-US" b="1" dirty="0">
                <a:solidFill>
                  <a:srgbClr val="FF0000"/>
                </a:solidFill>
                <a:latin typeface="Open sans"/>
                <a:cs typeface="Times New Roman" panose="02020603050405020304" pitchFamily="18" charset="0"/>
              </a:rPr>
              <a:t>LESSON LEARNT</a:t>
            </a:r>
          </a:p>
        </p:txBody>
      </p:sp>
      <p:sp>
        <p:nvSpPr>
          <p:cNvPr id="3" name="Content Placeholder 2"/>
          <p:cNvSpPr>
            <a:spLocks noGrp="1"/>
          </p:cNvSpPr>
          <p:nvPr>
            <p:ph idx="1"/>
          </p:nvPr>
        </p:nvSpPr>
        <p:spPr>
          <a:xfrm>
            <a:off x="4724400" y="1676400"/>
            <a:ext cx="7315200" cy="4229100"/>
          </a:xfrm>
        </p:spPr>
        <p:txBody>
          <a:bodyPr>
            <a:noAutofit/>
          </a:bodyPr>
          <a:lstStyle/>
          <a:p>
            <a:pPr algn="just">
              <a:lnSpc>
                <a:spcPct val="150000"/>
              </a:lnSpc>
              <a:buFont typeface="Wingdings" pitchFamily="2" charset="2"/>
              <a:buChar char="Ø"/>
            </a:pPr>
            <a:r>
              <a:rPr lang="en-US" sz="2800" dirty="0">
                <a:latin typeface="Open sans"/>
                <a:cs typeface="Times New Roman" panose="02020603050405020304" pitchFamily="18" charset="0"/>
              </a:rPr>
              <a:t>The first assessment and quick decision on arrival at the operation site.</a:t>
            </a:r>
          </a:p>
          <a:p>
            <a:pPr algn="just">
              <a:lnSpc>
                <a:spcPct val="150000"/>
              </a:lnSpc>
              <a:buFont typeface="Wingdings" pitchFamily="2" charset="2"/>
              <a:buChar char="Ø"/>
            </a:pPr>
            <a:r>
              <a:rPr lang="en-US" sz="2800" dirty="0">
                <a:latin typeface="Open sans"/>
                <a:cs typeface="Times New Roman" panose="02020603050405020304" pitchFamily="18" charset="0"/>
              </a:rPr>
              <a:t>No matter how complex the rescue work is but the team struggle ability and determination definitely  brings success.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3" name="Content Placeholder 2"/>
          <p:cNvSpPr>
            <a:spLocks noGrp="1"/>
          </p:cNvSpPr>
          <p:nvPr>
            <p:ph idx="1"/>
          </p:nvPr>
        </p:nvSpPr>
        <p:spPr>
          <a:xfrm>
            <a:off x="4648200" y="1036637"/>
            <a:ext cx="7435800" cy="4830763"/>
          </a:xfrm>
        </p:spPr>
        <p:txBody>
          <a:bodyPr>
            <a:noAutofit/>
          </a:bodyPr>
          <a:lstStyle/>
          <a:p>
            <a:pPr algn="just">
              <a:lnSpc>
                <a:spcPct val="150000"/>
              </a:lnSpc>
            </a:pPr>
            <a:r>
              <a:rPr lang="en-US" sz="2800" dirty="0">
                <a:latin typeface="Open sans"/>
                <a:cs typeface="Times New Roman" panose="02020603050405020304" pitchFamily="18" charset="0"/>
              </a:rPr>
              <a:t>PPE :- MFR and CSSR PPE which have been permanently issued to team members.</a:t>
            </a:r>
          </a:p>
          <a:p>
            <a:pPr algn="just">
              <a:lnSpc>
                <a:spcPct val="150000"/>
              </a:lnSpc>
            </a:pPr>
            <a:r>
              <a:rPr lang="en-US" sz="2800" dirty="0">
                <a:latin typeface="Open sans"/>
                <a:cs typeface="Times New Roman" panose="02020603050405020304" pitchFamily="18" charset="0"/>
              </a:rPr>
              <a:t>Maintenance  of  </a:t>
            </a:r>
            <a:r>
              <a:rPr lang="en-US" sz="2800" dirty="0" err="1">
                <a:latin typeface="Open sans"/>
                <a:cs typeface="Times New Roman" panose="02020603050405020304" pitchFamily="18" charset="0"/>
              </a:rPr>
              <a:t>equipments</a:t>
            </a:r>
            <a:r>
              <a:rPr lang="en-US" sz="2800" dirty="0">
                <a:latin typeface="Open sans"/>
                <a:cs typeface="Times New Roman" panose="02020603050405020304" pitchFamily="18" charset="0"/>
              </a:rPr>
              <a:t> being Maintenance on daily/weekly basis.</a:t>
            </a:r>
          </a:p>
          <a:p>
            <a:pPr algn="just">
              <a:lnSpc>
                <a:spcPct val="150000"/>
              </a:lnSpc>
            </a:pPr>
            <a:r>
              <a:rPr lang="en-US" sz="2800" dirty="0">
                <a:latin typeface="Open sans"/>
                <a:cs typeface="Times New Roman" panose="02020603050405020304" pitchFamily="18" charset="0"/>
              </a:rPr>
              <a:t>Transportation :-  Team having sufficient number of vehicles for transportation .  </a:t>
            </a:r>
          </a:p>
        </p:txBody>
      </p:sp>
      <p:sp>
        <p:nvSpPr>
          <p:cNvPr id="4" name="Title 3"/>
          <p:cNvSpPr>
            <a:spLocks noGrp="1"/>
          </p:cNvSpPr>
          <p:nvPr>
            <p:ph type="title"/>
          </p:nvPr>
        </p:nvSpPr>
        <p:spPr>
          <a:xfrm>
            <a:off x="228600" y="2514600"/>
            <a:ext cx="3930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4000" dirty="0">
                <a:solidFill>
                  <a:srgbClr val="A50021"/>
                </a:solidFill>
                <a:latin typeface="Open sans"/>
                <a:cs typeface="Times New Roman" panose="02020603050405020304" pitchFamily="18" charset="0"/>
              </a:rPr>
              <a:t> </a:t>
            </a:r>
            <a:endParaRPr lang="en-US" sz="4000" b="1" u="sng" dirty="0">
              <a:solidFill>
                <a:srgbClr val="FF0000"/>
              </a:solidFill>
              <a:latin typeface="Open sans"/>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
        <p:nvSpPr>
          <p:cNvPr id="2" name="Rectangle 1"/>
          <p:cNvSpPr/>
          <p:nvPr/>
        </p:nvSpPr>
        <p:spPr>
          <a:xfrm>
            <a:off x="1981200" y="228600"/>
            <a:ext cx="2377574" cy="707886"/>
          </a:xfrm>
          <a:prstGeom prst="rect">
            <a:avLst/>
          </a:prstGeom>
        </p:spPr>
        <p:txBody>
          <a:bodyPr wrap="none">
            <a:spAutoFit/>
          </a:bodyPr>
          <a:lstStyle/>
          <a:p>
            <a:r>
              <a:rPr lang="en-US" sz="4000" b="1" u="sng" dirty="0" err="1">
                <a:solidFill>
                  <a:srgbClr val="FF0000"/>
                </a:solidFill>
                <a:latin typeface="Open sans"/>
                <a:cs typeface="Times New Roman" panose="02020603050405020304" pitchFamily="18" charset="0"/>
              </a:rPr>
              <a:t>Cont</a:t>
            </a:r>
            <a:r>
              <a:rPr lang="en-US" sz="4000" b="1" u="sng" dirty="0">
                <a:solidFill>
                  <a:srgbClr val="FF0000"/>
                </a:solidFill>
                <a:latin typeface="Open sans"/>
                <a:cs typeface="Times New Roman" panose="02020603050405020304" pitchFamily="18" charset="0"/>
              </a:rPr>
              <a:t>……</a:t>
            </a:r>
            <a:endParaRPr lang="en-IN" sz="4000" dirty="0">
              <a:solidFill>
                <a:srgbClr val="FF0000"/>
              </a:solidFill>
            </a:endParaRPr>
          </a:p>
        </p:txBody>
      </p:sp>
    </p:spTree>
    <p:extLst>
      <p:ext uri="{BB962C8B-B14F-4D97-AF65-F5344CB8AC3E}">
        <p14:creationId xmlns:p14="http://schemas.microsoft.com/office/powerpoint/2010/main" val="2895013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207008" y="-76200"/>
            <a:ext cx="3352800" cy="1128034"/>
          </a:xfrm>
        </p:spPr>
        <p:txBody>
          <a:bodyPr>
            <a:normAutofit/>
          </a:bodyPr>
          <a:lstStyle/>
          <a:p>
            <a:r>
              <a:rPr lang="en-US" b="1" u="sng" dirty="0" err="1">
                <a:solidFill>
                  <a:srgbClr val="FF0000"/>
                </a:solidFill>
                <a:latin typeface="Open sans"/>
                <a:cs typeface="Times New Roman" panose="02020603050405020304" pitchFamily="18" charset="0"/>
              </a:rPr>
              <a:t>Cont</a:t>
            </a:r>
            <a:r>
              <a:rPr lang="en-US" b="1" u="sng" dirty="0">
                <a:solidFill>
                  <a:srgbClr val="FF0000"/>
                </a:solidFill>
                <a:latin typeface="Open sans"/>
                <a:cs typeface="Times New Roman" panose="02020603050405020304" pitchFamily="18" charset="0"/>
              </a:rPr>
              <a:t>…..</a:t>
            </a:r>
            <a:endParaRPr lang="en-US" b="1" dirty="0">
              <a:solidFill>
                <a:srgbClr val="FF0000"/>
              </a:solidFill>
              <a:latin typeface="Open sans"/>
              <a:cs typeface="Times New Roman" panose="02020603050405020304" pitchFamily="18" charset="0"/>
            </a:endParaRPr>
          </a:p>
        </p:txBody>
      </p:sp>
      <p:sp>
        <p:nvSpPr>
          <p:cNvPr id="3" name="Content Placeholder 2"/>
          <p:cNvSpPr>
            <a:spLocks noGrp="1"/>
          </p:cNvSpPr>
          <p:nvPr>
            <p:ph idx="1"/>
          </p:nvPr>
        </p:nvSpPr>
        <p:spPr>
          <a:xfrm>
            <a:off x="4572000" y="1600201"/>
            <a:ext cx="7315200" cy="4571999"/>
          </a:xfrm>
        </p:spPr>
        <p:txBody>
          <a:bodyPr>
            <a:noAutofit/>
          </a:bodyPr>
          <a:lstStyle/>
          <a:p>
            <a:pPr algn="just">
              <a:lnSpc>
                <a:spcPct val="150000"/>
              </a:lnSpc>
              <a:buFont typeface="Wingdings" pitchFamily="2" charset="2"/>
              <a:buChar char="Ø"/>
            </a:pPr>
            <a:r>
              <a:rPr lang="en-US" sz="2800" dirty="0">
                <a:latin typeface="Open sans"/>
                <a:cs typeface="Times New Roman" panose="02020603050405020304" pitchFamily="18" charset="0"/>
              </a:rPr>
              <a:t>Keeping in mind the luck of complete technical and experience with the local people rescuer always coordinating with them team and leading the NDRF team to large option with a secure cooperation OPS can be successfully complete .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extLst>
      <p:ext uri="{BB962C8B-B14F-4D97-AF65-F5344CB8AC3E}">
        <p14:creationId xmlns:p14="http://schemas.microsoft.com/office/powerpoint/2010/main" val="1552071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52400" y="2819400"/>
            <a:ext cx="3962400" cy="1143000"/>
          </a:xfrm>
        </p:spPr>
        <p:txBody>
          <a:bodyPr>
            <a:noAutofit/>
          </a:bodyPr>
          <a:lstStyle/>
          <a:p>
            <a:r>
              <a:rPr lang="en-US" sz="4000" b="1" dirty="0">
                <a:solidFill>
                  <a:srgbClr val="FF0000"/>
                </a:solidFill>
                <a:latin typeface="Open sans"/>
              </a:rPr>
              <a:t>REQUIREMENT/NECESSASITY OF  NON AVAILABLE EQPTS </a:t>
            </a:r>
            <a:endParaRPr lang="en-US" sz="4000" dirty="0">
              <a:solidFill>
                <a:srgbClr val="FF0000"/>
              </a:solidFill>
              <a:latin typeface="Open sans"/>
            </a:endParaRPr>
          </a:p>
        </p:txBody>
      </p:sp>
      <p:sp>
        <p:nvSpPr>
          <p:cNvPr id="3" name="Content Placeholder 2"/>
          <p:cNvSpPr>
            <a:spLocks noGrp="1"/>
          </p:cNvSpPr>
          <p:nvPr>
            <p:ph idx="1"/>
          </p:nvPr>
        </p:nvSpPr>
        <p:spPr>
          <a:xfrm>
            <a:off x="4572000" y="762000"/>
            <a:ext cx="7485000" cy="4525963"/>
          </a:xfrm>
        </p:spPr>
        <p:txBody>
          <a:bodyPr>
            <a:noAutofit/>
          </a:bodyPr>
          <a:lstStyle/>
          <a:p>
            <a:pPr algn="just">
              <a:lnSpc>
                <a:spcPct val="150000"/>
              </a:lnSpc>
            </a:pPr>
            <a:r>
              <a:rPr lang="en-US" sz="2800" dirty="0">
                <a:latin typeface="Open sans"/>
              </a:rPr>
              <a:t>Each team should have at list one dragon light .</a:t>
            </a:r>
          </a:p>
          <a:p>
            <a:pPr algn="just">
              <a:lnSpc>
                <a:spcPct val="150000"/>
              </a:lnSpc>
            </a:pPr>
            <a:r>
              <a:rPr lang="en-US" sz="2800" dirty="0">
                <a:latin typeface="Open sans"/>
              </a:rPr>
              <a:t>The team should have oxygen cylinder and 100m</a:t>
            </a:r>
            <a:r>
              <a:rPr lang="en-US" sz="2800" dirty="0">
                <a:latin typeface="Open sans"/>
                <a:cs typeface="Aharoni"/>
              </a:rPr>
              <a:t>×10mm plastic pipes for providing oxygen to victim. </a:t>
            </a:r>
          </a:p>
          <a:p>
            <a:pPr algn="just">
              <a:lnSpc>
                <a:spcPct val="150000"/>
              </a:lnSpc>
            </a:pPr>
            <a:r>
              <a:rPr lang="en-US" sz="2800" dirty="0">
                <a:latin typeface="Open sans"/>
              </a:rPr>
              <a:t>The team should have a Stair Aluminum Folding for rescue ops.</a:t>
            </a:r>
          </a:p>
          <a:p>
            <a:pPr algn="just">
              <a:lnSpc>
                <a:spcPct val="150000"/>
              </a:lnSpc>
            </a:pPr>
            <a:r>
              <a:rPr lang="en-US" sz="2800" dirty="0">
                <a:latin typeface="Open sans"/>
                <a:cs typeface="Aharoni"/>
              </a:rPr>
              <a:t>The team should have a measuring tap for measurement  in operation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143000" y="-76200"/>
            <a:ext cx="3962400" cy="1143000"/>
          </a:xfrm>
        </p:spPr>
        <p:txBody>
          <a:bodyPr>
            <a:noAutofit/>
          </a:bodyPr>
          <a:lstStyle/>
          <a:p>
            <a:r>
              <a:rPr lang="en-US" sz="4000" b="1" u="sng" dirty="0" err="1">
                <a:solidFill>
                  <a:srgbClr val="FF0000"/>
                </a:solidFill>
                <a:latin typeface="Open sans"/>
                <a:cs typeface="Times New Roman" panose="02020603050405020304" pitchFamily="18" charset="0"/>
              </a:rPr>
              <a:t>Cont</a:t>
            </a:r>
            <a:r>
              <a:rPr lang="en-US" sz="4000" b="1" u="sng" dirty="0">
                <a:solidFill>
                  <a:srgbClr val="FF0000"/>
                </a:solidFill>
                <a:latin typeface="Open sans"/>
                <a:cs typeface="Times New Roman" panose="02020603050405020304" pitchFamily="18" charset="0"/>
              </a:rPr>
              <a:t>…..</a:t>
            </a:r>
            <a:endParaRPr lang="en-US" sz="4000" dirty="0">
              <a:solidFill>
                <a:srgbClr val="FF0000"/>
              </a:solidFill>
              <a:latin typeface="Open sans"/>
            </a:endParaRPr>
          </a:p>
        </p:txBody>
      </p:sp>
      <p:sp>
        <p:nvSpPr>
          <p:cNvPr id="3" name="Content Placeholder 2"/>
          <p:cNvSpPr>
            <a:spLocks noGrp="1"/>
          </p:cNvSpPr>
          <p:nvPr>
            <p:ph idx="1"/>
          </p:nvPr>
        </p:nvSpPr>
        <p:spPr>
          <a:xfrm>
            <a:off x="4800600" y="914400"/>
            <a:ext cx="7162800" cy="4525963"/>
          </a:xfrm>
        </p:spPr>
        <p:txBody>
          <a:bodyPr>
            <a:noAutofit/>
          </a:bodyPr>
          <a:lstStyle/>
          <a:p>
            <a:pPr algn="just">
              <a:lnSpc>
                <a:spcPct val="150000"/>
              </a:lnSpc>
            </a:pPr>
            <a:r>
              <a:rPr lang="en-US" sz="2800" dirty="0">
                <a:latin typeface="Open sans"/>
                <a:cs typeface="Aharoni"/>
              </a:rPr>
              <a:t>Empty barrel should have with team for bore well  operation .  </a:t>
            </a:r>
          </a:p>
          <a:p>
            <a:pPr algn="just">
              <a:lnSpc>
                <a:spcPct val="150000"/>
              </a:lnSpc>
            </a:pPr>
            <a:r>
              <a:rPr lang="en-US" sz="2800" dirty="0">
                <a:latin typeface="Open sans"/>
                <a:cs typeface="Aharoni"/>
              </a:rPr>
              <a:t>Long Chisel </a:t>
            </a:r>
            <a:r>
              <a:rPr lang="en-US" sz="2800" dirty="0" err="1">
                <a:latin typeface="Open sans"/>
                <a:cs typeface="Aharoni"/>
              </a:rPr>
              <a:t>nos</a:t>
            </a:r>
            <a:r>
              <a:rPr lang="en-US" sz="2800" dirty="0">
                <a:latin typeface="Open sans"/>
                <a:cs typeface="Aharoni"/>
              </a:rPr>
              <a:t> 06 and medium hammer 06  </a:t>
            </a:r>
            <a:r>
              <a:rPr lang="en-US" sz="2800" dirty="0" err="1">
                <a:latin typeface="Open sans"/>
                <a:cs typeface="Aharoni"/>
              </a:rPr>
              <a:t>nos</a:t>
            </a:r>
            <a:r>
              <a:rPr lang="en-US" sz="2800" dirty="0">
                <a:latin typeface="Open sans"/>
                <a:cs typeface="Aharoni"/>
              </a:rPr>
              <a:t> should have in  team.  </a:t>
            </a:r>
          </a:p>
          <a:p>
            <a:pPr algn="just">
              <a:lnSpc>
                <a:spcPct val="150000"/>
              </a:lnSpc>
            </a:pPr>
            <a:r>
              <a:rPr lang="en-US" sz="2800" dirty="0">
                <a:latin typeface="Open sans"/>
                <a:cs typeface="Aharoni"/>
              </a:rPr>
              <a:t>Team should have souring material  for soil slide </a:t>
            </a:r>
            <a:r>
              <a:rPr lang="en-US" sz="2800" dirty="0" err="1">
                <a:latin typeface="Open sans"/>
                <a:cs typeface="Aharoni"/>
              </a:rPr>
              <a:t>i.e</a:t>
            </a:r>
            <a:r>
              <a:rPr lang="en-US" sz="2800" dirty="0">
                <a:latin typeface="Open sans"/>
                <a:cs typeface="Aharoni"/>
              </a:rPr>
              <a:t> Iron plates /wooden plates size  4 × 4  04 </a:t>
            </a:r>
            <a:r>
              <a:rPr lang="en-US" sz="2800" dirty="0" err="1">
                <a:latin typeface="Open sans"/>
                <a:cs typeface="Aharoni"/>
              </a:rPr>
              <a:t>Nos</a:t>
            </a:r>
            <a:r>
              <a:rPr lang="en-US" sz="2800" dirty="0">
                <a:latin typeface="Open sans"/>
                <a:cs typeface="Aharoni"/>
              </a:rPr>
              <a:t> , 3 × 6 =04 Nos.</a:t>
            </a:r>
          </a:p>
          <a:p>
            <a:pPr algn="just">
              <a:lnSpc>
                <a:spcPct val="150000"/>
              </a:lnSpc>
            </a:pPr>
            <a:r>
              <a:rPr lang="en-US" sz="2800" dirty="0">
                <a:latin typeface="Open sans"/>
                <a:cs typeface="Aharoni"/>
              </a:rPr>
              <a:t>  </a:t>
            </a:r>
            <a:r>
              <a:rPr lang="en-US" sz="2800" dirty="0">
                <a:latin typeface="Open sans"/>
              </a:rPr>
              <a:t>Air Compressor Rock Breaking Machine.</a:t>
            </a:r>
          </a:p>
          <a:p>
            <a:endParaRPr lang="en-US" sz="2000" dirty="0">
              <a:latin typeface="Open san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extLst>
      <p:ext uri="{BB962C8B-B14F-4D97-AF65-F5344CB8AC3E}">
        <p14:creationId xmlns:p14="http://schemas.microsoft.com/office/powerpoint/2010/main" val="202649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19200"/>
            <a:ext cx="9601200" cy="4572000"/>
          </a:xfrm>
        </p:spPr>
        <p:txBody>
          <a:bodyPr>
            <a:normAutofit/>
          </a:bodyPr>
          <a:lstStyle/>
          <a:p>
            <a:r>
              <a:rPr lang="en-US" sz="4000" b="1" dirty="0">
                <a:solidFill>
                  <a:srgbClr val="FF0000"/>
                </a:solidFill>
                <a:latin typeface="Open sans"/>
              </a:rPr>
              <a:t>ANY QUESTION ?</a:t>
            </a:r>
            <a:r>
              <a:rPr lang="en-US" sz="4000" b="1" dirty="0">
                <a:latin typeface="Open sans"/>
              </a:rPr>
              <a:t> </a:t>
            </a:r>
            <a:r>
              <a:rPr lang="en-US" sz="4000" b="1" dirty="0">
                <a:solidFill>
                  <a:srgbClr val="FF0000"/>
                </a:solidFill>
                <a:latin typeface="Open sans"/>
              </a:rPr>
              <a:t> </a:t>
            </a:r>
          </a:p>
        </p:txBody>
      </p:sp>
      <p:pic>
        <p:nvPicPr>
          <p:cNvPr id="3" name="Picture 2" descr="WhatsApp Image 2025-07-26 at 15.59.37_2908246e.jpg"/>
          <p:cNvPicPr>
            <a:picLocks noChangeAspect="1"/>
          </p:cNvPicPr>
          <p:nvPr/>
        </p:nvPicPr>
        <p:blipFill>
          <a:blip r:embed="rId2"/>
          <a:srcRect/>
          <a:stretch>
            <a:fillRect/>
          </a:stretch>
        </p:blipFill>
        <p:spPr>
          <a:xfrm>
            <a:off x="108000" y="108000"/>
            <a:ext cx="1187400" cy="1111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0" y="149700"/>
            <a:ext cx="794640" cy="9933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7"/>
            <a:ext cx="350736" cy="369331"/>
          </a:xfrm>
        </p:spPr>
        <p:txBody>
          <a:bodyPr/>
          <a:lstStyle/>
          <a:p>
            <a:fld id="{2BB1E14F-796C-409E-9B94-89634ADD74DA}" type="slidenum">
              <a:rPr lang="en-IN" smtClean="0"/>
              <a:t>44</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9" y="3230216"/>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3"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1"/>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3" name="Content Placeholder 2"/>
          <p:cNvSpPr>
            <a:spLocks noGrp="1"/>
          </p:cNvSpPr>
          <p:nvPr>
            <p:ph idx="1"/>
          </p:nvPr>
        </p:nvSpPr>
        <p:spPr>
          <a:xfrm>
            <a:off x="4267200" y="838200"/>
            <a:ext cx="7696200" cy="5334000"/>
          </a:xfrm>
        </p:spPr>
        <p:txBody>
          <a:bodyPr>
            <a:noAutofit/>
          </a:bodyPr>
          <a:lstStyle/>
          <a:p>
            <a:pPr algn="just">
              <a:lnSpc>
                <a:spcPct val="150000"/>
              </a:lnSpc>
              <a:buNone/>
            </a:pPr>
            <a:r>
              <a:rPr lang="en-US" sz="2400" dirty="0">
                <a:latin typeface="Open sans"/>
                <a:cs typeface="Times New Roman" panose="02020603050405020304" pitchFamily="18" charset="0"/>
              </a:rPr>
              <a:t>   </a:t>
            </a:r>
            <a:r>
              <a:rPr lang="en-US" sz="2800" dirty="0">
                <a:latin typeface="Open sans"/>
                <a:cs typeface="Times New Roman" panose="02020603050405020304" pitchFamily="18" charset="0"/>
              </a:rPr>
              <a:t>On 24/02/2022 at 1640 Hrs. OC E/06 BN NDRF  received information from Office of Relief Commissioner, Shri </a:t>
            </a:r>
            <a:r>
              <a:rPr lang="en-US" sz="2800" dirty="0" err="1">
                <a:latin typeface="Open sans"/>
                <a:cs typeface="Times New Roman" panose="02020603050405020304" pitchFamily="18" charset="0"/>
              </a:rPr>
              <a:t>Vijender</a:t>
            </a:r>
            <a:r>
              <a:rPr lang="en-US" sz="2800" dirty="0">
                <a:latin typeface="Open sans"/>
                <a:cs typeface="Times New Roman" panose="02020603050405020304" pitchFamily="18" charset="0"/>
              </a:rPr>
              <a:t> Singh (OSD),SDMA,&amp; Shri </a:t>
            </a:r>
            <a:r>
              <a:rPr lang="en-US" sz="2800" dirty="0" err="1">
                <a:latin typeface="Open sans"/>
                <a:cs typeface="Times New Roman" panose="02020603050405020304" pitchFamily="18" charset="0"/>
              </a:rPr>
              <a:t>Dhara</a:t>
            </a:r>
            <a:r>
              <a:rPr lang="en-US" sz="2800" dirty="0">
                <a:latin typeface="Open sans"/>
                <a:cs typeface="Times New Roman" panose="02020603050405020304" pitchFamily="18" charset="0"/>
              </a:rPr>
              <a:t> </a:t>
            </a:r>
            <a:r>
              <a:rPr lang="en-US" sz="2800" dirty="0" err="1">
                <a:latin typeface="Open sans"/>
                <a:cs typeface="Times New Roman" panose="02020603050405020304" pitchFamily="18" charset="0"/>
              </a:rPr>
              <a:t>singh</a:t>
            </a:r>
            <a:r>
              <a:rPr lang="en-US" sz="2800" dirty="0">
                <a:latin typeface="Open sans"/>
                <a:cs typeface="Times New Roman" panose="02020603050405020304" pitchFamily="18" charset="0"/>
              </a:rPr>
              <a:t>  (DM) </a:t>
            </a:r>
            <a:r>
              <a:rPr lang="en-US" sz="2800" dirty="0" err="1">
                <a:latin typeface="Open sans"/>
                <a:cs typeface="Times New Roman" panose="02020603050405020304" pitchFamily="18" charset="0"/>
              </a:rPr>
              <a:t>Sikar</a:t>
            </a:r>
            <a:r>
              <a:rPr lang="en-US" sz="2800" dirty="0">
                <a:latin typeface="Open sans"/>
                <a:cs typeface="Times New Roman" panose="02020603050405020304" pitchFamily="18" charset="0"/>
              </a:rPr>
              <a:t>  (Rajasthan) that a boy child Name –</a:t>
            </a:r>
            <a:r>
              <a:rPr lang="en-US" sz="2800" dirty="0" err="1">
                <a:latin typeface="Open sans"/>
                <a:cs typeface="Times New Roman" panose="02020603050405020304" pitchFamily="18" charset="0"/>
              </a:rPr>
              <a:t>Ravinder</a:t>
            </a:r>
            <a:r>
              <a:rPr lang="en-US" sz="2800" dirty="0">
                <a:latin typeface="Open sans"/>
                <a:cs typeface="Times New Roman" panose="02020603050405020304" pitchFamily="18" charset="0"/>
              </a:rPr>
              <a:t> S/o </a:t>
            </a:r>
            <a:r>
              <a:rPr lang="en-US" sz="2800" dirty="0" err="1">
                <a:latin typeface="Open sans"/>
                <a:cs typeface="Times New Roman" panose="02020603050405020304" pitchFamily="18" charset="0"/>
              </a:rPr>
              <a:t>Sh</a:t>
            </a:r>
            <a:r>
              <a:rPr lang="en-US" sz="2800" dirty="0">
                <a:latin typeface="Open sans"/>
                <a:cs typeface="Times New Roman" panose="02020603050405020304" pitchFamily="18" charset="0"/>
              </a:rPr>
              <a:t> </a:t>
            </a:r>
            <a:r>
              <a:rPr lang="en-US" sz="2800" dirty="0" err="1">
                <a:latin typeface="Open sans"/>
                <a:cs typeface="Times New Roman" panose="02020603050405020304" pitchFamily="18" charset="0"/>
              </a:rPr>
              <a:t>Girdhari</a:t>
            </a:r>
            <a:r>
              <a:rPr lang="en-US" sz="2800" dirty="0">
                <a:latin typeface="Open sans"/>
                <a:cs typeface="Times New Roman" panose="02020603050405020304" pitchFamily="18" charset="0"/>
              </a:rPr>
              <a:t> </a:t>
            </a:r>
            <a:r>
              <a:rPr lang="en-US" sz="2800" dirty="0" err="1">
                <a:latin typeface="Open sans"/>
                <a:cs typeface="Times New Roman" panose="02020603050405020304" pitchFamily="18" charset="0"/>
              </a:rPr>
              <a:t>lal</a:t>
            </a:r>
            <a:r>
              <a:rPr lang="en-US" sz="2800" dirty="0">
                <a:latin typeface="Open sans"/>
                <a:cs typeface="Times New Roman" panose="02020603050405020304" pitchFamily="18" charset="0"/>
              </a:rPr>
              <a:t> age 05 years  fallen in a bore well at about 1340 hrs near </a:t>
            </a:r>
            <a:r>
              <a:rPr lang="en-US" sz="2800" dirty="0" err="1">
                <a:latin typeface="Open sans"/>
                <a:cs typeface="Times New Roman" panose="02020603050405020304" pitchFamily="18" charset="0"/>
              </a:rPr>
              <a:t>bijarniyo</a:t>
            </a:r>
            <a:r>
              <a:rPr lang="en-US" sz="2800" dirty="0">
                <a:latin typeface="Open sans"/>
                <a:cs typeface="Times New Roman" panose="02020603050405020304" pitchFamily="18" charset="0"/>
              </a:rPr>
              <a:t> </a:t>
            </a:r>
            <a:r>
              <a:rPr lang="en-US" sz="2800" dirty="0" err="1">
                <a:latin typeface="Open sans"/>
                <a:cs typeface="Times New Roman" panose="02020603050405020304" pitchFamily="18" charset="0"/>
              </a:rPr>
              <a:t>ki</a:t>
            </a:r>
            <a:r>
              <a:rPr lang="en-US" sz="2800" dirty="0">
                <a:latin typeface="Open sans"/>
                <a:cs typeface="Times New Roman" panose="02020603050405020304" pitchFamily="18" charset="0"/>
              </a:rPr>
              <a:t> </a:t>
            </a:r>
            <a:r>
              <a:rPr lang="en-US" sz="2800" dirty="0" err="1">
                <a:latin typeface="Open sans"/>
                <a:cs typeface="Times New Roman" panose="02020603050405020304" pitchFamily="18" charset="0"/>
              </a:rPr>
              <a:t>dhani</a:t>
            </a:r>
            <a:r>
              <a:rPr lang="en-US" sz="2800" dirty="0">
                <a:latin typeface="Open sans"/>
                <a:cs typeface="Times New Roman" panose="02020603050405020304" pitchFamily="18" charset="0"/>
              </a:rPr>
              <a:t>  close to village-nada </a:t>
            </a:r>
            <a:r>
              <a:rPr lang="en-US" sz="2800" dirty="0" err="1">
                <a:latin typeface="Open sans"/>
                <a:cs typeface="Times New Roman" panose="02020603050405020304" pitchFamily="18" charset="0"/>
              </a:rPr>
              <a:t>charnawas</a:t>
            </a:r>
            <a:r>
              <a:rPr lang="en-US" sz="2800" dirty="0">
                <a:latin typeface="Open sans"/>
                <a:cs typeface="Times New Roman" panose="02020603050405020304" pitchFamily="18" charset="0"/>
              </a:rPr>
              <a:t> ,sub-</a:t>
            </a:r>
            <a:r>
              <a:rPr lang="en-US" sz="2800" dirty="0" err="1">
                <a:latin typeface="Open sans"/>
                <a:cs typeface="Times New Roman" panose="02020603050405020304" pitchFamily="18" charset="0"/>
              </a:rPr>
              <a:t>tah</a:t>
            </a:r>
            <a:r>
              <a:rPr lang="en-US" sz="2800" dirty="0">
                <a:latin typeface="Open sans"/>
                <a:cs typeface="Times New Roman" panose="02020603050405020304" pitchFamily="18" charset="0"/>
              </a:rPr>
              <a:t> </a:t>
            </a:r>
            <a:r>
              <a:rPr lang="en-US" sz="2800" dirty="0" err="1">
                <a:latin typeface="Open sans"/>
                <a:cs typeface="Times New Roman" panose="02020603050405020304" pitchFamily="18" charset="0"/>
              </a:rPr>
              <a:t>Danta</a:t>
            </a:r>
            <a:r>
              <a:rPr lang="en-US" sz="2800" dirty="0">
                <a:latin typeface="Open sans"/>
                <a:cs typeface="Times New Roman" panose="02020603050405020304" pitchFamily="18" charset="0"/>
              </a:rPr>
              <a:t> </a:t>
            </a:r>
            <a:r>
              <a:rPr lang="en-US" sz="2800" dirty="0" err="1">
                <a:latin typeface="Open sans"/>
                <a:cs typeface="Times New Roman" panose="02020603050405020304" pitchFamily="18" charset="0"/>
              </a:rPr>
              <a:t>ramgarh</a:t>
            </a:r>
            <a:r>
              <a:rPr lang="en-US" sz="2800" dirty="0">
                <a:latin typeface="Open sans"/>
                <a:cs typeface="Times New Roman" panose="02020603050405020304" pitchFamily="18" charset="0"/>
              </a:rPr>
              <a:t> ,</a:t>
            </a:r>
            <a:r>
              <a:rPr lang="en-US" sz="2800" dirty="0" err="1">
                <a:latin typeface="Open sans"/>
                <a:cs typeface="Times New Roman" panose="02020603050405020304" pitchFamily="18" charset="0"/>
              </a:rPr>
              <a:t>Distt-sikar</a:t>
            </a:r>
            <a:r>
              <a:rPr lang="en-US" sz="2800" dirty="0">
                <a:latin typeface="Open sans"/>
                <a:cs typeface="Times New Roman" panose="02020603050405020304" pitchFamily="18" charset="0"/>
              </a:rPr>
              <a:t> (Raj.)</a:t>
            </a:r>
            <a:endParaRPr lang="en-US" sz="1200" dirty="0">
              <a:latin typeface="Open sans"/>
              <a:cs typeface="Times New Roman" panose="02020603050405020304" pitchFamily="18" charset="0"/>
            </a:endParaRPr>
          </a:p>
          <a:p>
            <a:pPr marL="0" indent="0" algn="just">
              <a:buNone/>
            </a:pPr>
            <a:r>
              <a:rPr lang="en-US" sz="1200" dirty="0">
                <a:latin typeface="Open sans"/>
                <a:cs typeface="Times New Roman" panose="02020603050405020304" pitchFamily="18" charset="0"/>
              </a:rPr>
              <a:t>. </a:t>
            </a:r>
          </a:p>
          <a:p>
            <a:pPr algn="just">
              <a:buNone/>
            </a:pPr>
            <a:r>
              <a:rPr lang="en-US" sz="1200" dirty="0">
                <a:latin typeface="Open sans"/>
                <a:cs typeface="Times New Roman" panose="02020603050405020304" pitchFamily="18" charset="0"/>
              </a:rPr>
              <a:t>  </a:t>
            </a:r>
          </a:p>
          <a:p>
            <a:endParaRPr lang="en-US" sz="1200" dirty="0">
              <a:solidFill>
                <a:schemeClr val="accent1"/>
              </a:solidFill>
              <a:latin typeface="Open sans"/>
              <a:cs typeface="Times New Roman" panose="02020603050405020304" pitchFamily="18" charset="0"/>
            </a:endParaRPr>
          </a:p>
        </p:txBody>
      </p:sp>
      <p:sp>
        <p:nvSpPr>
          <p:cNvPr id="4" name="Title 3"/>
          <p:cNvSpPr>
            <a:spLocks noGrp="1"/>
          </p:cNvSpPr>
          <p:nvPr>
            <p:ph type="title"/>
          </p:nvPr>
        </p:nvSpPr>
        <p:spPr>
          <a:xfrm>
            <a:off x="304800" y="3124200"/>
            <a:ext cx="3886200" cy="715962"/>
          </a:xfrm>
        </p:spPr>
        <p:txBody>
          <a:bodyPr>
            <a:normAutofit fontScale="90000"/>
          </a:bodyPr>
          <a:lstStyle/>
          <a:p>
            <a:br>
              <a:rPr lang="en-US" dirty="0">
                <a:solidFill>
                  <a:srgbClr val="FF0000"/>
                </a:solidFill>
                <a:latin typeface="Open sans"/>
              </a:rPr>
            </a:br>
            <a:r>
              <a:rPr lang="en-US" b="1" dirty="0">
                <a:solidFill>
                  <a:srgbClr val="FF0000"/>
                </a:solidFill>
                <a:effectLst>
                  <a:outerShdw blurRad="38100" dist="38100" dir="2700000" algn="tl">
                    <a:srgbClr val="000000">
                      <a:alpha val="43137"/>
                    </a:srgbClr>
                  </a:outerShdw>
                </a:effectLst>
                <a:latin typeface="Open sans"/>
                <a:cs typeface="Times New Roman" panose="02020603050405020304" pitchFamily="18" charset="0"/>
              </a:rPr>
              <a:t>ACTIVATION &amp; MOBILIZATION PHASE</a:t>
            </a:r>
            <a:br>
              <a:rPr lang="en-US" sz="5300" dirty="0">
                <a:solidFill>
                  <a:srgbClr val="FF0000"/>
                </a:solidFill>
                <a:latin typeface="Open sans"/>
              </a:rPr>
            </a:br>
            <a:endParaRPr lang="en-US" sz="5300" dirty="0">
              <a:solidFill>
                <a:srgbClr val="FF0000"/>
              </a:solidFill>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3" name="Content Placeholder 2"/>
          <p:cNvSpPr>
            <a:spLocks noGrp="1"/>
          </p:cNvSpPr>
          <p:nvPr>
            <p:ph idx="1"/>
          </p:nvPr>
        </p:nvSpPr>
        <p:spPr>
          <a:xfrm>
            <a:off x="4572000" y="990600"/>
            <a:ext cx="7239000" cy="5334000"/>
          </a:xfrm>
        </p:spPr>
        <p:txBody>
          <a:bodyPr>
            <a:noAutofit/>
          </a:bodyPr>
          <a:lstStyle/>
          <a:p>
            <a:pPr algn="just">
              <a:lnSpc>
                <a:spcPct val="150000"/>
              </a:lnSpc>
              <a:buNone/>
            </a:pPr>
            <a:r>
              <a:rPr lang="en-US" sz="2800" dirty="0" err="1">
                <a:latin typeface="Open sans"/>
                <a:cs typeface="Times New Roman" panose="02020603050405020304" pitchFamily="18" charset="0"/>
              </a:rPr>
              <a:t>approx</a:t>
            </a:r>
            <a:r>
              <a:rPr lang="en-US" sz="2800" dirty="0">
                <a:latin typeface="Open sans"/>
                <a:cs typeface="Times New Roman" panose="02020603050405020304" pitchFamily="18" charset="0"/>
              </a:rPr>
              <a:t> 160 </a:t>
            </a:r>
            <a:r>
              <a:rPr lang="en-US" sz="2800" dirty="0" err="1">
                <a:latin typeface="Open sans"/>
                <a:cs typeface="Times New Roman" panose="02020603050405020304" pitchFamily="18" charset="0"/>
              </a:rPr>
              <a:t>Kms</a:t>
            </a:r>
            <a:r>
              <a:rPr lang="en-US" sz="2800" dirty="0">
                <a:latin typeface="Open sans"/>
                <a:cs typeface="Times New Roman" panose="02020603050405020304" pitchFamily="18" charset="0"/>
              </a:rPr>
              <a:t>. from E/06 BN coy </a:t>
            </a:r>
            <a:r>
              <a:rPr lang="en-US" sz="2800" dirty="0" err="1">
                <a:latin typeface="Open sans"/>
                <a:cs typeface="Times New Roman" panose="02020603050405020304" pitchFamily="18" charset="0"/>
              </a:rPr>
              <a:t>HQr</a:t>
            </a:r>
            <a:r>
              <a:rPr lang="en-US" sz="2800" dirty="0">
                <a:latin typeface="Open sans"/>
                <a:cs typeface="Times New Roman" panose="02020603050405020304" pitchFamily="18" charset="0"/>
              </a:rPr>
              <a:t>. </a:t>
            </a:r>
            <a:r>
              <a:rPr lang="en-US" sz="2800" dirty="0" err="1">
                <a:latin typeface="Open sans"/>
                <a:cs typeface="Times New Roman" panose="02020603050405020304" pitchFamily="18" charset="0"/>
              </a:rPr>
              <a:t>Nareli</a:t>
            </a:r>
            <a:r>
              <a:rPr lang="en-US" sz="2800" dirty="0">
                <a:latin typeface="Open sans"/>
                <a:cs typeface="Times New Roman" panose="02020603050405020304" pitchFamily="18" charset="0"/>
              </a:rPr>
              <a:t> Ajmer(Raj.).OSD  SH. </a:t>
            </a:r>
            <a:r>
              <a:rPr lang="en-US" sz="2800" dirty="0" err="1">
                <a:latin typeface="Open sans"/>
                <a:cs typeface="Times New Roman" panose="02020603050405020304" pitchFamily="18" charset="0"/>
              </a:rPr>
              <a:t>Vijender</a:t>
            </a:r>
            <a:r>
              <a:rPr lang="en-US" sz="2800" dirty="0">
                <a:latin typeface="Open sans"/>
                <a:cs typeface="Times New Roman" panose="02020603050405020304" pitchFamily="18" charset="0"/>
              </a:rPr>
              <a:t> Singh SDMA Jaipur  requested to 06</a:t>
            </a:r>
            <a:r>
              <a:rPr lang="en-US" sz="2800" baseline="30000" dirty="0">
                <a:latin typeface="Open sans"/>
                <a:cs typeface="Times New Roman" panose="02020603050405020304" pitchFamily="18" charset="0"/>
              </a:rPr>
              <a:t>th</a:t>
            </a:r>
            <a:r>
              <a:rPr lang="en-US" sz="2800" dirty="0">
                <a:latin typeface="Open sans"/>
                <a:cs typeface="Times New Roman" panose="02020603050405020304" pitchFamily="18" charset="0"/>
              </a:rPr>
              <a:t> Bn. NDRF for  rescue the Boy.  Meantime requisition was also received from District Collector </a:t>
            </a:r>
            <a:r>
              <a:rPr lang="en-US" sz="2800" dirty="0" err="1">
                <a:latin typeface="Open sans"/>
                <a:cs typeface="Times New Roman" panose="02020603050405020304" pitchFamily="18" charset="0"/>
              </a:rPr>
              <a:t>Sikar</a:t>
            </a:r>
            <a:r>
              <a:rPr lang="en-US" sz="2800" dirty="0">
                <a:latin typeface="Open sans"/>
                <a:cs typeface="Times New Roman" panose="02020603050405020304" pitchFamily="18" charset="0"/>
              </a:rPr>
              <a:t>, (Raj)</a:t>
            </a:r>
            <a:r>
              <a:rPr lang="en-US" sz="2800" dirty="0">
                <a:solidFill>
                  <a:schemeClr val="tx2"/>
                </a:solidFill>
                <a:latin typeface="Open sans"/>
                <a:cs typeface="Times New Roman" panose="02020603050405020304" pitchFamily="18" charset="0"/>
              </a:rPr>
              <a:t> </a:t>
            </a:r>
            <a:r>
              <a:rPr lang="en-US" sz="2800" dirty="0">
                <a:latin typeface="Open sans"/>
                <a:cs typeface="Times New Roman" panose="02020603050405020304" pitchFamily="18" charset="0"/>
              </a:rPr>
              <a:t>As per instructions of Shri </a:t>
            </a:r>
            <a:r>
              <a:rPr lang="en-US" sz="2800" dirty="0" err="1">
                <a:latin typeface="Open sans"/>
                <a:cs typeface="Times New Roman" panose="02020603050405020304" pitchFamily="18" charset="0"/>
              </a:rPr>
              <a:t>A.K.Tiwari</a:t>
            </a:r>
            <a:r>
              <a:rPr lang="en-US" sz="2800" dirty="0">
                <a:latin typeface="Open sans"/>
                <a:cs typeface="Times New Roman" panose="02020603050405020304" pitchFamily="18" charset="0"/>
              </a:rPr>
              <a:t>, Commandant  06 </a:t>
            </a:r>
            <a:r>
              <a:rPr lang="en-US" sz="2800" dirty="0" err="1">
                <a:latin typeface="Open sans"/>
                <a:cs typeface="Times New Roman" panose="02020603050405020304" pitchFamily="18" charset="0"/>
              </a:rPr>
              <a:t>Bn</a:t>
            </a:r>
            <a:r>
              <a:rPr lang="en-US" sz="2800" dirty="0">
                <a:latin typeface="Open sans"/>
                <a:cs typeface="Times New Roman" panose="02020603050405020304" pitchFamily="18" charset="0"/>
              </a:rPr>
              <a:t> NDRF, One team  of E/06  Bn.</a:t>
            </a:r>
            <a:br>
              <a:rPr lang="en-US" sz="2800" dirty="0">
                <a:latin typeface="Open sans"/>
                <a:cs typeface="Times New Roman" panose="02020603050405020304" pitchFamily="18" charset="0"/>
              </a:rPr>
            </a:br>
            <a:r>
              <a:rPr lang="en-US" sz="1200" dirty="0">
                <a:latin typeface="Open sans"/>
                <a:cs typeface="Times New Roman" panose="02020603050405020304" pitchFamily="18" charset="0"/>
              </a:rPr>
              <a:t>	</a:t>
            </a:r>
            <a:br>
              <a:rPr lang="en-US" sz="1200" dirty="0">
                <a:latin typeface="Open sans"/>
                <a:cs typeface="Times New Roman" panose="02020603050405020304" pitchFamily="18" charset="0"/>
              </a:rPr>
            </a:br>
            <a:br>
              <a:rPr lang="en-US" sz="1200" dirty="0">
                <a:latin typeface="Open sans"/>
                <a:cs typeface="Times New Roman" panose="02020603050405020304" pitchFamily="18" charset="0"/>
              </a:rPr>
            </a:br>
            <a:endParaRPr lang="en-US" sz="1200" dirty="0">
              <a:latin typeface="Open sans"/>
              <a:cs typeface="Times New Roman" panose="02020603050405020304" pitchFamily="18" charset="0"/>
            </a:endParaRPr>
          </a:p>
          <a:p>
            <a:pPr algn="just"/>
            <a:r>
              <a:rPr lang="en-US" sz="1200" dirty="0">
                <a:latin typeface="Open sans"/>
                <a:cs typeface="Times New Roman" panose="02020603050405020304" pitchFamily="18" charset="0"/>
              </a:rPr>
              <a:t>. </a:t>
            </a:r>
          </a:p>
          <a:p>
            <a:pPr algn="just">
              <a:buNone/>
            </a:pPr>
            <a:r>
              <a:rPr lang="en-US" sz="1200" dirty="0">
                <a:latin typeface="Open sans"/>
                <a:cs typeface="Times New Roman" panose="02020603050405020304" pitchFamily="18" charset="0"/>
              </a:rPr>
              <a:t>  </a:t>
            </a:r>
          </a:p>
          <a:p>
            <a:endParaRPr lang="en-US" sz="1200" dirty="0">
              <a:solidFill>
                <a:schemeClr val="accent1"/>
              </a:solidFill>
              <a:latin typeface="Open sans"/>
              <a:cs typeface="Times New Roman" panose="02020603050405020304" pitchFamily="18" charset="0"/>
            </a:endParaRPr>
          </a:p>
        </p:txBody>
      </p:sp>
      <p:sp>
        <p:nvSpPr>
          <p:cNvPr id="4" name="Title 3"/>
          <p:cNvSpPr>
            <a:spLocks noGrp="1"/>
          </p:cNvSpPr>
          <p:nvPr>
            <p:ph type="title"/>
          </p:nvPr>
        </p:nvSpPr>
        <p:spPr>
          <a:xfrm>
            <a:off x="304800" y="3124200"/>
            <a:ext cx="3886200" cy="715962"/>
          </a:xfrm>
        </p:spPr>
        <p:txBody>
          <a:bodyPr>
            <a:normAutofit fontScale="90000"/>
          </a:bodyPr>
          <a:lstStyle/>
          <a:p>
            <a:br>
              <a:rPr lang="en-US" dirty="0">
                <a:solidFill>
                  <a:srgbClr val="FF0000"/>
                </a:solidFill>
                <a:latin typeface="Open sans"/>
              </a:rPr>
            </a:br>
            <a:br>
              <a:rPr lang="en-US" sz="5300" dirty="0">
                <a:solidFill>
                  <a:srgbClr val="FF0000"/>
                </a:solidFill>
                <a:latin typeface="Open sans"/>
              </a:rPr>
            </a:br>
            <a:endParaRPr lang="en-US" sz="5300" dirty="0">
              <a:solidFill>
                <a:srgbClr val="FF0000"/>
              </a:solidFill>
              <a:latin typeface="Open san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
        <p:nvSpPr>
          <p:cNvPr id="2" name="Rectangle 1"/>
          <p:cNvSpPr/>
          <p:nvPr/>
        </p:nvSpPr>
        <p:spPr>
          <a:xfrm>
            <a:off x="1981200" y="206514"/>
            <a:ext cx="2377574" cy="707886"/>
          </a:xfrm>
          <a:prstGeom prst="rect">
            <a:avLst/>
          </a:prstGeom>
        </p:spPr>
        <p:txBody>
          <a:bodyPr wrap="none">
            <a:spAutoFit/>
          </a:bodyPr>
          <a:lstStyle/>
          <a:p>
            <a:r>
              <a:rPr lang="en-US" sz="4000" b="1" u="sng" dirty="0" err="1">
                <a:solidFill>
                  <a:srgbClr val="FF0000"/>
                </a:solidFill>
                <a:latin typeface="Open sans"/>
                <a:cs typeface="Times New Roman" panose="02020603050405020304" pitchFamily="18" charset="0"/>
              </a:rPr>
              <a:t>Cont</a:t>
            </a:r>
            <a:r>
              <a:rPr lang="en-US" sz="4000" b="1" u="sng" dirty="0">
                <a:solidFill>
                  <a:srgbClr val="FF0000"/>
                </a:solidFill>
                <a:latin typeface="Open sans"/>
                <a:cs typeface="Times New Roman" panose="02020603050405020304" pitchFamily="18" charset="0"/>
              </a:rPr>
              <a:t>……</a:t>
            </a:r>
            <a:endParaRPr lang="en-IN" sz="4000" dirty="0"/>
          </a:p>
        </p:txBody>
      </p:sp>
    </p:spTree>
    <p:extLst>
      <p:ext uri="{BB962C8B-B14F-4D97-AF65-F5344CB8AC3E}">
        <p14:creationId xmlns:p14="http://schemas.microsoft.com/office/powerpoint/2010/main" val="83390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981200" y="274638"/>
            <a:ext cx="8229600" cy="487362"/>
          </a:xfrm>
        </p:spPr>
        <p:txBody>
          <a:bodyPr>
            <a:normAutofit fontScale="90000"/>
          </a:bodyPr>
          <a:lstStyle/>
          <a:p>
            <a:pPr algn="l"/>
            <a:r>
              <a:rPr lang="en-US" b="1" u="sng" dirty="0">
                <a:solidFill>
                  <a:srgbClr val="FF0000"/>
                </a:solidFill>
                <a:latin typeface="Open sans"/>
                <a:cs typeface="Times New Roman" panose="02020603050405020304" pitchFamily="18" charset="0"/>
              </a:rPr>
              <a:t>Cont……</a:t>
            </a:r>
          </a:p>
        </p:txBody>
      </p:sp>
      <p:sp>
        <p:nvSpPr>
          <p:cNvPr id="3" name="Content Placeholder 2"/>
          <p:cNvSpPr>
            <a:spLocks noGrp="1"/>
          </p:cNvSpPr>
          <p:nvPr>
            <p:ph idx="1"/>
          </p:nvPr>
        </p:nvSpPr>
        <p:spPr>
          <a:xfrm>
            <a:off x="4419600" y="838200"/>
            <a:ext cx="7467600" cy="5059363"/>
          </a:xfrm>
        </p:spPr>
        <p:txBody>
          <a:bodyPr>
            <a:noAutofit/>
          </a:bodyPr>
          <a:lstStyle/>
          <a:p>
            <a:pPr algn="just">
              <a:lnSpc>
                <a:spcPct val="150000"/>
              </a:lnSpc>
              <a:buNone/>
            </a:pPr>
            <a:r>
              <a:rPr lang="en-US" sz="2400" dirty="0">
                <a:latin typeface="Open sans"/>
                <a:cs typeface="Times New Roman" panose="02020603050405020304" pitchFamily="18" charset="0"/>
              </a:rPr>
              <a:t>. </a:t>
            </a:r>
            <a:r>
              <a:rPr lang="en-US" sz="2800" dirty="0">
                <a:latin typeface="Open sans"/>
                <a:cs typeface="Times New Roman" panose="02020603050405020304" pitchFamily="18" charset="0"/>
              </a:rPr>
              <a:t>NDRF was marched for operation site which team was already on the way and  returning to RRC Ajmer from </a:t>
            </a:r>
            <a:r>
              <a:rPr lang="en-US" sz="2800" dirty="0" err="1">
                <a:latin typeface="Open sans"/>
                <a:cs typeface="Times New Roman" panose="02020603050405020304" pitchFamily="18" charset="0"/>
              </a:rPr>
              <a:t>Alwar</a:t>
            </a:r>
            <a:r>
              <a:rPr lang="en-US" sz="2800" dirty="0">
                <a:latin typeface="Open sans"/>
                <a:cs typeface="Times New Roman" panose="02020603050405020304" pitchFamily="18" charset="0"/>
              </a:rPr>
              <a:t> after completion of mock exercise on CBRN emergencies. Besides, a another sub team also was departed from E/06 coy </a:t>
            </a:r>
            <a:r>
              <a:rPr lang="en-US" sz="2800" dirty="0" err="1">
                <a:latin typeface="Open sans"/>
                <a:cs typeface="Times New Roman" panose="02020603050405020304" pitchFamily="18" charset="0"/>
              </a:rPr>
              <a:t>Nareli</a:t>
            </a:r>
            <a:r>
              <a:rPr lang="en-US" sz="2800" dirty="0">
                <a:latin typeface="Open sans"/>
                <a:cs typeface="Times New Roman" panose="02020603050405020304" pitchFamily="18" charset="0"/>
              </a:rPr>
              <a:t> , Ajmer, along with all rescue equipment for Bore well rescue on 24/02/2022 at 1655 Hrs by road with Govt. </a:t>
            </a:r>
            <a:r>
              <a:rPr lang="en-US" sz="2800" dirty="0" err="1">
                <a:latin typeface="Open sans"/>
                <a:cs typeface="Times New Roman" panose="02020603050405020304" pitchFamily="18" charset="0"/>
              </a:rPr>
              <a:t>Vehs</a:t>
            </a:r>
            <a:r>
              <a:rPr lang="en-US" sz="2800" dirty="0">
                <a:latin typeface="Open sans"/>
                <a:cs typeface="Times New Roman" panose="02020603050405020304" pitchFamily="18" charset="0"/>
              </a:rPr>
              <a:t>. for incident site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1981200" y="274638"/>
            <a:ext cx="8229600" cy="563562"/>
          </a:xfrm>
        </p:spPr>
        <p:txBody>
          <a:bodyPr>
            <a:normAutofit fontScale="90000"/>
          </a:bodyPr>
          <a:lstStyle/>
          <a:p>
            <a:pPr algn="l"/>
            <a:r>
              <a:rPr lang="en-US" sz="4000" b="1" u="sng" dirty="0">
                <a:solidFill>
                  <a:srgbClr val="FF0000"/>
                </a:solidFill>
                <a:latin typeface="Open sans"/>
                <a:cs typeface="Times New Roman" panose="02020603050405020304" pitchFamily="18" charset="0"/>
              </a:rPr>
              <a:t>Cont…..</a:t>
            </a:r>
          </a:p>
        </p:txBody>
      </p:sp>
      <p:sp>
        <p:nvSpPr>
          <p:cNvPr id="3" name="Content Placeholder 2"/>
          <p:cNvSpPr>
            <a:spLocks noGrp="1"/>
          </p:cNvSpPr>
          <p:nvPr>
            <p:ph idx="1"/>
          </p:nvPr>
        </p:nvSpPr>
        <p:spPr>
          <a:xfrm>
            <a:off x="4495800" y="838200"/>
            <a:ext cx="7543800" cy="5211763"/>
          </a:xfrm>
        </p:spPr>
        <p:txBody>
          <a:bodyPr>
            <a:noAutofit/>
          </a:bodyPr>
          <a:lstStyle/>
          <a:p>
            <a:pPr algn="just">
              <a:lnSpc>
                <a:spcPct val="150000"/>
              </a:lnSpc>
            </a:pPr>
            <a:r>
              <a:rPr lang="en-US" sz="2800" u="sng" dirty="0">
                <a:latin typeface="Open sans"/>
                <a:cs typeface="Times New Roman" panose="02020603050405020304" pitchFamily="18" charset="0"/>
              </a:rPr>
              <a:t>Briefing of team </a:t>
            </a:r>
            <a:r>
              <a:rPr lang="en-US" sz="2800" dirty="0">
                <a:latin typeface="Open sans"/>
                <a:cs typeface="Times New Roman" panose="02020603050405020304" pitchFamily="18" charset="0"/>
              </a:rPr>
              <a:t>- Company   commander Briefed all Team members about current  situation </a:t>
            </a:r>
            <a:r>
              <a:rPr lang="en-US" sz="2800" dirty="0" err="1">
                <a:latin typeface="Open sans"/>
                <a:cs typeface="Times New Roman" panose="02020603050405020304" pitchFamily="18" charset="0"/>
              </a:rPr>
              <a:t>reg</a:t>
            </a:r>
            <a:r>
              <a:rPr lang="en-US" sz="2800" dirty="0">
                <a:latin typeface="Open sans"/>
                <a:cs typeface="Times New Roman" panose="02020603050405020304" pitchFamily="18" charset="0"/>
              </a:rPr>
              <a:t> .Bore well incident.</a:t>
            </a:r>
          </a:p>
          <a:p>
            <a:pPr algn="just">
              <a:lnSpc>
                <a:spcPct val="150000"/>
              </a:lnSpc>
            </a:pPr>
            <a:r>
              <a:rPr lang="en-US" sz="2800" u="sng" dirty="0">
                <a:latin typeface="Open sans"/>
                <a:cs typeface="Times New Roman" panose="02020603050405020304" pitchFamily="18" charset="0"/>
              </a:rPr>
              <a:t>Composition of team -</a:t>
            </a:r>
            <a:r>
              <a:rPr lang="en-US" sz="2800" b="1" u="sng" dirty="0">
                <a:latin typeface="Open sans"/>
                <a:cs typeface="Times New Roman" panose="02020603050405020304" pitchFamily="18" charset="0"/>
              </a:rPr>
              <a:t> </a:t>
            </a:r>
            <a:r>
              <a:rPr lang="en-US" sz="2800" dirty="0">
                <a:latin typeface="Open sans"/>
                <a:cs typeface="Times New Roman" panose="02020603050405020304" pitchFamily="18" charset="0"/>
              </a:rPr>
              <a:t>One team consisting  Go’s-01, </a:t>
            </a:r>
            <a:r>
              <a:rPr lang="en-US" sz="2800" dirty="0" err="1">
                <a:latin typeface="Open sans"/>
                <a:cs typeface="Times New Roman" panose="02020603050405020304" pitchFamily="18" charset="0"/>
              </a:rPr>
              <a:t>Insp</a:t>
            </a:r>
            <a:r>
              <a:rPr lang="en-US" sz="2800" dirty="0">
                <a:latin typeface="Open sans"/>
                <a:cs typeface="Times New Roman" panose="02020603050405020304" pitchFamily="18" charset="0"/>
              </a:rPr>
              <a:t>- 02, Sub </a:t>
            </a:r>
            <a:r>
              <a:rPr lang="en-US" sz="2800" dirty="0" err="1">
                <a:latin typeface="Open sans"/>
                <a:cs typeface="Times New Roman" panose="02020603050405020304" pitchFamily="18" charset="0"/>
              </a:rPr>
              <a:t>Insp</a:t>
            </a:r>
            <a:r>
              <a:rPr lang="en-US" sz="2800" dirty="0">
                <a:latin typeface="Open sans"/>
                <a:cs typeface="Times New Roman" panose="02020603050405020304" pitchFamily="18" charset="0"/>
              </a:rPr>
              <a:t> -02,Asi-03, ORS -27,Total -35 and sub team insp-01 ,ors -07 total -08 G/total -43  U/C Sh. </a:t>
            </a:r>
            <a:r>
              <a:rPr lang="en-US" sz="2800" dirty="0" err="1">
                <a:latin typeface="Open sans"/>
                <a:cs typeface="Times New Roman" panose="02020603050405020304" pitchFamily="18" charset="0"/>
              </a:rPr>
              <a:t>Yogesh</a:t>
            </a:r>
            <a:r>
              <a:rPr lang="en-US" sz="2800" dirty="0">
                <a:latin typeface="Open sans"/>
                <a:cs typeface="Times New Roman" panose="02020603050405020304" pitchFamily="18" charset="0"/>
              </a:rPr>
              <a:t> Kumar </a:t>
            </a:r>
            <a:r>
              <a:rPr lang="en-US" sz="2800" dirty="0" err="1">
                <a:latin typeface="Open sans"/>
                <a:cs typeface="Times New Roman" panose="02020603050405020304" pitchFamily="18" charset="0"/>
              </a:rPr>
              <a:t>Meena</a:t>
            </a:r>
            <a:r>
              <a:rPr lang="en-US" sz="2800" dirty="0">
                <a:latin typeface="Open sans"/>
                <a:cs typeface="Times New Roman" panose="02020603050405020304" pitchFamily="18" charset="0"/>
              </a:rPr>
              <a:t>  (A/C)along with Search and rescue equipment.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0"/>
            <a:ext cx="7924800" cy="6781800"/>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a:xfrm>
            <a:off x="4572000" y="1143000"/>
            <a:ext cx="7391400" cy="6019800"/>
          </a:xfrm>
        </p:spPr>
        <p:txBody>
          <a:bodyPr>
            <a:normAutofit fontScale="90000"/>
          </a:bodyPr>
          <a:lstStyle/>
          <a:p>
            <a:pPr algn="just">
              <a:lnSpc>
                <a:spcPct val="150000"/>
              </a:lnSpc>
            </a:pPr>
            <a:r>
              <a:rPr lang="en-US" sz="3100" u="sng" dirty="0">
                <a:latin typeface="Open sans"/>
                <a:cs typeface="Times New Roman" panose="02020603050405020304" pitchFamily="18" charset="0"/>
              </a:rPr>
              <a:t>Pack &amp; load </a:t>
            </a:r>
            <a:r>
              <a:rPr lang="en-US" sz="3100" dirty="0">
                <a:latin typeface="Open sans"/>
                <a:cs typeface="Times New Roman" panose="02020603050405020304" pitchFamily="18" charset="0"/>
              </a:rPr>
              <a:t>– All special equips,  Deep diving set, CSSR </a:t>
            </a:r>
            <a:r>
              <a:rPr lang="en-US" sz="3100" dirty="0" err="1">
                <a:latin typeface="Open sans"/>
                <a:cs typeface="Times New Roman" panose="02020603050405020304" pitchFamily="18" charset="0"/>
              </a:rPr>
              <a:t>Eqpts</a:t>
            </a:r>
            <a:r>
              <a:rPr lang="en-US" sz="3100" dirty="0">
                <a:latin typeface="Open sans"/>
                <a:cs typeface="Times New Roman" panose="02020603050405020304" pitchFamily="18" charset="0"/>
              </a:rPr>
              <a:t>, MFR items, sheltering  items loaded in govt. vehicles</a:t>
            </a:r>
            <a:br>
              <a:rPr lang="en-US" sz="3100" dirty="0">
                <a:latin typeface="Open sans"/>
                <a:cs typeface="Times New Roman" panose="02020603050405020304" pitchFamily="18" charset="0"/>
              </a:rPr>
            </a:br>
            <a:r>
              <a:rPr lang="en-US" sz="3100" b="1" u="sng" dirty="0">
                <a:latin typeface="Open sans"/>
                <a:cs typeface="Times New Roman" panose="02020603050405020304" pitchFamily="18" charset="0"/>
              </a:rPr>
              <a:t>Special Equipments </a:t>
            </a:r>
            <a:r>
              <a:rPr lang="en-US" sz="3100" dirty="0">
                <a:latin typeface="Open sans"/>
                <a:cs typeface="Times New Roman" panose="02020603050405020304" pitchFamily="18" charset="0"/>
              </a:rPr>
              <a:t>:- VLC (Victim Locating Camera), LCD ,Bore wall rescue equipment, Slithering </a:t>
            </a:r>
            <a:r>
              <a:rPr lang="en-US" sz="3100" dirty="0" err="1">
                <a:latin typeface="Open sans"/>
                <a:cs typeface="Times New Roman" panose="02020603050405020304" pitchFamily="18" charset="0"/>
              </a:rPr>
              <a:t>Eqpts</a:t>
            </a:r>
            <a:r>
              <a:rPr lang="en-US" sz="3100" dirty="0">
                <a:latin typeface="Open sans"/>
                <a:cs typeface="Times New Roman" panose="02020603050405020304" pitchFamily="18" charset="0"/>
              </a:rPr>
              <a:t>, CSSR </a:t>
            </a:r>
            <a:r>
              <a:rPr lang="en-US" sz="3100" dirty="0" err="1">
                <a:latin typeface="Open sans"/>
                <a:cs typeface="Times New Roman" panose="02020603050405020304" pitchFamily="18" charset="0"/>
              </a:rPr>
              <a:t>Equipts</a:t>
            </a:r>
            <a:r>
              <a:rPr lang="en-US" sz="3100" dirty="0">
                <a:latin typeface="Open sans"/>
                <a:cs typeface="Times New Roman" panose="02020603050405020304" pitchFamily="18" charset="0"/>
              </a:rPr>
              <a:t>, Life Lines, Gen. -set,  Emergency Lighting system, Full set of Medical First Response kits  etc. </a:t>
            </a:r>
            <a:br>
              <a:rPr lang="en-US" sz="2400" dirty="0">
                <a:latin typeface="Open sans"/>
                <a:cs typeface="Times New Roman" panose="02020603050405020304" pitchFamily="18" charset="0"/>
              </a:rPr>
            </a:br>
            <a:br>
              <a:rPr lang="en-US" sz="2400" dirty="0">
                <a:latin typeface="Open sans"/>
                <a:cs typeface="Times New Roman" panose="02020603050405020304" pitchFamily="18" charset="0"/>
              </a:rPr>
            </a:br>
            <a:endParaRPr lang="en-US" sz="2400" dirty="0">
              <a:latin typeface="Open sans"/>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9700"/>
            <a:ext cx="1143000" cy="7975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149700"/>
            <a:ext cx="703200" cy="879000"/>
          </a:xfrm>
          <a:prstGeom prst="rect">
            <a:avLst/>
          </a:prstGeom>
        </p:spPr>
      </p:pic>
      <p:sp>
        <p:nvSpPr>
          <p:cNvPr id="3" name="Rectangle 2"/>
          <p:cNvSpPr/>
          <p:nvPr/>
        </p:nvSpPr>
        <p:spPr>
          <a:xfrm>
            <a:off x="2141636" y="149700"/>
            <a:ext cx="2149948" cy="707886"/>
          </a:xfrm>
          <a:prstGeom prst="rect">
            <a:avLst/>
          </a:prstGeom>
        </p:spPr>
        <p:txBody>
          <a:bodyPr wrap="none">
            <a:spAutoFit/>
          </a:bodyPr>
          <a:lstStyle/>
          <a:p>
            <a:r>
              <a:rPr lang="en-US" sz="4000" b="1" u="sng" dirty="0" err="1">
                <a:solidFill>
                  <a:srgbClr val="FF0000"/>
                </a:solidFill>
                <a:latin typeface="Open sans"/>
                <a:cs typeface="Times New Roman" panose="02020603050405020304" pitchFamily="18" charset="0"/>
              </a:rPr>
              <a:t>Cont</a:t>
            </a:r>
            <a:r>
              <a:rPr lang="en-US" sz="4000" b="1" u="sng" dirty="0">
                <a:solidFill>
                  <a:srgbClr val="FF0000"/>
                </a:solidFill>
                <a:latin typeface="Open sans"/>
                <a:cs typeface="Times New Roman" panose="02020603050405020304" pitchFamily="18" charset="0"/>
              </a:rPr>
              <a:t>…..</a:t>
            </a:r>
            <a:endParaRPr lang="en-IN"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2079</TotalTime>
  <Words>1894</Words>
  <Application>Microsoft Office PowerPoint</Application>
  <PresentationFormat>Widescreen</PresentationFormat>
  <Paragraphs>122</Paragraphs>
  <Slides>44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Bookman Old Style</vt:lpstr>
      <vt:lpstr>Calibri</vt:lpstr>
      <vt:lpstr>Open sans</vt:lpstr>
      <vt:lpstr>Open sans</vt:lpstr>
      <vt:lpstr>Times New Roman</vt:lpstr>
      <vt:lpstr>Verdana</vt:lpstr>
      <vt:lpstr>Wingdings</vt:lpstr>
      <vt:lpstr>Office Theme</vt:lpstr>
      <vt:lpstr>PowerPoint Presentation</vt:lpstr>
      <vt:lpstr>PHASES OF BORE WELL RESCUE OPERATION</vt:lpstr>
      <vt:lpstr> PREPARATION PHASE</vt:lpstr>
      <vt:lpstr> </vt:lpstr>
      <vt:lpstr> ACTIVATION &amp; MOBILIZATION PHASE </vt:lpstr>
      <vt:lpstr>  </vt:lpstr>
      <vt:lpstr>Cont……</vt:lpstr>
      <vt:lpstr>Cont…..</vt:lpstr>
      <vt:lpstr>Pack &amp; load – All special equips,  Deep diving set, CSSR Eqpts, MFR items, sheltering  items loaded in govt. vehicles Special Equipments :- VLC (Victim Locating Camera), LCD ,Bore wall rescue equipment, Slithering Eqpts, CSSR Equipts, Life Lines, Gen. -set,  Emergency Lighting system, Full set of Medical First Response kits  etc.   </vt:lpstr>
      <vt:lpstr> Weather- The weather was clean but winter      wasmore. Transportation – Govt. Vehicles were used for   transportation  by the both  team.  Route- Coy loc nareli-to-bijarniyo ki dhani  close to village-nada charnawas via.-Nawacity   </vt:lpstr>
      <vt:lpstr>NDRF TEAM REACHED THE INCIDENT SITE</vt:lpstr>
      <vt:lpstr>Cont…..</vt:lpstr>
      <vt:lpstr>PowerPoint Presentation</vt:lpstr>
      <vt:lpstr> OPERATION  PHASE </vt:lpstr>
      <vt:lpstr>ESTABLISED COMMAND, COMM.&amp; MEDICAL POST</vt:lpstr>
      <vt:lpstr>ESTABLISED COMMAND, COMM.&amp; MEDICAL POST</vt:lpstr>
      <vt:lpstr>MEDICAL  ASSISTENCE</vt:lpstr>
      <vt:lpstr>MEDICAL  ASSISTENCE</vt:lpstr>
      <vt:lpstr>REGULAR MONITORING BY MEDICAL TEAM</vt:lpstr>
      <vt:lpstr>TECHNICAL SEARCH AND LOCATE</vt:lpstr>
      <vt:lpstr>TECHNICAL SEARCH  WITH HELP OF  VLC</vt:lpstr>
      <vt:lpstr>FEEDBACK OF TECHNICAL SEARCH TEAM</vt:lpstr>
      <vt:lpstr>APPROACHING  ROUTE/ PROCEDURE     </vt:lpstr>
      <vt:lpstr>MAKING APPROACH ROUTE </vt:lpstr>
      <vt:lpstr>APPROACHING ROUTE/PROCEDURE</vt:lpstr>
      <vt:lpstr>Cont…..</vt:lpstr>
      <vt:lpstr>Cont…..</vt:lpstr>
      <vt:lpstr>USE OF DRUM FOR MAKING APPROACH </vt:lpstr>
      <vt:lpstr>FINAL ACTION OF RESCUE TEAM</vt:lpstr>
      <vt:lpstr>Cont…..</vt:lpstr>
      <vt:lpstr>SAFELY RESCUE RAVINDER  AND H/O TO CIVIL ADMINISTRATION  BY NDRF TEAM.</vt:lpstr>
      <vt:lpstr> DEACTIVATION &amp; DEMOBILISA-TION</vt:lpstr>
      <vt:lpstr> POST OPERATION ACTIVITIES </vt:lpstr>
      <vt:lpstr> Cont…..</vt:lpstr>
      <vt:lpstr>MEDIA MANAGEMENT</vt:lpstr>
      <vt:lpstr> Cont…..</vt:lpstr>
      <vt:lpstr>NEWS PAPER CUTTING REG.RESCUE OPS</vt:lpstr>
      <vt:lpstr>NEWS PAPER CUTTING REG.RESCUE OPS</vt:lpstr>
      <vt:lpstr>LESSON LEARNT</vt:lpstr>
      <vt:lpstr>Cont…..</vt:lpstr>
      <vt:lpstr>REQUIREMENT/NECESSASITY OF  NON AVAILABLE EQPTS </vt:lpstr>
      <vt:lpstr>Cont…..</vt:lpstr>
      <vt:lpstr>ANY QUESTION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RESCUE OPS AT BURJA KI DHANI THE AJITGARH, DISTT SIKAR ON 27-28/06/15 </dc:title>
  <dc:creator>user</dc:creator>
  <cp:lastModifiedBy>NDRF ACADEMY</cp:lastModifiedBy>
  <cp:revision>447</cp:revision>
  <dcterms:created xsi:type="dcterms:W3CDTF">2006-08-16T00:00:00Z</dcterms:created>
  <dcterms:modified xsi:type="dcterms:W3CDTF">2026-01-07T10:50:29Z</dcterms:modified>
</cp:coreProperties>
</file>