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32"/>
  </p:notesMasterIdLst>
  <p:sldIdLst>
    <p:sldId id="256" r:id="rId4"/>
    <p:sldId id="257" r:id="rId5"/>
    <p:sldId id="258" r:id="rId6"/>
    <p:sldId id="259" r:id="rId7"/>
    <p:sldId id="260" r:id="rId8"/>
    <p:sldId id="261" r:id="rId9"/>
    <p:sldId id="290" r:id="rId10"/>
    <p:sldId id="262" r:id="rId11"/>
    <p:sldId id="263" r:id="rId12"/>
    <p:sldId id="264" r:id="rId13"/>
    <p:sldId id="265" r:id="rId14"/>
    <p:sldId id="266" r:id="rId15"/>
    <p:sldId id="291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92" r:id="rId29"/>
    <p:sldId id="293" r:id="rId30"/>
    <p:sldId id="1188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258" autoAdjust="0"/>
    <p:restoredTop sz="94660"/>
  </p:normalViewPr>
  <p:slideViewPr>
    <p:cSldViewPr snapToGrid="0" showGuides="1">
      <p:cViewPr varScale="1">
        <p:scale>
          <a:sx n="78" d="100"/>
          <a:sy n="78" d="100"/>
        </p:scale>
        <p:origin x="1056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heme" Target="theme/theme1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BAF9D5-2258-4932-8FDF-0CAA767ED907}" type="datetimeFigureOut">
              <a:rPr lang="en-IN" smtClean="0"/>
              <a:t>07-01-2026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460260-BA36-4B3B-A8B1-4E8057926F3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525605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ED0BF-B613-4EA2-A21D-6A60A5241C2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06914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ED0BF-B613-4EA2-A21D-6A60A5241C2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59507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ED0BF-B613-4EA2-A21D-6A60A5241C2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000622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ED0BF-B613-4EA2-A21D-6A60A5241C27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33149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ED0BF-B613-4EA2-A21D-6A60A5241C27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4269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ED0BF-B613-4EA2-A21D-6A60A5241C27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51454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ED0BF-B613-4EA2-A21D-6A60A5241C27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55681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ED0BF-B613-4EA2-A21D-6A60A5241C27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77984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ED0BF-B613-4EA2-A21D-6A60A5241C27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85004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ED0BF-B613-4EA2-A21D-6A60A5241C27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0891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ED0BF-B613-4EA2-A21D-6A60A5241C27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83545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ED0BF-B613-4EA2-A21D-6A60A5241C2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41598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ED0BF-B613-4EA2-A21D-6A60A5241C27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27536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ED0BF-B613-4EA2-A21D-6A60A5241C27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81826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ED0BF-B613-4EA2-A21D-6A60A5241C27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8052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ED0BF-B613-4EA2-A21D-6A60A5241C27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8320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ED0BF-B613-4EA2-A21D-6A60A5241C27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0547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ED0BF-B613-4EA2-A21D-6A60A5241C27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15007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ED0BF-B613-4EA2-A21D-6A60A5241C27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50521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ED0BF-B613-4EA2-A21D-6A60A5241C27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84638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ED0BF-B613-4EA2-A21D-6A60A5241C27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2568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ED0BF-B613-4EA2-A21D-6A60A5241C27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42610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ED0BF-B613-4EA2-A21D-6A60A5241C2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6358229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ED0BF-B613-4EA2-A21D-6A60A5241C27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220700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ED0BF-B613-4EA2-A21D-6A60A5241C27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29626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ED0BF-B613-4EA2-A21D-6A60A5241C27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67777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ED0BF-B613-4EA2-A21D-6A60A5241C27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11213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ED0BF-B613-4EA2-A21D-6A60A5241C2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135093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ED0BF-B613-4EA2-A21D-6A60A5241C2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586186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ED0BF-B613-4EA2-A21D-6A60A5241C2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750077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ED0BF-B613-4EA2-A21D-6A60A5241C2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096817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ED0BF-B613-4EA2-A21D-6A60A5241C2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970005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ED0BF-B613-4EA2-A21D-6A60A5241C2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198735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85604" y="6331411"/>
            <a:ext cx="453698" cy="3686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AED0BF-B613-4EA2-A21D-6A60A5241C27}" type="slidenum">
              <a:rPr lang="en-IN" smtClean="0"/>
              <a:t>‹#›</a:t>
            </a:fld>
            <a:endParaRPr lang="en-IN"/>
          </a:p>
        </p:txBody>
      </p:sp>
      <p:pic>
        <p:nvPicPr>
          <p:cNvPr id="7" name="Picture 6" descr="NDRF LOGO | NDRF - National Disaster Response Force"/>
          <p:cNvPicPr/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94485" cy="87693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/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5497" y="5944"/>
            <a:ext cx="882650" cy="877570"/>
          </a:xfrm>
          <a:prstGeom prst="rect">
            <a:avLst/>
          </a:prstGeom>
          <a:noFill/>
        </p:spPr>
      </p:pic>
      <p:sp>
        <p:nvSpPr>
          <p:cNvPr id="9" name="PEER | CSSR | INDIA"/>
          <p:cNvSpPr txBox="1"/>
          <p:nvPr userDrawn="1"/>
        </p:nvSpPr>
        <p:spPr>
          <a:xfrm>
            <a:off x="8861367" y="6309865"/>
            <a:ext cx="2177935" cy="3427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sz="1200" dirty="0"/>
              <a:t> </a:t>
            </a:r>
            <a:r>
              <a:rPr lang="en-US" sz="1200" dirty="0"/>
              <a:t>PPT-</a:t>
            </a:r>
            <a:endParaRPr sz="1200" dirty="0"/>
          </a:p>
        </p:txBody>
      </p:sp>
      <p:sp>
        <p:nvSpPr>
          <p:cNvPr id="10" name="Rectangle"/>
          <p:cNvSpPr/>
          <p:nvPr userDrawn="1"/>
        </p:nvSpPr>
        <p:spPr>
          <a:xfrm>
            <a:off x="505049" y="6587004"/>
            <a:ext cx="1600098" cy="82412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1" name="Rectangle"/>
          <p:cNvSpPr/>
          <p:nvPr userDrawn="1"/>
        </p:nvSpPr>
        <p:spPr>
          <a:xfrm>
            <a:off x="8985506" y="6617645"/>
            <a:ext cx="1600098" cy="82412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2" name="PEER | CSSR | INDIA"/>
          <p:cNvSpPr txBox="1"/>
          <p:nvPr userDrawn="1"/>
        </p:nvSpPr>
        <p:spPr>
          <a:xfrm>
            <a:off x="368530" y="6273696"/>
            <a:ext cx="2177935" cy="3427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sz="1200" dirty="0"/>
              <a:t> </a:t>
            </a:r>
            <a:r>
              <a:rPr lang="en-US" sz="1200" dirty="0"/>
              <a:t>DM</a:t>
            </a:r>
            <a:r>
              <a:rPr sz="1200" dirty="0"/>
              <a:t> | INDIA</a:t>
            </a:r>
          </a:p>
        </p:txBody>
      </p:sp>
    </p:spTree>
    <p:extLst>
      <p:ext uri="{BB962C8B-B14F-4D97-AF65-F5344CB8AC3E}">
        <p14:creationId xmlns:p14="http://schemas.microsoft.com/office/powerpoint/2010/main" val="1059101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85604" y="6331411"/>
            <a:ext cx="453698" cy="3686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AED0BF-B613-4EA2-A21D-6A60A5241C27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NDRF LOGO | NDRF - National Disaster Response Force"/>
          <p:cNvPicPr/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94485" cy="87693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/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5497" y="5944"/>
            <a:ext cx="882650" cy="877570"/>
          </a:xfrm>
          <a:prstGeom prst="rect">
            <a:avLst/>
          </a:prstGeom>
          <a:noFill/>
        </p:spPr>
      </p:pic>
      <p:sp>
        <p:nvSpPr>
          <p:cNvPr id="9" name="PEER | CSSR | INDIA"/>
          <p:cNvSpPr txBox="1"/>
          <p:nvPr userDrawn="1"/>
        </p:nvSpPr>
        <p:spPr>
          <a:xfrm>
            <a:off x="9175865" y="6367531"/>
            <a:ext cx="2177935" cy="3427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lang="en-US" sz="1200" dirty="0"/>
              <a:t>PPT – </a:t>
            </a:r>
            <a:endParaRPr sz="1200" dirty="0"/>
          </a:p>
        </p:txBody>
      </p:sp>
      <p:sp>
        <p:nvSpPr>
          <p:cNvPr id="10" name="Rectangle"/>
          <p:cNvSpPr/>
          <p:nvPr userDrawn="1"/>
        </p:nvSpPr>
        <p:spPr>
          <a:xfrm>
            <a:off x="505049" y="6587004"/>
            <a:ext cx="1600098" cy="82412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>
              <a:solidFill>
                <a:prstClr val="black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9442012" y="6721475"/>
            <a:ext cx="1597290" cy="79255"/>
          </a:xfrm>
          <a:prstGeom prst="rect">
            <a:avLst/>
          </a:prstGeom>
        </p:spPr>
      </p:pic>
      <p:sp>
        <p:nvSpPr>
          <p:cNvPr id="18" name="PEER | CSSR | INDIA"/>
          <p:cNvSpPr txBox="1"/>
          <p:nvPr userDrawn="1"/>
        </p:nvSpPr>
        <p:spPr>
          <a:xfrm>
            <a:off x="368530" y="6273696"/>
            <a:ext cx="2177935" cy="3427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lang="en-US" sz="1200" dirty="0"/>
              <a:t>DEEP DIVING l INDIA</a:t>
            </a:r>
            <a:endParaRPr sz="1200" dirty="0"/>
          </a:p>
        </p:txBody>
      </p:sp>
    </p:spTree>
    <p:extLst>
      <p:ext uri="{BB962C8B-B14F-4D97-AF65-F5344CB8AC3E}">
        <p14:creationId xmlns:p14="http://schemas.microsoft.com/office/powerpoint/2010/main" val="499629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85604" y="6331411"/>
            <a:ext cx="453698" cy="3686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AED0BF-B613-4EA2-A21D-6A60A5241C27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NDRF LOGO | NDRF - National Disaster Response Force"/>
          <p:cNvPicPr/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94485" cy="87693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/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5497" y="5944"/>
            <a:ext cx="882650" cy="877570"/>
          </a:xfrm>
          <a:prstGeom prst="rect">
            <a:avLst/>
          </a:prstGeom>
          <a:noFill/>
        </p:spPr>
      </p:pic>
      <p:sp>
        <p:nvSpPr>
          <p:cNvPr id="9" name="PEER | CSSR | INDIA"/>
          <p:cNvSpPr txBox="1"/>
          <p:nvPr userDrawn="1"/>
        </p:nvSpPr>
        <p:spPr>
          <a:xfrm>
            <a:off x="9175865" y="6367531"/>
            <a:ext cx="2177935" cy="3427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lang="en-US" sz="1200" dirty="0"/>
              <a:t>PPT – </a:t>
            </a:r>
            <a:endParaRPr sz="1200" dirty="0"/>
          </a:p>
        </p:txBody>
      </p:sp>
      <p:sp>
        <p:nvSpPr>
          <p:cNvPr id="10" name="Rectangle"/>
          <p:cNvSpPr/>
          <p:nvPr userDrawn="1"/>
        </p:nvSpPr>
        <p:spPr>
          <a:xfrm>
            <a:off x="505049" y="6587004"/>
            <a:ext cx="1600098" cy="82412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>
              <a:solidFill>
                <a:prstClr val="black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9442012" y="6721475"/>
            <a:ext cx="1597290" cy="79255"/>
          </a:xfrm>
          <a:prstGeom prst="rect">
            <a:avLst/>
          </a:prstGeom>
        </p:spPr>
      </p:pic>
      <p:sp>
        <p:nvSpPr>
          <p:cNvPr id="18" name="PEER | CSSR | INDIA"/>
          <p:cNvSpPr txBox="1"/>
          <p:nvPr userDrawn="1"/>
        </p:nvSpPr>
        <p:spPr>
          <a:xfrm>
            <a:off x="368530" y="6273696"/>
            <a:ext cx="2177935" cy="3427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lang="en-US" sz="1200" dirty="0"/>
              <a:t>DEEP DIVING l INDIA</a:t>
            </a:r>
            <a:endParaRPr sz="1200" dirty="0"/>
          </a:p>
        </p:txBody>
      </p:sp>
    </p:spTree>
    <p:extLst>
      <p:ext uri="{BB962C8B-B14F-4D97-AF65-F5344CB8AC3E}">
        <p14:creationId xmlns:p14="http://schemas.microsoft.com/office/powerpoint/2010/main" val="3643753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ED0BF-B613-4EA2-A21D-6A60A5241C27}" type="slidenum">
              <a:rPr lang="en-IN" smtClean="0"/>
              <a:t>1</a:t>
            </a:fld>
            <a:endParaRPr lang="en-IN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0530A12-6D06-BC48-7CFE-C30FD71C1819}"/>
              </a:ext>
            </a:extLst>
          </p:cNvPr>
          <p:cNvSpPr txBox="1">
            <a:spLocks/>
          </p:cNvSpPr>
          <p:nvPr/>
        </p:nvSpPr>
        <p:spPr>
          <a:xfrm>
            <a:off x="594188" y="1958152"/>
            <a:ext cx="11210924" cy="2145218"/>
          </a:xfrm>
          <a:prstGeom prst="parallelogram">
            <a:avLst/>
          </a:prstGeom>
          <a:solidFill>
            <a:srgbClr val="C00000"/>
          </a:solidFill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"/>
                <a:cs typeface="Arial" panose="020B0604020202020204" pitchFamily="34" charset="0"/>
              </a:rPr>
              <a:t>FIRST AID AND BASIC LIFE SUPPORT</a:t>
            </a:r>
            <a:endParaRPr lang="en-US" sz="4800" b="1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D0FACC7-D619-C71C-8122-575D91CA40E9}"/>
              </a:ext>
            </a:extLst>
          </p:cNvPr>
          <p:cNvSpPr txBox="1"/>
          <p:nvPr/>
        </p:nvSpPr>
        <p:spPr>
          <a:xfrm>
            <a:off x="6657720" y="4432538"/>
            <a:ext cx="45720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b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Mangal" panose="02040503050203030202" pitchFamily="18" charset="0"/>
              </a:rPr>
              <a:t>Presented by:- </a:t>
            </a:r>
            <a:r>
              <a:rPr lang="en-IN" b="1" dirty="0">
                <a:latin typeface="Verdana" panose="020B0604030504040204" pitchFamily="34" charset="0"/>
                <a:ea typeface="Verdana" panose="020B0604030504040204" pitchFamily="34" charset="0"/>
                <a:cs typeface="Mangal" panose="02040503050203030202" pitchFamily="18" charset="0"/>
              </a:rPr>
              <a:t>Dileep Kumar</a:t>
            </a:r>
            <a:r>
              <a:rPr lang="en-IN" b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Mangal" panose="02040503050203030202" pitchFamily="18" charset="0"/>
              </a:rPr>
              <a:t>, 2IC</a:t>
            </a:r>
            <a:endParaRPr lang="en-US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62915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6362" y="2766218"/>
            <a:ext cx="5703276" cy="1325563"/>
          </a:xfrm>
          <a:solidFill>
            <a:srgbClr val="C00000"/>
          </a:solidFill>
        </p:spPr>
        <p:txBody>
          <a:bodyPr>
            <a:normAutofit/>
          </a:bodyPr>
          <a:lstStyle/>
          <a:p>
            <a:r>
              <a:rPr lang="en-US" altLang="en-US" b="1" dirty="0">
                <a:solidFill>
                  <a:schemeClr val="bg1"/>
                </a:solidFill>
                <a:latin typeface="Open Sans "/>
                <a:cs typeface="Arial" panose="020B0604020202020204" pitchFamily="34" charset="0"/>
              </a:rPr>
              <a:t>CAUSES OF AIRWAY OBSTRUCTION</a:t>
            </a:r>
            <a:endParaRPr lang="en-IN" dirty="0">
              <a:solidFill>
                <a:schemeClr val="bg1"/>
              </a:solidFill>
              <a:latin typeface="Open Sans 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91592" y="1391285"/>
            <a:ext cx="4636477" cy="4351338"/>
          </a:xfrm>
          <a:solidFill>
            <a:schemeClr val="bg2"/>
          </a:solidFill>
        </p:spPr>
        <p:txBody>
          <a:bodyPr/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altLang="en-US" b="1" dirty="0">
                <a:latin typeface="Open Sans "/>
              </a:rPr>
              <a:t>Foreign Body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altLang="en-US" b="1" dirty="0">
                <a:latin typeface="Open Sans "/>
              </a:rPr>
              <a:t> Tongue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altLang="en-US" b="1" dirty="0">
                <a:latin typeface="Open Sans "/>
              </a:rPr>
              <a:t> Tissue damage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altLang="en-US" b="1" dirty="0">
                <a:latin typeface="Open Sans "/>
              </a:rPr>
              <a:t> Acute epiglottis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altLang="en-US" b="1" dirty="0">
                <a:latin typeface="Open Sans "/>
              </a:rPr>
              <a:t> Illness</a:t>
            </a:r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139834" y="6274261"/>
            <a:ext cx="453698" cy="368646"/>
          </a:xfrm>
        </p:spPr>
        <p:txBody>
          <a:bodyPr/>
          <a:lstStyle/>
          <a:p>
            <a:fld id="{68AED0BF-B613-4EA2-A21D-6A60A5241C27}" type="slidenum">
              <a:rPr lang="en-IN" smtClean="0"/>
              <a:t>10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8012433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" y="2590457"/>
            <a:ext cx="4683370" cy="1325563"/>
          </a:xfrm>
          <a:solidFill>
            <a:srgbClr val="C00000"/>
          </a:solidFill>
        </p:spPr>
        <p:txBody>
          <a:bodyPr>
            <a:normAutofit fontScale="90000"/>
          </a:bodyPr>
          <a:lstStyle/>
          <a:p>
            <a:r>
              <a:rPr lang="en-US" altLang="en-US" b="1" dirty="0">
                <a:solidFill>
                  <a:schemeClr val="bg1"/>
                </a:solidFill>
                <a:latin typeface="Open Sans "/>
                <a:cs typeface="Arial" panose="020B0604020202020204" pitchFamily="34" charset="0"/>
              </a:rPr>
              <a:t>MANAGING FBAO IN INFANTS</a:t>
            </a:r>
            <a:endParaRPr lang="en-IN" dirty="0">
              <a:solidFill>
                <a:schemeClr val="bg1"/>
              </a:solidFill>
              <a:latin typeface="Open Sans 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49008" y="1992070"/>
            <a:ext cx="3244361" cy="3529499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174124" y="6285691"/>
            <a:ext cx="453698" cy="368646"/>
          </a:xfrm>
        </p:spPr>
        <p:txBody>
          <a:bodyPr/>
          <a:lstStyle/>
          <a:p>
            <a:fld id="{68AED0BF-B613-4EA2-A21D-6A60A5241C27}" type="slidenum">
              <a:rPr lang="en-IN" smtClean="0"/>
              <a:t>11</a:t>
            </a:fld>
            <a:endParaRPr lang="en-IN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4260" y="1932660"/>
            <a:ext cx="3434825" cy="3588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8597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94" y="2766218"/>
            <a:ext cx="3566746" cy="1325563"/>
          </a:xfrm>
          <a:solidFill>
            <a:srgbClr val="C00000"/>
          </a:solidFill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Open Sans "/>
                <a:cs typeface="Arial" panose="020B0604020202020204" pitchFamily="34" charset="0"/>
              </a:rPr>
              <a:t>TYPE OF BLEEDING</a:t>
            </a:r>
            <a:endParaRPr lang="en-IN" sz="4000" dirty="0">
              <a:solidFill>
                <a:schemeClr val="bg1"/>
              </a:solidFill>
              <a:latin typeface="Open Sans 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14800" y="1831321"/>
            <a:ext cx="7239000" cy="3498571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231274" y="6274261"/>
            <a:ext cx="453698" cy="368646"/>
          </a:xfrm>
        </p:spPr>
        <p:txBody>
          <a:bodyPr/>
          <a:lstStyle/>
          <a:p>
            <a:fld id="{68AED0BF-B613-4EA2-A21D-6A60A5241C27}" type="slidenum">
              <a:rPr lang="en-IN" smtClean="0"/>
              <a:t>12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028241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4966" y="888023"/>
            <a:ext cx="9762068" cy="528894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139834" y="6285691"/>
            <a:ext cx="453698" cy="368646"/>
          </a:xfrm>
        </p:spPr>
        <p:txBody>
          <a:bodyPr/>
          <a:lstStyle/>
          <a:p>
            <a:fld id="{68AED0BF-B613-4EA2-A21D-6A60A5241C27}" type="slidenum">
              <a:rPr lang="en-IN" smtClean="0"/>
              <a:t>13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958122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884" y="2879724"/>
            <a:ext cx="5530361" cy="1325563"/>
          </a:xfrm>
          <a:solidFill>
            <a:srgbClr val="C00000"/>
          </a:solidFill>
        </p:spPr>
        <p:txBody>
          <a:bodyPr>
            <a:normAutofit fontScale="90000"/>
          </a:bodyPr>
          <a:lstStyle/>
          <a:p>
            <a:r>
              <a:rPr lang="en-US" altLang="en-US" b="1" dirty="0">
                <a:solidFill>
                  <a:schemeClr val="bg1"/>
                </a:solidFill>
                <a:latin typeface="Open Sans "/>
                <a:cs typeface="Arial" panose="020B0604020202020204" pitchFamily="34" charset="0"/>
              </a:rPr>
              <a:t>PROCEDURE TO CONTROL BLEEDING</a:t>
            </a:r>
            <a:endParaRPr lang="en-IN" dirty="0">
              <a:solidFill>
                <a:schemeClr val="bg1"/>
              </a:solidFill>
              <a:latin typeface="Open Sans 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69977" y="1327638"/>
            <a:ext cx="5627077" cy="4849325"/>
          </a:xfrm>
        </p:spPr>
        <p:txBody>
          <a:bodyPr/>
          <a:lstStyle/>
          <a:p>
            <a:pPr lvl="0"/>
            <a:r>
              <a:rPr lang="en-US" b="1" dirty="0">
                <a:latin typeface="Open Sans "/>
              </a:rPr>
              <a:t>Direct Pressure</a:t>
            </a:r>
          </a:p>
          <a:p>
            <a:pPr lvl="0"/>
            <a:endParaRPr lang="en-US" b="1" dirty="0">
              <a:latin typeface="Open Sans "/>
            </a:endParaRPr>
          </a:p>
          <a:p>
            <a:pPr lvl="0"/>
            <a:endParaRPr lang="en-US" b="1" dirty="0">
              <a:latin typeface="Open Sans "/>
            </a:endParaRPr>
          </a:p>
          <a:p>
            <a:pPr marL="0" lvl="0" indent="0">
              <a:buNone/>
            </a:pPr>
            <a:endParaRPr lang="en-IN" dirty="0">
              <a:latin typeface="Open Sans "/>
            </a:endParaRPr>
          </a:p>
          <a:p>
            <a:pPr lvl="0"/>
            <a:r>
              <a:rPr lang="en-US" b="1" dirty="0">
                <a:latin typeface="Open Sans "/>
              </a:rPr>
              <a:t>Elevation</a:t>
            </a:r>
          </a:p>
          <a:p>
            <a:pPr lvl="0"/>
            <a:endParaRPr lang="en-US" b="1" dirty="0">
              <a:latin typeface="Open Sans "/>
            </a:endParaRPr>
          </a:p>
          <a:p>
            <a:pPr lvl="0"/>
            <a:endParaRPr lang="en-US" b="1" dirty="0">
              <a:latin typeface="Open Sans "/>
            </a:endParaRPr>
          </a:p>
          <a:p>
            <a:pPr marL="0" lvl="0" indent="0">
              <a:buNone/>
            </a:pPr>
            <a:endParaRPr lang="en-IN" dirty="0">
              <a:latin typeface="Open Sans "/>
            </a:endParaRPr>
          </a:p>
          <a:p>
            <a:pPr lvl="0"/>
            <a:r>
              <a:rPr lang="en-US" b="1" dirty="0">
                <a:latin typeface="Open Sans "/>
              </a:rPr>
              <a:t>Pressure Points</a:t>
            </a:r>
            <a:endParaRPr lang="en-IN" dirty="0">
              <a:latin typeface="Open Sans "/>
            </a:endParaRPr>
          </a:p>
          <a:p>
            <a:endParaRPr lang="en-IN" dirty="0">
              <a:latin typeface="Open Sans 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134883" y="6308551"/>
            <a:ext cx="453698" cy="368646"/>
          </a:xfrm>
        </p:spPr>
        <p:txBody>
          <a:bodyPr/>
          <a:lstStyle/>
          <a:p>
            <a:fld id="{68AED0BF-B613-4EA2-A21D-6A60A5241C27}" type="slidenum">
              <a:rPr lang="en-IN" smtClean="0"/>
              <a:t>14</a:t>
            </a:fld>
            <a:endParaRPr lang="en-IN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5207" y="1327638"/>
            <a:ext cx="2461847" cy="16226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5207" y="2879724"/>
            <a:ext cx="2461848" cy="16070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35207" y="4497758"/>
            <a:ext cx="2453051" cy="1469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2437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852" y="2558563"/>
            <a:ext cx="5052647" cy="1787402"/>
          </a:xfrm>
          <a:solidFill>
            <a:srgbClr val="C00000"/>
          </a:solidFill>
        </p:spPr>
        <p:txBody>
          <a:bodyPr>
            <a:normAutofit fontScale="90000"/>
          </a:bodyPr>
          <a:lstStyle/>
          <a:p>
            <a:r>
              <a:rPr lang="en-US" altLang="en-US" b="1" dirty="0">
                <a:solidFill>
                  <a:schemeClr val="bg1"/>
                </a:solidFill>
                <a:latin typeface="Open Sans "/>
                <a:ea typeface="Angsana New" panose="020B0502040204020203" pitchFamily="18" charset="-34"/>
                <a:cs typeface="Arial" panose="020B0604020202020204" pitchFamily="34" charset="0"/>
              </a:rPr>
              <a:t>PRESSURE POINTS MOST OFTEN USED ARE THE</a:t>
            </a:r>
            <a:endParaRPr lang="en-IN" dirty="0">
              <a:solidFill>
                <a:schemeClr val="bg1"/>
              </a:solidFill>
              <a:latin typeface="Open Sans 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45722" y="1011115"/>
            <a:ext cx="6321669" cy="4651181"/>
          </a:xfrm>
        </p:spPr>
        <p:txBody>
          <a:bodyPr>
            <a:normAutofit/>
          </a:bodyPr>
          <a:lstStyle/>
          <a:p>
            <a:r>
              <a:rPr lang="en-US" altLang="en-US" dirty="0">
                <a:latin typeface="Open Sans "/>
                <a:cs typeface="Times New Roman" panose="02020603050405020304" pitchFamily="18" charset="0"/>
              </a:rPr>
              <a:t>Brachial point in the arm.</a:t>
            </a:r>
          </a:p>
          <a:p>
            <a:pPr>
              <a:buNone/>
            </a:pPr>
            <a:endParaRPr lang="en-US" altLang="en-US" dirty="0">
              <a:latin typeface="Open Sans "/>
              <a:cs typeface="Times New Roman" panose="02020603050405020304" pitchFamily="18" charset="0"/>
            </a:endParaRPr>
          </a:p>
          <a:p>
            <a:r>
              <a:rPr lang="en-US" altLang="en-US" dirty="0">
                <a:latin typeface="Open Sans "/>
                <a:cs typeface="Times New Roman" panose="02020603050405020304" pitchFamily="18" charset="0"/>
              </a:rPr>
              <a:t>Femoral point in the leg.</a:t>
            </a:r>
          </a:p>
          <a:p>
            <a:endParaRPr lang="en-US" dirty="0">
              <a:latin typeface="Open Sans "/>
            </a:endParaRPr>
          </a:p>
          <a:p>
            <a:endParaRPr lang="en-IN" dirty="0">
              <a:latin typeface="Open Sans 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156288" y="6285691"/>
            <a:ext cx="453698" cy="368646"/>
          </a:xfrm>
        </p:spPr>
        <p:txBody>
          <a:bodyPr/>
          <a:lstStyle/>
          <a:p>
            <a:fld id="{68AED0BF-B613-4EA2-A21D-6A60A5241C27}" type="slidenum">
              <a:rPr lang="en-IN" smtClean="0"/>
              <a:t>15</a:t>
            </a:fld>
            <a:endParaRPr lang="en-IN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0508" y="2716824"/>
            <a:ext cx="4335780" cy="2945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9698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399" y="2774218"/>
            <a:ext cx="3250223" cy="1325563"/>
          </a:xfrm>
          <a:solidFill>
            <a:srgbClr val="C00000"/>
          </a:solidFill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Open Sans "/>
                <a:cs typeface="Arial" panose="020B0604020202020204" pitchFamily="34" charset="0"/>
              </a:rPr>
              <a:t>SIGNS OF SHOCK</a:t>
            </a:r>
            <a:endParaRPr lang="en-IN" sz="4000" dirty="0">
              <a:solidFill>
                <a:schemeClr val="bg1"/>
              </a:solidFill>
              <a:latin typeface="Open Sans 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40530" y="1178169"/>
            <a:ext cx="7016554" cy="4629517"/>
          </a:xfrm>
          <a:solidFill>
            <a:schemeClr val="bg2"/>
          </a:solidFill>
        </p:spPr>
        <p:txBody>
          <a:bodyPr>
            <a:normAutofit/>
          </a:bodyPr>
          <a:lstStyle/>
          <a:p>
            <a:pPr lvl="1">
              <a:lnSpc>
                <a:spcPct val="150000"/>
              </a:lnSpc>
            </a:pPr>
            <a:r>
              <a:rPr lang="en-US" altLang="en-US" sz="3000" dirty="0">
                <a:latin typeface="Open Sans "/>
                <a:cs typeface="Times New Roman" panose="02020603050405020304" pitchFamily="18" charset="0"/>
              </a:rPr>
              <a:t>Rapid and shallow breathing.</a:t>
            </a:r>
          </a:p>
          <a:p>
            <a:pPr lvl="1">
              <a:lnSpc>
                <a:spcPct val="150000"/>
              </a:lnSpc>
            </a:pPr>
            <a:r>
              <a:rPr lang="en-US" altLang="en-US" sz="3000" dirty="0">
                <a:latin typeface="Open Sans "/>
                <a:cs typeface="Times New Roman" panose="02020603050405020304" pitchFamily="18" charset="0"/>
              </a:rPr>
              <a:t>Capillary refill of greater than 2 seconds.</a:t>
            </a:r>
          </a:p>
          <a:p>
            <a:pPr lvl="1">
              <a:lnSpc>
                <a:spcPct val="100000"/>
              </a:lnSpc>
            </a:pPr>
            <a:r>
              <a:rPr lang="en-US" altLang="en-US" sz="3000" dirty="0">
                <a:latin typeface="Open Sans "/>
                <a:cs typeface="Times New Roman" panose="02020603050405020304" pitchFamily="18" charset="0"/>
              </a:rPr>
              <a:t>Failure to follow simple commands, such as, “Squeeze my hand.”</a:t>
            </a:r>
          </a:p>
          <a:p>
            <a:pPr lvl="1">
              <a:lnSpc>
                <a:spcPct val="150000"/>
              </a:lnSpc>
            </a:pPr>
            <a:r>
              <a:rPr lang="en-US" altLang="en-US" sz="3000" dirty="0">
                <a:latin typeface="Open Sans "/>
                <a:cs typeface="Times New Roman" panose="02020603050405020304" pitchFamily="18" charset="0"/>
              </a:rPr>
              <a:t>Changes in skin color.</a:t>
            </a:r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162694" y="6285691"/>
            <a:ext cx="453698" cy="368646"/>
          </a:xfrm>
        </p:spPr>
        <p:txBody>
          <a:bodyPr/>
          <a:lstStyle/>
          <a:p>
            <a:fld id="{68AED0BF-B613-4EA2-A21D-6A60A5241C27}" type="slidenum">
              <a:rPr lang="en-IN" smtClean="0"/>
              <a:t>16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2959947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4294" y="2654405"/>
            <a:ext cx="4832838" cy="1325563"/>
          </a:xfrm>
          <a:solidFill>
            <a:srgbClr val="C00000"/>
          </a:solidFill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Open Sans "/>
                <a:cs typeface="Arial" panose="020B0604020202020204" pitchFamily="34" charset="0"/>
              </a:rPr>
              <a:t>TREATMENT FOR SHOCK</a:t>
            </a:r>
            <a:endParaRPr lang="en-IN" sz="4000" dirty="0">
              <a:solidFill>
                <a:schemeClr val="bg1"/>
              </a:solidFill>
              <a:latin typeface="Open Sans 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78475" y="2082111"/>
            <a:ext cx="5832475" cy="2693778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139834" y="6308551"/>
            <a:ext cx="453698" cy="368646"/>
          </a:xfrm>
        </p:spPr>
        <p:txBody>
          <a:bodyPr/>
          <a:lstStyle/>
          <a:p>
            <a:fld id="{68AED0BF-B613-4EA2-A21D-6A60A5241C27}" type="slidenum">
              <a:rPr lang="en-IN" smtClean="0"/>
              <a:t>17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5033340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0215" y="2766218"/>
            <a:ext cx="4598965" cy="1325563"/>
          </a:xfrm>
          <a:solidFill>
            <a:srgbClr val="C00000"/>
          </a:solidFill>
        </p:spPr>
        <p:txBody>
          <a:bodyPr>
            <a:normAutofit/>
          </a:bodyPr>
          <a:lstStyle/>
          <a:p>
            <a:r>
              <a:rPr lang="en-US" altLang="en-US" sz="4000" b="1" dirty="0">
                <a:solidFill>
                  <a:schemeClr val="bg1"/>
                </a:solidFill>
                <a:latin typeface="Open Sans "/>
                <a:ea typeface="Angsana New" panose="020B0502040204020203" pitchFamily="18" charset="-34"/>
                <a:cs typeface="Arial" panose="020B0604020202020204" pitchFamily="34" charset="0"/>
              </a:rPr>
              <a:t>TREATMENT FOR WOUNDS </a:t>
            </a:r>
            <a:endParaRPr lang="en-IN" sz="4000" dirty="0">
              <a:solidFill>
                <a:schemeClr val="bg1"/>
              </a:solidFill>
              <a:latin typeface="Open Sans 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70392" y="2766218"/>
            <a:ext cx="5709138" cy="1444501"/>
          </a:xfrm>
        </p:spPr>
        <p:txBody>
          <a:bodyPr/>
          <a:lstStyle/>
          <a:p>
            <a:r>
              <a:rPr lang="en-US" dirty="0">
                <a:latin typeface="Open Sans "/>
              </a:rPr>
              <a:t>Control bleeding.</a:t>
            </a:r>
          </a:p>
          <a:p>
            <a:r>
              <a:rPr lang="en-US" dirty="0">
                <a:latin typeface="Open Sans "/>
              </a:rPr>
              <a:t>Prevent secondary infection.</a:t>
            </a:r>
            <a:endParaRPr lang="en-IN" dirty="0">
              <a:latin typeface="Open Sans 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116974" y="6297121"/>
            <a:ext cx="453698" cy="368646"/>
          </a:xfrm>
        </p:spPr>
        <p:txBody>
          <a:bodyPr/>
          <a:lstStyle/>
          <a:p>
            <a:fld id="{68AED0BF-B613-4EA2-A21D-6A60A5241C27}" type="slidenum">
              <a:rPr lang="en-IN" smtClean="0"/>
              <a:t>18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3526342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776" y="2584938"/>
            <a:ext cx="4366846" cy="1620349"/>
          </a:xfrm>
          <a:solidFill>
            <a:srgbClr val="C00000"/>
          </a:solidFill>
        </p:spPr>
        <p:txBody>
          <a:bodyPr>
            <a:normAutofit fontScale="90000"/>
          </a:bodyPr>
          <a:lstStyle/>
          <a:p>
            <a:r>
              <a:rPr lang="en-US" altLang="en-US" b="1" dirty="0">
                <a:solidFill>
                  <a:schemeClr val="bg1"/>
                </a:solidFill>
                <a:latin typeface="Open Sans "/>
                <a:ea typeface="Angsana New" panose="020B0502040204020203" pitchFamily="18" charset="-34"/>
                <a:cs typeface="Arial" panose="020B0604020202020204" pitchFamily="34" charset="0"/>
              </a:rPr>
              <a:t>DIFFERENCE A DRESSING AND A BANDAGE</a:t>
            </a:r>
            <a:endParaRPr lang="en-IN" dirty="0">
              <a:solidFill>
                <a:schemeClr val="bg1"/>
              </a:solidFill>
              <a:latin typeface="Open Sans 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1954" y="2186110"/>
            <a:ext cx="6271845" cy="2379662"/>
          </a:xfrm>
          <a:solidFill>
            <a:schemeClr val="bg2"/>
          </a:solidFill>
        </p:spPr>
        <p:txBody>
          <a:bodyPr/>
          <a:lstStyle/>
          <a:p>
            <a:r>
              <a:rPr lang="en-US" altLang="en-US" dirty="0">
                <a:latin typeface="Open Sans "/>
                <a:cs typeface="Times New Roman" panose="02020603050405020304" pitchFamily="18" charset="0"/>
              </a:rPr>
              <a:t>A dressing is applied directly to the wound.</a:t>
            </a:r>
          </a:p>
          <a:p>
            <a:pPr>
              <a:buNone/>
            </a:pPr>
            <a:endParaRPr lang="en-US" altLang="en-US" dirty="0">
              <a:latin typeface="Open Sans "/>
              <a:cs typeface="Times New Roman" panose="02020603050405020304" pitchFamily="18" charset="0"/>
            </a:endParaRPr>
          </a:p>
          <a:p>
            <a:r>
              <a:rPr lang="en-US" altLang="en-US" dirty="0">
                <a:latin typeface="Open Sans "/>
                <a:cs typeface="Times New Roman" panose="02020603050405020304" pitchFamily="18" charset="0"/>
              </a:rPr>
              <a:t>A bandage holds the dressing in place.</a:t>
            </a:r>
          </a:p>
          <a:p>
            <a:endParaRPr lang="en-US" dirty="0">
              <a:latin typeface="Open Sans "/>
              <a:cs typeface="Times New Roman" panose="02020603050405020304" pitchFamily="18" charset="0"/>
            </a:endParaRPr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128404" y="6285691"/>
            <a:ext cx="453698" cy="368646"/>
          </a:xfrm>
        </p:spPr>
        <p:txBody>
          <a:bodyPr/>
          <a:lstStyle/>
          <a:p>
            <a:fld id="{68AED0BF-B613-4EA2-A21D-6A60A5241C27}" type="slidenum">
              <a:rPr lang="en-IN" smtClean="0"/>
              <a:t>19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8452479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881" y="2664311"/>
            <a:ext cx="3505202" cy="1325563"/>
          </a:xfrm>
          <a:solidFill>
            <a:srgbClr val="C00000"/>
          </a:solidFill>
        </p:spPr>
        <p:txBody>
          <a:bodyPr>
            <a:normAutofit/>
          </a:bodyPr>
          <a:lstStyle/>
          <a:p>
            <a:r>
              <a:rPr lang="en-US" altLang="en-US" sz="4000" b="1" dirty="0">
                <a:solidFill>
                  <a:schemeClr val="bg1"/>
                </a:solidFill>
                <a:latin typeface="Open Sans "/>
                <a:cs typeface="Arial" panose="020B0604020202020204" pitchFamily="34" charset="0"/>
              </a:rPr>
              <a:t>OBJECTIVES</a:t>
            </a:r>
            <a:endParaRPr lang="en-IN" sz="4000" dirty="0">
              <a:solidFill>
                <a:schemeClr val="bg1"/>
              </a:solidFill>
              <a:latin typeface="Open Sans 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94992" y="1292468"/>
            <a:ext cx="7992207" cy="4413739"/>
          </a:xfrm>
        </p:spPr>
        <p:txBody>
          <a:bodyPr>
            <a:normAutofit lnSpcReduction="10000"/>
          </a:bodyPr>
          <a:lstStyle/>
          <a:p>
            <a:pPr marL="0" indent="0">
              <a:buNone/>
              <a:defRPr/>
            </a:pPr>
            <a:r>
              <a:rPr lang="en-US" b="1" dirty="0">
                <a:latin typeface="Open Sans "/>
                <a:cs typeface="Times New Roman" pitchFamily="18" charset="0"/>
              </a:rPr>
              <a:t>Upon completion of this lesson, you will be able to:</a:t>
            </a:r>
          </a:p>
          <a:p>
            <a:pPr marL="0" indent="0">
              <a:buNone/>
              <a:defRPr/>
            </a:pPr>
            <a:endParaRPr lang="en-US" dirty="0">
              <a:latin typeface="Open Sans "/>
              <a:cs typeface="Times New Roman" pitchFamily="18" charset="0"/>
            </a:endParaRPr>
          </a:p>
          <a:p>
            <a:pPr fontAlgn="auto">
              <a:lnSpc>
                <a:spcPct val="100000"/>
              </a:lnSpc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dirty="0">
                <a:latin typeface="Open Sans "/>
                <a:cs typeface="Times New Roman" pitchFamily="18" charset="0"/>
              </a:rPr>
              <a:t>Define first aid</a:t>
            </a:r>
          </a:p>
          <a:p>
            <a:pPr fontAlgn="auto">
              <a:lnSpc>
                <a:spcPct val="100000"/>
              </a:lnSpc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dirty="0">
                <a:latin typeface="Open Sans "/>
                <a:cs typeface="Times New Roman" pitchFamily="18" charset="0"/>
              </a:rPr>
              <a:t>Describe BLS</a:t>
            </a:r>
          </a:p>
          <a:p>
            <a:pPr fontAlgn="auto">
              <a:lnSpc>
                <a:spcPct val="100000"/>
              </a:lnSpc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dirty="0">
                <a:latin typeface="Open Sans "/>
                <a:cs typeface="Times New Roman" pitchFamily="18" charset="0"/>
              </a:rPr>
              <a:t>Describe FBAO</a:t>
            </a:r>
          </a:p>
          <a:p>
            <a:pPr fontAlgn="auto">
              <a:lnSpc>
                <a:spcPct val="100000"/>
              </a:lnSpc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dirty="0">
                <a:latin typeface="Open Sans "/>
                <a:cs typeface="Times New Roman" pitchFamily="18" charset="0"/>
              </a:rPr>
              <a:t>List the steps of control bleeding</a:t>
            </a:r>
          </a:p>
          <a:p>
            <a:pPr fontAlgn="auto">
              <a:lnSpc>
                <a:spcPct val="100000"/>
              </a:lnSpc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dirty="0">
                <a:latin typeface="Open Sans "/>
                <a:cs typeface="Times New Roman" pitchFamily="18" charset="0"/>
              </a:rPr>
              <a:t>Describe fracture</a:t>
            </a:r>
          </a:p>
          <a:p>
            <a:pPr fontAlgn="auto">
              <a:lnSpc>
                <a:spcPct val="100000"/>
              </a:lnSpc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dirty="0">
                <a:latin typeface="Open Sans "/>
                <a:cs typeface="Times New Roman" pitchFamily="18" charset="0"/>
              </a:rPr>
              <a:t>Describe splinting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036964" y="6308551"/>
            <a:ext cx="453698" cy="368646"/>
          </a:xfrm>
        </p:spPr>
        <p:txBody>
          <a:bodyPr/>
          <a:lstStyle/>
          <a:p>
            <a:fld id="{68AED0BF-B613-4EA2-A21D-6A60A5241C27}" type="slidenum">
              <a:rPr lang="en-IN" smtClean="0"/>
              <a:t>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292853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268" y="2584939"/>
            <a:ext cx="4437185" cy="1602764"/>
          </a:xfrm>
          <a:solidFill>
            <a:srgbClr val="C00000"/>
          </a:solidFill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Open Sans "/>
                <a:cs typeface="Arial" panose="020B0604020202020204" pitchFamily="34" charset="0"/>
              </a:rPr>
              <a:t>CLOSED AND OPEN FRACTURES</a:t>
            </a:r>
            <a:endParaRPr lang="en-IN" dirty="0">
              <a:solidFill>
                <a:schemeClr val="bg1"/>
              </a:solidFill>
              <a:latin typeface="Open Sans 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50069" y="1468317"/>
            <a:ext cx="3552093" cy="3995658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116974" y="6308551"/>
            <a:ext cx="453698" cy="368646"/>
          </a:xfrm>
        </p:spPr>
        <p:txBody>
          <a:bodyPr/>
          <a:lstStyle/>
          <a:p>
            <a:fld id="{68AED0BF-B613-4EA2-A21D-6A60A5241C27}" type="slidenum">
              <a:rPr lang="en-IN" smtClean="0"/>
              <a:t>20</a:t>
            </a:fld>
            <a:endParaRPr lang="en-IN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0278" y="1468316"/>
            <a:ext cx="3308266" cy="3995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9587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2851" y="2826725"/>
            <a:ext cx="3206265" cy="1151793"/>
          </a:xfrm>
          <a:solidFill>
            <a:srgbClr val="C00000"/>
          </a:solidFill>
        </p:spPr>
        <p:txBody>
          <a:bodyPr>
            <a:noAutofit/>
          </a:bodyPr>
          <a:lstStyle/>
          <a:p>
            <a:br>
              <a:rPr lang="en-US" altLang="en-US" sz="4000" b="1" dirty="0">
                <a:solidFill>
                  <a:schemeClr val="accent1"/>
                </a:solidFill>
                <a:latin typeface="Open Sans "/>
                <a:cs typeface="Arial" panose="020B0604020202020204" pitchFamily="34" charset="0"/>
              </a:rPr>
            </a:br>
            <a:r>
              <a:rPr lang="en-US" altLang="en-US" sz="4000" b="1" dirty="0">
                <a:solidFill>
                  <a:schemeClr val="bg1"/>
                </a:solidFill>
                <a:latin typeface="Open Sans "/>
                <a:cs typeface="Arial" panose="020B0604020202020204" pitchFamily="34" charset="0"/>
              </a:rPr>
              <a:t>SPLINTING</a:t>
            </a:r>
            <a:br>
              <a:rPr lang="en-IN" altLang="en-US" sz="4000" b="1" dirty="0">
                <a:solidFill>
                  <a:schemeClr val="bg1"/>
                </a:solidFill>
                <a:latin typeface="Open Sans "/>
                <a:cs typeface="Arial" panose="020B0604020202020204" pitchFamily="34" charset="0"/>
              </a:rPr>
            </a:br>
            <a:endParaRPr lang="en-IN" sz="4000" dirty="0">
              <a:solidFill>
                <a:schemeClr val="bg1"/>
              </a:solidFill>
              <a:latin typeface="Open Sans 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4123" y="1238396"/>
            <a:ext cx="7379677" cy="4381208"/>
          </a:xfrm>
          <a:solidFill>
            <a:schemeClr val="bg2"/>
          </a:solidFill>
        </p:spPr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v"/>
            </a:pPr>
            <a:r>
              <a:rPr lang="en-US" altLang="en-US" dirty="0">
                <a:latin typeface="Open Sans "/>
                <a:cs typeface="Times New Roman" panose="02020603050405020304" pitchFamily="18" charset="0"/>
              </a:rPr>
              <a:t>The most common procedure for immobilizing an injury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en-US" altLang="en-US" dirty="0">
                <a:latin typeface="Open Sans "/>
                <a:cs typeface="Times New Roman" panose="02020603050405020304" pitchFamily="18" charset="0"/>
              </a:rPr>
              <a:t>Cardboard is the material most commonly used for splints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en-US" altLang="en-US" dirty="0">
                <a:latin typeface="Open Sans "/>
                <a:cs typeface="Times New Roman" panose="02020603050405020304" pitchFamily="18" charset="0"/>
              </a:rPr>
              <a:t>Soft materials: Towels, blankets, or pillows, tied with bandaging materials of soft cloths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en-US" altLang="en-US" dirty="0">
                <a:latin typeface="Open Sans "/>
                <a:cs typeface="Times New Roman" panose="02020603050405020304" pitchFamily="18" charset="0"/>
              </a:rPr>
              <a:t>Rigid materials: a board, metal strip, folded magazine or newspaper, or another rigid item.</a:t>
            </a:r>
          </a:p>
          <a:p>
            <a:endParaRPr lang="en-IN" dirty="0">
              <a:latin typeface="Open Sans 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ED0BF-B613-4EA2-A21D-6A60A5241C27}" type="slidenum">
              <a:rPr lang="en-IN" smtClean="0"/>
              <a:t>21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451413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866" y="2311095"/>
            <a:ext cx="5492264" cy="1752232"/>
          </a:xfrm>
          <a:solidFill>
            <a:srgbClr val="C00000"/>
          </a:solidFill>
        </p:spPr>
        <p:txBody>
          <a:bodyPr>
            <a:normAutofit fontScale="90000"/>
          </a:bodyPr>
          <a:lstStyle/>
          <a:p>
            <a:pPr algn="ctr"/>
            <a:r>
              <a:rPr lang="en-US" altLang="en-US" b="1" dirty="0">
                <a:solidFill>
                  <a:schemeClr val="bg1"/>
                </a:solidFill>
                <a:latin typeface="Open Sans "/>
                <a:ea typeface="Angsana New" panose="020B0502040204020203" pitchFamily="18" charset="-34"/>
                <a:cs typeface="Arial" panose="020B0604020202020204" pitchFamily="34" charset="0"/>
              </a:rPr>
              <a:t>VICTIMS HAS THE RIGHT TO REFUSE TREATMENT</a:t>
            </a:r>
            <a:endParaRPr lang="en-IN" dirty="0">
              <a:solidFill>
                <a:schemeClr val="bg1"/>
              </a:solidFill>
              <a:latin typeface="Open Sans 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20840" y="2080260"/>
            <a:ext cx="4632959" cy="2518117"/>
          </a:xfrm>
          <a:solidFill>
            <a:schemeClr val="bg2"/>
          </a:solidFill>
        </p:spPr>
        <p:txBody>
          <a:bodyPr/>
          <a:lstStyle/>
          <a:p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dirty="0">
                <a:latin typeface="Open Sans "/>
                <a:cs typeface="Times New Roman" panose="02020603050405020304" pitchFamily="18" charset="0"/>
              </a:rPr>
              <a:t>Pay careful attention.</a:t>
            </a:r>
          </a:p>
          <a:p>
            <a:pPr>
              <a:buNone/>
            </a:pPr>
            <a:endParaRPr lang="en-US" altLang="en-US" dirty="0">
              <a:latin typeface="Open Sans "/>
              <a:cs typeface="Times New Roman" panose="02020603050405020304" pitchFamily="18" charset="0"/>
            </a:endParaRPr>
          </a:p>
          <a:p>
            <a:r>
              <a:rPr lang="en-US" altLang="en-US" dirty="0">
                <a:latin typeface="Open Sans "/>
                <a:cs typeface="Times New Roman" panose="02020603050405020304" pitchFamily="18" charset="0"/>
              </a:rPr>
              <a:t>Look, listen, and feel for anything unusual.</a:t>
            </a:r>
          </a:p>
          <a:p>
            <a:endParaRPr lang="en-US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116974" y="6229350"/>
            <a:ext cx="453698" cy="482137"/>
          </a:xfrm>
        </p:spPr>
        <p:txBody>
          <a:bodyPr/>
          <a:lstStyle/>
          <a:p>
            <a:fld id="{68AED0BF-B613-4EA2-A21D-6A60A5241C27}" type="slidenum">
              <a:rPr lang="en-IN" smtClean="0"/>
              <a:t>22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7071190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39" y="2879724"/>
            <a:ext cx="3821723" cy="1325563"/>
          </a:xfrm>
          <a:solidFill>
            <a:srgbClr val="C00000"/>
          </a:solidFill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Open Sans "/>
                <a:cs typeface="Arial" panose="020B0604020202020204" pitchFamily="34" charset="0"/>
              </a:rPr>
              <a:t>ONGOING ASSESSMENT</a:t>
            </a:r>
            <a:endParaRPr lang="en-IN" sz="4000" dirty="0">
              <a:solidFill>
                <a:schemeClr val="bg1"/>
              </a:solidFill>
              <a:latin typeface="Open Sans 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71950" y="1380386"/>
            <a:ext cx="7555230" cy="4281854"/>
          </a:xfrm>
          <a:solidFill>
            <a:schemeClr val="bg2"/>
          </a:solidFill>
        </p:spPr>
        <p:txBody>
          <a:bodyPr/>
          <a:lstStyle/>
          <a:p>
            <a:r>
              <a:rPr lang="en-US" altLang="en-US" dirty="0">
                <a:latin typeface="Open Sans "/>
                <a:cs typeface="Times New Roman" panose="02020603050405020304" pitchFamily="18" charset="0"/>
              </a:rPr>
              <a:t>Completing the assessment in the same way every time will make the procedure </a:t>
            </a:r>
            <a:r>
              <a:rPr lang="en-US" altLang="en-US" b="1" dirty="0">
                <a:latin typeface="Open Sans "/>
                <a:cs typeface="Times New Roman" panose="02020603050405020304" pitchFamily="18" charset="0"/>
              </a:rPr>
              <a:t>quicker and more correct</a:t>
            </a:r>
            <a:r>
              <a:rPr lang="en-US" altLang="en-US" dirty="0">
                <a:latin typeface="Open Sans "/>
                <a:cs typeface="Times New Roman" panose="02020603050405020304" pitchFamily="18" charset="0"/>
              </a:rPr>
              <a:t>. </a:t>
            </a:r>
          </a:p>
          <a:p>
            <a:r>
              <a:rPr lang="en-US" altLang="en-US" dirty="0">
                <a:latin typeface="Open Sans "/>
                <a:cs typeface="Times New Roman" panose="02020603050405020304" pitchFamily="18" charset="0"/>
              </a:rPr>
              <a:t>Check your own hands for patient bleeding as you complete the head-to-toe assessment. </a:t>
            </a:r>
          </a:p>
          <a:p>
            <a:r>
              <a:rPr lang="en-US" altLang="en-US" dirty="0">
                <a:latin typeface="Open Sans "/>
                <a:cs typeface="Times New Roman" panose="02020603050405020304" pitchFamily="18" charset="0"/>
              </a:rPr>
              <a:t>Perform a whole assessment before beginning any treatment. Also treat all unconscious victims as if they have a </a:t>
            </a:r>
            <a:r>
              <a:rPr lang="en-US" altLang="en-US" b="1" dirty="0">
                <a:latin typeface="Open Sans "/>
                <a:cs typeface="Times New Roman" panose="02020603050405020304" pitchFamily="18" charset="0"/>
              </a:rPr>
              <a:t>spinal injury</a:t>
            </a:r>
            <a:r>
              <a:rPr lang="en-US" altLang="en-US" dirty="0">
                <a:latin typeface="Open Sans "/>
                <a:cs typeface="Times New Roman" panose="02020603050405020304" pitchFamily="18" charset="0"/>
              </a:rPr>
              <a:t>.</a:t>
            </a:r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162694" y="6308551"/>
            <a:ext cx="453698" cy="368646"/>
          </a:xfrm>
        </p:spPr>
        <p:txBody>
          <a:bodyPr/>
          <a:lstStyle/>
          <a:p>
            <a:fld id="{68AED0BF-B613-4EA2-A21D-6A60A5241C27}" type="slidenum">
              <a:rPr lang="en-IN" smtClean="0"/>
              <a:t>23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6669268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853" y="2765422"/>
            <a:ext cx="4894385" cy="1325563"/>
          </a:xfrm>
          <a:solidFill>
            <a:srgbClr val="C00000"/>
          </a:solidFill>
        </p:spPr>
        <p:txBody>
          <a:bodyPr>
            <a:normAutofit/>
          </a:bodyPr>
          <a:lstStyle/>
          <a:p>
            <a:r>
              <a:rPr lang="en-US" altLang="en-US" sz="4000" b="1" dirty="0">
                <a:solidFill>
                  <a:schemeClr val="bg1"/>
                </a:solidFill>
                <a:latin typeface="Open Sans "/>
                <a:ea typeface="Angsana New" panose="020B0502040204020203" pitchFamily="18" charset="-34"/>
                <a:cs typeface="Arial" panose="020B0604020202020204" pitchFamily="34" charset="0"/>
              </a:rPr>
              <a:t>SIGNS OF A SPINAL INJURY</a:t>
            </a:r>
            <a:endParaRPr lang="en-IN" sz="4000" dirty="0">
              <a:solidFill>
                <a:schemeClr val="bg1"/>
              </a:solidFill>
              <a:latin typeface="Open Sans 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714" y="1213338"/>
            <a:ext cx="6093071" cy="4963625"/>
          </a:xfrm>
          <a:solidFill>
            <a:schemeClr val="bg2"/>
          </a:solidFill>
        </p:spPr>
        <p:txBody>
          <a:bodyPr>
            <a:normAutofit fontScale="92500"/>
          </a:bodyPr>
          <a:lstStyle/>
          <a:p>
            <a:pPr>
              <a:lnSpc>
                <a:spcPct val="150000"/>
              </a:lnSpc>
            </a:pPr>
            <a:r>
              <a:rPr lang="en-US" altLang="en-US" dirty="0">
                <a:latin typeface="Open Sans "/>
                <a:cs typeface="Times New Roman" panose="02020603050405020304" pitchFamily="18" charset="0"/>
              </a:rPr>
              <a:t>Sudden change in consciousness.</a:t>
            </a:r>
          </a:p>
          <a:p>
            <a:pPr>
              <a:lnSpc>
                <a:spcPct val="150000"/>
              </a:lnSpc>
            </a:pPr>
            <a:r>
              <a:rPr lang="en-US" altLang="en-US" dirty="0">
                <a:latin typeface="Open Sans "/>
                <a:cs typeface="Times New Roman" panose="02020603050405020304" pitchFamily="18" charset="0"/>
              </a:rPr>
              <a:t>Inability to move one or more body parts.</a:t>
            </a:r>
          </a:p>
          <a:p>
            <a:pPr>
              <a:lnSpc>
                <a:spcPct val="150000"/>
              </a:lnSpc>
            </a:pPr>
            <a:r>
              <a:rPr lang="en-US" altLang="en-US" dirty="0">
                <a:latin typeface="Open Sans "/>
                <a:cs typeface="Times New Roman" panose="02020603050405020304" pitchFamily="18" charset="0"/>
              </a:rPr>
              <a:t>Severe pain or pressure in the head, neck, or back.</a:t>
            </a:r>
          </a:p>
          <a:p>
            <a:pPr>
              <a:lnSpc>
                <a:spcPct val="150000"/>
              </a:lnSpc>
            </a:pPr>
            <a:r>
              <a:rPr lang="en-US" altLang="en-US" dirty="0">
                <a:latin typeface="Open Sans "/>
                <a:cs typeface="Times New Roman" panose="02020603050405020304" pitchFamily="18" charset="0"/>
              </a:rPr>
              <a:t>Tingling or numbness in extremities.</a:t>
            </a:r>
          </a:p>
          <a:p>
            <a:pPr>
              <a:lnSpc>
                <a:spcPct val="150000"/>
              </a:lnSpc>
            </a:pPr>
            <a:r>
              <a:rPr lang="en-US" altLang="en-US" dirty="0">
                <a:latin typeface="Open Sans "/>
                <a:cs typeface="Times New Roman" panose="02020603050405020304" pitchFamily="18" charset="0"/>
              </a:rPr>
              <a:t>Difficulty breathing or seeing.</a:t>
            </a:r>
          </a:p>
          <a:p>
            <a:endParaRPr lang="en-IN" dirty="0">
              <a:latin typeface="Open Sans 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151264" y="6308551"/>
            <a:ext cx="453698" cy="368646"/>
          </a:xfrm>
        </p:spPr>
        <p:txBody>
          <a:bodyPr/>
          <a:lstStyle/>
          <a:p>
            <a:fld id="{68AED0BF-B613-4EA2-A21D-6A60A5241C27}" type="slidenum">
              <a:rPr lang="en-IN" smtClean="0"/>
              <a:t>24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7443176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5871" y="2754629"/>
            <a:ext cx="2907323" cy="960121"/>
          </a:xfrm>
          <a:solidFill>
            <a:srgbClr val="C00000"/>
          </a:solidFill>
        </p:spPr>
        <p:txBody>
          <a:bodyPr/>
          <a:lstStyle/>
          <a:p>
            <a:pPr algn="ctr"/>
            <a:r>
              <a:rPr lang="en-US" altLang="en-US" b="1" dirty="0">
                <a:solidFill>
                  <a:schemeClr val="bg1"/>
                </a:solidFill>
                <a:latin typeface="Open Sans "/>
                <a:cs typeface="Arial" panose="020B0604020202020204" pitchFamily="34" charset="0"/>
              </a:rPr>
              <a:t>REVIEW</a:t>
            </a:r>
            <a:endParaRPr lang="en-IN" dirty="0">
              <a:solidFill>
                <a:schemeClr val="bg1"/>
              </a:solidFill>
              <a:latin typeface="Open Sans 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60570" y="1253330"/>
            <a:ext cx="6518909" cy="4351338"/>
          </a:xfrm>
          <a:solidFill>
            <a:schemeClr val="bg2"/>
          </a:solidFill>
        </p:spPr>
        <p:txBody>
          <a:bodyPr/>
          <a:lstStyle/>
          <a:p>
            <a:pPr marL="0" indent="0">
              <a:buNone/>
            </a:pPr>
            <a:r>
              <a:rPr lang="en-US" b="1" dirty="0">
                <a:latin typeface="Open Sans "/>
                <a:cs typeface="Arial" panose="020B0604020202020204" pitchFamily="34" charset="0"/>
              </a:rPr>
              <a:t>After completion of this lesson, now</a:t>
            </a:r>
            <a:r>
              <a:rPr lang="en-US" b="1" dirty="0">
                <a:latin typeface="Open Sans "/>
              </a:rPr>
              <a:t> you are able to</a:t>
            </a:r>
            <a:r>
              <a:rPr lang="en-US" b="1" dirty="0">
                <a:latin typeface="Open Sans "/>
                <a:cs typeface="Arial" panose="020B0604020202020204" pitchFamily="34" charset="0"/>
              </a:rPr>
              <a:t>:-</a:t>
            </a:r>
          </a:p>
          <a:p>
            <a:pPr fontAlgn="auto">
              <a:lnSpc>
                <a:spcPct val="100000"/>
              </a:lnSpc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dirty="0">
                <a:latin typeface="Open Sans "/>
                <a:cs typeface="Times New Roman" pitchFamily="18" charset="0"/>
              </a:rPr>
              <a:t>Define first aid</a:t>
            </a:r>
          </a:p>
          <a:p>
            <a:pPr fontAlgn="auto">
              <a:lnSpc>
                <a:spcPct val="100000"/>
              </a:lnSpc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dirty="0">
                <a:latin typeface="Open Sans "/>
                <a:cs typeface="Times New Roman" pitchFamily="18" charset="0"/>
              </a:rPr>
              <a:t>Describe BLS</a:t>
            </a:r>
          </a:p>
          <a:p>
            <a:pPr fontAlgn="auto">
              <a:lnSpc>
                <a:spcPct val="100000"/>
              </a:lnSpc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dirty="0">
                <a:latin typeface="Open Sans "/>
                <a:cs typeface="Times New Roman" pitchFamily="18" charset="0"/>
              </a:rPr>
              <a:t>Describe FBAO</a:t>
            </a:r>
          </a:p>
          <a:p>
            <a:pPr fontAlgn="auto">
              <a:lnSpc>
                <a:spcPct val="100000"/>
              </a:lnSpc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dirty="0">
                <a:latin typeface="Open Sans "/>
                <a:cs typeface="Times New Roman" pitchFamily="18" charset="0"/>
              </a:rPr>
              <a:t>List the steps of control bleeding</a:t>
            </a:r>
          </a:p>
          <a:p>
            <a:pPr fontAlgn="auto">
              <a:lnSpc>
                <a:spcPct val="100000"/>
              </a:lnSpc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dirty="0">
                <a:latin typeface="Open Sans "/>
                <a:cs typeface="Times New Roman" pitchFamily="18" charset="0"/>
              </a:rPr>
              <a:t>Describe fracture</a:t>
            </a:r>
          </a:p>
          <a:p>
            <a:pPr fontAlgn="auto">
              <a:lnSpc>
                <a:spcPct val="100000"/>
              </a:lnSpc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dirty="0">
                <a:latin typeface="Open Sans "/>
                <a:cs typeface="Times New Roman" pitchFamily="18" charset="0"/>
              </a:rPr>
              <a:t>Describe splinting</a:t>
            </a:r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151264" y="6308551"/>
            <a:ext cx="453698" cy="368646"/>
          </a:xfrm>
        </p:spPr>
        <p:txBody>
          <a:bodyPr/>
          <a:lstStyle/>
          <a:p>
            <a:fld id="{68AED0BF-B613-4EA2-A21D-6A60A5241C27}" type="slidenum">
              <a:rPr lang="en-IN" smtClean="0"/>
              <a:t>25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3714284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5795" y="2829486"/>
            <a:ext cx="4762500" cy="1199028"/>
          </a:xfrm>
          <a:solidFill>
            <a:srgbClr val="C00000"/>
          </a:solidFill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Open Sans "/>
              </a:rPr>
              <a:t>ANY QUESTION ?</a:t>
            </a:r>
            <a:endParaRPr lang="en-IN" sz="4000" b="1" dirty="0">
              <a:solidFill>
                <a:schemeClr val="bg1"/>
              </a:solidFill>
              <a:latin typeface="Open Sans 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ED0BF-B613-4EA2-A21D-6A60A5241C27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26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9120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3862" y="2766218"/>
            <a:ext cx="3470907" cy="1325563"/>
          </a:xfrm>
          <a:solidFill>
            <a:srgbClr val="C00000"/>
          </a:solidFill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Open Sans "/>
              </a:rPr>
              <a:t>Evaluation</a:t>
            </a:r>
            <a:endParaRPr lang="en-IN" sz="4000" b="1" dirty="0">
              <a:solidFill>
                <a:schemeClr val="bg1"/>
              </a:solidFill>
              <a:latin typeface="Open Sans 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20640" y="1978269"/>
            <a:ext cx="6233160" cy="3059723"/>
          </a:xfrm>
          <a:solidFill>
            <a:schemeClr val="bg2"/>
          </a:solidFill>
        </p:spPr>
        <p:txBody>
          <a:bodyPr>
            <a:normAutofit fontScale="92500"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IN" altLang="en-US" b="1" dirty="0">
                <a:latin typeface="Open Sans "/>
                <a:cs typeface="Times New Roman" panose="02020603050405020304" pitchFamily="18" charset="0"/>
              </a:rPr>
              <a:t>Q1. Full form of FBAO.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IN" altLang="en-US" dirty="0">
                <a:latin typeface="Open Sans "/>
                <a:cs typeface="Times New Roman" panose="02020603050405020304" pitchFamily="18" charset="0"/>
              </a:rPr>
              <a:t>Ans. Foreign Body Airway Obstruction.</a:t>
            </a:r>
          </a:p>
          <a:p>
            <a:pPr marL="0" indent="0">
              <a:lnSpc>
                <a:spcPct val="100000"/>
              </a:lnSpc>
              <a:buNone/>
            </a:pPr>
            <a:endParaRPr lang="en-IN" altLang="en-US" dirty="0">
              <a:latin typeface="Open Sans 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IN" altLang="en-US" b="1" dirty="0">
                <a:latin typeface="Open Sans "/>
                <a:cs typeface="Times New Roman" panose="02020603050405020304" pitchFamily="18" charset="0"/>
              </a:rPr>
              <a:t>Q2. How many types of fractures?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IN" altLang="en-US" dirty="0">
                <a:latin typeface="Open Sans "/>
                <a:cs typeface="Times New Roman" panose="02020603050405020304" pitchFamily="18" charset="0"/>
              </a:rPr>
              <a:t>Ans. 2 types, Close and Open fracture</a:t>
            </a:r>
          </a:p>
          <a:p>
            <a:pPr marL="0" indent="0">
              <a:buNone/>
            </a:pPr>
            <a:endParaRPr lang="en-IN" dirty="0">
              <a:latin typeface="Open Sans 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ED0BF-B613-4EA2-A21D-6A60A5241C27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27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73357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5552A9F-FEAB-3C0A-0D03-62EEE4B77A41}"/>
              </a:ext>
            </a:extLst>
          </p:cNvPr>
          <p:cNvSpPr/>
          <p:nvPr/>
        </p:nvSpPr>
        <p:spPr>
          <a:xfrm>
            <a:off x="76200" y="0"/>
            <a:ext cx="12039600" cy="678180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AutoShape 4">
            <a:extLst>
              <a:ext uri="{FF2B5EF4-FFF2-40B4-BE49-F238E27FC236}">
                <a16:creationId xmlns:a16="http://schemas.microsoft.com/office/drawing/2014/main" id="{09B031A6-C119-B352-63B4-9B30BBC1D17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 sz="360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FD6900A-37B1-25E8-DEA8-CD370440B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8701" y="6368537"/>
            <a:ext cx="350736" cy="369331"/>
          </a:xfrm>
        </p:spPr>
        <p:txBody>
          <a:bodyPr/>
          <a:lstStyle/>
          <a:p>
            <a:fld id="{2BB1E14F-796C-409E-9B94-89634ADD74DA}" type="slidenum">
              <a:rPr lang="en-IN" smtClean="0"/>
              <a:t>28</a:t>
            </a:fld>
            <a:endParaRPr lang="en-IN"/>
          </a:p>
        </p:txBody>
      </p:sp>
      <p:sp>
        <p:nvSpPr>
          <p:cNvPr id="5" name="Rounded Rectangle">
            <a:extLst>
              <a:ext uri="{FF2B5EF4-FFF2-40B4-BE49-F238E27FC236}">
                <a16:creationId xmlns:a16="http://schemas.microsoft.com/office/drawing/2014/main" id="{84E5656A-9707-D91F-731E-B05F3A2105A5}"/>
              </a:ext>
            </a:extLst>
          </p:cNvPr>
          <p:cNvSpPr/>
          <p:nvPr/>
        </p:nvSpPr>
        <p:spPr>
          <a:xfrm>
            <a:off x="4217365" y="145669"/>
            <a:ext cx="6805306" cy="6261862"/>
          </a:xfrm>
          <a:prstGeom prst="roundRect">
            <a:avLst>
              <a:gd name="adj" fmla="val 1583"/>
            </a:avLst>
          </a:prstGeom>
          <a:solidFill>
            <a:srgbClr val="EAEAEA"/>
          </a:solidFill>
          <a:ln w="12700">
            <a:miter lim="400000"/>
          </a:ln>
        </p:spPr>
        <p:txBody>
          <a:bodyPr lIns="39142" tIns="39142" rIns="39142" bIns="39142"/>
          <a:lstStyle/>
          <a:p>
            <a:endParaRPr sz="2400">
              <a:latin typeface="Open Sans"/>
            </a:endParaRPr>
          </a:p>
        </p:txBody>
      </p:sp>
      <p:sp>
        <p:nvSpPr>
          <p:cNvPr id="6" name="Duties of…">
            <a:extLst>
              <a:ext uri="{FF2B5EF4-FFF2-40B4-BE49-F238E27FC236}">
                <a16:creationId xmlns:a16="http://schemas.microsoft.com/office/drawing/2014/main" id="{848F74B0-1F3A-240E-68E6-62D0EC9F3863}"/>
              </a:ext>
            </a:extLst>
          </p:cNvPr>
          <p:cNvSpPr txBox="1"/>
          <p:nvPr/>
        </p:nvSpPr>
        <p:spPr>
          <a:xfrm>
            <a:off x="339569" y="3230216"/>
            <a:ext cx="3724569" cy="6946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9142" tIns="39142" rIns="39142" bIns="39142">
            <a:spAutoFit/>
          </a:bodyPr>
          <a:lstStyle/>
          <a:p>
            <a:pPr algn="ctr"/>
            <a:r>
              <a:rPr lang="en-US" sz="4000" b="1" dirty="0">
                <a:latin typeface="Open sans"/>
              </a:rPr>
              <a:t>THANK YOU </a:t>
            </a:r>
            <a:r>
              <a:rPr lang="en-US" sz="4000" dirty="0">
                <a:latin typeface="Open sans"/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45DFA0-FA40-1268-9BDA-EE87700A3D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" y="0"/>
            <a:ext cx="2440349" cy="146301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775644E-1651-5CBA-BB13-D20A48592C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7618" y="6621"/>
            <a:ext cx="1387082" cy="1227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34CA96A-DBE4-90D4-F8B7-34DFA0DBB8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7493" y="633032"/>
            <a:ext cx="5739388" cy="53490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080633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555" y="2673984"/>
            <a:ext cx="4349262" cy="1325563"/>
          </a:xfrm>
          <a:solidFill>
            <a:srgbClr val="C00000"/>
          </a:solidFill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Open Sans "/>
                <a:cs typeface="Arial" panose="020B0604020202020204" pitchFamily="34" charset="0"/>
              </a:rPr>
              <a:t>INTRODUCTION </a:t>
            </a:r>
            <a:endParaRPr lang="en-IN" sz="4000" dirty="0">
              <a:solidFill>
                <a:schemeClr val="bg1"/>
              </a:solidFill>
              <a:latin typeface="Open Sans 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3015" y="888023"/>
            <a:ext cx="6570785" cy="5288940"/>
          </a:xfrm>
          <a:solidFill>
            <a:schemeClr val="bg2"/>
          </a:solidFill>
        </p:spPr>
        <p:txBody>
          <a:bodyPr>
            <a:normAutofit fontScale="92500" lnSpcReduction="10000"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b="1" dirty="0">
                <a:latin typeface="Open Sans "/>
                <a:cs typeface="Times New Roman" panose="02020603050405020304" pitchFamily="18" charset="0"/>
              </a:rPr>
              <a:t>First Aid:</a:t>
            </a:r>
          </a:p>
          <a:p>
            <a:pPr algn="just">
              <a:lnSpc>
                <a:spcPct val="100000"/>
              </a:lnSpc>
            </a:pPr>
            <a:r>
              <a:rPr lang="en-US" dirty="0">
                <a:latin typeface="Open Sans "/>
                <a:cs typeface="Times New Roman" panose="02020603050405020304" pitchFamily="18" charset="0"/>
              </a:rPr>
              <a:t>Immediate assistance and initial care given to an injured or ill person.</a:t>
            </a:r>
          </a:p>
          <a:p>
            <a:pPr algn="just">
              <a:lnSpc>
                <a:spcPct val="100000"/>
              </a:lnSpc>
            </a:pPr>
            <a:r>
              <a:rPr lang="en-US" dirty="0">
                <a:latin typeface="Open Sans "/>
                <a:cs typeface="Times New Roman" panose="02020603050405020304" pitchFamily="18" charset="0"/>
              </a:rPr>
              <a:t> Aim to stabilize and prevent worsening of the condition until professional help arrives.</a:t>
            </a:r>
          </a:p>
          <a:p>
            <a:pPr marL="0" indent="0">
              <a:buNone/>
            </a:pPr>
            <a:r>
              <a:rPr lang="en-US" b="1" dirty="0">
                <a:latin typeface="Open Sans "/>
                <a:cs typeface="Times New Roman" panose="02020603050405020304" pitchFamily="18" charset="0"/>
              </a:rPr>
              <a:t>Basic Life Support (BLS):</a:t>
            </a:r>
          </a:p>
          <a:p>
            <a:pPr algn="just"/>
            <a:r>
              <a:rPr lang="en-US" dirty="0">
                <a:latin typeface="Open Sans "/>
                <a:cs typeface="Times New Roman" panose="02020603050405020304" pitchFamily="18" charset="0"/>
              </a:rPr>
              <a:t>Critical life-saving skills to respond to cardiac arrest and other life-threatening emergencies.</a:t>
            </a:r>
          </a:p>
          <a:p>
            <a:pPr algn="just"/>
            <a:r>
              <a:rPr lang="en-US" dirty="0">
                <a:latin typeface="Open Sans "/>
                <a:cs typeface="Times New Roman" panose="02020603050405020304" pitchFamily="18" charset="0"/>
              </a:rPr>
              <a:t>Includes chest compressions, rescue breaths, and defibrillation.</a:t>
            </a:r>
          </a:p>
          <a:p>
            <a:pPr algn="just">
              <a:lnSpc>
                <a:spcPct val="100000"/>
              </a:lnSpc>
            </a:pPr>
            <a:endParaRPr lang="en-US" dirty="0">
              <a:latin typeface="Open Sans "/>
              <a:cs typeface="Times New Roman" panose="02020603050405020304" pitchFamily="18" charset="0"/>
            </a:endParaRPr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ED0BF-B613-4EA2-A21D-6A60A5241C27}" type="slidenum">
              <a:rPr lang="en-IN" smtClean="0"/>
              <a:t>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521772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3062" y="2951822"/>
            <a:ext cx="3065585" cy="1325563"/>
          </a:xfrm>
          <a:solidFill>
            <a:srgbClr val="C00000"/>
          </a:solidFill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Open Sans "/>
              </a:rPr>
              <a:t>FIRST AID</a:t>
            </a:r>
            <a:endParaRPr lang="en-IN" sz="4000" b="1" dirty="0">
              <a:solidFill>
                <a:schemeClr val="bg1"/>
              </a:solidFill>
              <a:latin typeface="Open Sans 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55478" y="1680295"/>
            <a:ext cx="7473460" cy="3868615"/>
          </a:xfrm>
          <a:solidFill>
            <a:schemeClr val="bg2"/>
          </a:solidFill>
        </p:spPr>
        <p:txBody>
          <a:bodyPr>
            <a:normAutofit lnSpcReduction="10000"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dirty="0">
                <a:latin typeface="Open Sans "/>
                <a:cs typeface="Times New Roman" panose="02020603050405020304" pitchFamily="18" charset="0"/>
              </a:rPr>
              <a:t>First aid is the first and immediate assistance given to any person with either a minor or serious illness or injury, with care provided to preserve life, prevent the condition from worsening, or promote recovery until medical services arrive.</a:t>
            </a:r>
          </a:p>
          <a:p>
            <a:pPr algn="just"/>
            <a:endParaRPr lang="en-US" dirty="0">
              <a:latin typeface="Open Sans "/>
              <a:cs typeface="Times New Roman" panose="02020603050405020304" pitchFamily="18" charset="0"/>
            </a:endParaRPr>
          </a:p>
          <a:p>
            <a:endParaRPr lang="en-IN" dirty="0">
              <a:latin typeface="Open Sans 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105544" y="6297121"/>
            <a:ext cx="453698" cy="368646"/>
          </a:xfrm>
        </p:spPr>
        <p:txBody>
          <a:bodyPr/>
          <a:lstStyle/>
          <a:p>
            <a:fld id="{68AED0BF-B613-4EA2-A21D-6A60A5241C27}" type="slidenum">
              <a:rPr lang="en-IN" smtClean="0"/>
              <a:t>4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5675488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608" y="2623868"/>
            <a:ext cx="3417277" cy="1325563"/>
          </a:xfrm>
          <a:solidFill>
            <a:srgbClr val="C00000"/>
          </a:solidFill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Open Sans "/>
              </a:rPr>
              <a:t>BLS &amp; CPR</a:t>
            </a:r>
            <a:endParaRPr lang="en-IN" sz="4000" b="1" dirty="0">
              <a:solidFill>
                <a:schemeClr val="bg1"/>
              </a:solidFill>
              <a:latin typeface="Open Sans 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47331" y="1356214"/>
            <a:ext cx="7702061" cy="4145572"/>
          </a:xfrm>
          <a:solidFill>
            <a:schemeClr val="bg2"/>
          </a:solidFill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IN" altLang="en-US" b="1" dirty="0">
                <a:latin typeface="Open Sans "/>
                <a:cs typeface="Times New Roman" panose="02020603050405020304" pitchFamily="18" charset="0"/>
              </a:rPr>
              <a:t>BLS</a:t>
            </a:r>
            <a:r>
              <a:rPr lang="en-IN" altLang="en-US" dirty="0">
                <a:latin typeface="Open Sans "/>
                <a:cs typeface="Times New Roman" panose="02020603050405020304" pitchFamily="18" charset="0"/>
              </a:rPr>
              <a:t> - Basic Life Support </a:t>
            </a:r>
            <a:r>
              <a:rPr lang="en-US" altLang="en-US" dirty="0">
                <a:latin typeface="Open Sans "/>
                <a:cs typeface="Times New Roman" panose="02020603050405020304" pitchFamily="18" charset="0"/>
              </a:rPr>
              <a:t>generally, refers to the type of care that first responders and healthcare providers provide to anyone who is experiencing cardiac arrest, respiratory distress or an obstructed airway.</a:t>
            </a:r>
          </a:p>
          <a:p>
            <a:pPr algn="just"/>
            <a:endParaRPr lang="en-IN" altLang="en-US" dirty="0">
              <a:latin typeface="Open Sans "/>
              <a:cs typeface="Times New Roman" panose="02020603050405020304" pitchFamily="18" charset="0"/>
            </a:endParaRPr>
          </a:p>
          <a:p>
            <a:r>
              <a:rPr lang="en-IN" altLang="en-US" dirty="0">
                <a:latin typeface="Open Sans "/>
                <a:cs typeface="Times New Roman" panose="02020603050405020304" pitchFamily="18" charset="0"/>
              </a:rPr>
              <a:t>CPR is an important part of BLS</a:t>
            </a:r>
          </a:p>
          <a:p>
            <a:endParaRPr lang="en-IN" altLang="en-US" dirty="0">
              <a:latin typeface="Open Sans "/>
              <a:cs typeface="Times New Roman" panose="02020603050405020304" pitchFamily="18" charset="0"/>
            </a:endParaRPr>
          </a:p>
          <a:p>
            <a:r>
              <a:rPr lang="en-IN" altLang="en-US" dirty="0">
                <a:latin typeface="Open Sans "/>
                <a:cs typeface="Times New Roman" panose="02020603050405020304" pitchFamily="18" charset="0"/>
              </a:rPr>
              <a:t>General population has poor BLS skills</a:t>
            </a:r>
          </a:p>
          <a:p>
            <a:pPr marL="0" indent="0">
              <a:buNone/>
            </a:pP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ED0BF-B613-4EA2-A21D-6A60A5241C27}" type="slidenum">
              <a:rPr lang="en-IN" smtClean="0"/>
              <a:t>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708909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922" y="2783009"/>
            <a:ext cx="3855427" cy="1325563"/>
          </a:xfrm>
          <a:solidFill>
            <a:srgbClr val="C00000"/>
          </a:solidFill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Open Sans "/>
                <a:cs typeface="Arial" panose="020B0604020202020204" pitchFamily="34" charset="0"/>
              </a:rPr>
              <a:t>CPR PROCEDURE</a:t>
            </a:r>
            <a:endParaRPr lang="en-IN" dirty="0">
              <a:solidFill>
                <a:schemeClr val="bg1"/>
              </a:solidFill>
              <a:latin typeface="Open Sans 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37892" y="958362"/>
            <a:ext cx="7499839" cy="5037992"/>
          </a:xfrm>
          <a:solidFill>
            <a:schemeClr val="bg2"/>
          </a:solidFill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200000"/>
              </a:lnSpc>
              <a:buNone/>
            </a:pPr>
            <a:r>
              <a:rPr lang="en-US" altLang="en-US" b="1" dirty="0">
                <a:latin typeface="Open Sans "/>
                <a:cs typeface="Times New Roman" panose="02020603050405020304" pitchFamily="18" charset="0"/>
              </a:rPr>
              <a:t>Circulation – </a:t>
            </a:r>
            <a:r>
              <a:rPr lang="en-US" altLang="en-US" dirty="0">
                <a:latin typeface="Open Sans "/>
                <a:cs typeface="Times New Roman" panose="02020603050405020304" pitchFamily="18" charset="0"/>
              </a:rPr>
              <a:t>Check carotids plus.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en-US" altLang="en-US" b="1" dirty="0">
                <a:latin typeface="Open Sans "/>
                <a:cs typeface="Times New Roman" panose="02020603050405020304" pitchFamily="18" charset="0"/>
              </a:rPr>
              <a:t>Airway</a:t>
            </a:r>
            <a:r>
              <a:rPr lang="en-US" altLang="en-US" dirty="0">
                <a:latin typeface="Open Sans "/>
                <a:cs typeface="Times New Roman" panose="02020603050405020304" pitchFamily="18" charset="0"/>
              </a:rPr>
              <a:t>        – Open Airway and check for any obstructions.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en-US" altLang="en-US" b="1" dirty="0">
                <a:latin typeface="Open Sans "/>
                <a:cs typeface="Times New Roman" panose="02020603050405020304" pitchFamily="18" charset="0"/>
              </a:rPr>
              <a:t>Breathing    </a:t>
            </a:r>
            <a:r>
              <a:rPr lang="en-US" altLang="en-US" dirty="0">
                <a:latin typeface="Open Sans "/>
                <a:cs typeface="Times New Roman" panose="02020603050405020304" pitchFamily="18" charset="0"/>
              </a:rPr>
              <a:t>– Look, listen and feel</a:t>
            </a:r>
          </a:p>
          <a:p>
            <a:r>
              <a:rPr lang="en-US" dirty="0">
                <a:latin typeface="Open Sans "/>
              </a:rPr>
              <a:t>Give 30 compressions and 02 breaths for 5cycles</a:t>
            </a:r>
          </a:p>
          <a:p>
            <a:endParaRPr lang="en-US" dirty="0">
              <a:latin typeface="Open Sans "/>
            </a:endParaRPr>
          </a:p>
          <a:p>
            <a:r>
              <a:rPr lang="en-US" dirty="0">
                <a:latin typeface="Open Sans "/>
              </a:rPr>
              <a:t>Compression depth 1 ½ - 2 </a:t>
            </a:r>
            <a:r>
              <a:rPr lang="en-US" dirty="0" err="1">
                <a:latin typeface="Open Sans "/>
              </a:rPr>
              <a:t>inchs</a:t>
            </a:r>
            <a:r>
              <a:rPr lang="en-US" dirty="0">
                <a:latin typeface="Open Sans "/>
              </a:rPr>
              <a:t> </a:t>
            </a:r>
          </a:p>
          <a:p>
            <a:endParaRPr lang="en-US" dirty="0">
              <a:latin typeface="Open Sans "/>
            </a:endParaRPr>
          </a:p>
          <a:p>
            <a:r>
              <a:rPr lang="en-US" dirty="0">
                <a:latin typeface="Open Sans "/>
              </a:rPr>
              <a:t>100 compression per minute</a:t>
            </a:r>
          </a:p>
          <a:p>
            <a:pPr>
              <a:lnSpc>
                <a:spcPct val="200000"/>
              </a:lnSpc>
            </a:pPr>
            <a:endParaRPr lang="en-US" altLang="en-US" dirty="0">
              <a:latin typeface="Open Sans 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ED0BF-B613-4EA2-A21D-6A60A5241C27}" type="slidenum">
              <a:rPr lang="en-IN" smtClean="0"/>
              <a:t>6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152749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7FB131-EA90-4179-939D-A9F331DE7B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table">
            <a:extLst>
              <a:ext uri="{FF2B5EF4-FFF2-40B4-BE49-F238E27FC236}">
                <a16:creationId xmlns:a16="http://schemas.microsoft.com/office/drawing/2014/main" id="{FCF2386F-33EB-4C7D-B1A3-D480EA5C32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932" y="845259"/>
            <a:ext cx="10760320" cy="533568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37CD9AE-3C35-48B3-9D3B-62224DE0399E}"/>
              </a:ext>
            </a:extLst>
          </p:cNvPr>
          <p:cNvSpPr/>
          <p:nvPr/>
        </p:nvSpPr>
        <p:spPr>
          <a:xfrm>
            <a:off x="3254931" y="2301173"/>
            <a:ext cx="6335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dirty="0">
                <a:latin typeface="Arial" panose="020B0604020202020204" pitchFamily="34" charset="0"/>
              </a:rPr>
              <a:t>30:2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F4670E0-0582-4B3B-9863-97C6EC5E0BB1}"/>
              </a:ext>
            </a:extLst>
          </p:cNvPr>
          <p:cNvSpPr/>
          <p:nvPr/>
        </p:nvSpPr>
        <p:spPr>
          <a:xfrm>
            <a:off x="3254931" y="4013518"/>
            <a:ext cx="6335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dirty="0">
                <a:latin typeface="Arial" panose="020B0604020202020204" pitchFamily="34" charset="0"/>
              </a:rPr>
              <a:t>30:2</a:t>
            </a: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17C63777-24B0-42D1-9F87-AA96B7762B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20927" y="5304715"/>
            <a:ext cx="1447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th-TH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Angsana New" panose="02020603050405020304" pitchFamily="18" charset="-34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Angsana New" panose="02020603050405020304" pitchFamily="18" charset="-34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Angsana New" panose="02020603050405020304" pitchFamily="18" charset="-34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Angsana New" panose="02020603050405020304" pitchFamily="18" charset="-34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Angsana New" panose="02020603050405020304" pitchFamily="18" charset="-34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Angsana New" panose="02020603050405020304" pitchFamily="18" charset="-34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Angsana New" panose="02020603050405020304" pitchFamily="18" charset="-34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Angsana New" panose="02020603050405020304" pitchFamily="18" charset="-34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Angsana New" panose="02020603050405020304" pitchFamily="18" charset="-34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latin typeface="Arial" panose="020B0604020202020204" pitchFamily="34" charset="0"/>
              </a:rPr>
              <a:t>30:2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 dirty="0">
              <a:latin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64C3562-C703-42C4-811C-3C50015EEE5B}"/>
              </a:ext>
            </a:extLst>
          </p:cNvPr>
          <p:cNvSpPr/>
          <p:nvPr/>
        </p:nvSpPr>
        <p:spPr>
          <a:xfrm>
            <a:off x="5110424" y="2167330"/>
            <a:ext cx="178349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dirty="0">
                <a:latin typeface="Arial" panose="020B0604020202020204" pitchFamily="34" charset="0"/>
              </a:rPr>
              <a:t>1 breath every 3 sec. (0 breaths for 2 </a:t>
            </a:r>
          </a:p>
          <a:p>
            <a:pPr>
              <a:spcBef>
                <a:spcPct val="0"/>
              </a:spcBef>
            </a:pPr>
            <a:r>
              <a:rPr lang="en-US" altLang="en-US" dirty="0">
                <a:latin typeface="Arial" panose="020B0604020202020204" pitchFamily="34" charset="0"/>
              </a:rPr>
              <a:t>minutes)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C0F61B6-67D7-4048-ACFD-45475E145D36}"/>
              </a:ext>
            </a:extLst>
          </p:cNvPr>
          <p:cNvSpPr/>
          <p:nvPr/>
        </p:nvSpPr>
        <p:spPr>
          <a:xfrm>
            <a:off x="5132874" y="3797891"/>
            <a:ext cx="202443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dirty="0">
                <a:latin typeface="Arial" panose="020B0604020202020204" pitchFamily="34" charset="0"/>
              </a:rPr>
              <a:t>1 breath every 3 sec. (</a:t>
            </a:r>
            <a:r>
              <a:rPr lang="en-US" altLang="en-US" sz="2000" dirty="0">
                <a:latin typeface="Arial" panose="020B0604020202020204" pitchFamily="34" charset="0"/>
              </a:rPr>
              <a:t>40</a:t>
            </a:r>
            <a:r>
              <a:rPr lang="en-US" altLang="en-US" dirty="0">
                <a:latin typeface="Arial" panose="020B0604020202020204" pitchFamily="34" charset="0"/>
              </a:rPr>
              <a:t> breaths for 2 minutes)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A82A4FB-D5F7-478B-B8C1-CAAE102B73DC}"/>
              </a:ext>
            </a:extLst>
          </p:cNvPr>
          <p:cNvSpPr/>
          <p:nvPr/>
        </p:nvSpPr>
        <p:spPr>
          <a:xfrm>
            <a:off x="5110424" y="5089410"/>
            <a:ext cx="202443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prstClr val="black"/>
                </a:solidFill>
                <a:latin typeface="Arial" panose="020B0604020202020204" pitchFamily="34" charset="0"/>
              </a:rPr>
              <a:t>1 breath every 5 sec. (12 breaths for 2 minutes</a:t>
            </a: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35FA0E07-A143-49E8-8450-4520E8FFBC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1519" y="2226647"/>
            <a:ext cx="202443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th-TH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Angsana New" panose="02020603050405020304" pitchFamily="18" charset="-34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Angsana New" panose="02020603050405020304" pitchFamily="18" charset="-34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Angsana New" panose="02020603050405020304" pitchFamily="18" charset="-34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Angsana New" panose="02020603050405020304" pitchFamily="18" charset="-34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Angsana New" panose="02020603050405020304" pitchFamily="18" charset="-34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Angsana New" panose="02020603050405020304" pitchFamily="18" charset="-34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Angsana New" panose="02020603050405020304" pitchFamily="18" charset="-34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Angsana New" panose="02020603050405020304" pitchFamily="18" charset="-34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Angsana New" panose="02020603050405020304" pitchFamily="18" charset="-34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</a:rPr>
              <a:t>100 compression per minute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200" dirty="0">
              <a:latin typeface="Arial" panose="020B0604020202020204" pitchFamily="34" charset="0"/>
            </a:endParaRPr>
          </a:p>
        </p:txBody>
      </p:sp>
      <p:sp>
        <p:nvSpPr>
          <p:cNvPr id="12" name="TextBox 16">
            <a:extLst>
              <a:ext uri="{FF2B5EF4-FFF2-40B4-BE49-F238E27FC236}">
                <a16:creationId xmlns:a16="http://schemas.microsoft.com/office/drawing/2014/main" id="{8AC38FCD-C902-4426-97DF-D9844144A0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60885" y="3740140"/>
            <a:ext cx="202443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th-TH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Angsana New" panose="02020603050405020304" pitchFamily="18" charset="-34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Angsana New" panose="02020603050405020304" pitchFamily="18" charset="-34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Angsana New" panose="02020603050405020304" pitchFamily="18" charset="-34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Angsana New" panose="02020603050405020304" pitchFamily="18" charset="-34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Angsana New" panose="02020603050405020304" pitchFamily="18" charset="-34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Angsana New" panose="02020603050405020304" pitchFamily="18" charset="-34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Angsana New" panose="02020603050405020304" pitchFamily="18" charset="-34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Angsana New" panose="02020603050405020304" pitchFamily="18" charset="-34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Angsana New" panose="02020603050405020304" pitchFamily="18" charset="-34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</a:rPr>
              <a:t>100 compression per minute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>
              <a:latin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CBC70A3-BC49-4AC7-834D-0EA53F67F9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1519" y="5046409"/>
            <a:ext cx="198694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th-TH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Angsana New" panose="02020603050405020304" pitchFamily="18" charset="-34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Angsana New" panose="02020603050405020304" pitchFamily="18" charset="-34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Angsana New" panose="02020603050405020304" pitchFamily="18" charset="-34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Angsana New" panose="02020603050405020304" pitchFamily="18" charset="-34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Angsana New" panose="02020603050405020304" pitchFamily="18" charset="-34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Angsana New" panose="02020603050405020304" pitchFamily="18" charset="-34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Angsana New" panose="02020603050405020304" pitchFamily="18" charset="-34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Angsana New" panose="02020603050405020304" pitchFamily="18" charset="-34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Angsana New" panose="02020603050405020304" pitchFamily="18" charset="-34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</a:rPr>
              <a:t>80-100 compression per minute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>
              <a:latin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794B73A-5F02-40BA-8354-CF693A2848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72265" y="2212917"/>
            <a:ext cx="180499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th-TH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Angsana New" panose="02020603050405020304" pitchFamily="18" charset="-34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Angsana New" panose="02020603050405020304" pitchFamily="18" charset="-34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Angsana New" panose="02020603050405020304" pitchFamily="18" charset="-34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Angsana New" panose="02020603050405020304" pitchFamily="18" charset="-34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Angsana New" panose="02020603050405020304" pitchFamily="18" charset="-34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Angsana New" panose="02020603050405020304" pitchFamily="18" charset="-34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Angsana New" panose="02020603050405020304" pitchFamily="18" charset="-34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Angsana New" panose="02020603050405020304" pitchFamily="18" charset="-34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Angsana New" panose="02020603050405020304" pitchFamily="18" charset="-34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latin typeface="Arial" panose="020B0604020202020204" pitchFamily="34" charset="0"/>
              </a:rPr>
              <a:t>½ to 1 inch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 dirty="0">
              <a:latin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0D36F7D-162F-4CC3-ACA2-093F6158D1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72265" y="3715440"/>
            <a:ext cx="202443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th-TH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Angsana New" panose="02020603050405020304" pitchFamily="18" charset="-34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Angsana New" panose="02020603050405020304" pitchFamily="18" charset="-34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Angsana New" panose="02020603050405020304" pitchFamily="18" charset="-34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Angsana New" panose="02020603050405020304" pitchFamily="18" charset="-34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Angsana New" panose="02020603050405020304" pitchFamily="18" charset="-34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Angsana New" panose="02020603050405020304" pitchFamily="18" charset="-34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Angsana New" panose="02020603050405020304" pitchFamily="18" charset="-34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Angsana New" panose="02020603050405020304" pitchFamily="18" charset="-34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Angsana New" panose="02020603050405020304" pitchFamily="18" charset="-34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latin typeface="Arial" panose="020B0604020202020204" pitchFamily="34" charset="0"/>
              </a:rPr>
              <a:t>1 to 1 ½ inch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 dirty="0">
              <a:latin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460E717-B0B9-4847-AC57-8D384224FA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21079" y="5232674"/>
            <a:ext cx="192904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th-TH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Angsana New" panose="02020603050405020304" pitchFamily="18" charset="-34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Angsana New" panose="02020603050405020304" pitchFamily="18" charset="-34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Angsana New" panose="02020603050405020304" pitchFamily="18" charset="-34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Angsana New" panose="02020603050405020304" pitchFamily="18" charset="-34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Angsana New" panose="02020603050405020304" pitchFamily="18" charset="-34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Angsana New" panose="02020603050405020304" pitchFamily="18" charset="-34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Angsana New" panose="02020603050405020304" pitchFamily="18" charset="-34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Angsana New" panose="02020603050405020304" pitchFamily="18" charset="-34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Angsana New" panose="02020603050405020304" pitchFamily="18" charset="-34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</a:rPr>
              <a:t>1 ½ to 2 inch</a:t>
            </a:r>
          </a:p>
        </p:txBody>
      </p:sp>
      <p:sp>
        <p:nvSpPr>
          <p:cNvPr id="26" name="Slide Number Placeholder 25">
            <a:extLst>
              <a:ext uri="{FF2B5EF4-FFF2-40B4-BE49-F238E27FC236}">
                <a16:creationId xmlns:a16="http://schemas.microsoft.com/office/drawing/2014/main" id="{C40E943B-6F5F-A8C2-1495-B8ADA9E6D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31905" y="6280118"/>
            <a:ext cx="453698" cy="368646"/>
          </a:xfrm>
        </p:spPr>
        <p:txBody>
          <a:bodyPr/>
          <a:lstStyle/>
          <a:p>
            <a:fld id="{CED58697-7893-4CEF-88E0-23F354ABFE93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46123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9125" y="2864777"/>
            <a:ext cx="2274277" cy="1325563"/>
          </a:xfrm>
          <a:solidFill>
            <a:srgbClr val="C00000"/>
          </a:solidFill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Open Sans "/>
              </a:rPr>
              <a:t>F.B.A.O</a:t>
            </a:r>
            <a:endParaRPr lang="en-IN" sz="4000" b="1" dirty="0">
              <a:solidFill>
                <a:schemeClr val="bg1"/>
              </a:solidFill>
              <a:latin typeface="Open Sans 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98177" y="1793626"/>
            <a:ext cx="8704385" cy="3833446"/>
          </a:xfrm>
          <a:solidFill>
            <a:schemeClr val="bg2"/>
          </a:solidFill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b="1" dirty="0">
                <a:latin typeface="Open Sans "/>
                <a:cs typeface="Times New Roman" panose="02020603050405020304" pitchFamily="18" charset="0"/>
              </a:rPr>
              <a:t>FBAO</a:t>
            </a:r>
            <a:r>
              <a:rPr lang="en-US" dirty="0">
                <a:latin typeface="Open Sans "/>
                <a:cs typeface="Times New Roman" panose="02020603050405020304" pitchFamily="18" charset="0"/>
              </a:rPr>
              <a:t> is a life-threatening emergency that can quickly lead to suffocation if not addressed punctually.</a:t>
            </a:r>
          </a:p>
          <a:p>
            <a:pPr marL="0" indent="0" algn="just">
              <a:buNone/>
            </a:pPr>
            <a:endParaRPr lang="en-US" dirty="0">
              <a:latin typeface="Open Sans "/>
              <a:cs typeface="Times New Roman" panose="02020603050405020304" pitchFamily="18" charset="0"/>
            </a:endParaRPr>
          </a:p>
          <a:p>
            <a:pPr lvl="1" algn="just"/>
            <a:r>
              <a:rPr lang="en-US" sz="2800" dirty="0">
                <a:latin typeface="Open Sans "/>
                <a:cs typeface="Times New Roman" panose="02020603050405020304" pitchFamily="18" charset="0"/>
              </a:rPr>
              <a:t>In children: Small toys, food, or objects they may put in their mouth.</a:t>
            </a:r>
          </a:p>
          <a:p>
            <a:pPr lvl="1" algn="just"/>
            <a:r>
              <a:rPr lang="en-US" sz="2800" dirty="0">
                <a:latin typeface="Open Sans "/>
                <a:cs typeface="Times New Roman" panose="02020603050405020304" pitchFamily="18" charset="0"/>
              </a:rPr>
              <a:t>In adults: Chunks of food, small objects, or accidental inhalation of objects.</a:t>
            </a:r>
          </a:p>
          <a:p>
            <a:endParaRPr lang="en-IN" dirty="0">
              <a:latin typeface="Open Sans 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082684" y="6285691"/>
            <a:ext cx="453698" cy="368646"/>
          </a:xfrm>
        </p:spPr>
        <p:txBody>
          <a:bodyPr/>
          <a:lstStyle/>
          <a:p>
            <a:fld id="{68AED0BF-B613-4EA2-A21D-6A60A5241C27}" type="slidenum">
              <a:rPr lang="en-IN" smtClean="0"/>
              <a:t>8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6344072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" y="2630976"/>
            <a:ext cx="5627077" cy="1325563"/>
          </a:xfrm>
          <a:solidFill>
            <a:srgbClr val="C00000"/>
          </a:solidFill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bg1"/>
                </a:solidFill>
                <a:latin typeface="Open Sans "/>
                <a:cs typeface="Arial" panose="020B0604020202020204" pitchFamily="34" charset="0"/>
              </a:rPr>
              <a:t>SIGNS OF COMPLETE OBSTRUCTION</a:t>
            </a:r>
            <a:endParaRPr lang="en-IN" dirty="0">
              <a:solidFill>
                <a:schemeClr val="bg1"/>
              </a:solidFill>
              <a:latin typeface="Open Sans 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40962" y="1134207"/>
            <a:ext cx="5934808" cy="4589585"/>
          </a:xfrm>
          <a:solidFill>
            <a:schemeClr val="bg2"/>
          </a:solidFill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>
                <a:latin typeface="Open Sans "/>
                <a:cs typeface="Times New Roman" panose="02020603050405020304" pitchFamily="18" charset="0"/>
              </a:rPr>
              <a:t>Pale skin to Bluish discoloration of the face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Open Sans "/>
                <a:cs typeface="Times New Roman" panose="02020603050405020304" pitchFamily="18" charset="0"/>
              </a:rPr>
              <a:t>Unusual sounds; shrill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Open Sans "/>
                <a:cs typeface="Times New Roman" panose="02020603050405020304" pitchFamily="18" charset="0"/>
              </a:rPr>
              <a:t>Unable to cough</a:t>
            </a:r>
          </a:p>
          <a:p>
            <a:pPr>
              <a:lnSpc>
                <a:spcPct val="100000"/>
              </a:lnSpc>
            </a:pPr>
            <a:r>
              <a:rPr lang="en-US" dirty="0">
                <a:latin typeface="Open Sans "/>
                <a:cs typeface="Times New Roman" panose="02020603050405020304" pitchFamily="18" charset="0"/>
              </a:rPr>
              <a:t>May clutch neck with thumb and finger known as the universal sign of choking.</a:t>
            </a:r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ED0BF-B613-4EA2-A21D-6A60A5241C27}" type="slidenum">
              <a:rPr lang="en-IN" smtClean="0"/>
              <a:t>9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607952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</TotalTime>
  <Words>798</Words>
  <Application>Microsoft Office PowerPoint</Application>
  <PresentationFormat>Widescreen</PresentationFormat>
  <Paragraphs>159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28</vt:i4>
      </vt:variant>
    </vt:vector>
  </HeadingPairs>
  <TitlesOfParts>
    <vt:vector size="41" baseType="lpstr">
      <vt:lpstr>Arial</vt:lpstr>
      <vt:lpstr>Calibri</vt:lpstr>
      <vt:lpstr>Calibri Light</vt:lpstr>
      <vt:lpstr>Open Sans</vt:lpstr>
      <vt:lpstr>Open Sans</vt:lpstr>
      <vt:lpstr>Open Sans </vt:lpstr>
      <vt:lpstr>Open Sans Semibold</vt:lpstr>
      <vt:lpstr>Times New Roman</vt:lpstr>
      <vt:lpstr>Verdana</vt:lpstr>
      <vt:lpstr>Wingdings</vt:lpstr>
      <vt:lpstr>Office Theme</vt:lpstr>
      <vt:lpstr>1_Office Theme</vt:lpstr>
      <vt:lpstr>2_Office Theme</vt:lpstr>
      <vt:lpstr>PowerPoint Presentation</vt:lpstr>
      <vt:lpstr>OBJECTIVES</vt:lpstr>
      <vt:lpstr>INTRODUCTION </vt:lpstr>
      <vt:lpstr>FIRST AID</vt:lpstr>
      <vt:lpstr>BLS &amp; CPR</vt:lpstr>
      <vt:lpstr>CPR PROCEDURE</vt:lpstr>
      <vt:lpstr>PowerPoint Presentation</vt:lpstr>
      <vt:lpstr>F.B.A.O</vt:lpstr>
      <vt:lpstr>SIGNS OF COMPLETE OBSTRUCTION</vt:lpstr>
      <vt:lpstr>CAUSES OF AIRWAY OBSTRUCTION</vt:lpstr>
      <vt:lpstr>MANAGING FBAO IN INFANTS</vt:lpstr>
      <vt:lpstr>TYPE OF BLEEDING</vt:lpstr>
      <vt:lpstr>PowerPoint Presentation</vt:lpstr>
      <vt:lpstr>PROCEDURE TO CONTROL BLEEDING</vt:lpstr>
      <vt:lpstr>PRESSURE POINTS MOST OFTEN USED ARE THE</vt:lpstr>
      <vt:lpstr>SIGNS OF SHOCK</vt:lpstr>
      <vt:lpstr>TREATMENT FOR SHOCK</vt:lpstr>
      <vt:lpstr>TREATMENT FOR WOUNDS </vt:lpstr>
      <vt:lpstr>DIFFERENCE A DRESSING AND A BANDAGE</vt:lpstr>
      <vt:lpstr>CLOSED AND OPEN FRACTURES</vt:lpstr>
      <vt:lpstr> SPLINTING </vt:lpstr>
      <vt:lpstr>VICTIMS HAS THE RIGHT TO REFUSE TREATMENT</vt:lpstr>
      <vt:lpstr>ONGOING ASSESSMENT</vt:lpstr>
      <vt:lpstr>SIGNS OF A SPINAL INJURY</vt:lpstr>
      <vt:lpstr>REVIEW</vt:lpstr>
      <vt:lpstr>ANY QUESTION ?</vt:lpstr>
      <vt:lpstr>Evaluation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NDRF ACADEMY</cp:lastModifiedBy>
  <cp:revision>31</cp:revision>
  <dcterms:created xsi:type="dcterms:W3CDTF">2025-08-21T09:31:06Z</dcterms:created>
  <dcterms:modified xsi:type="dcterms:W3CDTF">2026-01-07T11:46:53Z</dcterms:modified>
</cp:coreProperties>
</file>