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0"/>
  </p:notesMasterIdLst>
  <p:sldIdLst>
    <p:sldId id="281" r:id="rId3"/>
    <p:sldId id="257" r:id="rId4"/>
    <p:sldId id="290" r:id="rId5"/>
    <p:sldId id="313" r:id="rId6"/>
    <p:sldId id="270" r:id="rId7"/>
    <p:sldId id="314" r:id="rId8"/>
    <p:sldId id="316" r:id="rId9"/>
    <p:sldId id="317" r:id="rId10"/>
    <p:sldId id="318" r:id="rId11"/>
    <p:sldId id="319" r:id="rId12"/>
    <p:sldId id="320" r:id="rId13"/>
    <p:sldId id="321" r:id="rId14"/>
    <p:sldId id="315" r:id="rId15"/>
    <p:sldId id="322" r:id="rId16"/>
    <p:sldId id="323" r:id="rId17"/>
    <p:sldId id="324" r:id="rId18"/>
    <p:sldId id="1188" r:id="rId1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04A7D-9F3A-4EDC-9DFC-B0D5CF74ED13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FF3B7-933F-415F-AE0E-11621611F0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82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979CA40B-34C8-6B14-FC55-7B548B964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7FCE86A9-F838-00B2-7E35-7C4155A755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EFC359F2-F80A-76CE-3023-466DA3A313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45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2D1F-D5BE-467E-9560-5ADAF5732C04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797B-A1CD-4423-AA47-77C78E8E95C7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E41C-D5C3-4233-973D-DAE42830FE4F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17" y="6438419"/>
            <a:ext cx="2320675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799"/>
          </a:p>
        </p:txBody>
      </p:sp>
      <p:sp>
        <p:nvSpPr>
          <p:cNvPr id="17" name="Google Shape;17;p2"/>
          <p:cNvSpPr/>
          <p:nvPr/>
        </p:nvSpPr>
        <p:spPr>
          <a:xfrm>
            <a:off x="507868" y="6756400"/>
            <a:ext cx="1907172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4767" y="6406670"/>
            <a:ext cx="696984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799"/>
          </a:p>
        </p:txBody>
      </p:sp>
      <p:sp>
        <p:nvSpPr>
          <p:cNvPr id="19" name="Google Shape;19;p2"/>
          <p:cNvSpPr/>
          <p:nvPr/>
        </p:nvSpPr>
        <p:spPr>
          <a:xfrm>
            <a:off x="10766796" y="6756400"/>
            <a:ext cx="939555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1597" y="6406670"/>
            <a:ext cx="302031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6" y="283029"/>
            <a:ext cx="1524964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93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22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6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76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399">
                <a:solidFill>
                  <a:srgbClr val="888888"/>
                </a:solidFill>
              </a:defRPr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99">
                <a:solidFill>
                  <a:srgbClr val="888888"/>
                </a:solidFill>
              </a:defRPr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99">
                <a:solidFill>
                  <a:srgbClr val="888888"/>
                </a:solidFill>
              </a:defRPr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86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0592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31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 b="1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570" y="2505075"/>
            <a:ext cx="515644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 b="1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03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1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673-16FA-47CF-84D0-C48C587D0790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4316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199"/>
            </a:lvl1pPr>
            <a:lvl2pPr marL="914126" lvl="1" indent="-4062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99"/>
            </a:lvl2pPr>
            <a:lvl3pPr marL="1371189" lvl="2" indent="-3808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3pPr>
            <a:lvl4pPr marL="1828251" lvl="3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4pPr>
            <a:lvl5pPr marL="2285314" lvl="4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5pPr>
            <a:lvl6pPr marL="2742377" lvl="5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6pPr>
            <a:lvl7pPr marL="3199440" lvl="6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7pPr>
            <a:lvl8pPr marL="3656503" lvl="7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8pPr>
            <a:lvl9pPr marL="4113566" lvl="8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3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18744" y="-1255137"/>
            <a:ext cx="4351338" cy="1051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5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0817" y="1956937"/>
            <a:ext cx="5811838" cy="26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8206" y="-595099"/>
            <a:ext cx="5811838" cy="773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F8A-8C0A-4229-AD86-6B9647759436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91C3-F5D2-4685-8247-6A922791D4F4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DDAE-E1A4-463F-B94E-33FA07BD20FF}" type="datetime1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7DA-4EC3-46F2-8293-87702E9F4527}" type="datetime1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457A-420B-400F-A50A-7496B46B4B57}" type="datetime1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4B78-C864-4544-A901-D3C9A89F52A7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94F3-A12A-474C-AB8A-72D087DC9CC1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0769-3F6D-46A9-BAC8-F8A2AC89A3C8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55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C07536-5CB7-9E90-634C-430D2741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88952" cy="97946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0000"/>
                </a:solidFill>
              </a:defRPr>
            </a:pPr>
            <a:r>
              <a:rPr kumimoji="0" lang="en-IN" sz="5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CADRE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A34EB-061E-16C8-A96C-5680ACF4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9" y="1"/>
            <a:ext cx="1175209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0C1A4-AE42-F176-E2C7-2BDC9A3E5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109" y="1"/>
            <a:ext cx="900716" cy="97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656E4-A45D-D4B5-7D96-49F0A2CBA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872347"/>
            <a:ext cx="7900417" cy="2242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D77E99-C449-483F-7895-06FDF2AFD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9" y="5410199"/>
            <a:ext cx="3009900" cy="14478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A7BC186-99B6-55E4-AE43-C224DA8F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509" y="6356349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F6DA9-008F-8B48-92A6-B652298478B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D77E5-ADDD-D943-4D08-440A5154A816}"/>
              </a:ext>
            </a:extLst>
          </p:cNvPr>
          <p:cNvSpPr txBox="1"/>
          <p:nvPr/>
        </p:nvSpPr>
        <p:spPr>
          <a:xfrm>
            <a:off x="0" y="2414686"/>
            <a:ext cx="80650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prstClr val="white"/>
                </a:solidFill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Incident Command System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prstClr val="white"/>
                </a:solidFill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and CQRST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FEF709-72D1-04E4-464B-1961E6BB3160}"/>
              </a:ext>
            </a:extLst>
          </p:cNvPr>
          <p:cNvSpPr txBox="1"/>
          <p:nvPr/>
        </p:nvSpPr>
        <p:spPr>
          <a:xfrm>
            <a:off x="0" y="1965839"/>
            <a:ext cx="2633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Lesson 5</a:t>
            </a: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16D21975-FFAF-0A84-9357-52B6018922E3}"/>
              </a:ext>
            </a:extLst>
          </p:cNvPr>
          <p:cNvSpPr txBox="1"/>
          <p:nvPr/>
        </p:nvSpPr>
        <p:spPr>
          <a:xfrm>
            <a:off x="2168873" y="3562803"/>
            <a:ext cx="5155471" cy="4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200" b="1" dirty="0">
                <a:latin typeface="Open sans"/>
              </a:rPr>
              <a:t>Presented By:- Pavan Dev Gaur,2IC</a:t>
            </a:r>
            <a:endParaRPr lang="en-US" sz="22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E5360-9FB0-0EBD-1B6D-05C2C836C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60D73E30-6AE0-B10B-0BE0-0F9BC90CBA0C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360B3C2E-6232-650B-1AEB-50103A90A2C2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914400"/>
            <a:r>
              <a:rPr lang="en-US" altLang="en-US" sz="4000" dirty="0">
                <a:solidFill>
                  <a:schemeClr val="tx2"/>
                </a:solidFill>
                <a:latin typeface="Arial Rounded MT Bold" panose="020F0704030504030204" pitchFamily="34" charset="0"/>
                <a:cs typeface="Cordia New" panose="020B0304020202020204" pitchFamily="34" charset="-34"/>
              </a:rPr>
              <a:t>Multi Casualty Incident</a:t>
            </a:r>
            <a:endParaRPr lang="en-US" altLang="en-US" sz="40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8FF320-ECBD-DF84-3756-063F1AF48E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2DEB54-636D-26A5-F289-91C4FAAD1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3D01A7-3270-4BE3-CEE5-DAA8B4E6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71386C-42C8-4681-CBA8-96438775DF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4FCEA-85DC-4F55-9014-81A3979AA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9B97376-AE90-1AFC-2570-AF38406B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8564" y="1484729"/>
            <a:ext cx="6764753" cy="5073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155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E14A4-64B4-0E0F-385E-922A1D8D9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4E53DE7F-BB2A-781B-2E10-426AD7C5E47A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6AF87664-8FEC-CAE8-4548-9622C9CF84E5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914400"/>
            <a:r>
              <a:rPr lang="en-US" altLang="en-US" sz="4000" dirty="0">
                <a:solidFill>
                  <a:schemeClr val="tx2"/>
                </a:solidFill>
                <a:latin typeface="Arial Rounded MT Bold" panose="020F0704030504030204" pitchFamily="34" charset="0"/>
                <a:cs typeface="Cordia New" panose="020B0304020202020204" pitchFamily="34" charset="-34"/>
              </a:rPr>
              <a:t>Multi Casualty Incident</a:t>
            </a:r>
            <a:endParaRPr lang="en-US" altLang="en-US" sz="40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F5D8E-C834-2713-0A94-F5A3BD4F4E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07A22-DC37-D997-199C-2CFDE926C6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74B869-4117-489A-4040-BB47AF33B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F501D3-F67C-02E5-878D-E98A680AC7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FA3D10-C396-9A05-2FDF-923F5DFF6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82E19E7-E317-5539-6798-05031BBDB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81" y="1454747"/>
            <a:ext cx="6900240" cy="5175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536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79C6D-AD41-D828-956D-DE6C88D9C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F575D1F0-5C0A-AAC1-2D71-219D37698F3D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F7976C0D-4755-8AA8-47DF-F1713C1AAC93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914400"/>
            <a:r>
              <a:rPr lang="en-US" altLang="en-US" sz="4000" dirty="0">
                <a:solidFill>
                  <a:schemeClr val="tx2"/>
                </a:solidFill>
                <a:latin typeface="Arial Rounded MT Bold" panose="020F0704030504030204" pitchFamily="34" charset="0"/>
                <a:cs typeface="Cordia New" panose="020B0304020202020204" pitchFamily="34" charset="-34"/>
              </a:rPr>
              <a:t>Multi Casualty Incident</a:t>
            </a:r>
            <a:endParaRPr lang="en-US" altLang="en-US" sz="40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A0143B-67BF-77C0-1AFD-7CEA9B15B3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1D935F-4656-978E-572A-95D6CB2DAA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5D8BD-CB6C-2CFA-E9E7-DDBA37960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C76A5B-4E22-8998-2E22-6D77C1B595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B32D5-16AE-DD68-F66B-E009A8D9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273C64A-6468-714A-8768-0BCB5D6C0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81" y="1454747"/>
            <a:ext cx="6720840" cy="504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82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45516-71FB-4B5A-7E99-2E62C7BC3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1A496689-2B16-C8D1-AF36-CF985F4A499E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885D7F85-7045-6A1B-34A9-C61A64408663}"/>
              </a:ext>
            </a:extLst>
          </p:cNvPr>
          <p:cNvSpPr txBox="1"/>
          <p:nvPr/>
        </p:nvSpPr>
        <p:spPr>
          <a:xfrm>
            <a:off x="94488" y="1751278"/>
            <a:ext cx="4224670" cy="315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defTabSz="914400"/>
            <a:r>
              <a:rPr lang="en-US" altLang="en-US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- Quick Response Sorting Technique - TRIAGE</a:t>
            </a:r>
            <a:endParaRPr lang="en-US" altLang="en-US" sz="4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67067CC4-B3D2-74D7-2189-92800F5120A1}"/>
              </a:ext>
            </a:extLst>
          </p:cNvPr>
          <p:cNvSpPr txBox="1"/>
          <p:nvPr/>
        </p:nvSpPr>
        <p:spPr>
          <a:xfrm>
            <a:off x="4836501" y="1540404"/>
            <a:ext cx="6779980" cy="5428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marL="914400" lvl="1" indent="-457200" algn="just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community approach of sorting many injured or ill people during an emergency or disaster.</a:t>
            </a:r>
          </a:p>
          <a:p>
            <a:pPr marL="914400" lvl="1" indent="-457200" algn="just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preliminary TRIAGE done at the impact site will help professional responders react accordingly once they arrive.</a:t>
            </a:r>
          </a:p>
          <a:p>
            <a:pPr marL="571500" indent="-57150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BECB1-D45B-A6E8-9C99-D54DB08D29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CCB280-A37E-8FAE-7284-AABB0B5AEB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380B46-549D-4AF0-8B4F-796BAA1280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403E36-9A35-A74C-F083-11C7B61CE7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963186-817F-A420-B932-37A222463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1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985E7-CD86-56FF-0F54-B7BF3158D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0B9FE1B3-2AAB-34F3-BDAF-34674F90565D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B39628F1-7881-ED7A-3FB9-14B47E266378}"/>
              </a:ext>
            </a:extLst>
          </p:cNvPr>
          <p:cNvSpPr txBox="1"/>
          <p:nvPr/>
        </p:nvSpPr>
        <p:spPr>
          <a:xfrm>
            <a:off x="322639" y="2866190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defTabSz="914400"/>
            <a:r>
              <a:rPr lang="en-US" altLang="en-US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STRENGTHS OF C-QRST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F35876AE-25FB-D51F-2B98-F8F75BBD394A}"/>
              </a:ext>
            </a:extLst>
          </p:cNvPr>
          <p:cNvSpPr txBox="1"/>
          <p:nvPr/>
        </p:nvSpPr>
        <p:spPr>
          <a:xfrm>
            <a:off x="5003611" y="1880900"/>
            <a:ext cx="6779980" cy="3526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special benchmarks used.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Designed for lay community response.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Quick and easy to do.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special tags needed.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592B02-D48D-40B4-01E0-433C89D1D7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03E152-55A9-775D-F0B8-BEFCC451ED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013CE4-A136-E80F-0C93-2C9AD2ECD2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3A7444-A96F-AABD-778C-980AB009E9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4A5E0C-CB03-D6AF-863B-B82C89FBC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8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393B9-4434-75D4-F315-A98FAD490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8BC1C9FC-6684-3AB9-68B5-225CDE4C636A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25A0441B-9855-9D49-43FB-D4207A118CE5}"/>
              </a:ext>
            </a:extLst>
          </p:cNvPr>
          <p:cNvSpPr txBox="1"/>
          <p:nvPr/>
        </p:nvSpPr>
        <p:spPr>
          <a:xfrm>
            <a:off x="322639" y="2866190"/>
            <a:ext cx="4037326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defTabSz="914400"/>
            <a:r>
              <a:rPr lang="en-US" altLang="en-US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WEAKNESSES OF C-QRST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77A81BC6-0CE5-AAC2-6B61-43D4252D1F82}"/>
              </a:ext>
            </a:extLst>
          </p:cNvPr>
          <p:cNvSpPr txBox="1"/>
          <p:nvPr/>
        </p:nvSpPr>
        <p:spPr>
          <a:xfrm>
            <a:off x="5086206" y="2349425"/>
            <a:ext cx="6779980" cy="2216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marL="457200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Re- sorting needed</a:t>
            </a:r>
          </a:p>
          <a:p>
            <a:pPr marL="457200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3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identification for dead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1CD7E-FACF-0F24-81FC-146E816A6A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C38D19-3A5F-A21D-9003-190B6E6368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7BE2E5-437E-2413-CAAB-907943ED2E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DBB61C-F94D-D772-F05C-D77BD47C89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B57AB4-24F9-C176-04EA-5F84485D1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5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915B64ED-923D-42E6-7A1E-C656D14C1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82A88358-65AA-7EC0-B45A-B58267939F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REVIEW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>
            <a:extLst>
              <a:ext uri="{FF2B5EF4-FFF2-40B4-BE49-F238E27FC236}">
                <a16:creationId xmlns:a16="http://schemas.microsoft.com/office/drawing/2014/main" id="{DC9A403A-5C49-F99D-230A-64FC8947C2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88737" y="1249362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what is an Incident</a:t>
            </a:r>
          </a:p>
          <a:p>
            <a:pPr eaLnBrk="1" hangingPunct="1"/>
            <a:endParaRPr lang="en-US" altLang="en-US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factors to consider when responding to an incident</a:t>
            </a:r>
          </a:p>
          <a:p>
            <a:pPr eaLnBrk="1" hangingPunct="1"/>
            <a:endParaRPr lang="en-US" altLang="en-US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Incident Command System (ICS)</a:t>
            </a:r>
          </a:p>
          <a:p>
            <a:pPr eaLnBrk="1" hangingPunct="1"/>
            <a:endParaRPr lang="en-US" altLang="en-US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where Community Response fits in the ICS</a:t>
            </a:r>
          </a:p>
          <a:p>
            <a:pPr eaLnBrk="1" hangingPunct="1"/>
            <a:endParaRPr lang="en-US" altLang="en-US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and demonstrate Community- Quick Response Sorting Technique (C-QRST)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83584A0F-AF40-5EAC-DCAD-D0196090E4D2}"/>
              </a:ext>
            </a:extLst>
          </p:cNvPr>
          <p:cNvSpPr txBox="1"/>
          <p:nvPr/>
        </p:nvSpPr>
        <p:spPr>
          <a:xfrm>
            <a:off x="585064" y="1921240"/>
            <a:ext cx="3857763" cy="13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Upon completion of the lesson, now you are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3CB31175-B7B2-0683-6BC7-86F6FC753FA0}"/>
              </a:ext>
            </a:extLst>
          </p:cNvPr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1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99FCCF-0729-5B70-0171-AC0B10BAA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A6153C8-E4EF-CAAF-A7EC-FDA018245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AC5663-DEE0-53EA-EC53-025DC814A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C9B46B87-6435-484A-1426-67AF1F7B9EA4}"/>
              </a:ext>
            </a:extLst>
          </p:cNvPr>
          <p:cNvSpPr/>
          <p:nvPr/>
        </p:nvSpPr>
        <p:spPr>
          <a:xfrm>
            <a:off x="4847184" y="2263326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2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EC5EA41D-8037-1C64-4C65-41B9BD1402C3}"/>
              </a:ext>
            </a:extLst>
          </p:cNvPr>
          <p:cNvSpPr/>
          <p:nvPr/>
        </p:nvSpPr>
        <p:spPr>
          <a:xfrm>
            <a:off x="4820896" y="3183092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3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C0B30100-51B8-CD83-E0C1-E7801BD74D45}"/>
              </a:ext>
            </a:extLst>
          </p:cNvPr>
          <p:cNvSpPr/>
          <p:nvPr/>
        </p:nvSpPr>
        <p:spPr>
          <a:xfrm>
            <a:off x="4832041" y="427291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4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7;p15">
            <a:extLst>
              <a:ext uri="{FF2B5EF4-FFF2-40B4-BE49-F238E27FC236}">
                <a16:creationId xmlns:a16="http://schemas.microsoft.com/office/drawing/2014/main" id="{D9068C00-F86B-E08A-21EE-9979FD74A60D}"/>
              </a:ext>
            </a:extLst>
          </p:cNvPr>
          <p:cNvSpPr/>
          <p:nvPr/>
        </p:nvSpPr>
        <p:spPr>
          <a:xfrm>
            <a:off x="4877428" y="5362742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5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679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7748" y="77946"/>
            <a:ext cx="12033331" cy="67021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93" y="3276681"/>
            <a:ext cx="304642" cy="3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IN" sz="1798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17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6755" y="147380"/>
            <a:ext cx="6801762" cy="625860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22" tIns="39122" rIns="39122" bIns="39122"/>
          <a:lstStyle/>
          <a:p>
            <a:endParaRPr sz="2398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40978" y="3230318"/>
            <a:ext cx="3722629" cy="69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22" tIns="39122" rIns="39122" bIns="39122">
            <a:spAutoFit/>
          </a:bodyPr>
          <a:lstStyle/>
          <a:p>
            <a:pPr algn="ctr"/>
            <a:r>
              <a:rPr lang="en-US" sz="3998" b="1" dirty="0">
                <a:latin typeface="Open sans"/>
              </a:rPr>
              <a:t>THANK YOU </a:t>
            </a:r>
            <a:r>
              <a:rPr lang="en-US" sz="3998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88" y="517728"/>
            <a:ext cx="4874260" cy="5531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78" y="205254"/>
            <a:ext cx="2099688" cy="125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427" y="161908"/>
            <a:ext cx="1229350" cy="108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888737" y="1249362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what is an Incident</a:t>
            </a:r>
          </a:p>
          <a:p>
            <a:pPr eaLnBrk="1" hangingPunct="1"/>
            <a:endParaRPr lang="en-US" altLang="en-US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factors to consider when responding to an incident</a:t>
            </a:r>
          </a:p>
          <a:p>
            <a:pPr eaLnBrk="1" hangingPunct="1"/>
            <a:endParaRPr lang="en-US" altLang="en-US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Incident Command System (ICS)</a:t>
            </a:r>
          </a:p>
          <a:p>
            <a:pPr eaLnBrk="1" hangingPunct="1"/>
            <a:endParaRPr lang="en-US" altLang="en-US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where Community Response fits in the ICS</a:t>
            </a:r>
          </a:p>
          <a:p>
            <a:pPr eaLnBrk="1" hangingPunct="1"/>
            <a:endParaRPr lang="en-US" altLang="en-US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and demonstrate Community- Quick Response Sorting Technique (C-QRST)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85064" y="1921240"/>
            <a:ext cx="3857763" cy="13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lvl="0" algn="just" defTabSz="914126">
              <a:buClr>
                <a:srgbClr val="000000"/>
              </a:buClr>
              <a:buSzPts val="3200"/>
              <a:defRPr/>
            </a:pP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Upon </a:t>
            </a:r>
            <a:r>
              <a:rPr lang="en-US" sz="2799" kern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completion</a:t>
            </a:r>
            <a:r>
              <a:rPr kumimoji="0" lang="en-US" sz="2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of this lesson, you will be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1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2C2796-4910-B0EB-ECF1-3424D1AB6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E1DDF3A1-F0A6-A9D9-3002-F61DD65262B2}"/>
              </a:ext>
            </a:extLst>
          </p:cNvPr>
          <p:cNvSpPr/>
          <p:nvPr/>
        </p:nvSpPr>
        <p:spPr>
          <a:xfrm>
            <a:off x="4847184" y="2263326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2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9BD79543-C946-56D9-622E-271D9C30AE3F}"/>
              </a:ext>
            </a:extLst>
          </p:cNvPr>
          <p:cNvSpPr/>
          <p:nvPr/>
        </p:nvSpPr>
        <p:spPr>
          <a:xfrm>
            <a:off x="4820896" y="3183092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3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BC4392EB-49C1-BB88-DEEB-E20664358BD4}"/>
              </a:ext>
            </a:extLst>
          </p:cNvPr>
          <p:cNvSpPr/>
          <p:nvPr/>
        </p:nvSpPr>
        <p:spPr>
          <a:xfrm>
            <a:off x="4832041" y="427291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4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7;p15">
            <a:extLst>
              <a:ext uri="{FF2B5EF4-FFF2-40B4-BE49-F238E27FC236}">
                <a16:creationId xmlns:a16="http://schemas.microsoft.com/office/drawing/2014/main" id="{55C4F867-0924-A2B9-BBA9-45A98262A803}"/>
              </a:ext>
            </a:extLst>
          </p:cNvPr>
          <p:cNvSpPr/>
          <p:nvPr/>
        </p:nvSpPr>
        <p:spPr>
          <a:xfrm>
            <a:off x="4877428" y="5362742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5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94488" y="2517833"/>
            <a:ext cx="422467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/>
            <a:r>
              <a:rPr lang="en-US" altLang="en-US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DEFINITION OF A DISASTER INCIDENT</a:t>
            </a:r>
            <a:endParaRPr lang="en-US" sz="3999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3611" y="1659457"/>
            <a:ext cx="6779980" cy="4536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…in the context of emergency response</a:t>
            </a:r>
          </a:p>
          <a:p>
            <a:pPr marL="457063" indent="-457063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altLang="en-US" sz="28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“An event caused by a natural phenomenon or human activity that requires the intervention of emergency service personnel to prevent or mitigate loss of life and damage to property and the environment”</a:t>
            </a:r>
            <a:endParaRPr lang="en-US" sz="2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AA1CE3-9870-D72D-E5EB-5BEA2EAC83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0B962-ADF5-381F-2C8A-148AE0BA3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6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C2A10-F06A-5CA4-6627-51872AB49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B575EC47-65D5-26EA-347C-7838C4F40E8C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B8E02D73-779E-3BD0-5B18-3E619577C607}"/>
              </a:ext>
            </a:extLst>
          </p:cNvPr>
          <p:cNvSpPr txBox="1"/>
          <p:nvPr/>
        </p:nvSpPr>
        <p:spPr>
          <a:xfrm>
            <a:off x="94488" y="2517833"/>
            <a:ext cx="422467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914400"/>
            <a:r>
              <a:rPr lang="en-US" altLang="en-US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FACTORS TO CONSIDER IN ICS PLAN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CC8D63F0-1E1B-F11F-99A3-85F3A3DA91BB}"/>
              </a:ext>
            </a:extLst>
          </p:cNvPr>
          <p:cNvSpPr txBox="1"/>
          <p:nvPr/>
        </p:nvSpPr>
        <p:spPr>
          <a:xfrm>
            <a:off x="5003611" y="1659457"/>
            <a:ext cx="6779980" cy="481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marL="457200" indent="-457200" algn="just" defTabSz="9144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of the week</a:t>
            </a:r>
          </a:p>
          <a:p>
            <a:pPr marL="457200" indent="-457200" algn="just" defTabSz="914400">
              <a:buFont typeface="Wingdings" panose="05000000000000000000" pitchFamily="2" charset="2"/>
              <a:buChar char="§"/>
            </a:pPr>
            <a:endParaRPr lang="en-US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 defTabSz="9144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of the day</a:t>
            </a:r>
          </a:p>
          <a:p>
            <a:pPr marL="457200" indent="-457200" algn="just" defTabSz="914400">
              <a:buFont typeface="Wingdings" panose="05000000000000000000" pitchFamily="2" charset="2"/>
              <a:buChar char="§"/>
            </a:pPr>
            <a:endParaRPr lang="en-US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 defTabSz="9144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Weather</a:t>
            </a:r>
          </a:p>
          <a:p>
            <a:pPr marL="457200" indent="-457200" algn="just" defTabSz="914400">
              <a:buFont typeface="Wingdings" panose="05000000000000000000" pitchFamily="2" charset="2"/>
              <a:buChar char="§"/>
            </a:pPr>
            <a:endParaRPr lang="en-US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 defTabSz="9144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Topography</a:t>
            </a:r>
          </a:p>
          <a:p>
            <a:pPr marL="457200" indent="-457200" algn="just" defTabSz="914400">
              <a:buFont typeface="Wingdings" panose="05000000000000000000" pitchFamily="2" charset="2"/>
              <a:buChar char="§"/>
            </a:pPr>
            <a:endParaRPr lang="en-US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 defTabSz="9144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routes</a:t>
            </a:r>
          </a:p>
          <a:p>
            <a:pPr marL="457200" indent="-457200" algn="just" defTabSz="914400">
              <a:buFont typeface="Wingdings" panose="05000000000000000000" pitchFamily="2" charset="2"/>
              <a:buChar char="§"/>
            </a:pPr>
            <a:endParaRPr lang="en-US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 defTabSz="9144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B99DD8-9268-F880-A079-C715D7202B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CB1058-70E4-926D-E9C7-4689946F3A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ECC7D-C469-F1F2-A860-8A8DBD4DE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33A62C-E923-506B-F8E2-DD8A92BB2C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681B58-C22C-931D-3460-7A421FF04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4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F0228-0CCA-2A4C-C8F8-588CDFAB2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73361694-3906-A414-48D4-AE707EBC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035F8-0318-E7E3-D881-F394263D4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7101F-CB76-5E59-C107-37BCE90B7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D710B3-2252-83DA-B24D-1C02AB3D2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3F091C-9D5F-D904-8D53-3E6B03C8713E}"/>
              </a:ext>
            </a:extLst>
          </p:cNvPr>
          <p:cNvSpPr txBox="1">
            <a:spLocks/>
          </p:cNvSpPr>
          <p:nvPr/>
        </p:nvSpPr>
        <p:spPr bwMode="auto">
          <a:xfrm>
            <a:off x="2450592" y="99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Angsana New" panose="02020603050405020304" pitchFamily="18" charset="-34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defTabSz="914400" eaLnBrk="1" hangingPunct="1"/>
            <a:r>
              <a:rPr lang="en-US" altLang="en-US" sz="32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 ICS  STRUCTURE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FA73BFA9-BB83-B3BF-5C7B-9CAEE21C0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592" y="2209800"/>
            <a:ext cx="2066925" cy="708025"/>
          </a:xfrm>
          <a:prstGeom prst="rect">
            <a:avLst/>
          </a:prstGeom>
          <a:noFill/>
          <a:ln w="9525">
            <a:solidFill>
              <a:srgbClr val="20586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ngsana New" panose="02020603050405020304" pitchFamily="18" charset="-34"/>
              </a:rPr>
              <a:t>Incident Commander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DE95BC23-0627-2B56-32E7-DFF5AAD4D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667" y="3548063"/>
            <a:ext cx="1828800" cy="708025"/>
          </a:xfrm>
          <a:prstGeom prst="rect">
            <a:avLst/>
          </a:prstGeom>
          <a:noFill/>
          <a:ln w="9525">
            <a:solidFill>
              <a:srgbClr val="20586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ngsana New" panose="02020603050405020304" pitchFamily="18" charset="-34"/>
              </a:rPr>
              <a:t>Operations Section Chief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1AAAB954-23EE-BD9B-D8DA-6E3B2B174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705" y="3548063"/>
            <a:ext cx="1828800" cy="708025"/>
          </a:xfrm>
          <a:prstGeom prst="rect">
            <a:avLst/>
          </a:prstGeom>
          <a:noFill/>
          <a:ln w="9525">
            <a:solidFill>
              <a:srgbClr val="20586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ngsana New" panose="02020603050405020304" pitchFamily="18" charset="-34"/>
              </a:rPr>
              <a:t>Logistics Section Chief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3B98A7A9-2E6A-9817-8B4C-989075BDE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555" y="3548063"/>
            <a:ext cx="1828800" cy="708025"/>
          </a:xfrm>
          <a:prstGeom prst="rect">
            <a:avLst/>
          </a:prstGeom>
          <a:noFill/>
          <a:ln w="9525">
            <a:solidFill>
              <a:srgbClr val="20586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ngsana New" panose="02020603050405020304" pitchFamily="18" charset="-34"/>
              </a:rPr>
              <a:t>Planning Section Chief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B01C87FC-81CF-1DFA-2B44-9CA20A221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392" y="3540125"/>
            <a:ext cx="2181225" cy="708025"/>
          </a:xfrm>
          <a:prstGeom prst="rect">
            <a:avLst/>
          </a:prstGeom>
          <a:noFill/>
          <a:ln w="9525">
            <a:solidFill>
              <a:srgbClr val="20586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ngsana New" panose="02020603050405020304" pitchFamily="18" charset="-34"/>
              </a:rPr>
              <a:t>Administration Section Chief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F2521A-2C9B-80DD-B1E4-AC8B00B80732}"/>
              </a:ext>
            </a:extLst>
          </p:cNvPr>
          <p:cNvCxnSpPr/>
          <p:nvPr/>
        </p:nvCxnSpPr>
        <p:spPr>
          <a:xfrm>
            <a:off x="3212592" y="3194050"/>
            <a:ext cx="6629400" cy="1588"/>
          </a:xfrm>
          <a:prstGeom prst="line">
            <a:avLst/>
          </a:prstGeom>
          <a:noFill/>
          <a:ln w="9525" cap="flat" cmpd="sng" algn="ctr">
            <a:solidFill>
              <a:srgbClr val="20586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57292A-4622-F4DC-3400-8132E4DD4A68}"/>
              </a:ext>
            </a:extLst>
          </p:cNvPr>
          <p:cNvCxnSpPr/>
          <p:nvPr/>
        </p:nvCxnSpPr>
        <p:spPr>
          <a:xfrm rot="16200000" flipH="1">
            <a:off x="6316949" y="3021806"/>
            <a:ext cx="342900" cy="1587"/>
          </a:xfrm>
          <a:prstGeom prst="line">
            <a:avLst/>
          </a:prstGeom>
          <a:noFill/>
          <a:ln w="9525" cap="flat" cmpd="sng" algn="ctr">
            <a:solidFill>
              <a:srgbClr val="20586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2C527D-DF95-4777-4635-09C381AF125B}"/>
              </a:ext>
            </a:extLst>
          </p:cNvPr>
          <p:cNvCxnSpPr/>
          <p:nvPr/>
        </p:nvCxnSpPr>
        <p:spPr>
          <a:xfrm rot="16200000" flipH="1">
            <a:off x="9672130" y="3362325"/>
            <a:ext cx="341312" cy="1588"/>
          </a:xfrm>
          <a:prstGeom prst="line">
            <a:avLst/>
          </a:prstGeom>
          <a:noFill/>
          <a:ln w="9525" cap="flat" cmpd="sng" algn="ctr">
            <a:solidFill>
              <a:srgbClr val="20586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2FC6E9-182B-8805-AC54-ACC7AF15551D}"/>
              </a:ext>
            </a:extLst>
          </p:cNvPr>
          <p:cNvCxnSpPr/>
          <p:nvPr/>
        </p:nvCxnSpPr>
        <p:spPr>
          <a:xfrm rot="16200000" flipH="1">
            <a:off x="3042729" y="3367088"/>
            <a:ext cx="341313" cy="1588"/>
          </a:xfrm>
          <a:prstGeom prst="line">
            <a:avLst/>
          </a:prstGeom>
          <a:noFill/>
          <a:ln w="9525" cap="flat" cmpd="sng" algn="ctr">
            <a:solidFill>
              <a:srgbClr val="20586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C09D1E-BF1E-4C3C-F757-D7F75C435367}"/>
              </a:ext>
            </a:extLst>
          </p:cNvPr>
          <p:cNvCxnSpPr/>
          <p:nvPr/>
        </p:nvCxnSpPr>
        <p:spPr>
          <a:xfrm rot="16200000" flipH="1">
            <a:off x="5250942" y="3370263"/>
            <a:ext cx="341313" cy="1587"/>
          </a:xfrm>
          <a:prstGeom prst="line">
            <a:avLst/>
          </a:prstGeom>
          <a:noFill/>
          <a:ln w="9525" cap="flat" cmpd="sng" algn="ctr">
            <a:solidFill>
              <a:srgbClr val="20586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3D3C18-5D6C-2460-9822-83D9FBF8A3B1}"/>
              </a:ext>
            </a:extLst>
          </p:cNvPr>
          <p:cNvCxnSpPr/>
          <p:nvPr/>
        </p:nvCxnSpPr>
        <p:spPr>
          <a:xfrm rot="16200000" flipH="1">
            <a:off x="7460742" y="3370263"/>
            <a:ext cx="341313" cy="1587"/>
          </a:xfrm>
          <a:prstGeom prst="line">
            <a:avLst/>
          </a:prstGeom>
          <a:noFill/>
          <a:ln w="9525" cap="flat" cmpd="sng" algn="ctr">
            <a:solidFill>
              <a:srgbClr val="20586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86772C-7371-3BC2-E61F-04740D0483BB}"/>
              </a:ext>
            </a:extLst>
          </p:cNvPr>
          <p:cNvCxnSpPr>
            <a:endCxn id="19" idx="0"/>
          </p:cNvCxnSpPr>
          <p:nvPr/>
        </p:nvCxnSpPr>
        <p:spPr>
          <a:xfrm rot="5400000">
            <a:off x="2715704" y="4694238"/>
            <a:ext cx="995363" cy="1588"/>
          </a:xfrm>
          <a:prstGeom prst="line">
            <a:avLst/>
          </a:prstGeom>
          <a:noFill/>
          <a:ln w="9525" cap="flat" cmpd="sng" algn="ctr">
            <a:solidFill>
              <a:srgbClr val="205867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" name="Text Box 9">
            <a:extLst>
              <a:ext uri="{FF2B5EF4-FFF2-40B4-BE49-F238E27FC236}">
                <a16:creationId xmlns:a16="http://schemas.microsoft.com/office/drawing/2014/main" id="{8C62CAEC-03B3-C452-3B03-0D84562C9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192" y="5192713"/>
            <a:ext cx="1828800" cy="708025"/>
          </a:xfrm>
          <a:prstGeom prst="rect">
            <a:avLst/>
          </a:prstGeom>
          <a:noFill/>
          <a:ln w="9525">
            <a:solidFill>
              <a:srgbClr val="20586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ngsana New" panose="02020603050405020304" pitchFamily="18" charset="-34"/>
              </a:rPr>
              <a:t>Community  Responder</a:t>
            </a:r>
          </a:p>
        </p:txBody>
      </p:sp>
    </p:spTree>
    <p:extLst>
      <p:ext uri="{BB962C8B-B14F-4D97-AF65-F5344CB8AC3E}">
        <p14:creationId xmlns:p14="http://schemas.microsoft.com/office/powerpoint/2010/main" val="41673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ED549-1F6B-0F53-DA94-4BB5202ED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1837E49E-65DC-8A54-76BD-A78057DE94C6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04BD9B64-A96A-31D4-9C7B-952F4662C3CC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914400"/>
            <a:r>
              <a:rPr lang="en-US" altLang="en-US" sz="4000" dirty="0">
                <a:solidFill>
                  <a:schemeClr val="tx2"/>
                </a:solidFill>
                <a:latin typeface="Arial Rounded MT Bold" panose="020F0704030504030204" pitchFamily="34" charset="0"/>
                <a:cs typeface="Cordia New" panose="020B0304020202020204" pitchFamily="34" charset="-34"/>
              </a:rPr>
              <a:t>Multi Casualty Incident</a:t>
            </a:r>
            <a:endParaRPr lang="en-US" altLang="en-US" sz="40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8A0658CB-EA4B-64BA-BBBC-1134522FFEAC}"/>
              </a:ext>
            </a:extLst>
          </p:cNvPr>
          <p:cNvSpPr txBox="1"/>
          <p:nvPr/>
        </p:nvSpPr>
        <p:spPr>
          <a:xfrm>
            <a:off x="4836501" y="1047047"/>
            <a:ext cx="6779980" cy="5180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 marL="457200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of the most challenging situations for a community responder is the MCI.</a:t>
            </a: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event where three or more injured persons are involved</a:t>
            </a: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Exceeds the capabilities of the community resources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A49D69-47B7-693E-D81F-0C32287627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ECD667-9738-5AAA-0DCC-FF21426F12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14CF37-549B-6EE2-EF69-A588466B4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03FEF2-2BE4-F39B-A530-D4CE2EE7DC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D8A324-3CD7-C300-6E8E-12EF49EF8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3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9E84B-225D-D674-3681-9D94A3077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58A9EEB3-49EB-3D82-A506-AF15CC2B7CD5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14370E82-197F-5EDD-9E2F-730AB7032754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914400"/>
            <a:r>
              <a:rPr lang="en-US" altLang="en-US" sz="4000" dirty="0">
                <a:solidFill>
                  <a:schemeClr val="tx2"/>
                </a:solidFill>
                <a:latin typeface="Arial Rounded MT Bold" panose="020F0704030504030204" pitchFamily="34" charset="0"/>
                <a:cs typeface="Cordia New" panose="020B0304020202020204" pitchFamily="34" charset="-34"/>
              </a:rPr>
              <a:t>Multi Casualty Incident</a:t>
            </a:r>
            <a:endParaRPr lang="en-US" altLang="en-US" sz="40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252DB-98BD-D743-B56F-B3022D8277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C46A4E-A2B8-D67B-28B1-76267B7C5A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A5C45D-5E8F-C638-7C0A-CA04CD37BE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C3D1CC-F77E-C499-C3E9-125536BDE2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09B146-69E7-16B2-1FAB-09EB9F66A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93C28D6-DBAA-1E4D-4143-5BFBBC115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7" r="-179"/>
          <a:stretch>
            <a:fillRect/>
          </a:stretch>
        </p:blipFill>
        <p:spPr bwMode="auto">
          <a:xfrm>
            <a:off x="4787556" y="1789113"/>
            <a:ext cx="703338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04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9F53F-CB61-C0F8-732B-D69A26FB8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4C46871B-3215-9500-2038-F09406D1B3FD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07CDCF79-E9F4-CC09-3891-583AE4776A85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914400"/>
            <a:r>
              <a:rPr lang="en-US" altLang="en-US" sz="4000" dirty="0">
                <a:solidFill>
                  <a:schemeClr val="tx2"/>
                </a:solidFill>
                <a:latin typeface="Arial Rounded MT Bold" panose="020F0704030504030204" pitchFamily="34" charset="0"/>
                <a:cs typeface="Cordia New" panose="020B0304020202020204" pitchFamily="34" charset="-34"/>
              </a:rPr>
              <a:t>Multi Casualty Incident</a:t>
            </a:r>
            <a:endParaRPr lang="en-US" altLang="en-US" sz="40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27E4B7-BE77-B973-75AA-0297B80A0B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147260-0717-52C2-80DA-4F721104A0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424F9C-8FEB-CB9B-9306-4989D2D68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26DC0-97D0-DFD0-0B21-4CC6655CB1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B646B0-3B5E-97E2-5E39-B9095D2AF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E537942-D805-2135-F1D1-DA8BC4744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08" y="1454747"/>
            <a:ext cx="7141718" cy="475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40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5FB13-8EB4-A12B-C265-3CE197006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D42B6A8A-2E1B-CACD-6358-19DF19F8977A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7A09424A-FF2E-DBFB-6CF3-6EC9D71D647A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914400"/>
            <a:r>
              <a:rPr lang="en-US" altLang="en-US" sz="4000" dirty="0">
                <a:solidFill>
                  <a:schemeClr val="tx2"/>
                </a:solidFill>
                <a:latin typeface="Arial Rounded MT Bold" panose="020F0704030504030204" pitchFamily="34" charset="0"/>
                <a:cs typeface="Cordia New" panose="020B0304020202020204" pitchFamily="34" charset="-34"/>
              </a:rPr>
              <a:t>Multi Casualty Incident</a:t>
            </a:r>
            <a:endParaRPr lang="en-US" altLang="en-US" sz="40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1B3C11-F788-1797-E5DA-122C83D3EF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06AB90-08AF-8B47-7BC4-1702D26145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64508-A61A-5552-24F7-3B7D4B363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CF3175-1EF1-EE61-73ED-A0A909B22B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7E3ECE-5EA2-278F-CE4D-F12B3DE38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0F55FBB-9EB7-AFA3-78B8-E3C1B51AA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64" y="1454747"/>
            <a:ext cx="7069172" cy="51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72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352</Words>
  <Application>Microsoft Office PowerPoint</Application>
  <PresentationFormat>Custom</PresentationFormat>
  <Paragraphs>88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Angsana New</vt:lpstr>
      <vt:lpstr>Arial</vt:lpstr>
      <vt:lpstr>Arial Black</vt:lpstr>
      <vt:lpstr>Arial Rounded MT Bold</vt:lpstr>
      <vt:lpstr>Calibri</vt:lpstr>
      <vt:lpstr>Noto Sans Symbols</vt:lpstr>
      <vt:lpstr>Open Sans</vt:lpstr>
      <vt:lpstr>Open Sans</vt:lpstr>
      <vt:lpstr>Open Sans SemiBold</vt:lpstr>
      <vt:lpstr>Times New Roman</vt:lpstr>
      <vt:lpstr>Wingdings</vt:lpstr>
      <vt:lpstr>Office Theme</vt:lpstr>
      <vt:lpstr>1_Office Theme</vt:lpstr>
      <vt:lpstr>PowerPoint Presentation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PC</dc:creator>
  <cp:keywords/>
  <dc:description>generated using python-pptx</dc:description>
  <cp:lastModifiedBy>NDRF ACADEMY</cp:lastModifiedBy>
  <cp:revision>17</cp:revision>
  <dcterms:created xsi:type="dcterms:W3CDTF">2013-01-27T09:14:16Z</dcterms:created>
  <dcterms:modified xsi:type="dcterms:W3CDTF">2025-12-31T06:59:44Z</dcterms:modified>
  <cp:category/>
</cp:coreProperties>
</file>