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0" r:id="rId2"/>
    <p:sldId id="301" r:id="rId3"/>
    <p:sldId id="291" r:id="rId4"/>
    <p:sldId id="302" r:id="rId5"/>
    <p:sldId id="303" r:id="rId6"/>
    <p:sldId id="304" r:id="rId7"/>
    <p:sldId id="305" r:id="rId8"/>
    <p:sldId id="306" r:id="rId9"/>
    <p:sldId id="307" r:id="rId10"/>
    <p:sldId id="308" r:id="rId11"/>
    <p:sldId id="279" r:id="rId12"/>
    <p:sldId id="309" r:id="rId13"/>
    <p:sldId id="1188" r:id="rId14"/>
  </p:sldIdLst>
  <p:sldSz cx="9144000" cy="5143500" type="screen16x9"/>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966"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04B02C-E554-4B6F-8F5B-68F220F238E1}" type="datetimeFigureOut">
              <a:rPr lang="en-IN" smtClean="0"/>
              <a:t>31-12-2025</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89B9C-37CF-4F62-BF33-0D0CBAD19CC9}" type="slidenum">
              <a:rPr lang="en-IN" smtClean="0"/>
              <a:t>‹#›</a:t>
            </a:fld>
            <a:endParaRPr lang="en-IN"/>
          </a:p>
        </p:txBody>
      </p:sp>
    </p:spTree>
    <p:extLst>
      <p:ext uri="{BB962C8B-B14F-4D97-AF65-F5344CB8AC3E}">
        <p14:creationId xmlns:p14="http://schemas.microsoft.com/office/powerpoint/2010/main" val="57185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490A328B-1E96-E7BA-6A60-49B8C4F91ACA}"/>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8BEEE99B-883A-F4F1-508A-032A5EFDA4C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82AFC892-8232-8D57-3361-54D980AA82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45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31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AEE197C0-885E-1BFF-13A1-1E8B8356923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E2C30050-0A1B-4B7B-8B20-039F6038CD7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C80F15A9-2D27-16A8-6391-2731CB6294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456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623DDBE2-3C34-82EA-BDE4-A551E6B56144}"/>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6AC8E10E-4EDF-4005-553A-3439B145D07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AF088E14-5794-4F99-64A9-0649A66C18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19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9AFA72B8-9035-5D04-57E4-442B168A246E}"/>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86747B95-DE2E-70A6-0ED1-ABE82A506AD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0B3DDB1C-4FDD-CBDD-3DBD-D5C0A59CA5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269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8641A0A9-265C-A4A0-BCBE-5628C8E5EEF2}"/>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7B041A86-287B-47B7-B433-3C18D2CE8B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48E981A3-8463-DCA2-F955-565BAD8183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79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3E6D7826-D0B0-56DF-DD51-E821FE285F5B}"/>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7D03239-3D66-FBEC-773C-7162FF6E6AF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191D3468-5B6E-94F9-C7C0-60A404473F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2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79C2F1E-3905-7D5D-70DE-74F1C871190C}"/>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23A5836-DBA1-56F0-ACE0-FE9D4515F2F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8DB3CB1F-03AD-3D72-1611-3F8823026F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896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2EDA2444-FC93-2358-AB7E-A9EDD96C65BB}"/>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FB696AC4-0848-76D5-0828-0B0F95B9354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88E65F26-146B-9B2E-FEC8-9261AC79FD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ADBF2B-459E-4BC1-946B-A340572101C4}" type="datetime1">
              <a:rPr lang="en-US" smtClean="0"/>
              <a:t>12/31/2025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C0DD37-D5B7-459A-BD32-36A3488007BE}" type="datetime1">
              <a:rPr lang="en-US" smtClean="0"/>
              <a:t>12/31/2025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0AB1A0-CC85-4C26-B141-D8046C17E5D6}" type="datetime1">
              <a:rPr lang="en-US" smtClean="0"/>
              <a:t>12/31/2025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11CF1-B258-488A-9DB9-C497E340E43D}" type="datetime1">
              <a:rPr lang="en-US" smtClean="0"/>
              <a:t>12/31/2025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A13ED-D503-4F90-83F2-AA081B4EDFB9}" type="datetime1">
              <a:rPr lang="en-US" smtClean="0"/>
              <a:t>12/31/2025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189CE4-DF85-41A9-85E2-C274175DD1A3}" type="datetime1">
              <a:rPr lang="en-US" smtClean="0"/>
              <a:t>12/31/2025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31C4DE-D22D-4226-8C01-E281D0301CCB}" type="datetime1">
              <a:rPr lang="en-US" smtClean="0"/>
              <a:t>12/31/2025</a:t>
            </a:fld>
            <a:endParaRPr lang="en-US"/>
          </a:p>
        </p:txBody>
      </p:sp>
      <p:sp>
        <p:nvSpPr>
          <p:cNvPr id="8" name="Footer Placeholder 7"/>
          <p:cNvSpPr>
            <a:spLocks noGrp="1"/>
          </p:cNvSpPr>
          <p:nvPr>
            <p:ph type="ftr" sz="quarter" idx="11"/>
          </p:nvPr>
        </p:nvSpPr>
        <p:spPr/>
        <p:txBody>
          <a:bodyPr/>
          <a:lstStyle/>
          <a:p>
            <a:r>
              <a:rPr lang="en-US"/>
              <a:t>2nd BN NDRF KOLKATA</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71D99F-BE83-4623-9025-00C170FE603B}" type="datetime1">
              <a:rPr lang="en-US" smtClean="0"/>
              <a:t>12/31/2025</a:t>
            </a:fld>
            <a:endParaRPr lang="en-US"/>
          </a:p>
        </p:txBody>
      </p:sp>
      <p:sp>
        <p:nvSpPr>
          <p:cNvPr id="4" name="Footer Placeholder 3"/>
          <p:cNvSpPr>
            <a:spLocks noGrp="1"/>
          </p:cNvSpPr>
          <p:nvPr>
            <p:ph type="ftr" sz="quarter" idx="11"/>
          </p:nvPr>
        </p:nvSpPr>
        <p:spPr/>
        <p:txBody>
          <a:bodyPr/>
          <a:lstStyle/>
          <a:p>
            <a:r>
              <a:rPr lang="en-US"/>
              <a:t>2nd BN NDRF KOLKATA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DBE03-1F2A-47CA-B0BA-90B7E5394587}" type="datetime1">
              <a:rPr lang="en-US" smtClean="0"/>
              <a:t>12/31/2025</a:t>
            </a:fld>
            <a:endParaRPr lang="en-US"/>
          </a:p>
        </p:txBody>
      </p:sp>
      <p:sp>
        <p:nvSpPr>
          <p:cNvPr id="3" name="Footer Placeholder 2"/>
          <p:cNvSpPr>
            <a:spLocks noGrp="1"/>
          </p:cNvSpPr>
          <p:nvPr>
            <p:ph type="ftr" sz="quarter" idx="11"/>
          </p:nvPr>
        </p:nvSpPr>
        <p:spPr/>
        <p:txBody>
          <a:bodyPr/>
          <a:lstStyle/>
          <a:p>
            <a:r>
              <a:rPr lang="en-US"/>
              <a:t>2nd BN NDRF KOLKATA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0A3CE3-7025-4EF7-8184-7D2A9A816905}" type="datetime1">
              <a:rPr lang="en-US" smtClean="0"/>
              <a:t>12/31/2025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7DBE79-5CC4-4733-826F-92094310EEA9}" type="datetime1">
              <a:rPr lang="en-US" smtClean="0"/>
              <a:t>12/31/2025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C6F2A1-3ACC-4798-8D9C-EBF3ED6AA377}" type="datetime1">
              <a:rPr lang="en-US" smtClean="0"/>
              <a:t>12/31/2025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2nd BN NDRF KOLKATA</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07536-5CB7-9E90-634C-430D2741D44A}"/>
              </a:ext>
            </a:extLst>
          </p:cNvPr>
          <p:cNvPicPr>
            <a:picLocks noChangeAspect="1"/>
          </p:cNvPicPr>
          <p:nvPr/>
        </p:nvPicPr>
        <p:blipFill>
          <a:blip r:embed="rId2"/>
          <a:stretch>
            <a:fillRect/>
          </a:stretch>
        </p:blipFill>
        <p:spPr>
          <a:xfrm>
            <a:off x="1191" y="670"/>
            <a:ext cx="9141619" cy="5142161"/>
          </a:xfrm>
          <a:prstGeom prst="rect">
            <a:avLst/>
          </a:prstGeom>
        </p:spPr>
      </p:pic>
      <p:sp>
        <p:nvSpPr>
          <p:cNvPr id="2" name="Rectangle 1"/>
          <p:cNvSpPr/>
          <p:nvPr/>
        </p:nvSpPr>
        <p:spPr>
          <a:xfrm>
            <a:off x="1191" y="0"/>
            <a:ext cx="9141714" cy="734601"/>
          </a:xfrm>
          <a:prstGeom prst="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800" b="1">
                <a:solidFill>
                  <a:srgbClr val="000000"/>
                </a:solidFill>
              </a:defRPr>
            </a:pPr>
            <a:r>
              <a:rPr lang="en-IN" sz="4050" dirty="0">
                <a:solidFill>
                  <a:schemeClr val="accent1"/>
                </a:solidFill>
                <a:latin typeface="Arial Black" panose="020B0A04020102020204" pitchFamily="34" charset="0"/>
              </a:rPr>
              <a:t>BOREWELL RESCUE</a:t>
            </a:r>
            <a:endParaRPr lang="en-IN" sz="4050" dirty="0">
              <a:solidFill>
                <a:schemeClr val="tx2"/>
              </a:solidFill>
            </a:endParaRPr>
          </a:p>
        </p:txBody>
      </p:sp>
      <p:pic>
        <p:nvPicPr>
          <p:cNvPr id="4" name="Picture 3">
            <a:extLst>
              <a:ext uri="{FF2B5EF4-FFF2-40B4-BE49-F238E27FC236}">
                <a16:creationId xmlns:a16="http://schemas.microsoft.com/office/drawing/2014/main" id="{333A34EB-061E-16C8-A96C-5680ACF49ECB}"/>
              </a:ext>
            </a:extLst>
          </p:cNvPr>
          <p:cNvPicPr>
            <a:picLocks noChangeAspect="1"/>
          </p:cNvPicPr>
          <p:nvPr/>
        </p:nvPicPr>
        <p:blipFill>
          <a:blip r:embed="rId3"/>
          <a:stretch>
            <a:fillRect/>
          </a:stretch>
        </p:blipFill>
        <p:spPr>
          <a:xfrm>
            <a:off x="59331" y="1"/>
            <a:ext cx="881407" cy="685800"/>
          </a:xfrm>
          <a:prstGeom prst="rect">
            <a:avLst/>
          </a:prstGeom>
        </p:spPr>
      </p:pic>
      <p:pic>
        <p:nvPicPr>
          <p:cNvPr id="5" name="Picture 4">
            <a:extLst>
              <a:ext uri="{FF2B5EF4-FFF2-40B4-BE49-F238E27FC236}">
                <a16:creationId xmlns:a16="http://schemas.microsoft.com/office/drawing/2014/main" id="{91D0C1A4-AE42-F176-E2C7-2BDC9A3E5EA9}"/>
              </a:ext>
            </a:extLst>
          </p:cNvPr>
          <p:cNvPicPr>
            <a:picLocks noChangeAspect="1"/>
          </p:cNvPicPr>
          <p:nvPr/>
        </p:nvPicPr>
        <p:blipFill>
          <a:blip r:embed="rId4"/>
          <a:stretch>
            <a:fillRect/>
          </a:stretch>
        </p:blipFill>
        <p:spPr>
          <a:xfrm>
            <a:off x="8467273" y="2"/>
            <a:ext cx="675537" cy="734600"/>
          </a:xfrm>
          <a:prstGeom prst="rect">
            <a:avLst/>
          </a:prstGeom>
        </p:spPr>
      </p:pic>
      <p:pic>
        <p:nvPicPr>
          <p:cNvPr id="6" name="Picture 5">
            <a:extLst>
              <a:ext uri="{FF2B5EF4-FFF2-40B4-BE49-F238E27FC236}">
                <a16:creationId xmlns:a16="http://schemas.microsoft.com/office/drawing/2014/main" id="{94C656E4-A45D-D4B5-7D96-49F0A2CBA3C7}"/>
              </a:ext>
            </a:extLst>
          </p:cNvPr>
          <p:cNvPicPr>
            <a:picLocks noChangeAspect="1"/>
          </p:cNvPicPr>
          <p:nvPr/>
        </p:nvPicPr>
        <p:blipFill>
          <a:blip r:embed="rId5"/>
          <a:stretch>
            <a:fillRect/>
          </a:stretch>
        </p:blipFill>
        <p:spPr>
          <a:xfrm>
            <a:off x="1191" y="1404262"/>
            <a:ext cx="7256859" cy="1469506"/>
          </a:xfrm>
          <a:prstGeom prst="rect">
            <a:avLst/>
          </a:prstGeom>
        </p:spPr>
      </p:pic>
      <p:sp>
        <p:nvSpPr>
          <p:cNvPr id="14" name="Slide Number Placeholder 13">
            <a:extLst>
              <a:ext uri="{FF2B5EF4-FFF2-40B4-BE49-F238E27FC236}">
                <a16:creationId xmlns:a16="http://schemas.microsoft.com/office/drawing/2014/main" id="{0A7BC186-99B6-55E4-AE43-C224DA8F6114}"/>
              </a:ext>
            </a:extLst>
          </p:cNvPr>
          <p:cNvSpPr>
            <a:spLocks noGrp="1"/>
          </p:cNvSpPr>
          <p:nvPr>
            <p:ph type="sldNum" sz="quarter" idx="12"/>
          </p:nvPr>
        </p:nvSpPr>
        <p:spPr>
          <a:xfrm>
            <a:off x="6867073" y="4767263"/>
            <a:ext cx="1600200" cy="273844"/>
          </a:xfrm>
        </p:spPr>
        <p:txBody>
          <a:bodyPr/>
          <a:lstStyle/>
          <a:p>
            <a:fld id="{C1FF6DA9-008F-8B48-92A6-B652298478BF}" type="slidenum">
              <a:rPr lang="en-US" b="1"/>
              <a:t>1</a:t>
            </a:fld>
            <a:endParaRPr lang="en-US" b="1" dirty="0"/>
          </a:p>
        </p:txBody>
      </p:sp>
      <p:sp>
        <p:nvSpPr>
          <p:cNvPr id="13" name="TextBox 12">
            <a:extLst>
              <a:ext uri="{FF2B5EF4-FFF2-40B4-BE49-F238E27FC236}">
                <a16:creationId xmlns:a16="http://schemas.microsoft.com/office/drawing/2014/main" id="{00BECF03-A820-DF85-8488-6595E9D240E4}"/>
              </a:ext>
            </a:extLst>
          </p:cNvPr>
          <p:cNvSpPr txBox="1"/>
          <p:nvPr/>
        </p:nvSpPr>
        <p:spPr>
          <a:xfrm>
            <a:off x="-57150" y="1488773"/>
            <a:ext cx="6838950" cy="1061829"/>
          </a:xfrm>
          <a:prstGeom prst="rect">
            <a:avLst/>
          </a:prstGeom>
          <a:noFill/>
        </p:spPr>
        <p:txBody>
          <a:bodyPr wrap="square">
            <a:spAutoFit/>
          </a:bodyPr>
          <a:lstStyle/>
          <a:p>
            <a:pPr defTabSz="685800">
              <a:defRPr/>
            </a:pPr>
            <a:r>
              <a:rPr lang="en-US" sz="2100" b="1" dirty="0">
                <a:solidFill>
                  <a:schemeClr val="bg1"/>
                </a:solidFill>
                <a:latin typeface="Arial Black" panose="020B0A04020102020204" pitchFamily="34" charset="0"/>
              </a:rPr>
              <a:t>LESSON 05</a:t>
            </a:r>
          </a:p>
          <a:p>
            <a:pPr defTabSz="685800">
              <a:defRPr/>
            </a:pPr>
            <a:r>
              <a:rPr lang="en-US" sz="2100" b="1" dirty="0">
                <a:solidFill>
                  <a:schemeClr val="bg1"/>
                </a:solidFill>
                <a:latin typeface="Arial Black" panose="020B0A04020102020204" pitchFamily="34" charset="0"/>
              </a:rPr>
              <a:t>Borewell Rescue , Heavy Earth Movers, Parallel Digging And Soil Strata </a:t>
            </a:r>
          </a:p>
        </p:txBody>
      </p:sp>
      <p:pic>
        <p:nvPicPr>
          <p:cNvPr id="15" name="Picture 14">
            <a:extLst>
              <a:ext uri="{FF2B5EF4-FFF2-40B4-BE49-F238E27FC236}">
                <a16:creationId xmlns:a16="http://schemas.microsoft.com/office/drawing/2014/main" id="{8063F449-E1C8-F494-6951-C4268F408D76}"/>
              </a:ext>
            </a:extLst>
          </p:cNvPr>
          <p:cNvPicPr>
            <a:picLocks noChangeAspect="1"/>
          </p:cNvPicPr>
          <p:nvPr/>
        </p:nvPicPr>
        <p:blipFill>
          <a:blip r:embed="rId6"/>
          <a:stretch>
            <a:fillRect/>
          </a:stretch>
        </p:blipFill>
        <p:spPr>
          <a:xfrm>
            <a:off x="0" y="4311785"/>
            <a:ext cx="853041" cy="831715"/>
          </a:xfrm>
          <a:prstGeom prst="rect">
            <a:avLst/>
          </a:prstGeom>
        </p:spPr>
      </p:pic>
      <p:sp>
        <p:nvSpPr>
          <p:cNvPr id="3" name="Duties of…">
            <a:extLst>
              <a:ext uri="{FF2B5EF4-FFF2-40B4-BE49-F238E27FC236}">
                <a16:creationId xmlns:a16="http://schemas.microsoft.com/office/drawing/2014/main" id="{D3109816-DA1D-7C8C-81B6-8EDCEA707920}"/>
              </a:ext>
            </a:extLst>
          </p:cNvPr>
          <p:cNvSpPr txBox="1"/>
          <p:nvPr/>
        </p:nvSpPr>
        <p:spPr>
          <a:xfrm>
            <a:off x="2743200" y="2487277"/>
            <a:ext cx="4218226" cy="325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1600" b="1" dirty="0">
                <a:latin typeface="Open sans"/>
              </a:rPr>
              <a:t>Presented By:- Pavan Dev Gaur,2IC</a:t>
            </a:r>
            <a:endParaRPr lang="en-US" sz="16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21C43C04-C6BD-A8AF-4E28-72F2EA9C820A}"/>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836C098E-1405-0B84-986F-13B52DB38399}"/>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ADE92159-2374-2F47-B3AB-9E9672475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99AB9171-B35E-46E8-657A-DFF42585CF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6CADA60-F7DE-2CFD-7070-6742AB8CA543}"/>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175EC6B2-82F0-E25D-FF55-2E41FB9F7B62}"/>
              </a:ext>
            </a:extLst>
          </p:cNvPr>
          <p:cNvSpPr txBox="1"/>
          <p:nvPr/>
        </p:nvSpPr>
        <p:spPr>
          <a:xfrm>
            <a:off x="141109" y="2351813"/>
            <a:ext cx="3168503" cy="520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Conclusion</a:t>
            </a:r>
          </a:p>
        </p:txBody>
      </p:sp>
      <p:sp>
        <p:nvSpPr>
          <p:cNvPr id="5" name="Content Placeholder 2">
            <a:extLst>
              <a:ext uri="{FF2B5EF4-FFF2-40B4-BE49-F238E27FC236}">
                <a16:creationId xmlns:a16="http://schemas.microsoft.com/office/drawing/2014/main" id="{6AF8AD55-A963-4303-8903-9AA901F67682}"/>
              </a:ext>
            </a:extLst>
          </p:cNvPr>
          <p:cNvSpPr txBox="1">
            <a:spLocks/>
          </p:cNvSpPr>
          <p:nvPr/>
        </p:nvSpPr>
        <p:spPr>
          <a:xfrm>
            <a:off x="3504461" y="1000411"/>
            <a:ext cx="5480499" cy="3657599"/>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en" sz="4000" dirty="0">
                <a:latin typeface="Times New Roman" panose="02020603050405020304" pitchFamily="18" charset="0"/>
                <a:cs typeface="Times New Roman" panose="02020603050405020304" pitchFamily="18" charset="0"/>
              </a:rPr>
              <a:t>Borewell Rescue is a very sensitive and time-tested job. It involves: fast and safe digging with the help of Heavy Earth Movers , creating a safe path to the trapped person through Parallel Digging , and making the digging safe and planned with the knowledge of Soil Strata. Caution, correct technique and team work are necessary at every step to save a precious life.</a:t>
            </a:r>
          </a:p>
          <a:p>
            <a:pPr marL="285750" indent="-285750">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87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1CF389-43E2-6713-3868-18EBCAF22723}"/>
              </a:ext>
            </a:extLst>
          </p:cNvPr>
          <p:cNvSpPr txBox="1"/>
          <p:nvPr/>
        </p:nvSpPr>
        <p:spPr>
          <a:xfrm>
            <a:off x="1981200" y="1657350"/>
            <a:ext cx="4800600"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ANY QUESTION ? </a:t>
            </a:r>
            <a:endParaRPr lang="en-IN" sz="4000" b="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EE3205D1-62DF-6FF3-D42A-3A7045630CAC}"/>
              </a:ext>
            </a:extLst>
          </p:cNvPr>
          <p:cNvPicPr>
            <a:picLocks noChangeAspect="1"/>
          </p:cNvPicPr>
          <p:nvPr/>
        </p:nvPicPr>
        <p:blipFill>
          <a:blip r:embed="rId2"/>
          <a:stretch>
            <a:fillRect/>
          </a:stretch>
        </p:blipFill>
        <p:spPr>
          <a:xfrm>
            <a:off x="0" y="4572"/>
            <a:ext cx="9144000" cy="5134356"/>
          </a:xfrm>
          <a:prstGeom prst="rect">
            <a:avLst/>
          </a:prstGeom>
        </p:spPr>
      </p:pic>
    </p:spTree>
    <p:extLst>
      <p:ext uri="{BB962C8B-B14F-4D97-AF65-F5344CB8AC3E}">
        <p14:creationId xmlns:p14="http://schemas.microsoft.com/office/powerpoint/2010/main" val="60047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D7666472-B7A2-7E36-FDE5-736EEDFE0116}"/>
            </a:ext>
          </a:extLst>
        </p:cNvPr>
        <p:cNvGrpSpPr/>
        <p:nvPr/>
      </p:nvGrpSpPr>
      <p:grpSpPr>
        <a:xfrm>
          <a:off x="0" y="0"/>
          <a:ext cx="0" cy="0"/>
          <a:chOff x="0" y="0"/>
          <a:chExt cx="0" cy="0"/>
        </a:xfrm>
      </p:grpSpPr>
      <p:sp>
        <p:nvSpPr>
          <p:cNvPr id="112" name="Google Shape;112;p15">
            <a:extLst>
              <a:ext uri="{FF2B5EF4-FFF2-40B4-BE49-F238E27FC236}">
                <a16:creationId xmlns:a16="http://schemas.microsoft.com/office/drawing/2014/main" id="{0D1DFCF5-76C1-6833-8B93-2701DD220FBD}"/>
              </a:ext>
            </a:extLst>
          </p:cNvPr>
          <p:cNvSpPr txBox="1">
            <a:spLocks noGrp="1"/>
          </p:cNvSpPr>
          <p:nvPr>
            <p:ph type="title"/>
          </p:nvPr>
        </p:nvSpPr>
        <p:spPr>
          <a:xfrm>
            <a:off x="257739" y="771493"/>
            <a:ext cx="3342407" cy="648131"/>
          </a:xfrm>
          <a:prstGeom prst="rect">
            <a:avLst/>
          </a:prstGeom>
          <a:noFill/>
          <a:ln>
            <a:noFill/>
          </a:ln>
        </p:spPr>
        <p:txBody>
          <a:bodyPr spcFirstLastPara="1" vert="horz" wrap="square" lIns="68551" tIns="34266" rIns="68551" bIns="34266" rtlCol="0" anchor="ctr" anchorCtr="0">
            <a:normAutofit fontScale="90000"/>
          </a:bodyPr>
          <a:lstStyle/>
          <a:p>
            <a:pPr algn="ctr">
              <a:buClr>
                <a:srgbClr val="C00000"/>
              </a:buClr>
              <a:buSzPts val="4000"/>
            </a:pPr>
            <a:r>
              <a:rPr lang="en-US" sz="2999" b="1" dirty="0">
                <a:solidFill>
                  <a:srgbClr val="C00000"/>
                </a:solidFill>
                <a:latin typeface="Open Sans"/>
                <a:ea typeface="Arial"/>
                <a:cs typeface="Arial"/>
                <a:sym typeface="Arial"/>
              </a:rPr>
              <a:t>Review</a:t>
            </a:r>
            <a:r>
              <a:rPr lang="en-US" dirty="0">
                <a:latin typeface="Open Sans"/>
              </a:rPr>
              <a:t> </a:t>
            </a:r>
          </a:p>
        </p:txBody>
      </p:sp>
      <p:sp>
        <p:nvSpPr>
          <p:cNvPr id="116" name="Google Shape;116;p15">
            <a:extLst>
              <a:ext uri="{FF2B5EF4-FFF2-40B4-BE49-F238E27FC236}">
                <a16:creationId xmlns:a16="http://schemas.microsoft.com/office/drawing/2014/main" id="{72B53637-5002-A1ED-BB04-24FC7342FBA8}"/>
              </a:ext>
            </a:extLst>
          </p:cNvPr>
          <p:cNvSpPr txBox="1"/>
          <p:nvPr/>
        </p:nvSpPr>
        <p:spPr>
          <a:xfrm>
            <a:off x="439990" y="1440931"/>
            <a:ext cx="2893322" cy="715276"/>
          </a:xfrm>
          <a:prstGeom prst="rect">
            <a:avLst/>
          </a:prstGeom>
          <a:noFill/>
          <a:ln>
            <a:noFill/>
          </a:ln>
        </p:spPr>
        <p:txBody>
          <a:bodyPr spcFirstLastPara="1" wrap="square" lIns="68551" tIns="34266" rIns="68551" bIns="34266" anchor="t" anchorCtr="0">
            <a:spAutoFit/>
          </a:bodyPr>
          <a:lstStyle/>
          <a:p>
            <a:pPr algn="just" defTabSz="685595">
              <a:buClr>
                <a:srgbClr val="000000"/>
              </a:buClr>
              <a:buSzPts val="3200"/>
            </a:pPr>
            <a:r>
              <a:rPr lang="en-US" sz="2099" kern="0" dirty="0">
                <a:solidFill>
                  <a:srgbClr val="000000"/>
                </a:solidFill>
                <a:latin typeface="Open Sans"/>
                <a:cs typeface="Times New Roman" pitchFamily="18" charset="0"/>
                <a:sym typeface="Arial"/>
              </a:rPr>
              <a:t>Now you are be able to :-</a:t>
            </a:r>
            <a:endParaRPr sz="900" kern="0" dirty="0">
              <a:solidFill>
                <a:srgbClr val="000000"/>
              </a:solidFill>
              <a:latin typeface="Open Sans"/>
              <a:cs typeface="Times New Roman" pitchFamily="18" charset="0"/>
              <a:sym typeface="Arial"/>
            </a:endParaRPr>
          </a:p>
        </p:txBody>
      </p:sp>
      <p:sp>
        <p:nvSpPr>
          <p:cNvPr id="117" name="Google Shape;117;p15">
            <a:extLst>
              <a:ext uri="{FF2B5EF4-FFF2-40B4-BE49-F238E27FC236}">
                <a16:creationId xmlns:a16="http://schemas.microsoft.com/office/drawing/2014/main" id="{3CDF58AB-9C7C-193D-9DAF-9BCAF869D0CB}"/>
              </a:ext>
            </a:extLst>
          </p:cNvPr>
          <p:cNvSpPr/>
          <p:nvPr/>
        </p:nvSpPr>
        <p:spPr>
          <a:xfrm>
            <a:off x="3630728" y="1350163"/>
            <a:ext cx="518031" cy="46550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1</a:t>
            </a:r>
            <a:endParaRPr sz="2999" b="1" kern="0" dirty="0">
              <a:solidFill>
                <a:srgbClr val="C00000"/>
              </a:solidFill>
              <a:latin typeface="Open Sans"/>
              <a:cs typeface="Arial"/>
              <a:sym typeface="Arial"/>
            </a:endParaRPr>
          </a:p>
        </p:txBody>
      </p:sp>
      <p:sp>
        <p:nvSpPr>
          <p:cNvPr id="118" name="Google Shape;118;p15">
            <a:extLst>
              <a:ext uri="{FF2B5EF4-FFF2-40B4-BE49-F238E27FC236}">
                <a16:creationId xmlns:a16="http://schemas.microsoft.com/office/drawing/2014/main" id="{5AF790C8-BBE6-9988-42FF-8BC878A24AA7}"/>
              </a:ext>
            </a:extLst>
          </p:cNvPr>
          <p:cNvSpPr/>
          <p:nvPr/>
        </p:nvSpPr>
        <p:spPr>
          <a:xfrm>
            <a:off x="3630728" y="1999987"/>
            <a:ext cx="529031" cy="49481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2</a:t>
            </a:r>
            <a:endParaRPr sz="2999" b="1" kern="0" dirty="0">
              <a:solidFill>
                <a:srgbClr val="C00000"/>
              </a:solidFill>
              <a:latin typeface="Open Sans"/>
              <a:cs typeface="Arial"/>
              <a:sym typeface="Arial"/>
            </a:endParaRPr>
          </a:p>
        </p:txBody>
      </p:sp>
      <p:pic>
        <p:nvPicPr>
          <p:cNvPr id="1026" name="Picture 2">
            <a:extLst>
              <a:ext uri="{FF2B5EF4-FFF2-40B4-BE49-F238E27FC236}">
                <a16:creationId xmlns:a16="http://schemas.microsoft.com/office/drawing/2014/main" id="{36EBC770-74FD-67EB-9A8F-AE51B3E9D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601FC0C7-2DCE-0FDB-CF42-65A0FA04D9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D0F8D928-CD8A-3129-5341-A1C3C614F96F}"/>
              </a:ext>
            </a:extLst>
          </p:cNvPr>
          <p:cNvSpPr txBox="1"/>
          <p:nvPr/>
        </p:nvSpPr>
        <p:spPr>
          <a:xfrm>
            <a:off x="4315404" y="1051325"/>
            <a:ext cx="4570857" cy="2886944"/>
          </a:xfrm>
          <a:prstGeom prst="rect">
            <a:avLst/>
          </a:prstGeom>
          <a:noFill/>
        </p:spPr>
        <p:txBody>
          <a:bodyPr wrap="square">
            <a:spAutoFit/>
          </a:bodyPr>
          <a:lstStyle/>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Introduction</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Use of Heavy Earth Movers</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Heavy Earth Movers main Machines</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Parallel Digging Technique</a:t>
            </a:r>
          </a:p>
        </p:txBody>
      </p:sp>
      <p:sp>
        <p:nvSpPr>
          <p:cNvPr id="7" name="Google Shape;117;p15">
            <a:extLst>
              <a:ext uri="{FF2B5EF4-FFF2-40B4-BE49-F238E27FC236}">
                <a16:creationId xmlns:a16="http://schemas.microsoft.com/office/drawing/2014/main" id="{D796C7D3-FC1F-481E-1C8D-F5034431CF05}"/>
              </a:ext>
            </a:extLst>
          </p:cNvPr>
          <p:cNvSpPr/>
          <p:nvPr/>
        </p:nvSpPr>
        <p:spPr>
          <a:xfrm>
            <a:off x="3641728" y="2788579"/>
            <a:ext cx="518031" cy="46550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3</a:t>
            </a:r>
            <a:endParaRPr sz="2999" b="1" kern="0" dirty="0">
              <a:solidFill>
                <a:srgbClr val="C00000"/>
              </a:solidFill>
              <a:latin typeface="Open Sans"/>
              <a:cs typeface="Arial"/>
              <a:sym typeface="Arial"/>
            </a:endParaRPr>
          </a:p>
        </p:txBody>
      </p:sp>
      <p:sp>
        <p:nvSpPr>
          <p:cNvPr id="8" name="Google Shape;118;p15">
            <a:extLst>
              <a:ext uri="{FF2B5EF4-FFF2-40B4-BE49-F238E27FC236}">
                <a16:creationId xmlns:a16="http://schemas.microsoft.com/office/drawing/2014/main" id="{C9C97C13-C275-6B9E-8F3E-33BFDF7240D9}"/>
              </a:ext>
            </a:extLst>
          </p:cNvPr>
          <p:cNvSpPr/>
          <p:nvPr/>
        </p:nvSpPr>
        <p:spPr>
          <a:xfrm>
            <a:off x="3641728" y="3438403"/>
            <a:ext cx="529031" cy="49481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4</a:t>
            </a:r>
            <a:endParaRPr sz="2999" b="1" kern="0" dirty="0">
              <a:solidFill>
                <a:srgbClr val="C00000"/>
              </a:solidFill>
              <a:latin typeface="Open Sans"/>
              <a:cs typeface="Arial"/>
              <a:sym typeface="Arial"/>
            </a:endParaRPr>
          </a:p>
        </p:txBody>
      </p:sp>
      <p:pic>
        <p:nvPicPr>
          <p:cNvPr id="9" name="Picture 8">
            <a:extLst>
              <a:ext uri="{FF2B5EF4-FFF2-40B4-BE49-F238E27FC236}">
                <a16:creationId xmlns:a16="http://schemas.microsoft.com/office/drawing/2014/main" id="{E13A7299-C841-1CAA-229A-988629B28734}"/>
              </a:ext>
            </a:extLst>
          </p:cNvPr>
          <p:cNvPicPr>
            <a:picLocks noChangeAspect="1"/>
          </p:cNvPicPr>
          <p:nvPr/>
        </p:nvPicPr>
        <p:blipFill>
          <a:blip r:embed="rId5"/>
          <a:stretch>
            <a:fillRect/>
          </a:stretch>
        </p:blipFill>
        <p:spPr>
          <a:xfrm>
            <a:off x="0" y="4311785"/>
            <a:ext cx="853041" cy="831715"/>
          </a:xfrm>
          <a:prstGeom prst="rect">
            <a:avLst/>
          </a:prstGeom>
        </p:spPr>
      </p:pic>
    </p:spTree>
    <p:extLst>
      <p:ext uri="{BB962C8B-B14F-4D97-AF65-F5344CB8AC3E}">
        <p14:creationId xmlns:p14="http://schemas.microsoft.com/office/powerpoint/2010/main" val="101876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59503" y="58460"/>
            <a:ext cx="9024998" cy="50265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49">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4457761" y="2457511"/>
            <a:ext cx="228482" cy="2284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4" tIns="34272" rIns="68544" bIns="34272" numCol="1" anchor="t" anchorCtr="0" compatLnSpc="1">
            <a:prstTxWarp prst="textNoShape">
              <a:avLst/>
            </a:prstTxWarp>
          </a:bodyPr>
          <a:lstStyle/>
          <a:p>
            <a:endParaRPr lang="en-IN" sz="1349"/>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13</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3163757" y="110535"/>
            <a:ext cx="5101322" cy="4693951"/>
          </a:xfrm>
          <a:prstGeom prst="roundRect">
            <a:avLst>
              <a:gd name="adj" fmla="val 1583"/>
            </a:avLst>
          </a:prstGeom>
          <a:solidFill>
            <a:srgbClr val="EAEAEA"/>
          </a:solidFill>
          <a:ln w="12700">
            <a:miter lim="400000"/>
          </a:ln>
        </p:spPr>
        <p:txBody>
          <a:bodyPr lIns="29342" tIns="29342" rIns="29342" bIns="29342"/>
          <a:lstStyle/>
          <a:p>
            <a:endParaRPr sz="1799">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256925" y="2422739"/>
            <a:ext cx="2791972" cy="520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9342" tIns="29342" rIns="29342" bIns="29342">
            <a:spAutoFit/>
          </a:bodyPr>
          <a:lstStyle/>
          <a:p>
            <a:pPr algn="ctr"/>
            <a:r>
              <a:rPr lang="en-US" sz="2999" b="1" dirty="0">
                <a:latin typeface="Open sans"/>
              </a:rPr>
              <a:t>THANK YOU </a:t>
            </a:r>
            <a:r>
              <a:rPr lang="en-US" sz="2999"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557" y="388297"/>
            <a:ext cx="3655695" cy="4148924"/>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169700" y="153941"/>
            <a:ext cx="1574766" cy="944091"/>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7980011" y="121431"/>
            <a:ext cx="922013" cy="816119"/>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57739" y="771493"/>
            <a:ext cx="3342407" cy="648131"/>
          </a:xfrm>
          <a:prstGeom prst="rect">
            <a:avLst/>
          </a:prstGeom>
          <a:noFill/>
          <a:ln>
            <a:noFill/>
          </a:ln>
        </p:spPr>
        <p:txBody>
          <a:bodyPr spcFirstLastPara="1" vert="horz" wrap="square" lIns="68551" tIns="34266" rIns="68551" bIns="34266" rtlCol="0" anchor="ctr" anchorCtr="0">
            <a:normAutofit fontScale="90000"/>
          </a:bodyPr>
          <a:lstStyle/>
          <a:p>
            <a:pPr algn="ctr">
              <a:buClr>
                <a:srgbClr val="C00000"/>
              </a:buClr>
              <a:buSzPts val="4000"/>
            </a:pPr>
            <a:r>
              <a:rPr lang="en-US" sz="2999" b="1" dirty="0">
                <a:solidFill>
                  <a:srgbClr val="C00000"/>
                </a:solidFill>
                <a:latin typeface="Open Sans"/>
                <a:ea typeface="Arial"/>
                <a:cs typeface="Arial"/>
                <a:sym typeface="Arial"/>
              </a:rPr>
              <a:t>OBJECTIVES</a:t>
            </a:r>
            <a:r>
              <a:rPr lang="en-US" dirty="0">
                <a:latin typeface="Open Sans"/>
              </a:rPr>
              <a:t> </a:t>
            </a:r>
          </a:p>
        </p:txBody>
      </p:sp>
      <p:sp>
        <p:nvSpPr>
          <p:cNvPr id="116" name="Google Shape;116;p15"/>
          <p:cNvSpPr txBox="1"/>
          <p:nvPr/>
        </p:nvSpPr>
        <p:spPr>
          <a:xfrm>
            <a:off x="439990" y="1440931"/>
            <a:ext cx="2893322" cy="1084607"/>
          </a:xfrm>
          <a:prstGeom prst="rect">
            <a:avLst/>
          </a:prstGeom>
          <a:noFill/>
          <a:ln>
            <a:noFill/>
          </a:ln>
        </p:spPr>
        <p:txBody>
          <a:bodyPr spcFirstLastPara="1" wrap="square" lIns="68551" tIns="34266" rIns="68551" bIns="34266" anchor="t" anchorCtr="0">
            <a:spAutoFit/>
          </a:bodyPr>
          <a:lstStyle/>
          <a:p>
            <a:pPr algn="just" defTabSz="685595">
              <a:buClr>
                <a:srgbClr val="000000"/>
              </a:buClr>
              <a:buSzPts val="3200"/>
            </a:pPr>
            <a:r>
              <a:rPr lang="en-US" sz="2099" kern="0">
                <a:solidFill>
                  <a:srgbClr val="000000"/>
                </a:solidFill>
                <a:latin typeface="Open Sans"/>
                <a:cs typeface="Times New Roman" pitchFamily="18" charset="0"/>
                <a:sym typeface="Arial"/>
              </a:rPr>
              <a:t>Upon </a:t>
            </a:r>
            <a:r>
              <a:rPr lang="en-US" sz="2400" kern="0">
                <a:solidFill>
                  <a:srgbClr val="000000"/>
                </a:solidFill>
                <a:latin typeface="Open Sans"/>
                <a:cs typeface="Times New Roman" pitchFamily="18" charset="0"/>
                <a:sym typeface="Arial"/>
              </a:rPr>
              <a:t>completion</a:t>
            </a:r>
            <a:r>
              <a:rPr lang="en-US" sz="2099" kern="0">
                <a:solidFill>
                  <a:srgbClr val="000000"/>
                </a:solidFill>
                <a:latin typeface="Open Sans"/>
                <a:cs typeface="Times New Roman" pitchFamily="18" charset="0"/>
                <a:sym typeface="Arial"/>
              </a:rPr>
              <a:t> </a:t>
            </a:r>
            <a:r>
              <a:rPr lang="en-US" sz="2099" kern="0" dirty="0">
                <a:solidFill>
                  <a:srgbClr val="000000"/>
                </a:solidFill>
                <a:latin typeface="Open Sans"/>
                <a:cs typeface="Times New Roman" pitchFamily="18" charset="0"/>
                <a:sym typeface="Arial"/>
              </a:rPr>
              <a:t>of this lesson, you will be able to :-</a:t>
            </a:r>
            <a:endParaRPr sz="900" kern="0" dirty="0">
              <a:solidFill>
                <a:srgbClr val="000000"/>
              </a:solidFill>
              <a:latin typeface="Open Sans"/>
              <a:cs typeface="Times New Roman" pitchFamily="18" charset="0"/>
              <a:sym typeface="Arial"/>
            </a:endParaRPr>
          </a:p>
        </p:txBody>
      </p:sp>
      <p:sp>
        <p:nvSpPr>
          <p:cNvPr id="117" name="Google Shape;117;p15"/>
          <p:cNvSpPr/>
          <p:nvPr/>
        </p:nvSpPr>
        <p:spPr>
          <a:xfrm>
            <a:off x="3630728" y="1350163"/>
            <a:ext cx="518031" cy="46550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1</a:t>
            </a:r>
            <a:endParaRPr sz="2999" b="1" kern="0" dirty="0">
              <a:solidFill>
                <a:srgbClr val="C00000"/>
              </a:solidFill>
              <a:latin typeface="Open Sans"/>
              <a:cs typeface="Arial"/>
              <a:sym typeface="Arial"/>
            </a:endParaRPr>
          </a:p>
        </p:txBody>
      </p:sp>
      <p:sp>
        <p:nvSpPr>
          <p:cNvPr id="118" name="Google Shape;118;p15"/>
          <p:cNvSpPr/>
          <p:nvPr/>
        </p:nvSpPr>
        <p:spPr>
          <a:xfrm>
            <a:off x="3630728" y="1999987"/>
            <a:ext cx="529031" cy="49481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2</a:t>
            </a:r>
            <a:endParaRPr sz="2999" b="1" kern="0" dirty="0">
              <a:solidFill>
                <a:srgbClr val="C00000"/>
              </a:solidFill>
              <a:latin typeface="Open Sans"/>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751E644A-8A9B-F74E-57AE-5B4F25B61FC4}"/>
              </a:ext>
            </a:extLst>
          </p:cNvPr>
          <p:cNvSpPr txBox="1"/>
          <p:nvPr/>
        </p:nvSpPr>
        <p:spPr>
          <a:xfrm>
            <a:off x="4315404" y="1051325"/>
            <a:ext cx="4570857" cy="2886944"/>
          </a:xfrm>
          <a:prstGeom prst="rect">
            <a:avLst/>
          </a:prstGeom>
          <a:noFill/>
        </p:spPr>
        <p:txBody>
          <a:bodyPr wrap="square">
            <a:spAutoFit/>
          </a:bodyPr>
          <a:lstStyle/>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Introduction</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Use of Heavy Earth Movers</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Heavy Earth Movers main Machines</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Parallel Digging Technique</a:t>
            </a:r>
          </a:p>
        </p:txBody>
      </p:sp>
      <p:sp>
        <p:nvSpPr>
          <p:cNvPr id="7" name="Google Shape;117;p15">
            <a:extLst>
              <a:ext uri="{FF2B5EF4-FFF2-40B4-BE49-F238E27FC236}">
                <a16:creationId xmlns:a16="http://schemas.microsoft.com/office/drawing/2014/main" id="{973BCEB4-CCAD-BBD6-3A44-38076974CC53}"/>
              </a:ext>
            </a:extLst>
          </p:cNvPr>
          <p:cNvSpPr/>
          <p:nvPr/>
        </p:nvSpPr>
        <p:spPr>
          <a:xfrm>
            <a:off x="3641728" y="2788579"/>
            <a:ext cx="518031" cy="46550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3</a:t>
            </a:r>
            <a:endParaRPr sz="2999" b="1" kern="0" dirty="0">
              <a:solidFill>
                <a:srgbClr val="C00000"/>
              </a:solidFill>
              <a:latin typeface="Open Sans"/>
              <a:cs typeface="Arial"/>
              <a:sym typeface="Arial"/>
            </a:endParaRPr>
          </a:p>
        </p:txBody>
      </p:sp>
      <p:sp>
        <p:nvSpPr>
          <p:cNvPr id="8" name="Google Shape;118;p15">
            <a:extLst>
              <a:ext uri="{FF2B5EF4-FFF2-40B4-BE49-F238E27FC236}">
                <a16:creationId xmlns:a16="http://schemas.microsoft.com/office/drawing/2014/main" id="{FB248360-FCDD-BA5C-FC8B-77533A8CD3D3}"/>
              </a:ext>
            </a:extLst>
          </p:cNvPr>
          <p:cNvSpPr/>
          <p:nvPr/>
        </p:nvSpPr>
        <p:spPr>
          <a:xfrm>
            <a:off x="3641728" y="3438403"/>
            <a:ext cx="529031" cy="49481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4</a:t>
            </a:r>
            <a:endParaRPr sz="2999" b="1" kern="0" dirty="0">
              <a:solidFill>
                <a:srgbClr val="C00000"/>
              </a:solidFill>
              <a:latin typeface="Open Sans"/>
              <a:cs typeface="Arial"/>
              <a:sym typeface="Arial"/>
            </a:endParaRPr>
          </a:p>
        </p:txBody>
      </p:sp>
      <p:pic>
        <p:nvPicPr>
          <p:cNvPr id="9" name="Picture 8">
            <a:extLst>
              <a:ext uri="{FF2B5EF4-FFF2-40B4-BE49-F238E27FC236}">
                <a16:creationId xmlns:a16="http://schemas.microsoft.com/office/drawing/2014/main" id="{55A2952D-37F6-530C-B187-2F923DAE4540}"/>
              </a:ext>
            </a:extLst>
          </p:cNvPr>
          <p:cNvPicPr>
            <a:picLocks noChangeAspect="1"/>
          </p:cNvPicPr>
          <p:nvPr/>
        </p:nvPicPr>
        <p:blipFill>
          <a:blip r:embed="rId5"/>
          <a:stretch>
            <a:fillRect/>
          </a:stretch>
        </p:blipFill>
        <p:spPr>
          <a:xfrm>
            <a:off x="0" y="4311785"/>
            <a:ext cx="853041" cy="8317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1EB77391-5723-0039-3830-3BD569113F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1E81CCC-B25A-3DD0-F669-710DB6B17FDB}"/>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1078340F-8965-E936-7276-FED408D952D2}"/>
              </a:ext>
            </a:extLst>
          </p:cNvPr>
          <p:cNvSpPr txBox="1"/>
          <p:nvPr/>
        </p:nvSpPr>
        <p:spPr>
          <a:xfrm>
            <a:off x="80093" y="2046348"/>
            <a:ext cx="3168503"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INTRODUCTION</a:t>
            </a:r>
            <a:endParaRPr lang="en-US" sz="2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A4116641-C6E8-7B3D-D6B1-E7B3851025BA}"/>
              </a:ext>
            </a:extLst>
          </p:cNvPr>
          <p:cNvSpPr txBox="1">
            <a:spLocks/>
          </p:cNvSpPr>
          <p:nvPr/>
        </p:nvSpPr>
        <p:spPr>
          <a:xfrm>
            <a:off x="3488264" y="971551"/>
            <a:ext cx="5480499" cy="3657599"/>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85750" indent="-285750" algn="just">
              <a:lnSpc>
                <a:spcPct val="150000"/>
              </a:lnSpc>
              <a:buFont typeface="Arial" panose="020B0604020202020204" pitchFamily="34" charset="0"/>
              <a:buChar char="•"/>
            </a:pPr>
            <a:r>
              <a:rPr lang="en-US" sz="1800" kern="0" dirty="0">
                <a:latin typeface="Open Sans" panose="020B0606030504020204" pitchFamily="34" charset="0"/>
                <a:ea typeface="Open Sans" panose="020B0606030504020204" pitchFamily="34" charset="0"/>
                <a:cs typeface="Open Sans" panose="020B0606030504020204" pitchFamily="34" charset="0"/>
              </a:rPr>
              <a:t>In India, incidents of small children falling into borewells (water wells) occur frequently.</a:t>
            </a: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buFont typeface="Arial" panose="020B0604020202020204" pitchFamily="34" charset="0"/>
              <a:buChar char="•"/>
            </a:pPr>
            <a:r>
              <a:rPr lang="en-US" sz="1800" kern="0" dirty="0">
                <a:latin typeface="Open Sans" panose="020B0606030504020204" pitchFamily="34" charset="0"/>
                <a:ea typeface="Open Sans" panose="020B0606030504020204" pitchFamily="34" charset="0"/>
                <a:cs typeface="Open Sans" panose="020B0606030504020204" pitchFamily="34" charset="0"/>
              </a:rPr>
              <a:t>In such a situation, rescue operation is extremely challenging. In this, correct planning, correct use of machines and correct understanding of soil strata are extremely important.</a:t>
            </a:r>
          </a:p>
        </p:txBody>
      </p:sp>
      <p:pic>
        <p:nvPicPr>
          <p:cNvPr id="2" name="Picture 1">
            <a:extLst>
              <a:ext uri="{FF2B5EF4-FFF2-40B4-BE49-F238E27FC236}">
                <a16:creationId xmlns:a16="http://schemas.microsoft.com/office/drawing/2014/main" id="{7BDB5765-6360-2994-D3E7-98E3D3430CAB}"/>
              </a:ext>
            </a:extLst>
          </p:cNvPr>
          <p:cNvPicPr>
            <a:picLocks noChangeAspect="1"/>
          </p:cNvPicPr>
          <p:nvPr/>
        </p:nvPicPr>
        <p:blipFill>
          <a:blip r:embed="rId6"/>
          <a:stretch>
            <a:fillRect/>
          </a:stretch>
        </p:blipFill>
        <p:spPr>
          <a:xfrm>
            <a:off x="6805093" y="3798485"/>
            <a:ext cx="2282709" cy="1381382"/>
          </a:xfrm>
          <a:prstGeom prst="rect">
            <a:avLst/>
          </a:prstGeom>
        </p:spPr>
      </p:pic>
    </p:spTree>
    <p:extLst>
      <p:ext uri="{BB962C8B-B14F-4D97-AF65-F5344CB8AC3E}">
        <p14:creationId xmlns:p14="http://schemas.microsoft.com/office/powerpoint/2010/main" val="6157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FF6FF59F-E1DD-7066-7E45-1D30D36756A4}"/>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0FFDF44B-ED2F-117E-B636-A32AF084E3F3}"/>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837F76C9-36CD-2815-6182-B0C68E4F2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118D1F90-273C-4258-4011-CC79F63723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EB3ACA34-D8C1-F245-0E8D-2A91EBD0234F}"/>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99F8C080-F6CB-B87A-F602-DFCAF6D0349F}"/>
              </a:ext>
            </a:extLst>
          </p:cNvPr>
          <p:cNvSpPr txBox="1"/>
          <p:nvPr/>
        </p:nvSpPr>
        <p:spPr>
          <a:xfrm>
            <a:off x="80093" y="2046348"/>
            <a:ext cx="3168503" cy="9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Heavy Earth Movers:- </a:t>
            </a:r>
          </a:p>
        </p:txBody>
      </p:sp>
      <p:sp>
        <p:nvSpPr>
          <p:cNvPr id="5" name="Content Placeholder 2">
            <a:extLst>
              <a:ext uri="{FF2B5EF4-FFF2-40B4-BE49-F238E27FC236}">
                <a16:creationId xmlns:a16="http://schemas.microsoft.com/office/drawing/2014/main" id="{B5AFB2D4-16D0-0CD5-9871-71D0ECC6FBDD}"/>
              </a:ext>
            </a:extLst>
          </p:cNvPr>
          <p:cNvSpPr txBox="1">
            <a:spLocks/>
          </p:cNvSpPr>
          <p:nvPr/>
        </p:nvSpPr>
        <p:spPr>
          <a:xfrm>
            <a:off x="3367635" y="937023"/>
            <a:ext cx="5480499" cy="3657599"/>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85750" indent="-285750" algn="just">
              <a:lnSpc>
                <a:spcPct val="150000"/>
              </a:lnSpc>
              <a:buFont typeface="Arial" panose="020B0604020202020204" pitchFamily="34" charset="0"/>
              <a:buChar char="•"/>
            </a:pPr>
            <a:r>
              <a:rPr lang="en-US" sz="1800" kern="0" dirty="0">
                <a:latin typeface="Open Sans" panose="020B0606030504020204" pitchFamily="34" charset="0"/>
                <a:ea typeface="Open Sans" panose="020B0606030504020204" pitchFamily="34" charset="0"/>
                <a:cs typeface="Open Sans" panose="020B0606030504020204" pitchFamily="34" charset="0"/>
              </a:rPr>
              <a:t>These are machines that are used to remove soil, rocks or debris. These are engaged in :</a:t>
            </a: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US" sz="1800" kern="0" dirty="0">
                <a:latin typeface="Open Sans" panose="020B0606030504020204" pitchFamily="34" charset="0"/>
                <a:ea typeface="Open Sans" panose="020B0606030504020204" pitchFamily="34" charset="0"/>
                <a:cs typeface="Open Sans" panose="020B0606030504020204" pitchFamily="34" charset="0"/>
              </a:rPr>
              <a:t>1. Quick soil removal to save time.</a:t>
            </a: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US" sz="1800" kern="0" dirty="0">
                <a:latin typeface="Open Sans" panose="020B0606030504020204" pitchFamily="34" charset="0"/>
                <a:ea typeface="Open Sans" panose="020B0606030504020204" pitchFamily="34" charset="0"/>
                <a:cs typeface="Open Sans" panose="020B0606030504020204" pitchFamily="34" charset="0"/>
              </a:rPr>
              <a:t>2. Dig a parallel ( side) hole to reach the borewell.</a:t>
            </a: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US" sz="1800" kern="0" dirty="0">
                <a:latin typeface="Open Sans" panose="020B0606030504020204" pitchFamily="34" charset="0"/>
                <a:ea typeface="Open Sans" panose="020B0606030504020204" pitchFamily="34" charset="0"/>
                <a:cs typeface="Open Sans" panose="020B0606030504020204" pitchFamily="34" charset="0"/>
              </a:rPr>
              <a:t>3. Helping in digging big pits.</a:t>
            </a:r>
          </a:p>
        </p:txBody>
      </p:sp>
      <p:pic>
        <p:nvPicPr>
          <p:cNvPr id="2" name="Picture 1">
            <a:extLst>
              <a:ext uri="{FF2B5EF4-FFF2-40B4-BE49-F238E27FC236}">
                <a16:creationId xmlns:a16="http://schemas.microsoft.com/office/drawing/2014/main" id="{9F7DA7CA-73E7-2A88-E44C-216EED333D0E}"/>
              </a:ext>
            </a:extLst>
          </p:cNvPr>
          <p:cNvPicPr>
            <a:picLocks noChangeAspect="1"/>
          </p:cNvPicPr>
          <p:nvPr/>
        </p:nvPicPr>
        <p:blipFill>
          <a:blip r:embed="rId6"/>
          <a:stretch>
            <a:fillRect/>
          </a:stretch>
        </p:blipFill>
        <p:spPr>
          <a:xfrm>
            <a:off x="6805093" y="3798485"/>
            <a:ext cx="2282709" cy="1381382"/>
          </a:xfrm>
          <a:prstGeom prst="rect">
            <a:avLst/>
          </a:prstGeom>
        </p:spPr>
      </p:pic>
    </p:spTree>
    <p:extLst>
      <p:ext uri="{BB962C8B-B14F-4D97-AF65-F5344CB8AC3E}">
        <p14:creationId xmlns:p14="http://schemas.microsoft.com/office/powerpoint/2010/main" val="151266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8D882C0C-C0D9-49FE-8149-211264772699}"/>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BDD328AD-EE50-04EE-D33D-9FEA7DA3E87C}"/>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513DCF1B-D6E1-6961-6D19-14A72700A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18267307-2DEE-58D0-3F48-0F53C50547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7C4A665A-8F0A-3AB9-0897-10F6B6EC81F9}"/>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AF2D7AA4-3B9A-5D12-FCC3-8FFAF696C0E9}"/>
              </a:ext>
            </a:extLst>
          </p:cNvPr>
          <p:cNvSpPr txBox="1"/>
          <p:nvPr/>
        </p:nvSpPr>
        <p:spPr>
          <a:xfrm>
            <a:off x="80093" y="2046348"/>
            <a:ext cx="3168503" cy="9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Heavy Earth Movers:- </a:t>
            </a:r>
          </a:p>
        </p:txBody>
      </p:sp>
      <p:sp>
        <p:nvSpPr>
          <p:cNvPr id="5" name="Content Placeholder 2">
            <a:extLst>
              <a:ext uri="{FF2B5EF4-FFF2-40B4-BE49-F238E27FC236}">
                <a16:creationId xmlns:a16="http://schemas.microsoft.com/office/drawing/2014/main" id="{241B0F2A-26A0-0003-8B3E-85657E24A7D8}"/>
              </a:ext>
            </a:extLst>
          </p:cNvPr>
          <p:cNvSpPr txBox="1">
            <a:spLocks/>
          </p:cNvSpPr>
          <p:nvPr/>
        </p:nvSpPr>
        <p:spPr>
          <a:xfrm>
            <a:off x="3504461" y="1000411"/>
            <a:ext cx="5480499" cy="3657599"/>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en-US" sz="2600" b="1" kern="0" dirty="0">
                <a:latin typeface="Open Sans" panose="020B0606030504020204" pitchFamily="34" charset="0"/>
                <a:ea typeface="Open Sans" panose="020B0606030504020204" pitchFamily="34" charset="0"/>
                <a:cs typeface="Open Sans" panose="020B0606030504020204" pitchFamily="34" charset="0"/>
              </a:rPr>
              <a:t>Major Machines:</a:t>
            </a:r>
          </a:p>
          <a:p>
            <a:pPr marL="285750" indent="-285750" algn="just">
              <a:lnSpc>
                <a:spcPct val="150000"/>
              </a:lnSpc>
              <a:buFont typeface="Arial" panose="020B0604020202020204" pitchFamily="34" charset="0"/>
              <a:buChar char="•"/>
            </a:pPr>
            <a:r>
              <a:rPr lang="en-US" sz="1800" kern="0" dirty="0">
                <a:latin typeface="Open Sans" panose="020B0606030504020204" pitchFamily="34" charset="0"/>
                <a:ea typeface="Open Sans" panose="020B0606030504020204" pitchFamily="34" charset="0"/>
                <a:cs typeface="Open Sans" panose="020B0606030504020204" pitchFamily="34" charset="0"/>
              </a:rPr>
              <a:t>Excavator: Machine for removing and digging soil and stones.</a:t>
            </a: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buFont typeface="Arial" panose="020B0604020202020204" pitchFamily="34" charset="0"/>
              <a:buChar char="•"/>
            </a:pPr>
            <a:r>
              <a:rPr lang="en-US" sz="1800" kern="0" dirty="0">
                <a:latin typeface="Open Sans" panose="020B0606030504020204" pitchFamily="34" charset="0"/>
                <a:ea typeface="Open Sans" panose="020B0606030504020204" pitchFamily="34" charset="0"/>
                <a:cs typeface="Open Sans" panose="020B0606030504020204" pitchFamily="34" charset="0"/>
              </a:rPr>
              <a:t>JCB/Backhoe Loader: For digging and removing materials.</a:t>
            </a: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buFont typeface="Arial" panose="020B0604020202020204" pitchFamily="34" charset="0"/>
              <a:buChar char="•"/>
            </a:pPr>
            <a:r>
              <a:rPr lang="en-US" sz="1800" kern="0" dirty="0">
                <a:latin typeface="Open Sans" panose="020B0606030504020204" pitchFamily="34" charset="0"/>
                <a:ea typeface="Open Sans" panose="020B0606030504020204" pitchFamily="34" charset="0"/>
                <a:cs typeface="Open Sans" panose="020B0606030504020204" pitchFamily="34" charset="0"/>
              </a:rPr>
              <a:t>Crane: To lower pipes or other rescue equipment.</a:t>
            </a: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buFont typeface="Arial" panose="020B0604020202020204" pitchFamily="34" charset="0"/>
              <a:buChar char="•"/>
            </a:pPr>
            <a:r>
              <a:rPr lang="en-US" sz="1800" kern="0" dirty="0">
                <a:latin typeface="Open Sans" panose="020B0606030504020204" pitchFamily="34" charset="0"/>
                <a:ea typeface="Open Sans" panose="020B0606030504020204" pitchFamily="34" charset="0"/>
                <a:cs typeface="Open Sans" panose="020B0606030504020204" pitchFamily="34" charset="0"/>
              </a:rPr>
              <a:t>Dump Trucks: For removal of excavated soil.</a:t>
            </a: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buFont typeface="Arial" panose="020B0604020202020204" pitchFamily="34" charset="0"/>
              <a:buChar char="•"/>
            </a:pPr>
            <a:r>
              <a:rPr lang="en-US" sz="1800" kern="0" dirty="0">
                <a:latin typeface="Open Sans" panose="020B0606030504020204" pitchFamily="34" charset="0"/>
                <a:ea typeface="Open Sans" panose="020B0606030504020204" pitchFamily="34" charset="0"/>
                <a:cs typeface="Open Sans" panose="020B0606030504020204" pitchFamily="34" charset="0"/>
              </a:rPr>
              <a:t>Important precautions: The machine must be operated properly so that the vibrations do not harm the borewell and the person trapped in it. Time management is very important as delay in rescue may make it difficult.</a:t>
            </a: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1DDB4ABB-5E41-6CE7-E5DE-A34CDD155FF9}"/>
              </a:ext>
            </a:extLst>
          </p:cNvPr>
          <p:cNvPicPr>
            <a:picLocks noChangeAspect="1"/>
          </p:cNvPicPr>
          <p:nvPr/>
        </p:nvPicPr>
        <p:blipFill>
          <a:blip r:embed="rId6"/>
          <a:stretch>
            <a:fillRect/>
          </a:stretch>
        </p:blipFill>
        <p:spPr>
          <a:xfrm>
            <a:off x="6805093" y="3798485"/>
            <a:ext cx="2282709" cy="1381382"/>
          </a:xfrm>
          <a:prstGeom prst="rect">
            <a:avLst/>
          </a:prstGeom>
        </p:spPr>
      </p:pic>
    </p:spTree>
    <p:extLst>
      <p:ext uri="{BB962C8B-B14F-4D97-AF65-F5344CB8AC3E}">
        <p14:creationId xmlns:p14="http://schemas.microsoft.com/office/powerpoint/2010/main" val="259440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C663AA6A-5B65-1412-8561-B17D73F0B43F}"/>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C1E18645-BC2D-3762-CC4E-CC18187932FA}"/>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B8786E32-EAC9-40D0-C8B9-7BBA8926D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20906BB8-596A-A165-883D-AFE2CD26CA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9FF713B8-E783-27DB-E47C-835E7CBC13A0}"/>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5151C079-8A06-530A-9881-ADBE75CB283C}"/>
              </a:ext>
            </a:extLst>
          </p:cNvPr>
          <p:cNvSpPr txBox="1"/>
          <p:nvPr/>
        </p:nvSpPr>
        <p:spPr>
          <a:xfrm>
            <a:off x="47019" y="2337909"/>
            <a:ext cx="3168503" cy="9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Parallel Digging Technique</a:t>
            </a:r>
          </a:p>
        </p:txBody>
      </p:sp>
      <p:sp>
        <p:nvSpPr>
          <p:cNvPr id="5" name="Content Placeholder 2">
            <a:extLst>
              <a:ext uri="{FF2B5EF4-FFF2-40B4-BE49-F238E27FC236}">
                <a16:creationId xmlns:a16="http://schemas.microsoft.com/office/drawing/2014/main" id="{D03DF85E-325B-87AD-7EA2-95BBF286E4B4}"/>
              </a:ext>
            </a:extLst>
          </p:cNvPr>
          <p:cNvSpPr txBox="1">
            <a:spLocks/>
          </p:cNvSpPr>
          <p:nvPr/>
        </p:nvSpPr>
        <p:spPr>
          <a:xfrm>
            <a:off x="3504461" y="1000411"/>
            <a:ext cx="5480499" cy="3657599"/>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en" sz="2800" dirty="0">
                <a:latin typeface="Times New Roman" panose="02020603050405020304" pitchFamily="18" charset="0"/>
                <a:cs typeface="Times New Roman" panose="02020603050405020304" pitchFamily="18" charset="0"/>
              </a:rPr>
              <a:t>In borewell rescue , parallel digging is often done to save time, i.e. a parallel pit is dug next to the borewell.</a:t>
            </a:r>
          </a:p>
          <a:p>
            <a:pPr algn="just">
              <a:lnSpc>
                <a:spcPct val="150000"/>
              </a:lnSpc>
            </a:pPr>
            <a:r>
              <a:rPr lang="en" sz="2800" dirty="0">
                <a:latin typeface="Times New Roman" panose="02020603050405020304" pitchFamily="18" charset="0"/>
                <a:cs typeface="Times New Roman" panose="02020603050405020304" pitchFamily="18" charset="0"/>
              </a:rPr>
              <a:t> Key points in Parallel Digging :</a:t>
            </a:r>
          </a:p>
          <a:p>
            <a:pPr marL="457200" indent="-457200" algn="just">
              <a:lnSpc>
                <a:spcPct val="150000"/>
              </a:lnSpc>
              <a:buAutoNum type="arabicPeriod"/>
            </a:pPr>
            <a:r>
              <a:rPr lang="en" sz="2800" dirty="0">
                <a:latin typeface="Times New Roman" panose="02020603050405020304" pitchFamily="18" charset="0"/>
                <a:cs typeface="Times New Roman" panose="02020603050405020304" pitchFamily="18" charset="0"/>
              </a:rPr>
              <a:t>A new pit is dug near the borewell (2-3 feet away).</a:t>
            </a:r>
          </a:p>
          <a:p>
            <a:pPr marL="457200" indent="-457200" algn="just">
              <a:lnSpc>
                <a:spcPct val="150000"/>
              </a:lnSpc>
              <a:buAutoNum type="arabicPeriod"/>
            </a:pPr>
            <a:endParaRPr lang="hi-IN" sz="2800" dirty="0">
              <a:latin typeface="Times New Roman" panose="02020603050405020304" pitchFamily="18" charset="0"/>
              <a:cs typeface="Times New Roman" panose="02020603050405020304" pitchFamily="18" charset="0"/>
            </a:endParaRPr>
          </a:p>
          <a:p>
            <a:pPr marL="457200" indent="-457200" algn="just">
              <a:lnSpc>
                <a:spcPct val="150000"/>
              </a:lnSpc>
              <a:buAutoNum type="arabicPeriod"/>
            </a:pPr>
            <a:r>
              <a:rPr lang="en" sz="2800" dirty="0">
                <a:latin typeface="Times New Roman" panose="02020603050405020304" pitchFamily="18" charset="0"/>
                <a:cs typeface="Times New Roman" panose="02020603050405020304" pitchFamily="18" charset="0"/>
              </a:rPr>
              <a:t>The depth of the pit is equal to the depth of the person trapped in the borewell</a:t>
            </a:r>
          </a:p>
          <a:p>
            <a:pPr algn="just">
              <a:lnSpc>
                <a:spcPct val="150000"/>
              </a:lnSpc>
            </a:pPr>
            <a:r>
              <a:rPr lang="en" sz="2800" dirty="0">
                <a:latin typeface="Times New Roman" panose="02020603050405020304" pitchFamily="18" charset="0"/>
                <a:cs typeface="Times New Roman" panose="02020603050405020304" pitchFamily="18" charset="0"/>
              </a:rPr>
              <a:t>Or it is done a little below. </a:t>
            </a:r>
          </a:p>
          <a:p>
            <a:pPr algn="just">
              <a:lnSpc>
                <a:spcPct val="150000"/>
              </a:lnSpc>
            </a:pPr>
            <a:r>
              <a:rPr lang="en" sz="2800" dirty="0">
                <a:latin typeface="Times New Roman" panose="02020603050405020304" pitchFamily="18" charset="0"/>
                <a:cs typeface="Times New Roman" panose="02020603050405020304" pitchFamily="18" charset="0"/>
              </a:rPr>
              <a:t>After reaching the depth, the horizontal tunnel</a:t>
            </a:r>
          </a:p>
          <a:p>
            <a:pPr algn="just">
              <a:lnSpc>
                <a:spcPct val="150000"/>
              </a:lnSpc>
            </a:pPr>
            <a:r>
              <a:rPr lang="en" sz="2800" dirty="0">
                <a:latin typeface="Times New Roman" panose="02020603050405020304" pitchFamily="18" charset="0"/>
                <a:cs typeface="Times New Roman" panose="02020603050405020304" pitchFamily="18" charset="0"/>
              </a:rPr>
              <a:t> is made to reach the person.</a:t>
            </a:r>
            <a:endParaRPr lang="en-IN" sz="28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3EC3B87C-67AD-15D1-5C9C-F15D70A25285}"/>
              </a:ext>
            </a:extLst>
          </p:cNvPr>
          <p:cNvPicPr>
            <a:picLocks noChangeAspect="1"/>
          </p:cNvPicPr>
          <p:nvPr/>
        </p:nvPicPr>
        <p:blipFill>
          <a:blip r:embed="rId6"/>
          <a:stretch>
            <a:fillRect/>
          </a:stretch>
        </p:blipFill>
        <p:spPr>
          <a:xfrm>
            <a:off x="7519915" y="3029622"/>
            <a:ext cx="1127342" cy="1456214"/>
          </a:xfrm>
          <a:prstGeom prst="rect">
            <a:avLst/>
          </a:prstGeom>
        </p:spPr>
      </p:pic>
      <p:pic>
        <p:nvPicPr>
          <p:cNvPr id="6" name="Picture 5">
            <a:extLst>
              <a:ext uri="{FF2B5EF4-FFF2-40B4-BE49-F238E27FC236}">
                <a16:creationId xmlns:a16="http://schemas.microsoft.com/office/drawing/2014/main" id="{B2EB04E6-A44D-9F80-D61D-C9A094F9FFFB}"/>
              </a:ext>
            </a:extLst>
          </p:cNvPr>
          <p:cNvPicPr>
            <a:picLocks noChangeAspect="1"/>
          </p:cNvPicPr>
          <p:nvPr/>
        </p:nvPicPr>
        <p:blipFill>
          <a:blip r:embed="rId7"/>
          <a:stretch>
            <a:fillRect/>
          </a:stretch>
        </p:blipFill>
        <p:spPr>
          <a:xfrm>
            <a:off x="1219200" y="1054762"/>
            <a:ext cx="1127858" cy="1182727"/>
          </a:xfrm>
          <a:prstGeom prst="rect">
            <a:avLst/>
          </a:prstGeom>
        </p:spPr>
      </p:pic>
    </p:spTree>
    <p:extLst>
      <p:ext uri="{BB962C8B-B14F-4D97-AF65-F5344CB8AC3E}">
        <p14:creationId xmlns:p14="http://schemas.microsoft.com/office/powerpoint/2010/main" val="33947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82C00829-EF31-67F9-75EE-EDCCF47FBD8D}"/>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07EE708C-50B3-0150-C58D-0AAC5020EAEA}"/>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AFEA611C-2A67-C92B-79FA-C50E841FA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9E1EBE56-9A3A-14CF-A12F-C4B5705032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088EA0DC-67F8-E0FC-454F-0917B0EB92B8}"/>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BE3B3A28-948C-F9B2-AAC4-A351D1625C26}"/>
              </a:ext>
            </a:extLst>
          </p:cNvPr>
          <p:cNvSpPr txBox="1"/>
          <p:nvPr/>
        </p:nvSpPr>
        <p:spPr>
          <a:xfrm>
            <a:off x="60874" y="2571750"/>
            <a:ext cx="3168503" cy="9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Parallel Digging Technique</a:t>
            </a:r>
          </a:p>
        </p:txBody>
      </p:sp>
      <p:sp>
        <p:nvSpPr>
          <p:cNvPr id="5" name="Content Placeholder 2">
            <a:extLst>
              <a:ext uri="{FF2B5EF4-FFF2-40B4-BE49-F238E27FC236}">
                <a16:creationId xmlns:a16="http://schemas.microsoft.com/office/drawing/2014/main" id="{D4935DD9-25F5-90AA-0310-41E1F64DBFB2}"/>
              </a:ext>
            </a:extLst>
          </p:cNvPr>
          <p:cNvSpPr txBox="1">
            <a:spLocks/>
          </p:cNvSpPr>
          <p:nvPr/>
        </p:nvSpPr>
        <p:spPr>
          <a:xfrm>
            <a:off x="3504461" y="1000411"/>
            <a:ext cx="5480499" cy="3657599"/>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pPr>
            <a:r>
              <a:rPr lang="en-US" sz="3300" b="1" dirty="0">
                <a:latin typeface="Open Sans" panose="020B0606030504020204" pitchFamily="34" charset="0"/>
                <a:ea typeface="Open Sans" panose="020B0606030504020204" pitchFamily="34" charset="0"/>
                <a:cs typeface="Open Sans" panose="020B0606030504020204" pitchFamily="34" charset="0"/>
              </a:rPr>
              <a:t>Benefit :</a:t>
            </a:r>
          </a:p>
          <a:p>
            <a:pPr algn="just">
              <a:lnSpc>
                <a:spcPct val="150000"/>
              </a:lnSpc>
            </a:pPr>
            <a:r>
              <a:rPr lang="en-US" sz="2800" dirty="0">
                <a:latin typeface="Open Sans" panose="020B0606030504020204" pitchFamily="34" charset="0"/>
                <a:ea typeface="Open Sans" panose="020B0606030504020204" pitchFamily="34" charset="0"/>
                <a:cs typeface="Open Sans" panose="020B0606030504020204" pitchFamily="34" charset="0"/>
              </a:rPr>
              <a:t>A safer method than extracting it directly from the borewell.</a:t>
            </a:r>
          </a:p>
          <a:p>
            <a:pPr algn="just">
              <a:lnSpc>
                <a:spcPct val="150000"/>
              </a:lnSpc>
            </a:pPr>
            <a:r>
              <a:rPr lang="en-US" sz="2800" dirty="0">
                <a:latin typeface="Open Sans" panose="020B0606030504020204" pitchFamily="34" charset="0"/>
                <a:ea typeface="Open Sans" panose="020B0606030504020204" pitchFamily="34" charset="0"/>
                <a:cs typeface="Open Sans" panose="020B0606030504020204" pitchFamily="34" charset="0"/>
              </a:rPr>
              <a:t>Because the pit is large, there is enough space to work.</a:t>
            </a:r>
          </a:p>
          <a:p>
            <a:pPr algn="just">
              <a:lnSpc>
                <a:spcPct val="150000"/>
              </a:lnSpc>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US" sz="3300" b="1" dirty="0">
                <a:latin typeface="Open Sans" panose="020B0606030504020204" pitchFamily="34" charset="0"/>
                <a:ea typeface="Open Sans" panose="020B0606030504020204" pitchFamily="34" charset="0"/>
                <a:cs typeface="Open Sans" panose="020B0606030504020204" pitchFamily="34" charset="0"/>
              </a:rPr>
              <a:t>Challenges :</a:t>
            </a:r>
          </a:p>
          <a:p>
            <a:pPr algn="just">
              <a:lnSpc>
                <a:spcPct val="150000"/>
              </a:lnSpc>
            </a:pPr>
            <a:r>
              <a:rPr lang="en-US" sz="2800" dirty="0">
                <a:latin typeface="Open Sans" panose="020B0606030504020204" pitchFamily="34" charset="0"/>
                <a:ea typeface="Open Sans" panose="020B0606030504020204" pitchFamily="34" charset="0"/>
                <a:cs typeface="Open Sans" panose="020B0606030504020204" pitchFamily="34" charset="0"/>
              </a:rPr>
              <a:t>The danger of soil collapse during excavation .</a:t>
            </a:r>
          </a:p>
          <a:p>
            <a:pPr algn="just">
              <a:lnSpc>
                <a:spcPct val="150000"/>
              </a:lnSpc>
            </a:pPr>
            <a:r>
              <a:rPr lang="en-US" sz="2800" dirty="0">
                <a:latin typeface="Open Sans" panose="020B0606030504020204" pitchFamily="34" charset="0"/>
                <a:ea typeface="Open Sans" panose="020B0606030504020204" pitchFamily="34" charset="0"/>
                <a:cs typeface="Open Sans" panose="020B0606030504020204" pitchFamily="34" charset="0"/>
              </a:rPr>
              <a:t>It is also important to provide oxygen support over time.</a:t>
            </a: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2C591951-1DE5-B14B-6A03-C0B85753EBE7}"/>
              </a:ext>
            </a:extLst>
          </p:cNvPr>
          <p:cNvPicPr>
            <a:picLocks noChangeAspect="1"/>
          </p:cNvPicPr>
          <p:nvPr/>
        </p:nvPicPr>
        <p:blipFill>
          <a:blip r:embed="rId6"/>
          <a:stretch>
            <a:fillRect/>
          </a:stretch>
        </p:blipFill>
        <p:spPr>
          <a:xfrm>
            <a:off x="1160108" y="1162082"/>
            <a:ext cx="1127342" cy="1184609"/>
          </a:xfrm>
          <a:prstGeom prst="rect">
            <a:avLst/>
          </a:prstGeom>
        </p:spPr>
      </p:pic>
    </p:spTree>
    <p:extLst>
      <p:ext uri="{BB962C8B-B14F-4D97-AF65-F5344CB8AC3E}">
        <p14:creationId xmlns:p14="http://schemas.microsoft.com/office/powerpoint/2010/main" val="326124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BAE6C2DB-8333-F7AF-84E7-B5D61C1887E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E5574548-60A7-DBF3-6F20-5511DCF29CFD}"/>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0E1E60AB-BD21-33EF-FB34-63C6EEF1D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362EDAF1-9785-4B3E-8570-6856A049BE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ECC23D80-856B-B1C0-173E-1C1C56BEE542}"/>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0B843E2A-15BF-CD97-D6E7-E5554E8D22E5}"/>
              </a:ext>
            </a:extLst>
          </p:cNvPr>
          <p:cNvSpPr txBox="1"/>
          <p:nvPr/>
        </p:nvSpPr>
        <p:spPr>
          <a:xfrm>
            <a:off x="81655" y="1364815"/>
            <a:ext cx="3168503" cy="520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Importance </a:t>
            </a:r>
          </a:p>
        </p:txBody>
      </p:sp>
      <p:sp>
        <p:nvSpPr>
          <p:cNvPr id="5" name="Content Placeholder 2">
            <a:extLst>
              <a:ext uri="{FF2B5EF4-FFF2-40B4-BE49-F238E27FC236}">
                <a16:creationId xmlns:a16="http://schemas.microsoft.com/office/drawing/2014/main" id="{AC7B3CC9-4E98-EE0F-5CF4-98EFFCF6E3E6}"/>
              </a:ext>
            </a:extLst>
          </p:cNvPr>
          <p:cNvSpPr txBox="1">
            <a:spLocks/>
          </p:cNvSpPr>
          <p:nvPr/>
        </p:nvSpPr>
        <p:spPr>
          <a:xfrm>
            <a:off x="3504461" y="1000411"/>
            <a:ext cx="5480499" cy="3657599"/>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en" sz="4000" dirty="0">
                <a:latin typeface="Open Sans" panose="020B0606030504020204" pitchFamily="34" charset="0"/>
                <a:ea typeface="Open Sans" panose="020B0606030504020204" pitchFamily="34" charset="0"/>
                <a:cs typeface="Open Sans" panose="020B0606030504020204" pitchFamily="34" charset="0"/>
              </a:rPr>
              <a:t>It is very important to have knowledge about soil layers during rescue operation .</a:t>
            </a:r>
          </a:p>
          <a:p>
            <a:pPr>
              <a:lnSpc>
                <a:spcPct val="150000"/>
              </a:lnSpc>
            </a:pPr>
            <a:r>
              <a:rPr lang="en" sz="4000" b="1" dirty="0">
                <a:latin typeface="Open Sans" panose="020B0606030504020204" pitchFamily="34" charset="0"/>
                <a:ea typeface="Open Sans" panose="020B0606030504020204" pitchFamily="34" charset="0"/>
                <a:cs typeface="Open Sans" panose="020B0606030504020204" pitchFamily="34" charset="0"/>
              </a:rPr>
              <a:t>Soil Strata is important </a:t>
            </a:r>
            <a:r>
              <a:rPr lang="en" sz="4800" b="1" dirty="0">
                <a:latin typeface="Open Sans" panose="020B0606030504020204" pitchFamily="34" charset="0"/>
                <a:ea typeface="Open Sans" panose="020B0606030504020204" pitchFamily="34" charset="0"/>
                <a:cs typeface="Open Sans" panose="020B0606030504020204" pitchFamily="34" charset="0"/>
              </a:rPr>
              <a:t>:</a:t>
            </a:r>
          </a:p>
          <a:p>
            <a:pPr marL="571500" indent="-571500" algn="just">
              <a:lnSpc>
                <a:spcPct val="150000"/>
              </a:lnSpc>
              <a:buFont typeface="Arial" panose="020B0604020202020204" pitchFamily="34" charset="0"/>
              <a:buChar char="•"/>
            </a:pPr>
            <a:r>
              <a:rPr lang="en" sz="4500" dirty="0">
                <a:latin typeface="Open Sans" panose="020B0606030504020204" pitchFamily="34" charset="0"/>
                <a:ea typeface="Open Sans" panose="020B0606030504020204" pitchFamily="34" charset="0"/>
                <a:cs typeface="Open Sans" panose="020B0606030504020204" pitchFamily="34" charset="0"/>
              </a:rPr>
              <a:t>If the soil is sandy then there is a danger of the walls collapsing during digging.</a:t>
            </a:r>
          </a:p>
          <a:p>
            <a:pPr marL="571500" indent="-571500" algn="just">
              <a:lnSpc>
                <a:spcPct val="150000"/>
              </a:lnSpc>
              <a:buFont typeface="Arial" panose="020B0604020202020204" pitchFamily="34" charset="0"/>
              <a:buChar char="•"/>
            </a:pPr>
            <a:r>
              <a:rPr lang="en" sz="4500" dirty="0">
                <a:latin typeface="Open Sans" panose="020B0606030504020204" pitchFamily="34" charset="0"/>
                <a:ea typeface="Open Sans" panose="020B0606030504020204" pitchFamily="34" charset="0"/>
                <a:cs typeface="Open Sans" panose="020B0606030504020204" pitchFamily="34" charset="0"/>
              </a:rPr>
              <a:t>If the soil is hard ( hard soil or rock) , digging takes more time and effort. The type of soil also determines which techniques and tools should be used.</a:t>
            </a:r>
            <a:endParaRPr lang="en-IN" sz="45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D5891165-12D0-8765-2500-90E25A0CBC02}"/>
              </a:ext>
            </a:extLst>
          </p:cNvPr>
          <p:cNvPicPr>
            <a:picLocks noChangeAspect="1"/>
          </p:cNvPicPr>
          <p:nvPr/>
        </p:nvPicPr>
        <p:blipFill>
          <a:blip r:embed="rId6"/>
          <a:stretch>
            <a:fillRect/>
          </a:stretch>
        </p:blipFill>
        <p:spPr>
          <a:xfrm>
            <a:off x="692444" y="1710510"/>
            <a:ext cx="2015071" cy="2237399"/>
          </a:xfrm>
          <a:prstGeom prst="rect">
            <a:avLst/>
          </a:prstGeom>
        </p:spPr>
      </p:pic>
    </p:spTree>
    <p:extLst>
      <p:ext uri="{BB962C8B-B14F-4D97-AF65-F5344CB8AC3E}">
        <p14:creationId xmlns:p14="http://schemas.microsoft.com/office/powerpoint/2010/main" val="36068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484E2242-6CC1-1139-CD72-7A3F30E459E0}"/>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71A4E9F4-7C01-FCBE-9E06-B84F401CBB1F}"/>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26C4714C-50E7-DE63-46ED-A0833D01C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5E776846-F8D3-13DE-B56F-7A190A86EE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7369E639-D153-6EA9-4080-4EAC7E32566D}"/>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428CBA4E-2F88-C6D4-72F9-228BC6C01FF8}"/>
              </a:ext>
            </a:extLst>
          </p:cNvPr>
          <p:cNvSpPr txBox="1"/>
          <p:nvPr/>
        </p:nvSpPr>
        <p:spPr>
          <a:xfrm>
            <a:off x="81655" y="1364815"/>
            <a:ext cx="3168503"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Importance </a:t>
            </a:r>
          </a:p>
        </p:txBody>
      </p:sp>
      <p:sp>
        <p:nvSpPr>
          <p:cNvPr id="5" name="Content Placeholder 2">
            <a:extLst>
              <a:ext uri="{FF2B5EF4-FFF2-40B4-BE49-F238E27FC236}">
                <a16:creationId xmlns:a16="http://schemas.microsoft.com/office/drawing/2014/main" id="{4F0C57EE-511B-8DFE-1A74-EDECBFA13228}"/>
              </a:ext>
            </a:extLst>
          </p:cNvPr>
          <p:cNvSpPr txBox="1">
            <a:spLocks/>
          </p:cNvSpPr>
          <p:nvPr/>
        </p:nvSpPr>
        <p:spPr>
          <a:xfrm>
            <a:off x="3504461" y="1000411"/>
            <a:ext cx="5480499" cy="3657599"/>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en-US" sz="4000" b="1" dirty="0">
                <a:latin typeface="Open Sans" panose="020B0606030504020204" pitchFamily="34" charset="0"/>
                <a:ea typeface="Open Sans" panose="020B0606030504020204" pitchFamily="34" charset="0"/>
                <a:cs typeface="Open Sans" panose="020B0606030504020204" pitchFamily="34" charset="0"/>
              </a:rPr>
              <a:t>How to check:</a:t>
            </a:r>
          </a:p>
          <a:p>
            <a:pPr marL="571500" indent="-571500">
              <a:lnSpc>
                <a:spcPct val="150000"/>
              </a:lnSpc>
              <a:buFont typeface="Arial" panose="020B0604020202020204" pitchFamily="34" charset="0"/>
              <a:buChar char="•"/>
            </a:pPr>
            <a:r>
              <a:rPr lang="en-US" sz="4000" dirty="0">
                <a:latin typeface="Open Sans" panose="020B0606030504020204" pitchFamily="34" charset="0"/>
                <a:ea typeface="Open Sans" panose="020B0606030504020204" pitchFamily="34" charset="0"/>
                <a:cs typeface="Open Sans" panose="020B0606030504020204" pitchFamily="34" charset="0"/>
              </a:rPr>
              <a:t>Borehole testing reveals what kind of soil lies at what depth.</a:t>
            </a:r>
          </a:p>
          <a:p>
            <a:pPr marL="571500" indent="-571500">
              <a:lnSpc>
                <a:spcPct val="150000"/>
              </a:lnSpc>
              <a:buFont typeface="Arial" panose="020B0604020202020204" pitchFamily="34" charset="0"/>
              <a:buChar char="•"/>
            </a:pPr>
            <a:endParaRPr lang="en-US" sz="4000" dirty="0">
              <a:latin typeface="Open Sans" panose="020B0606030504020204" pitchFamily="34" charset="0"/>
              <a:ea typeface="Open Sans" panose="020B0606030504020204" pitchFamily="34" charset="0"/>
              <a:cs typeface="Open Sans" panose="020B0606030504020204" pitchFamily="34" charset="0"/>
            </a:endParaRPr>
          </a:p>
          <a:p>
            <a:pPr marL="571500" indent="-571500">
              <a:lnSpc>
                <a:spcPct val="150000"/>
              </a:lnSpc>
              <a:buFont typeface="Arial" panose="020B0604020202020204" pitchFamily="34" charset="0"/>
              <a:buChar char="•"/>
            </a:pPr>
            <a:r>
              <a:rPr lang="en-US" sz="4000" dirty="0">
                <a:latin typeface="Open Sans" panose="020B0606030504020204" pitchFamily="34" charset="0"/>
                <a:ea typeface="Open Sans" panose="020B0606030504020204" pitchFamily="34" charset="0"/>
                <a:cs typeface="Open Sans" panose="020B0606030504020204" pitchFamily="34" charset="0"/>
              </a:rPr>
              <a:t>The help of old records and geological surveys is taken.</a:t>
            </a:r>
          </a:p>
          <a:p>
            <a:pPr marL="571500" indent="-571500">
              <a:lnSpc>
                <a:spcPct val="150000"/>
              </a:lnSpc>
              <a:buFont typeface="Arial" panose="020B0604020202020204" pitchFamily="34" charset="0"/>
              <a:buChar char="•"/>
            </a:pPr>
            <a:r>
              <a:rPr lang="en-US" sz="4000" dirty="0">
                <a:latin typeface="Open Sans" panose="020B0606030504020204" pitchFamily="34" charset="0"/>
                <a:ea typeface="Open Sans" panose="020B0606030504020204" pitchFamily="34" charset="0"/>
                <a:cs typeface="Open Sans" panose="020B0606030504020204" pitchFamily="34" charset="0"/>
              </a:rPr>
              <a:t>Example: If the top 10 feet of soil is soft, it can be dug quickly. But if there is rock strata below , then drilling machines have to be used.</a:t>
            </a:r>
          </a:p>
          <a:p>
            <a:pPr marL="285750" indent="-285750">
              <a:lnSpc>
                <a:spcPct val="150000"/>
              </a:lnSpc>
              <a:buFont typeface="Arial" panose="020B0604020202020204" pitchFamily="34" charset="0"/>
              <a:buChar char="•"/>
            </a:pPr>
            <a:endParaRPr lang="en-US" sz="1800" kern="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42C43DA9-AF56-7E74-FDA7-73A4E848652D}"/>
              </a:ext>
            </a:extLst>
          </p:cNvPr>
          <p:cNvPicPr>
            <a:picLocks noChangeAspect="1"/>
          </p:cNvPicPr>
          <p:nvPr/>
        </p:nvPicPr>
        <p:blipFill>
          <a:blip r:embed="rId6"/>
          <a:stretch>
            <a:fillRect/>
          </a:stretch>
        </p:blipFill>
        <p:spPr>
          <a:xfrm>
            <a:off x="692444" y="1710510"/>
            <a:ext cx="2015071" cy="2237399"/>
          </a:xfrm>
          <a:prstGeom prst="rect">
            <a:avLst/>
          </a:prstGeom>
        </p:spPr>
      </p:pic>
    </p:spTree>
    <p:extLst>
      <p:ext uri="{BB962C8B-B14F-4D97-AF65-F5344CB8AC3E}">
        <p14:creationId xmlns:p14="http://schemas.microsoft.com/office/powerpoint/2010/main" val="36643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621</Words>
  <Application>Microsoft Office PowerPoint</Application>
  <PresentationFormat>On-screen Show (16:9)</PresentationFormat>
  <Paragraphs>81</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Open sans</vt:lpstr>
      <vt:lpstr>Open sans</vt:lpstr>
      <vt:lpstr>Times New Roman</vt:lpstr>
      <vt:lpstr>Office Theme</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Zahir Abbas</dc:creator>
  <cp:lastModifiedBy>NDRF ACADEMY</cp:lastModifiedBy>
  <cp:revision>90</cp:revision>
  <dcterms:created xsi:type="dcterms:W3CDTF">2006-08-16T00:00:00Z</dcterms:created>
  <dcterms:modified xsi:type="dcterms:W3CDTF">2025-12-31T07:05:20Z</dcterms:modified>
</cp:coreProperties>
</file>