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2"/>
  </p:notesMasterIdLst>
  <p:sldIdLst>
    <p:sldId id="353" r:id="rId2"/>
    <p:sldId id="607" r:id="rId3"/>
    <p:sldId id="609" r:id="rId4"/>
    <p:sldId id="611" r:id="rId5"/>
    <p:sldId id="612" r:id="rId6"/>
    <p:sldId id="613" r:id="rId7"/>
    <p:sldId id="615" r:id="rId8"/>
    <p:sldId id="614" r:id="rId9"/>
    <p:sldId id="616" r:id="rId10"/>
    <p:sldId id="617" r:id="rId11"/>
    <p:sldId id="618" r:id="rId12"/>
    <p:sldId id="619" r:id="rId13"/>
    <p:sldId id="620" r:id="rId14"/>
    <p:sldId id="621" r:id="rId15"/>
    <p:sldId id="622" r:id="rId16"/>
    <p:sldId id="623" r:id="rId17"/>
    <p:sldId id="624" r:id="rId18"/>
    <p:sldId id="625" r:id="rId19"/>
    <p:sldId id="626" r:id="rId20"/>
    <p:sldId id="627" r:id="rId21"/>
    <p:sldId id="628" r:id="rId22"/>
    <p:sldId id="629" r:id="rId23"/>
    <p:sldId id="630" r:id="rId24"/>
    <p:sldId id="631" r:id="rId25"/>
    <p:sldId id="632" r:id="rId26"/>
    <p:sldId id="633" r:id="rId27"/>
    <p:sldId id="634" r:id="rId28"/>
    <p:sldId id="635" r:id="rId29"/>
    <p:sldId id="636" r:id="rId30"/>
    <p:sldId id="637" r:id="rId31"/>
    <p:sldId id="638" r:id="rId32"/>
    <p:sldId id="639" r:id="rId33"/>
    <p:sldId id="640" r:id="rId34"/>
    <p:sldId id="641" r:id="rId35"/>
    <p:sldId id="642" r:id="rId36"/>
    <p:sldId id="643" r:id="rId37"/>
    <p:sldId id="644" r:id="rId38"/>
    <p:sldId id="645" r:id="rId39"/>
    <p:sldId id="646" r:id="rId40"/>
    <p:sldId id="647" r:id="rId41"/>
    <p:sldId id="648" r:id="rId42"/>
    <p:sldId id="649" r:id="rId43"/>
    <p:sldId id="650" r:id="rId44"/>
    <p:sldId id="651" r:id="rId45"/>
    <p:sldId id="652" r:id="rId46"/>
    <p:sldId id="653" r:id="rId47"/>
    <p:sldId id="654" r:id="rId48"/>
    <p:sldId id="655" r:id="rId49"/>
    <p:sldId id="656" r:id="rId50"/>
    <p:sldId id="12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57" autoAdjust="0"/>
  </p:normalViewPr>
  <p:slideViewPr>
    <p:cSldViewPr snapToGrid="0">
      <p:cViewPr varScale="1">
        <p:scale>
          <a:sx n="66" d="100"/>
          <a:sy n="66" d="100"/>
        </p:scale>
        <p:origin x="138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E70D0-7281-4F32-A721-DE32D4EB82A0}" type="datetimeFigureOut">
              <a:rPr lang="en-IN" smtClean="0"/>
              <a:t>07-01-2026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C0C21-1C55-44E0-88B6-565731997F77}" type="slidenum">
              <a:rPr lang="en-IN" smtClean="0"/>
              <a:t>‹#›</a:t>
            </a:fld>
            <a:endParaRPr lang="en-IN"/>
          </a:p>
        </p:txBody>
      </p:sp>
    </p:spTree>
    <p:extLst>
      <p:ext uri="{BB962C8B-B14F-4D97-AF65-F5344CB8AC3E}">
        <p14:creationId xmlns:p14="http://schemas.microsoft.com/office/powerpoint/2010/main" val="95083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94C0C21-1C55-44E0-88B6-565731997F77}" type="slidenum">
              <a:rPr lang="en-IN" smtClean="0"/>
              <a:t>29</a:t>
            </a:fld>
            <a:endParaRPr lang="en-IN"/>
          </a:p>
        </p:txBody>
      </p:sp>
    </p:spTree>
    <p:extLst>
      <p:ext uri="{BB962C8B-B14F-4D97-AF65-F5344CB8AC3E}">
        <p14:creationId xmlns:p14="http://schemas.microsoft.com/office/powerpoint/2010/main" val="2206291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5845-408C-2F4E-E995-8107ABC33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04D03-C8E0-9D0E-C224-6E8CCF52A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31472-D28E-6C2E-09E6-EF2C5FC3A7E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A400D853-B2C3-3900-35E0-D93D6FF99322}"/>
              </a:ext>
            </a:extLst>
          </p:cNvPr>
          <p:cNvSpPr>
            <a:spLocks noGrp="1"/>
          </p:cNvSpPr>
          <p:nvPr>
            <p:ph type="sldNum" sz="quarter" idx="5"/>
          </p:nvPr>
        </p:nvSpPr>
        <p:spPr/>
        <p:txBody>
          <a:bodyPr/>
          <a:lstStyle/>
          <a:p>
            <a:fld id="{B94C0C21-1C55-44E0-88B6-565731997F77}" type="slidenum">
              <a:rPr lang="en-IN" smtClean="0"/>
              <a:t>41</a:t>
            </a:fld>
            <a:endParaRPr lang="en-IN"/>
          </a:p>
        </p:txBody>
      </p:sp>
    </p:spTree>
    <p:extLst>
      <p:ext uri="{BB962C8B-B14F-4D97-AF65-F5344CB8AC3E}">
        <p14:creationId xmlns:p14="http://schemas.microsoft.com/office/powerpoint/2010/main" val="377490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0D6D-F405-819E-0B3A-1BE1B3BA2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8453B-30B3-B4E1-A71C-4EAE739F8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0BC4D-9420-3258-8515-1957B012B36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CFAC650-0BFA-1AAF-6BC0-ED0AFF4C1850}"/>
              </a:ext>
            </a:extLst>
          </p:cNvPr>
          <p:cNvSpPr>
            <a:spLocks noGrp="1"/>
          </p:cNvSpPr>
          <p:nvPr>
            <p:ph type="sldNum" sz="quarter" idx="5"/>
          </p:nvPr>
        </p:nvSpPr>
        <p:spPr/>
        <p:txBody>
          <a:bodyPr/>
          <a:lstStyle/>
          <a:p>
            <a:fld id="{B94C0C21-1C55-44E0-88B6-565731997F77}" type="slidenum">
              <a:rPr lang="en-IN" smtClean="0"/>
              <a:t>42</a:t>
            </a:fld>
            <a:endParaRPr lang="en-IN"/>
          </a:p>
        </p:txBody>
      </p:sp>
    </p:spTree>
    <p:extLst>
      <p:ext uri="{BB962C8B-B14F-4D97-AF65-F5344CB8AC3E}">
        <p14:creationId xmlns:p14="http://schemas.microsoft.com/office/powerpoint/2010/main" val="261538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561B5-8435-C9B0-94A0-D8E92DD72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9D7BC-A49E-9CCC-B0FE-7843ED430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90FE8-E2DB-6F18-C6EB-D529D1ABE81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72727A6-5CAC-8023-25D1-6E8328A3ED08}"/>
              </a:ext>
            </a:extLst>
          </p:cNvPr>
          <p:cNvSpPr>
            <a:spLocks noGrp="1"/>
          </p:cNvSpPr>
          <p:nvPr>
            <p:ph type="sldNum" sz="quarter" idx="5"/>
          </p:nvPr>
        </p:nvSpPr>
        <p:spPr/>
        <p:txBody>
          <a:bodyPr/>
          <a:lstStyle/>
          <a:p>
            <a:fld id="{B94C0C21-1C55-44E0-88B6-565731997F77}" type="slidenum">
              <a:rPr lang="en-IN" smtClean="0"/>
              <a:t>43</a:t>
            </a:fld>
            <a:endParaRPr lang="en-IN"/>
          </a:p>
        </p:txBody>
      </p:sp>
    </p:spTree>
    <p:extLst>
      <p:ext uri="{BB962C8B-B14F-4D97-AF65-F5344CB8AC3E}">
        <p14:creationId xmlns:p14="http://schemas.microsoft.com/office/powerpoint/2010/main" val="163267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22B91-7020-8E4D-1543-A613C5AE9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763EC-AA1C-76D7-814F-DD84E6688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93216-760C-E7BD-3F3E-87944DB73D6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7A78056-8B84-B028-CF80-95759553126B}"/>
              </a:ext>
            </a:extLst>
          </p:cNvPr>
          <p:cNvSpPr>
            <a:spLocks noGrp="1"/>
          </p:cNvSpPr>
          <p:nvPr>
            <p:ph type="sldNum" sz="quarter" idx="5"/>
          </p:nvPr>
        </p:nvSpPr>
        <p:spPr/>
        <p:txBody>
          <a:bodyPr/>
          <a:lstStyle/>
          <a:p>
            <a:fld id="{B94C0C21-1C55-44E0-88B6-565731997F77}" type="slidenum">
              <a:rPr lang="en-IN" smtClean="0"/>
              <a:t>44</a:t>
            </a:fld>
            <a:endParaRPr lang="en-IN"/>
          </a:p>
        </p:txBody>
      </p:sp>
    </p:spTree>
    <p:extLst>
      <p:ext uri="{BB962C8B-B14F-4D97-AF65-F5344CB8AC3E}">
        <p14:creationId xmlns:p14="http://schemas.microsoft.com/office/powerpoint/2010/main" val="409587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75825-803B-070C-E06F-736CDD7AA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94373-E205-F595-156A-07319AB5A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42D6A-BC32-BF92-44CF-09C0673B50C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19FD6D6-F7E8-8336-F235-207CCF583665}"/>
              </a:ext>
            </a:extLst>
          </p:cNvPr>
          <p:cNvSpPr>
            <a:spLocks noGrp="1"/>
          </p:cNvSpPr>
          <p:nvPr>
            <p:ph type="sldNum" sz="quarter" idx="5"/>
          </p:nvPr>
        </p:nvSpPr>
        <p:spPr/>
        <p:txBody>
          <a:bodyPr/>
          <a:lstStyle/>
          <a:p>
            <a:fld id="{B94C0C21-1C55-44E0-88B6-565731997F77}" type="slidenum">
              <a:rPr lang="en-IN" smtClean="0"/>
              <a:t>45</a:t>
            </a:fld>
            <a:endParaRPr lang="en-IN"/>
          </a:p>
        </p:txBody>
      </p:sp>
    </p:spTree>
    <p:extLst>
      <p:ext uri="{BB962C8B-B14F-4D97-AF65-F5344CB8AC3E}">
        <p14:creationId xmlns:p14="http://schemas.microsoft.com/office/powerpoint/2010/main" val="105794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ED0B-8631-59D6-B745-B4F59FEF9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610F1-9FF7-DCE9-5C5D-24854DB67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20C6-B593-9B4F-5850-2F9281CCD26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D71225D-14C1-1033-3700-B01DF3534C19}"/>
              </a:ext>
            </a:extLst>
          </p:cNvPr>
          <p:cNvSpPr>
            <a:spLocks noGrp="1"/>
          </p:cNvSpPr>
          <p:nvPr>
            <p:ph type="sldNum" sz="quarter" idx="5"/>
          </p:nvPr>
        </p:nvSpPr>
        <p:spPr/>
        <p:txBody>
          <a:bodyPr/>
          <a:lstStyle/>
          <a:p>
            <a:fld id="{B94C0C21-1C55-44E0-88B6-565731997F77}" type="slidenum">
              <a:rPr lang="en-IN" smtClean="0"/>
              <a:t>46</a:t>
            </a:fld>
            <a:endParaRPr lang="en-IN"/>
          </a:p>
        </p:txBody>
      </p:sp>
    </p:spTree>
    <p:extLst>
      <p:ext uri="{BB962C8B-B14F-4D97-AF65-F5344CB8AC3E}">
        <p14:creationId xmlns:p14="http://schemas.microsoft.com/office/powerpoint/2010/main" val="663475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0A79-2848-126E-2D8C-47212DACA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37251-7030-E746-2B49-52D6F46A1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14AD1-8AA2-EB57-91AF-FA92C0A4F3B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5EE64A7-7F8C-CEA9-8078-56757C12BB5B}"/>
              </a:ext>
            </a:extLst>
          </p:cNvPr>
          <p:cNvSpPr>
            <a:spLocks noGrp="1"/>
          </p:cNvSpPr>
          <p:nvPr>
            <p:ph type="sldNum" sz="quarter" idx="5"/>
          </p:nvPr>
        </p:nvSpPr>
        <p:spPr/>
        <p:txBody>
          <a:bodyPr/>
          <a:lstStyle/>
          <a:p>
            <a:fld id="{B94C0C21-1C55-44E0-88B6-565731997F77}" type="slidenum">
              <a:rPr lang="en-IN" smtClean="0"/>
              <a:t>47</a:t>
            </a:fld>
            <a:endParaRPr lang="en-IN"/>
          </a:p>
        </p:txBody>
      </p:sp>
    </p:spTree>
    <p:extLst>
      <p:ext uri="{BB962C8B-B14F-4D97-AF65-F5344CB8AC3E}">
        <p14:creationId xmlns:p14="http://schemas.microsoft.com/office/powerpoint/2010/main" val="258294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A0F2-3593-3F82-B43A-3A7B59416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0B8F-6286-2BA5-A08D-C269CCF60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F57F8-5612-7B98-63F3-41E597FFEA0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C9AC1B7-196F-92C4-BCE4-93CCAE1CB08B}"/>
              </a:ext>
            </a:extLst>
          </p:cNvPr>
          <p:cNvSpPr>
            <a:spLocks noGrp="1"/>
          </p:cNvSpPr>
          <p:nvPr>
            <p:ph type="sldNum" sz="quarter" idx="5"/>
          </p:nvPr>
        </p:nvSpPr>
        <p:spPr/>
        <p:txBody>
          <a:bodyPr/>
          <a:lstStyle/>
          <a:p>
            <a:fld id="{B94C0C21-1C55-44E0-88B6-565731997F77}" type="slidenum">
              <a:rPr lang="en-IN" smtClean="0"/>
              <a:t>48</a:t>
            </a:fld>
            <a:endParaRPr lang="en-IN"/>
          </a:p>
        </p:txBody>
      </p:sp>
    </p:spTree>
    <p:extLst>
      <p:ext uri="{BB962C8B-B14F-4D97-AF65-F5344CB8AC3E}">
        <p14:creationId xmlns:p14="http://schemas.microsoft.com/office/powerpoint/2010/main" val="406667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A471-DE0F-DADE-4026-31F9D0359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D7D48-6208-2064-66F0-345F26DCA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189F1-1256-9D8B-3B58-CD08859B0F9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4008013-0298-91BD-563E-F63472050BED}"/>
              </a:ext>
            </a:extLst>
          </p:cNvPr>
          <p:cNvSpPr>
            <a:spLocks noGrp="1"/>
          </p:cNvSpPr>
          <p:nvPr>
            <p:ph type="sldNum" sz="quarter" idx="5"/>
          </p:nvPr>
        </p:nvSpPr>
        <p:spPr/>
        <p:txBody>
          <a:bodyPr/>
          <a:lstStyle/>
          <a:p>
            <a:fld id="{B94C0C21-1C55-44E0-88B6-565731997F77}" type="slidenum">
              <a:rPr lang="en-IN" smtClean="0"/>
              <a:t>30</a:t>
            </a:fld>
            <a:endParaRPr lang="en-IN"/>
          </a:p>
        </p:txBody>
      </p:sp>
    </p:spTree>
    <p:extLst>
      <p:ext uri="{BB962C8B-B14F-4D97-AF65-F5344CB8AC3E}">
        <p14:creationId xmlns:p14="http://schemas.microsoft.com/office/powerpoint/2010/main" val="229449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B438-4863-BF62-6CD8-D1FA68282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13C75-AAD7-5B3C-DF62-9F47CC631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E32A9-929F-E359-1B6F-8C2FC2DF47F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7FFEAC0-64A0-C8B2-6C80-0F13A7F50C77}"/>
              </a:ext>
            </a:extLst>
          </p:cNvPr>
          <p:cNvSpPr>
            <a:spLocks noGrp="1"/>
          </p:cNvSpPr>
          <p:nvPr>
            <p:ph type="sldNum" sz="quarter" idx="5"/>
          </p:nvPr>
        </p:nvSpPr>
        <p:spPr/>
        <p:txBody>
          <a:bodyPr/>
          <a:lstStyle/>
          <a:p>
            <a:fld id="{B94C0C21-1C55-44E0-88B6-565731997F77}" type="slidenum">
              <a:rPr lang="en-IN" smtClean="0"/>
              <a:t>31</a:t>
            </a:fld>
            <a:endParaRPr lang="en-IN"/>
          </a:p>
        </p:txBody>
      </p:sp>
    </p:spTree>
    <p:extLst>
      <p:ext uri="{BB962C8B-B14F-4D97-AF65-F5344CB8AC3E}">
        <p14:creationId xmlns:p14="http://schemas.microsoft.com/office/powerpoint/2010/main" val="391262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6CC8-1259-4DBF-8552-B0F4E06D7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13C93-1567-2A43-ED22-EB379C060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365D7-BED7-64A2-E497-A396A917D0A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BDC398A-A711-F093-B37D-24B6DFE19EAC}"/>
              </a:ext>
            </a:extLst>
          </p:cNvPr>
          <p:cNvSpPr>
            <a:spLocks noGrp="1"/>
          </p:cNvSpPr>
          <p:nvPr>
            <p:ph type="sldNum" sz="quarter" idx="5"/>
          </p:nvPr>
        </p:nvSpPr>
        <p:spPr/>
        <p:txBody>
          <a:bodyPr/>
          <a:lstStyle/>
          <a:p>
            <a:fld id="{B94C0C21-1C55-44E0-88B6-565731997F77}" type="slidenum">
              <a:rPr lang="en-IN" smtClean="0"/>
              <a:t>32</a:t>
            </a:fld>
            <a:endParaRPr lang="en-IN"/>
          </a:p>
        </p:txBody>
      </p:sp>
    </p:spTree>
    <p:extLst>
      <p:ext uri="{BB962C8B-B14F-4D97-AF65-F5344CB8AC3E}">
        <p14:creationId xmlns:p14="http://schemas.microsoft.com/office/powerpoint/2010/main" val="231894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DA6A-C8A5-20DB-7B64-D089F0869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7576B-90F7-8C67-0EA1-78075030B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E73AC-B6D7-6361-6249-4539260210F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082BA98-77D2-0C5F-C026-23FF8998FB53}"/>
              </a:ext>
            </a:extLst>
          </p:cNvPr>
          <p:cNvSpPr>
            <a:spLocks noGrp="1"/>
          </p:cNvSpPr>
          <p:nvPr>
            <p:ph type="sldNum" sz="quarter" idx="5"/>
          </p:nvPr>
        </p:nvSpPr>
        <p:spPr/>
        <p:txBody>
          <a:bodyPr/>
          <a:lstStyle/>
          <a:p>
            <a:fld id="{B94C0C21-1C55-44E0-88B6-565731997F77}" type="slidenum">
              <a:rPr lang="en-IN" smtClean="0"/>
              <a:t>33</a:t>
            </a:fld>
            <a:endParaRPr lang="en-IN"/>
          </a:p>
        </p:txBody>
      </p:sp>
    </p:spTree>
    <p:extLst>
      <p:ext uri="{BB962C8B-B14F-4D97-AF65-F5344CB8AC3E}">
        <p14:creationId xmlns:p14="http://schemas.microsoft.com/office/powerpoint/2010/main" val="202716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359F5-7EC8-2B76-7D78-C387ACC5F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60044-DE2B-1706-455B-93F821FC2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DDD60-9780-1B4D-1AED-DB8F8942645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AAF6D2E-07AE-72B7-3117-7C9843508042}"/>
              </a:ext>
            </a:extLst>
          </p:cNvPr>
          <p:cNvSpPr>
            <a:spLocks noGrp="1"/>
          </p:cNvSpPr>
          <p:nvPr>
            <p:ph type="sldNum" sz="quarter" idx="5"/>
          </p:nvPr>
        </p:nvSpPr>
        <p:spPr/>
        <p:txBody>
          <a:bodyPr/>
          <a:lstStyle/>
          <a:p>
            <a:fld id="{B94C0C21-1C55-44E0-88B6-565731997F77}" type="slidenum">
              <a:rPr lang="en-IN" smtClean="0"/>
              <a:t>34</a:t>
            </a:fld>
            <a:endParaRPr lang="en-IN"/>
          </a:p>
        </p:txBody>
      </p:sp>
    </p:spTree>
    <p:extLst>
      <p:ext uri="{BB962C8B-B14F-4D97-AF65-F5344CB8AC3E}">
        <p14:creationId xmlns:p14="http://schemas.microsoft.com/office/powerpoint/2010/main" val="8872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3D14B-C100-FC62-5DFA-967EEF594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29722-2C7C-4E72-0D02-42F30E0F7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E39EB-4782-9B69-D32C-65616CCD9A6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65EF115-4287-7CB4-FCA0-5805560DD07B}"/>
              </a:ext>
            </a:extLst>
          </p:cNvPr>
          <p:cNvSpPr>
            <a:spLocks noGrp="1"/>
          </p:cNvSpPr>
          <p:nvPr>
            <p:ph type="sldNum" sz="quarter" idx="5"/>
          </p:nvPr>
        </p:nvSpPr>
        <p:spPr/>
        <p:txBody>
          <a:bodyPr/>
          <a:lstStyle/>
          <a:p>
            <a:fld id="{B94C0C21-1C55-44E0-88B6-565731997F77}" type="slidenum">
              <a:rPr lang="en-IN" smtClean="0"/>
              <a:t>35</a:t>
            </a:fld>
            <a:endParaRPr lang="en-IN"/>
          </a:p>
        </p:txBody>
      </p:sp>
    </p:spTree>
    <p:extLst>
      <p:ext uri="{BB962C8B-B14F-4D97-AF65-F5344CB8AC3E}">
        <p14:creationId xmlns:p14="http://schemas.microsoft.com/office/powerpoint/2010/main" val="129895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12347-C1A5-C97F-596C-3171D67C0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92E40-4EF3-8A03-7BD7-3A9AD9350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DB6AC-1980-386D-3964-19D8E768E50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A9B0C80-AE3A-FAAD-857F-81B9076D00DF}"/>
              </a:ext>
            </a:extLst>
          </p:cNvPr>
          <p:cNvSpPr>
            <a:spLocks noGrp="1"/>
          </p:cNvSpPr>
          <p:nvPr>
            <p:ph type="sldNum" sz="quarter" idx="5"/>
          </p:nvPr>
        </p:nvSpPr>
        <p:spPr/>
        <p:txBody>
          <a:bodyPr/>
          <a:lstStyle/>
          <a:p>
            <a:fld id="{B94C0C21-1C55-44E0-88B6-565731997F77}" type="slidenum">
              <a:rPr lang="en-IN" smtClean="0"/>
              <a:t>36</a:t>
            </a:fld>
            <a:endParaRPr lang="en-IN"/>
          </a:p>
        </p:txBody>
      </p:sp>
    </p:spTree>
    <p:extLst>
      <p:ext uri="{BB962C8B-B14F-4D97-AF65-F5344CB8AC3E}">
        <p14:creationId xmlns:p14="http://schemas.microsoft.com/office/powerpoint/2010/main" val="380248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5D24-E2FE-8573-62D6-CA4C8ECFE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33F0E-8640-B31B-7511-34A77CEEC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9A9EE-5485-9FB6-AD18-0DA1006F439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C6EC14F-7ADB-9F7D-56F1-CBF0EAAC8387}"/>
              </a:ext>
            </a:extLst>
          </p:cNvPr>
          <p:cNvSpPr>
            <a:spLocks noGrp="1"/>
          </p:cNvSpPr>
          <p:nvPr>
            <p:ph type="sldNum" sz="quarter" idx="5"/>
          </p:nvPr>
        </p:nvSpPr>
        <p:spPr/>
        <p:txBody>
          <a:bodyPr/>
          <a:lstStyle/>
          <a:p>
            <a:fld id="{B94C0C21-1C55-44E0-88B6-565731997F77}" type="slidenum">
              <a:rPr lang="en-IN" smtClean="0"/>
              <a:t>37</a:t>
            </a:fld>
            <a:endParaRPr lang="en-IN"/>
          </a:p>
        </p:txBody>
      </p:sp>
    </p:spTree>
    <p:extLst>
      <p:ext uri="{BB962C8B-B14F-4D97-AF65-F5344CB8AC3E}">
        <p14:creationId xmlns:p14="http://schemas.microsoft.com/office/powerpoint/2010/main" val="275954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B025-FEC0-9727-5AC6-50C8EE336C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D9811CB-EBAD-C8A4-FA58-83EF6EA173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D6B9254-F422-D24E-FE20-52EE5DB00CB5}"/>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5" name="Footer Placeholder 4">
            <a:extLst>
              <a:ext uri="{FF2B5EF4-FFF2-40B4-BE49-F238E27FC236}">
                <a16:creationId xmlns:a16="http://schemas.microsoft.com/office/drawing/2014/main" id="{F5A46890-01C2-BDF7-E070-0A63A541E78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111D6D-9F98-3E95-781B-B4F7C44646F8}"/>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364622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D508-2002-663F-09B6-B55F98C483F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7D3EEA2-87AC-DE8E-F12F-5F8BF28AF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212A165-69E9-5D15-D338-E65D34CB3D37}"/>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5" name="Footer Placeholder 4">
            <a:extLst>
              <a:ext uri="{FF2B5EF4-FFF2-40B4-BE49-F238E27FC236}">
                <a16:creationId xmlns:a16="http://schemas.microsoft.com/office/drawing/2014/main" id="{E3FFD7FE-B580-3FDC-FA25-05E3DACE5A5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8CFE735-11C0-7E2B-77B6-C01E6CF68AAD}"/>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72267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06E51-B5CE-6FCB-E739-655BAD1825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2634D0F-7089-419D-4308-986BADF9B1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D1F60B-64CD-E91A-51EE-E9F92DB1B8B5}"/>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5" name="Footer Placeholder 4">
            <a:extLst>
              <a:ext uri="{FF2B5EF4-FFF2-40B4-BE49-F238E27FC236}">
                <a16:creationId xmlns:a16="http://schemas.microsoft.com/office/drawing/2014/main" id="{0043D09B-D88A-F087-B3C1-66A88716DB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EFCCC65-B599-04C6-A55D-A2B390C65B9A}"/>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63175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1" name="PEER | MFR | INDIA"/>
          <p:cNvSpPr txBox="1"/>
          <p:nvPr/>
        </p:nvSpPr>
        <p:spPr>
          <a:xfrm>
            <a:off x="301195" y="6438420"/>
            <a:ext cx="2321279" cy="263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1" tIns="39141" rIns="39141" bIns="39141">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dirty="0"/>
              <a:t>CAPF | ADRC</a:t>
            </a:r>
            <a:r>
              <a:rPr sz="1200" dirty="0"/>
              <a:t> | INDIA</a:t>
            </a:r>
          </a:p>
        </p:txBody>
      </p:sp>
      <p:sp>
        <p:nvSpPr>
          <p:cNvPr id="12"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3" name="PPT 2 -"/>
          <p:cNvSpPr txBox="1"/>
          <p:nvPr/>
        </p:nvSpPr>
        <p:spPr>
          <a:xfrm>
            <a:off x="10774696" y="6406669"/>
            <a:ext cx="701012"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b="1" dirty="0"/>
              <a:t>PPT </a:t>
            </a:r>
            <a:r>
              <a:rPr lang="en-US" sz="1500" b="1" dirty="0"/>
              <a:t>5</a:t>
            </a:r>
            <a:r>
              <a:rPr sz="1500" b="1" dirty="0"/>
              <a:t> -</a:t>
            </a:r>
          </a:p>
        </p:txBody>
      </p:sp>
      <p:sp>
        <p:nvSpPr>
          <p:cNvPr id="14"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5" name="Slide Number"/>
          <p:cNvSpPr txBox="1">
            <a:spLocks noGrp="1"/>
          </p:cNvSpPr>
          <p:nvPr>
            <p:ph type="sldNum" sz="quarter" idx="2"/>
          </p:nvPr>
        </p:nvSpPr>
        <p:spPr>
          <a:xfrm>
            <a:off x="11406102" y="6406669"/>
            <a:ext cx="484703" cy="338635"/>
          </a:xfrm>
          <a:prstGeom prst="rect">
            <a:avLst/>
          </a:prstGeom>
        </p:spPr>
        <p:txBody>
          <a:bodyPr lIns="78283" tIns="78283" rIns="78283" bIns="78283" anchor="t"/>
          <a:lstStyle>
            <a:lvl1pPr algn="ctr">
              <a:spcBef>
                <a:spcPts val="300"/>
              </a:spcBef>
              <a:defRPr sz="1500" b="1">
                <a:solidFill>
                  <a:srgbClr val="535353"/>
                </a:solidFill>
                <a:latin typeface="Open Sans"/>
                <a:ea typeface="Open Sans"/>
                <a:cs typeface="Open Sans"/>
                <a:sym typeface="Open Sans"/>
              </a:defRPr>
            </a:lvl1pPr>
          </a:lstStyle>
          <a:p>
            <a:fld id="{86CB4B4D-7CA3-9044-876B-883B54F8677D}" type="slidenum">
              <a:rPr/>
              <a:pPr/>
              <a:t>‹#›</a:t>
            </a:fld>
            <a:endParaRPr dirty="0"/>
          </a:p>
        </p:txBody>
      </p:sp>
    </p:spTree>
    <p:extLst>
      <p:ext uri="{BB962C8B-B14F-4D97-AF65-F5344CB8AC3E}">
        <p14:creationId xmlns:p14="http://schemas.microsoft.com/office/powerpoint/2010/main" val="18001194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DB29-7A0E-86E2-38B2-A7E1E1EC8F8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55348FF-8492-E9B9-5899-F230916A27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7C6925-95B0-7546-9A8A-DDB301E0D0FF}"/>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5" name="Footer Placeholder 4">
            <a:extLst>
              <a:ext uri="{FF2B5EF4-FFF2-40B4-BE49-F238E27FC236}">
                <a16:creationId xmlns:a16="http://schemas.microsoft.com/office/drawing/2014/main" id="{458BF3E6-E472-7454-4A5B-F0FCB37F2A2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98DEF97-A5C1-E8E3-85FF-39D20B435465}"/>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138131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5AE0-E175-D889-00AC-BC12FB60A1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62F6BA7-8A1B-5B71-272F-84A56CAEA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52F41-54CD-AABA-ABAB-C5897C483F04}"/>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5" name="Footer Placeholder 4">
            <a:extLst>
              <a:ext uri="{FF2B5EF4-FFF2-40B4-BE49-F238E27FC236}">
                <a16:creationId xmlns:a16="http://schemas.microsoft.com/office/drawing/2014/main" id="{FF4F8FC3-B5DA-8B39-6F09-AD9CBFB2F73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7990C82-E87C-9FD1-1DE8-BA6D8BE24F76}"/>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92919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45D1-14DE-942F-DD60-77FF704A366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5424D09-09F7-351D-DA6E-6E7B6DA81B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1CBA275-81BB-2D35-78F2-0FE3C2E1A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F28F74B-E405-70C9-E975-B7F51013FCE8}"/>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6" name="Footer Placeholder 5">
            <a:extLst>
              <a:ext uri="{FF2B5EF4-FFF2-40B4-BE49-F238E27FC236}">
                <a16:creationId xmlns:a16="http://schemas.microsoft.com/office/drawing/2014/main" id="{6F2BE6B3-6858-842E-AA1D-3EF59E8EEF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DAC4F0-5AA4-56B7-A42B-BFBCDF800003}"/>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324538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BB59-71B0-68C3-5D4B-7C8432C685B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83129E-DE58-00D1-72FF-9925C849C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5AD82-B0DB-5CB8-1694-3F03D01E90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8A784FB-0993-9392-1607-8F3C6A3AA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10A506-D494-DB9D-623E-F5825E9045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ED17C34-F4DF-244B-FA43-F28A1A239063}"/>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8" name="Footer Placeholder 7">
            <a:extLst>
              <a:ext uri="{FF2B5EF4-FFF2-40B4-BE49-F238E27FC236}">
                <a16:creationId xmlns:a16="http://schemas.microsoft.com/office/drawing/2014/main" id="{FF4E9C1B-4B7F-620A-6C53-CAEE3728B33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671BB0E-9021-90E5-192E-AC02D477E336}"/>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427016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AE0D-64F8-38A5-DEDA-1CDCCE04532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5C78D32-3A34-4C6E-2271-9C4BA4E5AC92}"/>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4" name="Footer Placeholder 3">
            <a:extLst>
              <a:ext uri="{FF2B5EF4-FFF2-40B4-BE49-F238E27FC236}">
                <a16:creationId xmlns:a16="http://schemas.microsoft.com/office/drawing/2014/main" id="{A645819C-1244-D847-2467-7BEE7432373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02EAB10-131B-EFE1-F33D-FF01ECA8FB67}"/>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117569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CEA97-D023-CB85-1E79-E085BD73F2BD}"/>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3" name="Footer Placeholder 2">
            <a:extLst>
              <a:ext uri="{FF2B5EF4-FFF2-40B4-BE49-F238E27FC236}">
                <a16:creationId xmlns:a16="http://schemas.microsoft.com/office/drawing/2014/main" id="{BEFC7675-278E-2522-6548-4A5ECB19E2C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E9DB4ED-7A53-ABF8-8BEB-8ACFC3D17677}"/>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69282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D14E-1D98-F35B-B8EB-F6826B7C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0B7365A-BED1-1DF9-B6CD-47371572F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03D694B-A790-1991-2319-C1B522FBF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7D21A-222E-3CC1-2081-7D4F97E73E06}"/>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6" name="Footer Placeholder 5">
            <a:extLst>
              <a:ext uri="{FF2B5EF4-FFF2-40B4-BE49-F238E27FC236}">
                <a16:creationId xmlns:a16="http://schemas.microsoft.com/office/drawing/2014/main" id="{1DDE29CF-4926-4DB0-D755-775BD6A6D53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54A8489-FFAB-0D49-4156-B0F7753D5F6E}"/>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9324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52C-8D5C-FE95-BD23-64A4DA5F5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4601D06-217B-0C04-527C-89CCEB300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62E5C6E-8792-93EB-0496-30820D2C0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D5DCD-561A-1B1C-2DD1-BC26B6F47ACC}"/>
              </a:ext>
            </a:extLst>
          </p:cNvPr>
          <p:cNvSpPr>
            <a:spLocks noGrp="1"/>
          </p:cNvSpPr>
          <p:nvPr>
            <p:ph type="dt" sz="half" idx="10"/>
          </p:nvPr>
        </p:nvSpPr>
        <p:spPr/>
        <p:txBody>
          <a:bodyPr/>
          <a:lstStyle/>
          <a:p>
            <a:fld id="{31BE3F11-453A-4D5C-9091-F93868B845D3}" type="datetimeFigureOut">
              <a:rPr lang="en-IN" smtClean="0"/>
              <a:pPr/>
              <a:t>07-01-2026</a:t>
            </a:fld>
            <a:endParaRPr lang="en-IN"/>
          </a:p>
        </p:txBody>
      </p:sp>
      <p:sp>
        <p:nvSpPr>
          <p:cNvPr id="6" name="Footer Placeholder 5">
            <a:extLst>
              <a:ext uri="{FF2B5EF4-FFF2-40B4-BE49-F238E27FC236}">
                <a16:creationId xmlns:a16="http://schemas.microsoft.com/office/drawing/2014/main" id="{CF64C33E-72CF-0477-0FE4-DFFE10DD365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6D42F71-F722-FBAC-1D80-2189A337A74A}"/>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073013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1C175-C372-A9F3-9F08-85CAD87889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E58D89A-4422-3036-FB51-88C366A4AE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243534-C5CD-DDE7-5DBA-D406846AF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E3F11-453A-4D5C-9091-F93868B845D3}" type="datetimeFigureOut">
              <a:rPr lang="en-IN" smtClean="0"/>
              <a:pPr/>
              <a:t>07-01-2026</a:t>
            </a:fld>
            <a:endParaRPr lang="en-IN"/>
          </a:p>
        </p:txBody>
      </p:sp>
      <p:sp>
        <p:nvSpPr>
          <p:cNvPr id="5" name="Footer Placeholder 4">
            <a:extLst>
              <a:ext uri="{FF2B5EF4-FFF2-40B4-BE49-F238E27FC236}">
                <a16:creationId xmlns:a16="http://schemas.microsoft.com/office/drawing/2014/main" id="{DBCF47DD-26C5-5D18-2142-BFD5C933C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49F903E-15EC-9184-A10E-D50B6CFA55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AC83E-C33A-4A4C-B946-899412133CB9}" type="slidenum">
              <a:rPr lang="en-IN" smtClean="0"/>
              <a:pPr/>
              <a:t>‹#›</a:t>
            </a:fld>
            <a:endParaRPr lang="en-IN"/>
          </a:p>
        </p:txBody>
      </p:sp>
    </p:spTree>
    <p:extLst>
      <p:ext uri="{BB962C8B-B14F-4D97-AF65-F5344CB8AC3E}">
        <p14:creationId xmlns:p14="http://schemas.microsoft.com/office/powerpoint/2010/main" val="5214167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6.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8484551" y="6417765"/>
            <a:ext cx="1843176" cy="338635"/>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508000" y="6406669"/>
            <a:ext cx="1843176" cy="338635"/>
          </a:xfrm>
          <a:prstGeom prst="rect">
            <a:avLst/>
          </a:prstGeom>
        </p:spPr>
      </p:pic>
      <p:sp>
        <p:nvSpPr>
          <p:cNvPr id="78"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79" name="PPT 2 -"/>
          <p:cNvSpPr txBox="1"/>
          <p:nvPr/>
        </p:nvSpPr>
        <p:spPr>
          <a:xfrm>
            <a:off x="11004727" y="6406669"/>
            <a:ext cx="240949"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t>  -</a:t>
            </a:r>
          </a:p>
        </p:txBody>
      </p:sp>
      <p:sp>
        <p:nvSpPr>
          <p:cNvPr id="80"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81" name="Slide Number"/>
          <p:cNvSpPr txBox="1">
            <a:spLocks noGrp="1"/>
          </p:cNvSpPr>
          <p:nvPr>
            <p:ph type="sldNum" sz="quarter" idx="2"/>
          </p:nvPr>
        </p:nvSpPr>
        <p:spPr>
          <a:xfrm>
            <a:off x="11460471" y="6356544"/>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dirty="0"/>
          </a:p>
        </p:txBody>
      </p:sp>
      <p:sp>
        <p:nvSpPr>
          <p:cNvPr id="83" name="Shape"/>
          <p:cNvSpPr/>
          <p:nvPr/>
        </p:nvSpPr>
        <p:spPr>
          <a:xfrm>
            <a:off x="0" y="2117745"/>
            <a:ext cx="7152117" cy="198333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1" tIns="39141" rIns="39141" bIns="39141"/>
          <a:lstStyle/>
          <a:p>
            <a:endParaRPr sz="700"/>
          </a:p>
        </p:txBody>
      </p:sp>
      <p:sp>
        <p:nvSpPr>
          <p:cNvPr id="84" name="LESSON 2…"/>
          <p:cNvSpPr txBox="1"/>
          <p:nvPr/>
        </p:nvSpPr>
        <p:spPr>
          <a:xfrm>
            <a:off x="581658" y="2313938"/>
            <a:ext cx="5706364" cy="1268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p>
            <a:pPr defTabSz="1219170">
              <a:lnSpc>
                <a:spcPct val="80000"/>
              </a:lnSpc>
              <a:defRPr sz="6400" b="1">
                <a:solidFill>
                  <a:srgbClr val="FFFFFF"/>
                </a:solidFill>
                <a:latin typeface="Open Sans"/>
                <a:ea typeface="Open Sans"/>
                <a:cs typeface="Open Sans"/>
                <a:sym typeface="Open Sans"/>
              </a:defRPr>
            </a:pPr>
            <a:r>
              <a:rPr lang="en-IN" sz="3200" dirty="0"/>
              <a:t>LESSON 5</a:t>
            </a:r>
          </a:p>
          <a:p>
            <a:pPr defTabSz="1219170">
              <a:lnSpc>
                <a:spcPct val="80000"/>
              </a:lnSpc>
              <a:defRPr sz="6400" b="1">
                <a:solidFill>
                  <a:srgbClr val="FFFFFF"/>
                </a:solidFill>
                <a:latin typeface="Open Sans"/>
                <a:ea typeface="Open Sans"/>
                <a:cs typeface="Open Sans"/>
                <a:sym typeface="Open Sans"/>
              </a:defRPr>
            </a:pPr>
            <a:r>
              <a:rPr lang="en-US" sz="3200" dirty="0"/>
              <a:t>KNOWLEDGE OF TERRAIN &amp;FLOOD</a:t>
            </a:r>
          </a:p>
        </p:txBody>
      </p:sp>
      <p:sp>
        <p:nvSpPr>
          <p:cNvPr id="85" name="Shape"/>
          <p:cNvSpPr/>
          <p:nvPr/>
        </p:nvSpPr>
        <p:spPr>
          <a:xfrm flipH="1">
            <a:off x="-43600" y="1230"/>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1" tIns="39141" rIns="39141" bIns="39141" numCol="1" anchor="t">
            <a:noAutofit/>
          </a:bodyPr>
          <a:lstStyle/>
          <a:p>
            <a:endParaRPr sz="700"/>
          </a:p>
        </p:txBody>
      </p:sp>
      <p:pic>
        <p:nvPicPr>
          <p:cNvPr id="95" name="MFR-logo-02.png" descr="MFR-logo-02.png"/>
          <p:cNvPicPr>
            <a:picLocks noChangeAspect="1"/>
          </p:cNvPicPr>
          <p:nvPr/>
        </p:nvPicPr>
        <p:blipFill>
          <a:blip r:embed="rId3" cstate="print"/>
          <a:srcRect t="12599" b="19178"/>
          <a:stretch>
            <a:fillRect/>
          </a:stretch>
        </p:blipFill>
        <p:spPr>
          <a:xfrm>
            <a:off x="8158064" y="3556217"/>
            <a:ext cx="3551337" cy="1712823"/>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470"/>
            <a:ext cx="1629047" cy="1109759"/>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9371" y="-43148"/>
            <a:ext cx="1115571" cy="1214299"/>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2493819" y="177031"/>
            <a:ext cx="8039063" cy="496078"/>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38100" rtlCol="0" anchor="t">
            <a:spAutoFit/>
          </a:bodyPr>
          <a:lstStyle/>
          <a:p>
            <a:pPr algn="ctr" defTabSz="831251" hangingPunct="0"/>
            <a:r>
              <a:rPr lang="en-US" sz="2400" dirty="0">
                <a:solidFill>
                  <a:srgbClr val="000000"/>
                </a:solidFill>
                <a:latin typeface="Arial Black" panose="020B0A04020102020204" pitchFamily="34" charset="0"/>
                <a:sym typeface="Arial"/>
              </a:rPr>
              <a:t>      Aquatic Disaster Response Course</a:t>
            </a:r>
            <a:endParaRPr lang="en-IN" sz="2400" dirty="0">
              <a:solidFill>
                <a:srgbClr val="000000"/>
              </a:solidFill>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331675" y="6480330"/>
            <a:ext cx="2321279" cy="263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sz="1200" dirty="0">
                <a:solidFill>
                  <a:srgbClr val="FF0000"/>
                </a:solidFill>
              </a:rPr>
              <a:t>CAPF</a:t>
            </a:r>
            <a:r>
              <a:rPr sz="1200" dirty="0">
                <a:solidFill>
                  <a:srgbClr val="FF0000"/>
                </a:solidFill>
              </a:rPr>
              <a:t> | </a:t>
            </a:r>
            <a:r>
              <a:rPr lang="en-US" sz="1200" dirty="0">
                <a:solidFill>
                  <a:srgbClr val="FF0000"/>
                </a:solidFill>
              </a:rPr>
              <a:t>ADRC</a:t>
            </a:r>
            <a:r>
              <a:rPr sz="1200" dirty="0">
                <a:solidFill>
                  <a:srgbClr val="FF0000"/>
                </a:solidFill>
              </a:rPr>
              <a:t> | IND</a:t>
            </a:r>
            <a:r>
              <a:rPr lang="en-IN" sz="1200" dirty="0">
                <a:solidFill>
                  <a:srgbClr val="FF0000"/>
                </a:solidFill>
              </a:rPr>
              <a:t>IA</a:t>
            </a:r>
            <a:endParaRPr sz="1200"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6"/>
          <a:stretch>
            <a:fillRect/>
          </a:stretch>
        </p:blipFill>
        <p:spPr>
          <a:xfrm>
            <a:off x="7293967" y="1715589"/>
            <a:ext cx="4166504" cy="4405228"/>
          </a:xfrm>
          <a:prstGeom prst="rect">
            <a:avLst/>
          </a:prstGeom>
        </p:spPr>
      </p:pic>
      <p:sp>
        <p:nvSpPr>
          <p:cNvPr id="6" name="TextBox 5">
            <a:extLst>
              <a:ext uri="{FF2B5EF4-FFF2-40B4-BE49-F238E27FC236}">
                <a16:creationId xmlns:a16="http://schemas.microsoft.com/office/drawing/2014/main" id="{88128D06-41A6-6006-0678-7B0387C318AE}"/>
              </a:ext>
            </a:extLst>
          </p:cNvPr>
          <p:cNvSpPr txBox="1"/>
          <p:nvPr/>
        </p:nvSpPr>
        <p:spPr>
          <a:xfrm>
            <a:off x="2899040" y="4143380"/>
            <a:ext cx="4145997" cy="307777"/>
          </a:xfrm>
          <a:prstGeom prst="rect">
            <a:avLst/>
          </a:prstGeom>
          <a:noFill/>
        </p:spPr>
        <p:txBody>
          <a:bodyPr wrap="square">
            <a:spAutoFit/>
          </a:bodyPr>
          <a:lstStyle/>
          <a:p>
            <a:r>
              <a:rPr lang="en-IN" sz="1400"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sz="1400"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3D99-C14D-2E1B-2F9B-1A99F7E568B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A7567DE-7B6F-6EBB-E7F5-070313483AB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C40F6EE-2975-7E6F-986C-714F041464B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9F7FE47-1922-DD38-63D9-172903255DE7}"/>
              </a:ext>
            </a:extLst>
          </p:cNvPr>
          <p:cNvSpPr txBox="1"/>
          <p:nvPr/>
        </p:nvSpPr>
        <p:spPr>
          <a:xfrm>
            <a:off x="4171272" y="1783442"/>
            <a:ext cx="7538128" cy="6280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Floods and cyclones can causes serious damage to property and infrastructure ,including livestock and crop loss, water contamination, increased susceptibility of livestock to disease and erosion.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Condition:   Rate of water reception is Greater than the rate of draining out. Thus, accumulation occurs. Beyond a   threshold, flood situation occurs,        affecting human life.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D67389AB-C0DA-D80F-CC27-92046AC820E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CEF9B64-CB34-AB46-9C4B-E4A039AAA63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C849C54-E467-B5CE-9390-AD97F89AA98B}"/>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B7618629-3496-9B67-D7F5-B0AF7E9AF9D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043C37B-38D7-9DFD-5CB9-FDB00EDABCB5}"/>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10</a:t>
            </a:fld>
            <a:endParaRPr dirty="0"/>
          </a:p>
        </p:txBody>
      </p:sp>
      <p:pic>
        <p:nvPicPr>
          <p:cNvPr id="5" name="Picture 4">
            <a:extLst>
              <a:ext uri="{FF2B5EF4-FFF2-40B4-BE49-F238E27FC236}">
                <a16:creationId xmlns:a16="http://schemas.microsoft.com/office/drawing/2014/main" id="{4CC8607D-EC0D-782C-7C4D-34CF2C79E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5FC4061-9641-9270-CF35-77669498A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E38D328-BAEA-1F4B-5A2C-34EB092ADC52}"/>
              </a:ext>
            </a:extLst>
          </p:cNvPr>
          <p:cNvSpPr txBox="1"/>
          <p:nvPr/>
        </p:nvSpPr>
        <p:spPr>
          <a:xfrm>
            <a:off x="86276" y="1948142"/>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Introduction :  </a:t>
            </a:r>
          </a:p>
          <a:p>
            <a:pPr>
              <a:lnSpc>
                <a:spcPct val="90000"/>
              </a:lnSpc>
              <a:defRPr sz="7200" b="1" cap="all">
                <a:solidFill>
                  <a:srgbClr val="C00000"/>
                </a:solidFill>
                <a:latin typeface="Open Sans"/>
                <a:ea typeface="Open Sans"/>
                <a:cs typeface="Open Sans"/>
                <a:sym typeface="Open Sans"/>
              </a:defRPr>
            </a:pPr>
            <a:endParaRPr lang="en-US" sz="3600" dirty="0"/>
          </a:p>
        </p:txBody>
      </p:sp>
    </p:spTree>
    <p:extLst>
      <p:ext uri="{BB962C8B-B14F-4D97-AF65-F5344CB8AC3E}">
        <p14:creationId xmlns:p14="http://schemas.microsoft.com/office/powerpoint/2010/main" val="4793927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582F-A605-A2E6-DB1A-F404C6DACCF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5CA8ED5-6BE3-5B6C-5400-A6C2697DD84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C0EE123-9375-D6ED-30B2-049EA176291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43C95BF-8308-4BEE-6843-D3D2A9BCAD61}"/>
              </a:ext>
            </a:extLst>
          </p:cNvPr>
          <p:cNvSpPr txBox="1"/>
          <p:nvPr/>
        </p:nvSpPr>
        <p:spPr>
          <a:xfrm>
            <a:off x="4171272" y="1783442"/>
            <a:ext cx="7538128" cy="5109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The flood occurs because of heavy rains, or melting of snow or both when the flow in the river is so high that its natural course  is unable to contain it.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Apart from the overflow of rivers, the floods may be caused by the failure of some dam, with a sudden release of huge amounts of water, causing considerable damage to life and property.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54CB5731-E674-F556-AADA-49D658FA9AB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E156A693-3293-45DE-D221-3BFD45487C9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2718BBB-792A-9DC9-8527-028EF1F2D161}"/>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D34BE8B7-495D-AA82-91E5-24CA83E0ECE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86F4762-2D01-8E53-22CF-E413221F5F6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dirty="0"/>
          </a:p>
        </p:txBody>
      </p:sp>
      <p:pic>
        <p:nvPicPr>
          <p:cNvPr id="5" name="Picture 4">
            <a:extLst>
              <a:ext uri="{FF2B5EF4-FFF2-40B4-BE49-F238E27FC236}">
                <a16:creationId xmlns:a16="http://schemas.microsoft.com/office/drawing/2014/main" id="{85FCA681-C64F-E24E-0D0F-E4D2990B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C6B2C80-446D-C438-A32D-E5F3DB8E7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9F0C547-A98F-5C69-ECB9-E5AFE322BFC9}"/>
              </a:ext>
            </a:extLst>
          </p:cNvPr>
          <p:cNvSpPr txBox="1"/>
          <p:nvPr/>
        </p:nvSpPr>
        <p:spPr>
          <a:xfrm>
            <a:off x="86276" y="1948142"/>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Introduction :  </a:t>
            </a:r>
          </a:p>
          <a:p>
            <a:pPr>
              <a:lnSpc>
                <a:spcPct val="90000"/>
              </a:lnSpc>
              <a:defRPr sz="7200" b="1" cap="all">
                <a:solidFill>
                  <a:srgbClr val="C00000"/>
                </a:solidFill>
                <a:latin typeface="Open Sans"/>
                <a:ea typeface="Open Sans"/>
                <a:cs typeface="Open Sans"/>
                <a:sym typeface="Open Sans"/>
              </a:defRPr>
            </a:pPr>
            <a:endParaRPr lang="en-US" sz="3600" dirty="0"/>
          </a:p>
        </p:txBody>
      </p:sp>
      <p:pic>
        <p:nvPicPr>
          <p:cNvPr id="2" name="Picture 1">
            <a:extLst>
              <a:ext uri="{FF2B5EF4-FFF2-40B4-BE49-F238E27FC236}">
                <a16:creationId xmlns:a16="http://schemas.microsoft.com/office/drawing/2014/main" id="{F13EB2A7-455A-A7FD-1753-A8CECF4CBD1D}"/>
              </a:ext>
            </a:extLst>
          </p:cNvPr>
          <p:cNvPicPr>
            <a:picLocks noChangeAspect="1"/>
          </p:cNvPicPr>
          <p:nvPr/>
        </p:nvPicPr>
        <p:blipFill>
          <a:blip r:embed="rId4"/>
          <a:stretch>
            <a:fillRect/>
          </a:stretch>
        </p:blipFill>
        <p:spPr>
          <a:xfrm rot="375469">
            <a:off x="8129" y="3255228"/>
            <a:ext cx="4153881" cy="2243608"/>
          </a:xfrm>
          <a:prstGeom prst="rect">
            <a:avLst/>
          </a:prstGeom>
        </p:spPr>
      </p:pic>
    </p:spTree>
    <p:extLst>
      <p:ext uri="{BB962C8B-B14F-4D97-AF65-F5344CB8AC3E}">
        <p14:creationId xmlns:p14="http://schemas.microsoft.com/office/powerpoint/2010/main" val="39411697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3ADF-7773-11AA-6E4B-F754D52F6B4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44A9A1E-552E-64B0-E715-ABCECC3B8CA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48ED68A-C33A-A05F-DBD8-30327271E66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8AE8877-07EF-4A0A-86ED-6886B33EC6CC}"/>
              </a:ext>
            </a:extLst>
          </p:cNvPr>
          <p:cNvSpPr txBox="1"/>
          <p:nvPr/>
        </p:nvSpPr>
        <p:spPr>
          <a:xfrm>
            <a:off x="4171272" y="1783442"/>
            <a:ext cx="7538128" cy="2568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Floods are causing since ages because, major habitation clusters like- towns and cities been located near rivers since the beginning of civilization.</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9AE29D07-5ADA-F32E-E76E-475AEACBAC3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6DDC2B9-7336-9031-6E64-5E19FE17C89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B0ABB5D-1797-3D4B-2AD6-CD9E20D19FB1}"/>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3BE6036B-60FB-BF47-A6B7-8F9040A6351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83BECA9-626B-EBD1-DC93-3D07A4876F2A}"/>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pic>
        <p:nvPicPr>
          <p:cNvPr id="5" name="Picture 4">
            <a:extLst>
              <a:ext uri="{FF2B5EF4-FFF2-40B4-BE49-F238E27FC236}">
                <a16:creationId xmlns:a16="http://schemas.microsoft.com/office/drawing/2014/main" id="{7269E519-F9D8-43A4-B550-A293D8BBE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50F9D99-C70E-F466-6C54-75E2FCAA8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D5A4C6D-95E8-3E1E-3CFF-11B3DF89F85D}"/>
              </a:ext>
            </a:extLst>
          </p:cNvPr>
          <p:cNvSpPr txBox="1"/>
          <p:nvPr/>
        </p:nvSpPr>
        <p:spPr>
          <a:xfrm>
            <a:off x="86276" y="1948142"/>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Introduction :  </a:t>
            </a:r>
          </a:p>
          <a:p>
            <a:pPr>
              <a:lnSpc>
                <a:spcPct val="90000"/>
              </a:lnSpc>
              <a:defRPr sz="7200" b="1" cap="all">
                <a:solidFill>
                  <a:srgbClr val="C00000"/>
                </a:solidFill>
                <a:latin typeface="Open Sans"/>
                <a:ea typeface="Open Sans"/>
                <a:cs typeface="Open Sans"/>
                <a:sym typeface="Open Sans"/>
              </a:defRPr>
            </a:pPr>
            <a:endParaRPr lang="en-US" sz="3600" dirty="0"/>
          </a:p>
        </p:txBody>
      </p:sp>
      <p:pic>
        <p:nvPicPr>
          <p:cNvPr id="3" name="Picture 2">
            <a:extLst>
              <a:ext uri="{FF2B5EF4-FFF2-40B4-BE49-F238E27FC236}">
                <a16:creationId xmlns:a16="http://schemas.microsoft.com/office/drawing/2014/main" id="{422A401F-76BC-CCC8-583B-4D3F010F05A2}"/>
              </a:ext>
            </a:extLst>
          </p:cNvPr>
          <p:cNvPicPr>
            <a:picLocks noChangeAspect="1"/>
          </p:cNvPicPr>
          <p:nvPr/>
        </p:nvPicPr>
        <p:blipFill>
          <a:blip r:embed="rId4"/>
          <a:stretch>
            <a:fillRect/>
          </a:stretch>
        </p:blipFill>
        <p:spPr>
          <a:xfrm rot="342490">
            <a:off x="5786562" y="3712110"/>
            <a:ext cx="4885209" cy="25836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0463550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489C7-DFB5-2957-1043-90091C6BFDDF}"/>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0B803AF0-79EC-4EF8-C3E1-B3111849551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158597EB-A8B6-A128-44F5-6A268A9CDA9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BC3D2B0-E5D1-78AF-65F9-EE185B917A1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1F19C0B-71FB-6BB5-443E-2FF1CE3BF523}"/>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8FB8162-8971-0144-ED67-73F0928F492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2288DA3-7CB7-D855-2039-BCAEF8B1F858}"/>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2DAE668B-280C-7A0F-E280-FAADBE4862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0C9EA7E-94EC-9EBB-5DF0-B54C0C5D6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4" name="AutoShape 5">
            <a:extLst>
              <a:ext uri="{FF2B5EF4-FFF2-40B4-BE49-F238E27FC236}">
                <a16:creationId xmlns:a16="http://schemas.microsoft.com/office/drawing/2014/main" id="{4DC9BFEC-39F6-9020-EB95-4FA8E38BE64D}"/>
              </a:ext>
            </a:extLst>
          </p:cNvPr>
          <p:cNvSpPr>
            <a:spLocks noChangeArrowheads="1"/>
          </p:cNvSpPr>
          <p:nvPr/>
        </p:nvSpPr>
        <p:spPr bwMode="auto">
          <a:xfrm rot="5400000">
            <a:off x="3152018" y="1581389"/>
            <a:ext cx="1752600" cy="381000"/>
          </a:xfrm>
          <a:prstGeom prst="rightArrow">
            <a:avLst>
              <a:gd name="adj1" fmla="val 50000"/>
              <a:gd name="adj2" fmla="val 115000"/>
            </a:avLst>
          </a:prstGeom>
          <a:solidFill>
            <a:srgbClr val="FFC000"/>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12" name="AutoShape 6">
            <a:extLst>
              <a:ext uri="{FF2B5EF4-FFF2-40B4-BE49-F238E27FC236}">
                <a16:creationId xmlns:a16="http://schemas.microsoft.com/office/drawing/2014/main" id="{6300F2CE-C599-BC9A-FF4D-FFA617EA1E49}"/>
              </a:ext>
            </a:extLst>
          </p:cNvPr>
          <p:cNvSpPr>
            <a:spLocks noChangeArrowheads="1"/>
          </p:cNvSpPr>
          <p:nvPr/>
        </p:nvSpPr>
        <p:spPr bwMode="auto">
          <a:xfrm rot="5400000">
            <a:off x="7257437" y="1581389"/>
            <a:ext cx="1752600" cy="381000"/>
          </a:xfrm>
          <a:prstGeom prst="rightArrow">
            <a:avLst>
              <a:gd name="adj1" fmla="val 50000"/>
              <a:gd name="adj2" fmla="val 115000"/>
            </a:avLst>
          </a:prstGeom>
          <a:solidFill>
            <a:srgbClr val="FFC000"/>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13" name="Text Box 10">
            <a:extLst>
              <a:ext uri="{FF2B5EF4-FFF2-40B4-BE49-F238E27FC236}">
                <a16:creationId xmlns:a16="http://schemas.microsoft.com/office/drawing/2014/main" id="{894F9F4D-DFB8-DD2F-7FDF-264A2F5EFF7C}"/>
              </a:ext>
            </a:extLst>
          </p:cNvPr>
          <p:cNvSpPr txBox="1">
            <a:spLocks noChangeArrowheads="1"/>
          </p:cNvSpPr>
          <p:nvPr/>
        </p:nvSpPr>
        <p:spPr bwMode="auto">
          <a:xfrm>
            <a:off x="2127241" y="3880710"/>
            <a:ext cx="4368800" cy="1200329"/>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b="1" dirty="0">
                <a:latin typeface="Bookman Old Style" panose="02050604050505020204" pitchFamily="18" charset="0"/>
              </a:rPr>
              <a:t>There is a fast flowing current coupled with water level rise</a:t>
            </a:r>
          </a:p>
        </p:txBody>
      </p:sp>
      <p:sp>
        <p:nvSpPr>
          <p:cNvPr id="14" name="Text Box 12">
            <a:extLst>
              <a:ext uri="{FF2B5EF4-FFF2-40B4-BE49-F238E27FC236}">
                <a16:creationId xmlns:a16="http://schemas.microsoft.com/office/drawing/2014/main" id="{EAE389D8-2196-B595-C3CD-5185CE021E49}"/>
              </a:ext>
            </a:extLst>
          </p:cNvPr>
          <p:cNvSpPr txBox="1">
            <a:spLocks noChangeArrowheads="1"/>
          </p:cNvSpPr>
          <p:nvPr/>
        </p:nvSpPr>
        <p:spPr bwMode="auto">
          <a:xfrm>
            <a:off x="6960373" y="3935229"/>
            <a:ext cx="3124200" cy="1200329"/>
          </a:xfrm>
          <a:prstGeom prst="rect">
            <a:avLst/>
          </a:prstGeom>
          <a:solidFill>
            <a:schemeClr val="bg1"/>
          </a:solid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b="1" dirty="0">
                <a:latin typeface="Bookman Old Style" panose="02050604050505020204" pitchFamily="18" charset="0"/>
              </a:rPr>
              <a:t>There is no current, only water level rises</a:t>
            </a:r>
          </a:p>
        </p:txBody>
      </p:sp>
      <p:sp>
        <p:nvSpPr>
          <p:cNvPr id="15" name="Line 13">
            <a:extLst>
              <a:ext uri="{FF2B5EF4-FFF2-40B4-BE49-F238E27FC236}">
                <a16:creationId xmlns:a16="http://schemas.microsoft.com/office/drawing/2014/main" id="{BF451BD1-E65D-A84D-B1BF-DC00FC7E4B3D}"/>
              </a:ext>
            </a:extLst>
          </p:cNvPr>
          <p:cNvSpPr>
            <a:spLocks noChangeShapeType="1"/>
          </p:cNvSpPr>
          <p:nvPr/>
        </p:nvSpPr>
        <p:spPr bwMode="auto">
          <a:xfrm flipH="1">
            <a:off x="3138040" y="5155407"/>
            <a:ext cx="762000" cy="6738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a:extLst>
              <a:ext uri="{FF2B5EF4-FFF2-40B4-BE49-F238E27FC236}">
                <a16:creationId xmlns:a16="http://schemas.microsoft.com/office/drawing/2014/main" id="{E2169800-FC29-1F93-D0D3-EBB57CDD9FD7}"/>
              </a:ext>
            </a:extLst>
          </p:cNvPr>
          <p:cNvSpPr>
            <a:spLocks noChangeShapeType="1"/>
          </p:cNvSpPr>
          <p:nvPr/>
        </p:nvSpPr>
        <p:spPr bwMode="auto">
          <a:xfrm>
            <a:off x="4058900" y="5155406"/>
            <a:ext cx="685800" cy="5976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WordArt 15">
            <a:extLst>
              <a:ext uri="{FF2B5EF4-FFF2-40B4-BE49-F238E27FC236}">
                <a16:creationId xmlns:a16="http://schemas.microsoft.com/office/drawing/2014/main" id="{D31F56E9-FECA-F360-C37D-71FFE74A4A02}"/>
              </a:ext>
            </a:extLst>
          </p:cNvPr>
          <p:cNvSpPr>
            <a:spLocks noChangeArrowheads="1" noChangeShapeType="1" noTextEdit="1"/>
          </p:cNvSpPr>
          <p:nvPr/>
        </p:nvSpPr>
        <p:spPr bwMode="auto">
          <a:xfrm>
            <a:off x="2249962" y="5905500"/>
            <a:ext cx="1524000" cy="457200"/>
          </a:xfrm>
          <a:prstGeom prst="rect">
            <a:avLst/>
          </a:prstGeom>
          <a:solidFill>
            <a:schemeClr val="bg1"/>
          </a:solidFill>
        </p:spPr>
        <p:txBody>
          <a:bodyPr wrap="none" fromWordArt="1">
            <a:prstTxWarp prst="textPlain">
              <a:avLst>
                <a:gd name="adj" fmla="val 50000"/>
              </a:avLst>
            </a:prstTxWarp>
          </a:bodyPr>
          <a:lstStyle/>
          <a:p>
            <a:pPr algn="ctr"/>
            <a:r>
              <a:rPr lang="en-US" sz="1200" b="1" kern="10" dirty="0">
                <a:ln w="9525">
                  <a:solidFill>
                    <a:srgbClr val="000000"/>
                  </a:solidFill>
                  <a:round/>
                  <a:headEnd/>
                  <a:tailEnd/>
                </a:ln>
                <a:solidFill>
                  <a:srgbClr val="800000"/>
                </a:solidFill>
                <a:latin typeface="Arial Black" panose="020B0A04020102020204" pitchFamily="34" charset="0"/>
              </a:rPr>
              <a:t>FLASH</a:t>
            </a:r>
          </a:p>
          <a:p>
            <a:pPr algn="ctr"/>
            <a:r>
              <a:rPr lang="en-US" sz="1200" b="1" kern="10" dirty="0">
                <a:ln w="9525">
                  <a:solidFill>
                    <a:srgbClr val="000000"/>
                  </a:solidFill>
                  <a:round/>
                  <a:headEnd/>
                  <a:tailEnd/>
                </a:ln>
                <a:solidFill>
                  <a:srgbClr val="800000"/>
                </a:solidFill>
                <a:latin typeface="Arial Black" panose="020B0A04020102020204" pitchFamily="34" charset="0"/>
              </a:rPr>
              <a:t>FLOODS</a:t>
            </a:r>
          </a:p>
        </p:txBody>
      </p:sp>
      <p:sp>
        <p:nvSpPr>
          <p:cNvPr id="18" name="WordArt 16">
            <a:extLst>
              <a:ext uri="{FF2B5EF4-FFF2-40B4-BE49-F238E27FC236}">
                <a16:creationId xmlns:a16="http://schemas.microsoft.com/office/drawing/2014/main" id="{4909C1AC-113C-110F-0148-4844B10D14E0}"/>
              </a:ext>
            </a:extLst>
          </p:cNvPr>
          <p:cNvSpPr>
            <a:spLocks noChangeArrowheads="1" noChangeShapeType="1" noTextEdit="1"/>
          </p:cNvSpPr>
          <p:nvPr/>
        </p:nvSpPr>
        <p:spPr bwMode="auto">
          <a:xfrm>
            <a:off x="4126040" y="5829300"/>
            <a:ext cx="2209800" cy="533400"/>
          </a:xfrm>
          <a:prstGeom prst="rect">
            <a:avLst/>
          </a:prstGeom>
          <a:solidFill>
            <a:schemeClr val="bg1"/>
          </a:solidFill>
        </p:spPr>
        <p:txBody>
          <a:bodyPr wrap="none" fromWordArt="1">
            <a:prstTxWarp prst="textPlain">
              <a:avLst>
                <a:gd name="adj" fmla="val 50000"/>
              </a:avLst>
            </a:prstTxWarp>
          </a:bodyPr>
          <a:lstStyle/>
          <a:p>
            <a:pPr algn="ctr"/>
            <a:r>
              <a:rPr lang="en-US" sz="1200" b="1" kern="10" dirty="0">
                <a:ln w="9525">
                  <a:solidFill>
                    <a:srgbClr val="000000"/>
                  </a:solidFill>
                  <a:round/>
                  <a:headEnd/>
                  <a:tailEnd/>
                </a:ln>
                <a:solidFill>
                  <a:srgbClr val="800000"/>
                </a:solidFill>
                <a:latin typeface="Arial Black" panose="020B0A04020102020204" pitchFamily="34" charset="0"/>
              </a:rPr>
              <a:t>LONG-LASTING</a:t>
            </a:r>
          </a:p>
          <a:p>
            <a:pPr algn="ctr"/>
            <a:r>
              <a:rPr lang="en-US" sz="1200" b="1" kern="10" dirty="0">
                <a:ln w="9525">
                  <a:solidFill>
                    <a:srgbClr val="000000"/>
                  </a:solidFill>
                  <a:round/>
                  <a:headEnd/>
                  <a:tailEnd/>
                </a:ln>
                <a:solidFill>
                  <a:srgbClr val="800000"/>
                </a:solidFill>
                <a:latin typeface="Arial Black" panose="020B0A04020102020204" pitchFamily="34" charset="0"/>
              </a:rPr>
              <a:t>FLOODS</a:t>
            </a:r>
          </a:p>
        </p:txBody>
      </p:sp>
      <p:sp>
        <p:nvSpPr>
          <p:cNvPr id="19" name="Rounded Rectangle 14">
            <a:extLst>
              <a:ext uri="{FF2B5EF4-FFF2-40B4-BE49-F238E27FC236}">
                <a16:creationId xmlns:a16="http://schemas.microsoft.com/office/drawing/2014/main" id="{32FFE4B3-9851-CFA8-D2E8-186215959843}"/>
              </a:ext>
            </a:extLst>
          </p:cNvPr>
          <p:cNvSpPr/>
          <p:nvPr/>
        </p:nvSpPr>
        <p:spPr>
          <a:xfrm>
            <a:off x="3393952" y="247889"/>
            <a:ext cx="5883775" cy="6096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all" dirty="0">
                <a:solidFill>
                  <a:srgbClr val="C00000"/>
                </a:solidFill>
                <a:latin typeface="Open Sans"/>
                <a:ea typeface="Open Sans"/>
                <a:cs typeface="Open Sans"/>
                <a:sym typeface="Open Sans"/>
              </a:rPr>
              <a:t>CATEGORIES OF FLOODS</a:t>
            </a:r>
          </a:p>
        </p:txBody>
      </p:sp>
      <p:sp>
        <p:nvSpPr>
          <p:cNvPr id="20" name="TextBox 19">
            <a:extLst>
              <a:ext uri="{FF2B5EF4-FFF2-40B4-BE49-F238E27FC236}">
                <a16:creationId xmlns:a16="http://schemas.microsoft.com/office/drawing/2014/main" id="{C2EFBBA4-5FE4-1496-DE26-95AD2214F41B}"/>
              </a:ext>
            </a:extLst>
          </p:cNvPr>
          <p:cNvSpPr txBox="1"/>
          <p:nvPr/>
        </p:nvSpPr>
        <p:spPr>
          <a:xfrm>
            <a:off x="2784735" y="2565583"/>
            <a:ext cx="288950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Flowing Floods </a:t>
            </a:r>
          </a:p>
        </p:txBody>
      </p:sp>
      <p:sp>
        <p:nvSpPr>
          <p:cNvPr id="21" name="TextBox 20">
            <a:extLst>
              <a:ext uri="{FF2B5EF4-FFF2-40B4-BE49-F238E27FC236}">
                <a16:creationId xmlns:a16="http://schemas.microsoft.com/office/drawing/2014/main" id="{68273C12-7D78-8C5D-96E4-7C64E646E0A0}"/>
              </a:ext>
            </a:extLst>
          </p:cNvPr>
          <p:cNvSpPr txBox="1"/>
          <p:nvPr/>
        </p:nvSpPr>
        <p:spPr>
          <a:xfrm>
            <a:off x="6863459" y="2650591"/>
            <a:ext cx="35600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Stationary Floods </a:t>
            </a:r>
          </a:p>
        </p:txBody>
      </p:sp>
    </p:spTree>
    <p:extLst>
      <p:ext uri="{BB962C8B-B14F-4D97-AF65-F5344CB8AC3E}">
        <p14:creationId xmlns:p14="http://schemas.microsoft.com/office/powerpoint/2010/main" val="371214404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64CC4-303E-523B-538E-E5AE4FB5944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BF7B34A-291C-29DB-9B2E-BA9D92BC7AA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2333F108-7371-B910-241B-733D5190768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D3945C-16DF-4CD3-C80F-02829F7BAB22}"/>
              </a:ext>
            </a:extLst>
          </p:cNvPr>
          <p:cNvSpPr txBox="1"/>
          <p:nvPr/>
        </p:nvSpPr>
        <p:spPr>
          <a:xfrm>
            <a:off x="4171272" y="1713742"/>
            <a:ext cx="7538128" cy="5165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Flood is the result of accumulation of water  beyond a limit of tolerance.</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Ground has a gradient. Gradient decides rate of flow of water.</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Soils also have absorption capacities.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When rate of “in-flow” of water exceeds the rate of “out-flow”, accumulation results. We call this a flood.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Flood may be static or flowing. </a:t>
            </a:r>
          </a:p>
        </p:txBody>
      </p:sp>
      <p:sp>
        <p:nvSpPr>
          <p:cNvPr id="11" name="Line">
            <a:extLst>
              <a:ext uri="{FF2B5EF4-FFF2-40B4-BE49-F238E27FC236}">
                <a16:creationId xmlns:a16="http://schemas.microsoft.com/office/drawing/2014/main" id="{808EAB47-8969-4E23-8A55-A1E1B4E6C85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7D85CDF-43BD-48BC-3828-0F2CF4ECB24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9818BF4-55FF-879A-FA63-DC74F0C690F4}"/>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4EED1748-FD46-DF9D-063B-F24DD6DDB2D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0339427-C580-980D-5C48-C6E0D3AF148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1608D928-0EFE-A4AC-F398-226C98022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33B022B-7727-ACF2-D384-608A7B404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F24A510-00A5-3416-7DBC-38807F726508}"/>
              </a:ext>
            </a:extLst>
          </p:cNvPr>
          <p:cNvSpPr txBox="1"/>
          <p:nvPr/>
        </p:nvSpPr>
        <p:spPr>
          <a:xfrm>
            <a:off x="86276" y="1948142"/>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a:t>
            </a:r>
          </a:p>
          <a:p>
            <a:pPr>
              <a:lnSpc>
                <a:spcPct val="90000"/>
              </a:lnSpc>
              <a:defRPr sz="7200" b="1" cap="all">
                <a:solidFill>
                  <a:srgbClr val="C00000"/>
                </a:solidFill>
                <a:latin typeface="Open Sans"/>
                <a:ea typeface="Open Sans"/>
                <a:cs typeface="Open Sans"/>
                <a:sym typeface="Open Sans"/>
              </a:defRPr>
            </a:pPr>
            <a:r>
              <a:rPr lang="en-US" sz="3600" dirty="0"/>
              <a:t>IT’S Causes &amp; TYPES</a:t>
            </a:r>
          </a:p>
        </p:txBody>
      </p:sp>
    </p:spTree>
    <p:extLst>
      <p:ext uri="{BB962C8B-B14F-4D97-AF65-F5344CB8AC3E}">
        <p14:creationId xmlns:p14="http://schemas.microsoft.com/office/powerpoint/2010/main" val="18411596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F771C-93D6-0E75-54F5-511F22B8F27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035B4B8-47DE-72B9-7D3F-FAAA234AABA2}"/>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32783FF-8EAA-BDAB-5AB9-742E0D149C5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2CB9470-2E13-E3B5-9329-5BBB56528B04}"/>
              </a:ext>
            </a:extLst>
          </p:cNvPr>
          <p:cNvSpPr txBox="1"/>
          <p:nvPr/>
        </p:nvSpPr>
        <p:spPr>
          <a:xfrm>
            <a:off x="4171272" y="1140664"/>
            <a:ext cx="7538128" cy="4764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Intensity of rainfall in catchment area</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Topography of catchment</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Sedimentation of rivers and reservoirs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Obstruction in river flow</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Contraction of river Section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Inadequate cross drainage work</a:t>
            </a:r>
          </a:p>
        </p:txBody>
      </p:sp>
      <p:sp>
        <p:nvSpPr>
          <p:cNvPr id="11" name="Line">
            <a:extLst>
              <a:ext uri="{FF2B5EF4-FFF2-40B4-BE49-F238E27FC236}">
                <a16:creationId xmlns:a16="http://schemas.microsoft.com/office/drawing/2014/main" id="{D474A56D-0562-385E-CA00-1A66C17EDA8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A816056-B0A2-8113-C424-EA6583FDA5C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FACCE96-8C8F-D092-3CF2-F2C448D6538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B3479C2-7D64-E646-AF82-E1DAA076949D}"/>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72109C6-A7B0-A137-5F76-B0EF85F8D97E}"/>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13FCCAFF-8946-17D2-ADF3-887553939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1184C4B-F769-F075-8250-2A66B3FF0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221BF24-DA93-D47C-D4A6-80A66B18BF2A}"/>
              </a:ext>
            </a:extLst>
          </p:cNvPr>
          <p:cNvSpPr txBox="1"/>
          <p:nvPr/>
        </p:nvSpPr>
        <p:spPr>
          <a:xfrm>
            <a:off x="86276" y="1948142"/>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a:t>
            </a:r>
          </a:p>
          <a:p>
            <a:pPr>
              <a:lnSpc>
                <a:spcPct val="90000"/>
              </a:lnSpc>
              <a:defRPr sz="7200" b="1" cap="all">
                <a:solidFill>
                  <a:srgbClr val="C00000"/>
                </a:solidFill>
                <a:latin typeface="Open Sans"/>
                <a:ea typeface="Open Sans"/>
                <a:cs typeface="Open Sans"/>
                <a:sym typeface="Open Sans"/>
              </a:defRPr>
            </a:pPr>
            <a:r>
              <a:rPr lang="en-US" sz="3600" dirty="0"/>
              <a:t>IT’S Causes &amp; TYPES</a:t>
            </a:r>
          </a:p>
        </p:txBody>
      </p:sp>
      <p:pic>
        <p:nvPicPr>
          <p:cNvPr id="2" name="Picture 1" descr="D:\Flood_Videos\DJI_0026.JPG">
            <a:extLst>
              <a:ext uri="{FF2B5EF4-FFF2-40B4-BE49-F238E27FC236}">
                <a16:creationId xmlns:a16="http://schemas.microsoft.com/office/drawing/2014/main" id="{8684392E-D452-0742-9AAA-423CB748982C}"/>
              </a:ext>
            </a:extLst>
          </p:cNvPr>
          <p:cNvPicPr>
            <a:picLocks noChangeAspect="1" noChangeArrowheads="1"/>
          </p:cNvPicPr>
          <p:nvPr/>
        </p:nvPicPr>
        <p:blipFill>
          <a:blip r:embed="rId4" cstate="print"/>
          <a:srcRect/>
          <a:stretch>
            <a:fillRect/>
          </a:stretch>
        </p:blipFill>
        <p:spPr bwMode="auto">
          <a:xfrm>
            <a:off x="508000" y="3687683"/>
            <a:ext cx="2156787" cy="1867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H:\ALL FOLDER\Inspr Ajit\Case Study\Case Study Patna Flood 2019\16 OCT 19\WhatsApp Image 2019-10-16 at 4.59.15 PM.jpeg">
            <a:extLst>
              <a:ext uri="{FF2B5EF4-FFF2-40B4-BE49-F238E27FC236}">
                <a16:creationId xmlns:a16="http://schemas.microsoft.com/office/drawing/2014/main" id="{E6C544C2-D6AE-1F5B-B883-9227B03E64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3484" y="3687683"/>
            <a:ext cx="2415292" cy="1778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526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EE190-4D5D-3759-5D0C-959C3D75D94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E813A8-2085-4189-8412-FECE194E6DD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72B29D8-3D21-C73D-C8DF-827014D200A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FF4B94C-3B21-1A25-3D1F-DEF558FB8E7D}"/>
              </a:ext>
            </a:extLst>
          </p:cNvPr>
          <p:cNvSpPr txBox="1"/>
          <p:nvPr/>
        </p:nvSpPr>
        <p:spPr>
          <a:xfrm>
            <a:off x="4171272" y="1140664"/>
            <a:ext cx="7538128" cy="2624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Heavy melting of snow and ice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Failure / Damage of dam</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Earthquake / Tsunami</a:t>
            </a:r>
          </a:p>
        </p:txBody>
      </p:sp>
      <p:sp>
        <p:nvSpPr>
          <p:cNvPr id="11" name="Line">
            <a:extLst>
              <a:ext uri="{FF2B5EF4-FFF2-40B4-BE49-F238E27FC236}">
                <a16:creationId xmlns:a16="http://schemas.microsoft.com/office/drawing/2014/main" id="{9EEEC40E-A158-D767-99AA-F0D26D8C652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6C9FD2C6-24DD-F964-AF31-283BF6A9FF9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63C0C43-3B7D-BA51-7236-8936406E0808}"/>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4657B76D-BC13-51C7-D1D1-613C3EDE757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9B2F0D7-2A4E-8AC4-E7F1-EFB394CFEBF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6E7C8C0B-5C94-5967-7F8B-87B14BE48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364F9AC-F4CA-3970-EA86-AC15E0A62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60DC1937-1356-5E02-DD03-421337525D10}"/>
              </a:ext>
            </a:extLst>
          </p:cNvPr>
          <p:cNvSpPr txBox="1"/>
          <p:nvPr/>
        </p:nvSpPr>
        <p:spPr>
          <a:xfrm>
            <a:off x="86276" y="1948142"/>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a:t>
            </a:r>
          </a:p>
          <a:p>
            <a:pPr>
              <a:lnSpc>
                <a:spcPct val="90000"/>
              </a:lnSpc>
              <a:defRPr sz="7200" b="1" cap="all">
                <a:solidFill>
                  <a:srgbClr val="C00000"/>
                </a:solidFill>
                <a:latin typeface="Open Sans"/>
                <a:ea typeface="Open Sans"/>
                <a:cs typeface="Open Sans"/>
                <a:sym typeface="Open Sans"/>
              </a:defRPr>
            </a:pPr>
            <a:r>
              <a:rPr lang="en-US" sz="3600" dirty="0"/>
              <a:t>IT’S Causes &amp; TYPES</a:t>
            </a:r>
          </a:p>
        </p:txBody>
      </p:sp>
      <p:pic>
        <p:nvPicPr>
          <p:cNvPr id="4" name="Content Placeholder 4" descr="mumbai-rain-flooding_650x400_71434695491.jpg">
            <a:extLst>
              <a:ext uri="{FF2B5EF4-FFF2-40B4-BE49-F238E27FC236}">
                <a16:creationId xmlns:a16="http://schemas.microsoft.com/office/drawing/2014/main" id="{D8F6B61D-70B4-F9F2-7424-819BB9CFD93A}"/>
              </a:ext>
            </a:extLst>
          </p:cNvPr>
          <p:cNvPicPr>
            <a:picLocks noChangeAspect="1"/>
          </p:cNvPicPr>
          <p:nvPr/>
        </p:nvPicPr>
        <p:blipFill>
          <a:blip r:embed="rId4" cstate="email"/>
          <a:srcRect/>
          <a:stretch>
            <a:fillRect/>
          </a:stretch>
        </p:blipFill>
        <p:spPr>
          <a:xfrm>
            <a:off x="4451139" y="3928481"/>
            <a:ext cx="2810696" cy="2240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 descr="D:\Flood_Videos\DJI_0009.JPG">
            <a:extLst>
              <a:ext uri="{FF2B5EF4-FFF2-40B4-BE49-F238E27FC236}">
                <a16:creationId xmlns:a16="http://schemas.microsoft.com/office/drawing/2014/main" id="{45FC9747-A949-7B7E-6341-ED600B0B6DB7}"/>
              </a:ext>
            </a:extLst>
          </p:cNvPr>
          <p:cNvPicPr>
            <a:picLocks noChangeAspect="1" noChangeArrowheads="1"/>
          </p:cNvPicPr>
          <p:nvPr/>
        </p:nvPicPr>
        <p:blipFill>
          <a:blip r:embed="rId5" cstate="print"/>
          <a:srcRect/>
          <a:stretch>
            <a:fillRect/>
          </a:stretch>
        </p:blipFill>
        <p:spPr bwMode="auto">
          <a:xfrm>
            <a:off x="7888820" y="3928481"/>
            <a:ext cx="3488017" cy="2240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729478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BEBE3-C967-5364-7221-0A379F57B00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0472564-DF51-41DC-E3DA-285AC73A5BB6}"/>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25B35C8-12CE-D9CE-006C-150FA5B806F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C61CA2F-23B3-FE5C-60EC-BEEA19F11E8A}"/>
              </a:ext>
            </a:extLst>
          </p:cNvPr>
          <p:cNvSpPr txBox="1"/>
          <p:nvPr/>
        </p:nvSpPr>
        <p:spPr>
          <a:xfrm>
            <a:off x="4171272" y="1796970"/>
            <a:ext cx="7538128" cy="4764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River Flooding</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Flash floods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Coastal Flooding</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Urban floods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Pluvial floods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Groundwater Flood</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Drain and Sewer Flooding</a:t>
            </a:r>
          </a:p>
        </p:txBody>
      </p:sp>
      <p:sp>
        <p:nvSpPr>
          <p:cNvPr id="11" name="Line">
            <a:extLst>
              <a:ext uri="{FF2B5EF4-FFF2-40B4-BE49-F238E27FC236}">
                <a16:creationId xmlns:a16="http://schemas.microsoft.com/office/drawing/2014/main" id="{23B4AC47-B391-0AF8-042F-D694E5E42FF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1819CC2-4075-1D11-C5A0-6623CF57721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9610889-BF4C-74B2-44A2-F8328FE72A5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36B6DFA9-CF2B-8C11-8FAF-C0C5D467185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30FFBCD-E620-BBCC-FE13-8D8BC49FC34E}"/>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17</a:t>
            </a:fld>
            <a:endParaRPr dirty="0"/>
          </a:p>
        </p:txBody>
      </p:sp>
      <p:pic>
        <p:nvPicPr>
          <p:cNvPr id="5" name="Picture 4">
            <a:extLst>
              <a:ext uri="{FF2B5EF4-FFF2-40B4-BE49-F238E27FC236}">
                <a16:creationId xmlns:a16="http://schemas.microsoft.com/office/drawing/2014/main" id="{4ABA96AC-2C56-E571-645E-39DCC01B1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B5B96BD-D7F4-E42A-D157-3652F1B2B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3B7E6B4-B20A-4FEC-A876-2CCCBB6A6BFD}"/>
              </a:ext>
            </a:extLst>
          </p:cNvPr>
          <p:cNvSpPr txBox="1"/>
          <p:nvPr/>
        </p:nvSpPr>
        <p:spPr>
          <a:xfrm>
            <a:off x="86276" y="1948142"/>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TYPES OF FLOOD</a:t>
            </a:r>
          </a:p>
        </p:txBody>
      </p:sp>
      <p:pic>
        <p:nvPicPr>
          <p:cNvPr id="2" name="Picture 1">
            <a:extLst>
              <a:ext uri="{FF2B5EF4-FFF2-40B4-BE49-F238E27FC236}">
                <a16:creationId xmlns:a16="http://schemas.microsoft.com/office/drawing/2014/main" id="{FF570C24-8FA7-D22E-5B56-014C0566DF4B}"/>
              </a:ext>
            </a:extLst>
          </p:cNvPr>
          <p:cNvPicPr>
            <a:picLocks noChangeAspect="1"/>
          </p:cNvPicPr>
          <p:nvPr/>
        </p:nvPicPr>
        <p:blipFill>
          <a:blip r:embed="rId4"/>
          <a:stretch>
            <a:fillRect/>
          </a:stretch>
        </p:blipFill>
        <p:spPr>
          <a:xfrm>
            <a:off x="8273958" y="2234502"/>
            <a:ext cx="2965542" cy="2768161"/>
          </a:xfrm>
          <a:prstGeom prst="rect">
            <a:avLst/>
          </a:prstGeom>
        </p:spPr>
      </p:pic>
    </p:spTree>
    <p:extLst>
      <p:ext uri="{BB962C8B-B14F-4D97-AF65-F5344CB8AC3E}">
        <p14:creationId xmlns:p14="http://schemas.microsoft.com/office/powerpoint/2010/main" val="222793773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E19AC-C35A-AAC9-B23E-96BD3E21906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577E9EE-6681-0507-5ACA-938ECD44B7F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462F3A9-223B-2001-6F57-CEDC3CAB408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80EE304-3B15-8EC7-C9C1-BB5B1A9A6558}"/>
              </a:ext>
            </a:extLst>
          </p:cNvPr>
          <p:cNvSpPr txBox="1"/>
          <p:nvPr/>
        </p:nvSpPr>
        <p:spPr>
          <a:xfrm>
            <a:off x="4171272" y="1796970"/>
            <a:ext cx="7538128" cy="3939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An average every year, 75 lakh hectares of land is affected, 1600 lives are lost and the damage caused to crops, houses and public utilities is Rs. 1805 crores due to floods.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In India, floods are most recurring in the Ganga-Brahmaputra Basin and cyclone often hit the coastal areas surrounding the Bay of Bengal and Arabian Sea.</a:t>
            </a:r>
          </a:p>
        </p:txBody>
      </p:sp>
      <p:sp>
        <p:nvSpPr>
          <p:cNvPr id="11" name="Line">
            <a:extLst>
              <a:ext uri="{FF2B5EF4-FFF2-40B4-BE49-F238E27FC236}">
                <a16:creationId xmlns:a16="http://schemas.microsoft.com/office/drawing/2014/main" id="{D62C1005-47AB-17AD-E2B7-B51B9BB43FD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EFE7896-D680-879E-DBB5-B59B73743A8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B0EE05B-5741-81B8-EF7C-A414053A26A9}"/>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9103193-E9BD-1268-9D58-1EA462D7A5B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C85E13B-470C-10D1-7181-6E31349F3C1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18</a:t>
            </a:fld>
            <a:endParaRPr dirty="0"/>
          </a:p>
        </p:txBody>
      </p:sp>
      <p:pic>
        <p:nvPicPr>
          <p:cNvPr id="5" name="Picture 4">
            <a:extLst>
              <a:ext uri="{FF2B5EF4-FFF2-40B4-BE49-F238E27FC236}">
                <a16:creationId xmlns:a16="http://schemas.microsoft.com/office/drawing/2014/main" id="{EEAA5FD7-8E16-D436-5ECA-8906273AA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533A040-EC0C-A5D0-6C00-C2B0DFD68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02739CF-F3F9-3ED4-A1DB-1BDB3FDDD898}"/>
              </a:ext>
            </a:extLst>
          </p:cNvPr>
          <p:cNvSpPr txBox="1"/>
          <p:nvPr/>
        </p:nvSpPr>
        <p:spPr>
          <a:xfrm>
            <a:off x="86276" y="1948142"/>
            <a:ext cx="3997590"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PRONE AREA OF INDIA</a:t>
            </a:r>
          </a:p>
        </p:txBody>
      </p:sp>
      <p:pic>
        <p:nvPicPr>
          <p:cNvPr id="3" name="Picture 2">
            <a:extLst>
              <a:ext uri="{FF2B5EF4-FFF2-40B4-BE49-F238E27FC236}">
                <a16:creationId xmlns:a16="http://schemas.microsoft.com/office/drawing/2014/main" id="{D15C8963-2728-BA17-3C3D-79258EA0028C}"/>
              </a:ext>
            </a:extLst>
          </p:cNvPr>
          <p:cNvPicPr>
            <a:picLocks noChangeAspect="1"/>
          </p:cNvPicPr>
          <p:nvPr/>
        </p:nvPicPr>
        <p:blipFill>
          <a:blip r:embed="rId4"/>
          <a:stretch>
            <a:fillRect/>
          </a:stretch>
        </p:blipFill>
        <p:spPr>
          <a:xfrm>
            <a:off x="747704" y="3572539"/>
            <a:ext cx="2674734" cy="1853503"/>
          </a:xfrm>
          <a:prstGeom prst="rect">
            <a:avLst/>
          </a:prstGeom>
        </p:spPr>
      </p:pic>
    </p:spTree>
    <p:extLst>
      <p:ext uri="{BB962C8B-B14F-4D97-AF65-F5344CB8AC3E}">
        <p14:creationId xmlns:p14="http://schemas.microsoft.com/office/powerpoint/2010/main" val="9417154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5A16-029B-7AE5-A835-95D3302DD94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6A84DE-1C6F-CB73-AA38-17BB64C5487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B0B9571-415C-BE30-B0B3-F71C50DC5B2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3" name="Rectangle">
            <a:extLst>
              <a:ext uri="{FF2B5EF4-FFF2-40B4-BE49-F238E27FC236}">
                <a16:creationId xmlns:a16="http://schemas.microsoft.com/office/drawing/2014/main" id="{32A81586-466E-06FE-9052-D75BA067353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DFE5858-7A88-ECCC-66C0-64DC373EAC2C}"/>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3147A482-9899-FEE1-8780-C54057AF4F2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0BDC1105-2604-41D7-EC1A-9963351FBAE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19</a:t>
            </a:fld>
            <a:endParaRPr dirty="0"/>
          </a:p>
        </p:txBody>
      </p:sp>
      <p:pic>
        <p:nvPicPr>
          <p:cNvPr id="5" name="Picture 4">
            <a:extLst>
              <a:ext uri="{FF2B5EF4-FFF2-40B4-BE49-F238E27FC236}">
                <a16:creationId xmlns:a16="http://schemas.microsoft.com/office/drawing/2014/main" id="{BEFBEF26-A36F-EB8E-B858-C8631B737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5D2259E-B851-921D-E321-EE2833CFC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BFEF8240-F540-DEA1-7573-82B099FABC42}"/>
              </a:ext>
            </a:extLst>
          </p:cNvPr>
          <p:cNvSpPr txBox="1"/>
          <p:nvPr/>
        </p:nvSpPr>
        <p:spPr>
          <a:xfrm>
            <a:off x="86276" y="1948142"/>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MAJOR FLOOD IN INDIA </a:t>
            </a:r>
          </a:p>
        </p:txBody>
      </p:sp>
      <p:pic>
        <p:nvPicPr>
          <p:cNvPr id="3" name="Picture 2">
            <a:extLst>
              <a:ext uri="{FF2B5EF4-FFF2-40B4-BE49-F238E27FC236}">
                <a16:creationId xmlns:a16="http://schemas.microsoft.com/office/drawing/2014/main" id="{E38BEB65-8B9C-4DEF-9E29-737F9FF3757B}"/>
              </a:ext>
            </a:extLst>
          </p:cNvPr>
          <p:cNvPicPr>
            <a:picLocks noChangeAspect="1"/>
          </p:cNvPicPr>
          <p:nvPr/>
        </p:nvPicPr>
        <p:blipFill>
          <a:blip r:embed="rId4"/>
          <a:stretch>
            <a:fillRect/>
          </a:stretch>
        </p:blipFill>
        <p:spPr>
          <a:xfrm>
            <a:off x="747704" y="3572539"/>
            <a:ext cx="2674734" cy="1853503"/>
          </a:xfrm>
          <a:prstGeom prst="rect">
            <a:avLst/>
          </a:prstGeom>
        </p:spPr>
      </p:pic>
      <p:graphicFrame>
        <p:nvGraphicFramePr>
          <p:cNvPr id="4" name="Table 3">
            <a:extLst>
              <a:ext uri="{FF2B5EF4-FFF2-40B4-BE49-F238E27FC236}">
                <a16:creationId xmlns:a16="http://schemas.microsoft.com/office/drawing/2014/main" id="{65BA3EE4-0680-0D7E-A096-BCDC6B5A177F}"/>
              </a:ext>
            </a:extLst>
          </p:cNvPr>
          <p:cNvGraphicFramePr>
            <a:graphicFrameLocks noGrp="1"/>
          </p:cNvGraphicFramePr>
          <p:nvPr>
            <p:extLst>
              <p:ext uri="{D42A27DB-BD31-4B8C-83A1-F6EECF244321}">
                <p14:modId xmlns:p14="http://schemas.microsoft.com/office/powerpoint/2010/main" val="3250374547"/>
              </p:ext>
            </p:extLst>
          </p:nvPr>
        </p:nvGraphicFramePr>
        <p:xfrm>
          <a:off x="4101900" y="25280"/>
          <a:ext cx="6697240" cy="6832720"/>
        </p:xfrm>
        <a:graphic>
          <a:graphicData uri="http://schemas.openxmlformats.org/drawingml/2006/table">
            <a:tbl>
              <a:tblPr firstRow="1" bandRow="1">
                <a:tableStyleId>{5C22544A-7EE6-4342-B048-85BDC9FD1C3A}</a:tableStyleId>
              </a:tblPr>
              <a:tblGrid>
                <a:gridCol w="920871">
                  <a:extLst>
                    <a:ext uri="{9D8B030D-6E8A-4147-A177-3AD203B41FA5}">
                      <a16:colId xmlns:a16="http://schemas.microsoft.com/office/drawing/2014/main" val="20000"/>
                    </a:ext>
                  </a:extLst>
                </a:gridCol>
                <a:gridCol w="1095502">
                  <a:extLst>
                    <a:ext uri="{9D8B030D-6E8A-4147-A177-3AD203B41FA5}">
                      <a16:colId xmlns:a16="http://schemas.microsoft.com/office/drawing/2014/main" val="20001"/>
                    </a:ext>
                  </a:extLst>
                </a:gridCol>
                <a:gridCol w="2304427">
                  <a:extLst>
                    <a:ext uri="{9D8B030D-6E8A-4147-A177-3AD203B41FA5}">
                      <a16:colId xmlns:a16="http://schemas.microsoft.com/office/drawing/2014/main" val="20002"/>
                    </a:ext>
                  </a:extLst>
                </a:gridCol>
                <a:gridCol w="2376440">
                  <a:extLst>
                    <a:ext uri="{9D8B030D-6E8A-4147-A177-3AD203B41FA5}">
                      <a16:colId xmlns:a16="http://schemas.microsoft.com/office/drawing/2014/main" val="20003"/>
                    </a:ext>
                  </a:extLst>
                </a:gridCol>
              </a:tblGrid>
              <a:tr h="489148">
                <a:tc>
                  <a:txBody>
                    <a:bodyPr/>
                    <a:lstStyle/>
                    <a:p>
                      <a:pPr algn="ctr" fontAlgn="base"/>
                      <a:r>
                        <a:rPr lang="en-US" sz="1400" b="1" dirty="0">
                          <a:effectLst/>
                          <a:latin typeface="Open sence"/>
                        </a:rPr>
                        <a:t>Rank</a:t>
                      </a:r>
                    </a:p>
                  </a:txBody>
                  <a:tcPr marL="50800" marR="50800" marT="127000" marB="127000" anchor="ctr"/>
                </a:tc>
                <a:tc>
                  <a:txBody>
                    <a:bodyPr/>
                    <a:lstStyle/>
                    <a:p>
                      <a:pPr algn="ctr" fontAlgn="base"/>
                      <a:r>
                        <a:rPr lang="en-US" sz="1400" b="1" dirty="0">
                          <a:effectLst/>
                          <a:latin typeface="Open sence"/>
                        </a:rPr>
                        <a:t>Year</a:t>
                      </a:r>
                    </a:p>
                  </a:txBody>
                  <a:tcPr marL="127000" marR="127000" marT="127000" marB="127000" anchor="ctr"/>
                </a:tc>
                <a:tc>
                  <a:txBody>
                    <a:bodyPr/>
                    <a:lstStyle/>
                    <a:p>
                      <a:pPr algn="ctr" fontAlgn="base"/>
                      <a:r>
                        <a:rPr lang="en-US" sz="1400" b="1">
                          <a:effectLst/>
                          <a:latin typeface="Open sence"/>
                        </a:rPr>
                        <a:t>Flood Event</a:t>
                      </a:r>
                    </a:p>
                  </a:txBody>
                  <a:tcPr marL="127000" marR="127000" marT="127000" marB="127000" anchor="ctr"/>
                </a:tc>
                <a:tc>
                  <a:txBody>
                    <a:bodyPr/>
                    <a:lstStyle/>
                    <a:p>
                      <a:pPr algn="ctr" fontAlgn="base"/>
                      <a:r>
                        <a:rPr lang="en-US" sz="1400" b="1">
                          <a:effectLst/>
                          <a:latin typeface="Open sence"/>
                        </a:rPr>
                        <a:t>States Affected</a:t>
                      </a:r>
                    </a:p>
                  </a:txBody>
                  <a:tcPr marL="127000" marR="127000" marT="127000" marB="127000" anchor="ctr"/>
                </a:tc>
                <a:extLst>
                  <a:ext uri="{0D108BD9-81ED-4DB2-BD59-A6C34878D82A}">
                    <a16:rowId xmlns:a16="http://schemas.microsoft.com/office/drawing/2014/main" val="10000"/>
                  </a:ext>
                </a:extLst>
              </a:tr>
              <a:tr h="576307">
                <a:tc>
                  <a:txBody>
                    <a:bodyPr/>
                    <a:lstStyle/>
                    <a:p>
                      <a:pPr algn="ctr" fontAlgn="ctr"/>
                      <a:r>
                        <a:rPr lang="en-US" sz="1400" b="0" dirty="0">
                          <a:effectLst/>
                          <a:latin typeface="Open sence"/>
                        </a:rPr>
                        <a:t>1</a:t>
                      </a:r>
                    </a:p>
                  </a:txBody>
                  <a:tcPr marL="127000" marR="127000" marT="177800" marB="177800" anchor="ctr"/>
                </a:tc>
                <a:tc>
                  <a:txBody>
                    <a:bodyPr/>
                    <a:lstStyle/>
                    <a:p>
                      <a:pPr algn="ctr" fontAlgn="ctr">
                        <a:spcBef>
                          <a:spcPts val="0"/>
                        </a:spcBef>
                      </a:pPr>
                      <a:r>
                        <a:rPr lang="en-US" sz="1400" b="0" dirty="0">
                          <a:effectLst/>
                          <a:latin typeface="Open sence"/>
                        </a:rPr>
                        <a:t>1954</a:t>
                      </a:r>
                    </a:p>
                  </a:txBody>
                  <a:tcPr marL="127000" marR="127000" marT="177800" marB="177800" anchor="ctr"/>
                </a:tc>
                <a:tc>
                  <a:txBody>
                    <a:bodyPr/>
                    <a:lstStyle/>
                    <a:p>
                      <a:pPr algn="l" fontAlgn="ctr"/>
                      <a:r>
                        <a:rPr lang="en-US" sz="1400" b="0" dirty="0">
                          <a:effectLst/>
                          <a:latin typeface="Open sence"/>
                        </a:rPr>
                        <a:t>North India Floods</a:t>
                      </a:r>
                    </a:p>
                  </a:txBody>
                  <a:tcPr marL="127000" marR="127000" marT="177800" marB="177800" anchor="ctr"/>
                </a:tc>
                <a:tc>
                  <a:txBody>
                    <a:bodyPr/>
                    <a:lstStyle/>
                    <a:p>
                      <a:pPr algn="ctr" fontAlgn="ctr"/>
                      <a:r>
                        <a:rPr lang="en-US" sz="1400" b="0">
                          <a:effectLst/>
                          <a:latin typeface="Open sence"/>
                        </a:rPr>
                        <a:t>Uttar Pradesh, Bihar</a:t>
                      </a:r>
                    </a:p>
                  </a:txBody>
                  <a:tcPr marL="127000" marR="127000" marT="177800" marB="177800" anchor="ctr"/>
                </a:tc>
                <a:extLst>
                  <a:ext uri="{0D108BD9-81ED-4DB2-BD59-A6C34878D82A}">
                    <a16:rowId xmlns:a16="http://schemas.microsoft.com/office/drawing/2014/main" val="10001"/>
                  </a:ext>
                </a:extLst>
              </a:tr>
              <a:tr h="576307">
                <a:tc>
                  <a:txBody>
                    <a:bodyPr/>
                    <a:lstStyle/>
                    <a:p>
                      <a:pPr algn="ctr" fontAlgn="ctr"/>
                      <a:r>
                        <a:rPr lang="en-US" sz="1400" b="0" dirty="0">
                          <a:effectLst/>
                          <a:latin typeface="Open sence"/>
                        </a:rPr>
                        <a:t>2</a:t>
                      </a:r>
                    </a:p>
                  </a:txBody>
                  <a:tcPr marL="127000" marR="127000" marT="177800" marB="177800" anchor="ctr"/>
                </a:tc>
                <a:tc>
                  <a:txBody>
                    <a:bodyPr/>
                    <a:lstStyle/>
                    <a:p>
                      <a:pPr algn="ctr" fontAlgn="ctr"/>
                      <a:r>
                        <a:rPr lang="en-US" sz="1400" b="0">
                          <a:effectLst/>
                          <a:latin typeface="Open sence"/>
                        </a:rPr>
                        <a:t>1970</a:t>
                      </a:r>
                    </a:p>
                  </a:txBody>
                  <a:tcPr marL="127000" marR="127000" marT="177800" marB="177800" anchor="ctr"/>
                </a:tc>
                <a:tc>
                  <a:txBody>
                    <a:bodyPr/>
                    <a:lstStyle/>
                    <a:p>
                      <a:pPr algn="l" fontAlgn="ctr"/>
                      <a:r>
                        <a:rPr lang="en-US" sz="1400" b="0" dirty="0">
                          <a:effectLst/>
                          <a:latin typeface="Open sence"/>
                        </a:rPr>
                        <a:t>Assam Flood</a:t>
                      </a:r>
                    </a:p>
                  </a:txBody>
                  <a:tcPr marL="127000" marR="127000" marT="177800" marB="177800" anchor="ctr"/>
                </a:tc>
                <a:tc>
                  <a:txBody>
                    <a:bodyPr/>
                    <a:lstStyle/>
                    <a:p>
                      <a:pPr algn="ctr" fontAlgn="ctr"/>
                      <a:r>
                        <a:rPr lang="en-US" sz="1400" b="0" dirty="0">
                          <a:effectLst/>
                          <a:latin typeface="Open sence"/>
                        </a:rPr>
                        <a:t>Assam</a:t>
                      </a:r>
                    </a:p>
                  </a:txBody>
                  <a:tcPr marL="127000" marR="127000" marT="177800" marB="177800" anchor="ctr"/>
                </a:tc>
                <a:extLst>
                  <a:ext uri="{0D108BD9-81ED-4DB2-BD59-A6C34878D82A}">
                    <a16:rowId xmlns:a16="http://schemas.microsoft.com/office/drawing/2014/main" val="10002"/>
                  </a:ext>
                </a:extLst>
              </a:tr>
              <a:tr h="588974">
                <a:tc>
                  <a:txBody>
                    <a:bodyPr/>
                    <a:lstStyle/>
                    <a:p>
                      <a:pPr algn="ctr" fontAlgn="ctr"/>
                      <a:r>
                        <a:rPr lang="en-US" sz="1400" b="0" dirty="0">
                          <a:effectLst/>
                          <a:latin typeface="Open sence"/>
                        </a:rPr>
                        <a:t>3</a:t>
                      </a:r>
                    </a:p>
                  </a:txBody>
                  <a:tcPr marL="127000" marR="127000" marT="177800" marB="177800" anchor="ctr"/>
                </a:tc>
                <a:tc>
                  <a:txBody>
                    <a:bodyPr/>
                    <a:lstStyle/>
                    <a:p>
                      <a:pPr algn="ctr" fontAlgn="ctr"/>
                      <a:r>
                        <a:rPr lang="en-US" sz="1400" b="0" dirty="0">
                          <a:effectLst/>
                          <a:latin typeface="Open sence"/>
                        </a:rPr>
                        <a:t>1978</a:t>
                      </a:r>
                    </a:p>
                  </a:txBody>
                  <a:tcPr marL="127000" marR="127000" marT="177800" marB="177800" anchor="ctr"/>
                </a:tc>
                <a:tc>
                  <a:txBody>
                    <a:bodyPr/>
                    <a:lstStyle/>
                    <a:p>
                      <a:pPr algn="l" fontAlgn="ctr"/>
                      <a:r>
                        <a:rPr lang="en-US" sz="1400" b="0" dirty="0">
                          <a:effectLst/>
                          <a:latin typeface="Open sence"/>
                        </a:rPr>
                        <a:t>North India Floods</a:t>
                      </a:r>
                    </a:p>
                  </a:txBody>
                  <a:tcPr marL="127000" marR="127000" marT="177800" marB="177800" anchor="ctr"/>
                </a:tc>
                <a:tc>
                  <a:txBody>
                    <a:bodyPr/>
                    <a:lstStyle/>
                    <a:p>
                      <a:pPr algn="ctr" fontAlgn="ctr"/>
                      <a:r>
                        <a:rPr lang="en-US" sz="1400" b="0" dirty="0">
                          <a:effectLst/>
                          <a:latin typeface="Open sence"/>
                        </a:rPr>
                        <a:t>Bihar, West Bengal</a:t>
                      </a:r>
                    </a:p>
                  </a:txBody>
                  <a:tcPr marL="127000" marR="127000" marT="177800" marB="177800" anchor="ctr"/>
                </a:tc>
                <a:extLst>
                  <a:ext uri="{0D108BD9-81ED-4DB2-BD59-A6C34878D82A}">
                    <a16:rowId xmlns:a16="http://schemas.microsoft.com/office/drawing/2014/main" val="10003"/>
                  </a:ext>
                </a:extLst>
              </a:tr>
              <a:tr h="588974">
                <a:tc>
                  <a:txBody>
                    <a:bodyPr/>
                    <a:lstStyle/>
                    <a:p>
                      <a:pPr algn="ctr" fontAlgn="ctr"/>
                      <a:r>
                        <a:rPr lang="en-US" sz="1400" b="0">
                          <a:effectLst/>
                          <a:latin typeface="Open sence"/>
                        </a:rPr>
                        <a:t>4</a:t>
                      </a:r>
                    </a:p>
                  </a:txBody>
                  <a:tcPr marL="127000" marR="127000" marT="177800" marB="177800" anchor="ctr"/>
                </a:tc>
                <a:tc>
                  <a:txBody>
                    <a:bodyPr/>
                    <a:lstStyle/>
                    <a:p>
                      <a:pPr algn="ctr" fontAlgn="ctr"/>
                      <a:r>
                        <a:rPr lang="en-US" sz="1400" b="0" dirty="0">
                          <a:effectLst/>
                          <a:latin typeface="Open sence"/>
                        </a:rPr>
                        <a:t>1987</a:t>
                      </a:r>
                    </a:p>
                  </a:txBody>
                  <a:tcPr marL="127000" marR="127000" marT="177800" marB="177800" anchor="ctr"/>
                </a:tc>
                <a:tc>
                  <a:txBody>
                    <a:bodyPr/>
                    <a:lstStyle/>
                    <a:p>
                      <a:pPr algn="l" fontAlgn="ctr"/>
                      <a:r>
                        <a:rPr lang="en-US" sz="1400" b="0" dirty="0">
                          <a:effectLst/>
                          <a:latin typeface="Open sence"/>
                        </a:rPr>
                        <a:t>Bihar Flood</a:t>
                      </a:r>
                    </a:p>
                  </a:txBody>
                  <a:tcPr marL="127000" marR="127000" marT="177800" marB="177800" anchor="ctr"/>
                </a:tc>
                <a:tc>
                  <a:txBody>
                    <a:bodyPr/>
                    <a:lstStyle/>
                    <a:p>
                      <a:pPr algn="ctr" fontAlgn="ctr"/>
                      <a:r>
                        <a:rPr lang="en-US" sz="1400" b="0" dirty="0">
                          <a:effectLst/>
                          <a:latin typeface="Open sence"/>
                        </a:rPr>
                        <a:t>Bihar</a:t>
                      </a:r>
                    </a:p>
                  </a:txBody>
                  <a:tcPr marL="127000" marR="127000" marT="177800" marB="177800" anchor="ctr"/>
                </a:tc>
                <a:extLst>
                  <a:ext uri="{0D108BD9-81ED-4DB2-BD59-A6C34878D82A}">
                    <a16:rowId xmlns:a16="http://schemas.microsoft.com/office/drawing/2014/main" val="10004"/>
                  </a:ext>
                </a:extLst>
              </a:tr>
              <a:tr h="588974">
                <a:tc>
                  <a:txBody>
                    <a:bodyPr/>
                    <a:lstStyle/>
                    <a:p>
                      <a:pPr algn="ctr" fontAlgn="ctr"/>
                      <a:r>
                        <a:rPr lang="en-US" sz="1400" b="0">
                          <a:effectLst/>
                          <a:latin typeface="Open sence"/>
                        </a:rPr>
                        <a:t>5</a:t>
                      </a:r>
                    </a:p>
                  </a:txBody>
                  <a:tcPr marL="127000" marR="127000" marT="177800" marB="177800" anchor="ctr"/>
                </a:tc>
                <a:tc>
                  <a:txBody>
                    <a:bodyPr/>
                    <a:lstStyle/>
                    <a:p>
                      <a:pPr algn="ctr" fontAlgn="ctr"/>
                      <a:r>
                        <a:rPr lang="en-US" sz="1400" b="0" dirty="0">
                          <a:effectLst/>
                          <a:latin typeface="Open sence"/>
                        </a:rPr>
                        <a:t>1998</a:t>
                      </a:r>
                    </a:p>
                  </a:txBody>
                  <a:tcPr marL="127000" marR="127000" marT="177800" marB="177800" anchor="ctr"/>
                </a:tc>
                <a:tc>
                  <a:txBody>
                    <a:bodyPr/>
                    <a:lstStyle/>
                    <a:p>
                      <a:pPr algn="l" fontAlgn="ctr"/>
                      <a:r>
                        <a:rPr lang="en-US" sz="1400" b="0" dirty="0">
                          <a:effectLst/>
                          <a:latin typeface="Open sence"/>
                        </a:rPr>
                        <a:t>Gujarat Flood</a:t>
                      </a:r>
                    </a:p>
                  </a:txBody>
                  <a:tcPr marL="127000" marR="127000" marT="177800" marB="177800" anchor="ctr"/>
                </a:tc>
                <a:tc>
                  <a:txBody>
                    <a:bodyPr/>
                    <a:lstStyle/>
                    <a:p>
                      <a:pPr algn="ctr" fontAlgn="ctr"/>
                      <a:r>
                        <a:rPr lang="en-US" sz="1400" b="0" dirty="0">
                          <a:effectLst/>
                          <a:latin typeface="Open sence"/>
                        </a:rPr>
                        <a:t>Gujarat</a:t>
                      </a:r>
                    </a:p>
                  </a:txBody>
                  <a:tcPr marL="127000" marR="127000" marT="177800" marB="177800" anchor="ctr"/>
                </a:tc>
                <a:extLst>
                  <a:ext uri="{0D108BD9-81ED-4DB2-BD59-A6C34878D82A}">
                    <a16:rowId xmlns:a16="http://schemas.microsoft.com/office/drawing/2014/main" val="10005"/>
                  </a:ext>
                </a:extLst>
              </a:tr>
              <a:tr h="828557">
                <a:tc>
                  <a:txBody>
                    <a:bodyPr/>
                    <a:lstStyle/>
                    <a:p>
                      <a:pPr algn="ctr" fontAlgn="ctr"/>
                      <a:r>
                        <a:rPr lang="en-US" sz="1400" b="0">
                          <a:effectLst/>
                          <a:latin typeface="Open sence"/>
                        </a:rPr>
                        <a:t>6</a:t>
                      </a:r>
                    </a:p>
                  </a:txBody>
                  <a:tcPr marL="127000" marR="127000" marT="177800" marB="177800" anchor="ctr"/>
                </a:tc>
                <a:tc>
                  <a:txBody>
                    <a:bodyPr/>
                    <a:lstStyle/>
                    <a:p>
                      <a:pPr algn="ctr" fontAlgn="ctr"/>
                      <a:r>
                        <a:rPr lang="en-US" sz="1400" b="0" dirty="0">
                          <a:effectLst/>
                          <a:latin typeface="Open sence"/>
                        </a:rPr>
                        <a:t>2000</a:t>
                      </a:r>
                    </a:p>
                  </a:txBody>
                  <a:tcPr marL="127000" marR="127000" marT="177800" marB="177800" anchor="ctr"/>
                </a:tc>
                <a:tc>
                  <a:txBody>
                    <a:bodyPr/>
                    <a:lstStyle/>
                    <a:p>
                      <a:pPr algn="l" fontAlgn="ctr"/>
                      <a:r>
                        <a:rPr lang="en-US" sz="1400" b="0" dirty="0">
                          <a:effectLst/>
                          <a:latin typeface="Open sence"/>
                        </a:rPr>
                        <a:t>North-East India Flood</a:t>
                      </a:r>
                    </a:p>
                  </a:txBody>
                  <a:tcPr marL="127000" marR="127000" marT="177800" marB="177800" anchor="ctr"/>
                </a:tc>
                <a:tc>
                  <a:txBody>
                    <a:bodyPr/>
                    <a:lstStyle/>
                    <a:p>
                      <a:pPr algn="ctr" fontAlgn="ctr"/>
                      <a:r>
                        <a:rPr lang="en-US" sz="1400" b="0" dirty="0">
                          <a:effectLst/>
                          <a:latin typeface="Open sence"/>
                        </a:rPr>
                        <a:t>Assam, Arunachal Pradesh</a:t>
                      </a:r>
                    </a:p>
                  </a:txBody>
                  <a:tcPr marL="127000" marR="127000" marT="177800" marB="177800" anchor="ctr"/>
                </a:tc>
                <a:extLst>
                  <a:ext uri="{0D108BD9-81ED-4DB2-BD59-A6C34878D82A}">
                    <a16:rowId xmlns:a16="http://schemas.microsoft.com/office/drawing/2014/main" val="10006"/>
                  </a:ext>
                </a:extLst>
              </a:tr>
              <a:tr h="588974">
                <a:tc>
                  <a:txBody>
                    <a:bodyPr/>
                    <a:lstStyle/>
                    <a:p>
                      <a:pPr algn="ctr" fontAlgn="ctr"/>
                      <a:r>
                        <a:rPr lang="en-US" sz="1400" b="0">
                          <a:effectLst/>
                          <a:latin typeface="Open sence"/>
                        </a:rPr>
                        <a:t>7</a:t>
                      </a:r>
                    </a:p>
                  </a:txBody>
                  <a:tcPr marL="127000" marR="127000" marT="177800" marB="177800" anchor="ctr"/>
                </a:tc>
                <a:tc>
                  <a:txBody>
                    <a:bodyPr/>
                    <a:lstStyle/>
                    <a:p>
                      <a:pPr algn="ctr" fontAlgn="ctr"/>
                      <a:r>
                        <a:rPr lang="en-US" sz="1400" b="0">
                          <a:effectLst/>
                          <a:latin typeface="Open sence"/>
                        </a:rPr>
                        <a:t>2005</a:t>
                      </a:r>
                    </a:p>
                  </a:txBody>
                  <a:tcPr marL="127000" marR="127000" marT="177800" marB="177800" anchor="ctr"/>
                </a:tc>
                <a:tc>
                  <a:txBody>
                    <a:bodyPr/>
                    <a:lstStyle/>
                    <a:p>
                      <a:pPr algn="l" fontAlgn="ctr"/>
                      <a:r>
                        <a:rPr lang="en-US" sz="1400" b="0" dirty="0">
                          <a:effectLst/>
                          <a:latin typeface="Open sence"/>
                        </a:rPr>
                        <a:t>Mumbai Flood</a:t>
                      </a:r>
                    </a:p>
                  </a:txBody>
                  <a:tcPr marL="127000" marR="127000" marT="177800" marB="177800" anchor="ctr"/>
                </a:tc>
                <a:tc>
                  <a:txBody>
                    <a:bodyPr/>
                    <a:lstStyle/>
                    <a:p>
                      <a:pPr algn="ctr" fontAlgn="ctr"/>
                      <a:r>
                        <a:rPr lang="en-US" sz="1400" b="0" dirty="0">
                          <a:effectLst/>
                          <a:latin typeface="Open sence"/>
                        </a:rPr>
                        <a:t>Maharashtra</a:t>
                      </a:r>
                    </a:p>
                  </a:txBody>
                  <a:tcPr marL="127000" marR="127000" marT="177800" marB="177800" anchor="ctr"/>
                </a:tc>
                <a:extLst>
                  <a:ext uri="{0D108BD9-81ED-4DB2-BD59-A6C34878D82A}">
                    <a16:rowId xmlns:a16="http://schemas.microsoft.com/office/drawing/2014/main" val="10007"/>
                  </a:ext>
                </a:extLst>
              </a:tr>
              <a:tr h="588974">
                <a:tc>
                  <a:txBody>
                    <a:bodyPr/>
                    <a:lstStyle/>
                    <a:p>
                      <a:pPr algn="ctr" fontAlgn="ctr"/>
                      <a:r>
                        <a:rPr lang="en-US" sz="1400" b="0">
                          <a:effectLst/>
                          <a:latin typeface="Open sence"/>
                        </a:rPr>
                        <a:t>8</a:t>
                      </a:r>
                    </a:p>
                  </a:txBody>
                  <a:tcPr marL="127000" marR="127000" marT="177800" marB="177800" anchor="ctr"/>
                </a:tc>
                <a:tc>
                  <a:txBody>
                    <a:bodyPr/>
                    <a:lstStyle/>
                    <a:p>
                      <a:pPr algn="ctr" fontAlgn="ctr"/>
                      <a:r>
                        <a:rPr lang="en-US" sz="1400" b="0">
                          <a:effectLst/>
                          <a:latin typeface="Open sence"/>
                        </a:rPr>
                        <a:t>2008</a:t>
                      </a:r>
                    </a:p>
                  </a:txBody>
                  <a:tcPr marL="127000" marR="127000" marT="177800" marB="177800" anchor="ctr"/>
                </a:tc>
                <a:tc>
                  <a:txBody>
                    <a:bodyPr/>
                    <a:lstStyle/>
                    <a:p>
                      <a:pPr algn="l" fontAlgn="ctr"/>
                      <a:r>
                        <a:rPr lang="en-US" sz="1400" b="0" dirty="0" err="1">
                          <a:effectLst/>
                          <a:latin typeface="Open sence"/>
                        </a:rPr>
                        <a:t>Kosi</a:t>
                      </a:r>
                      <a:r>
                        <a:rPr lang="en-US" sz="1400" b="0" dirty="0">
                          <a:effectLst/>
                          <a:latin typeface="Open sence"/>
                        </a:rPr>
                        <a:t> Flood</a:t>
                      </a:r>
                    </a:p>
                  </a:txBody>
                  <a:tcPr marL="127000" marR="127000" marT="177800" marB="177800" anchor="ctr"/>
                </a:tc>
                <a:tc>
                  <a:txBody>
                    <a:bodyPr/>
                    <a:lstStyle/>
                    <a:p>
                      <a:pPr algn="ctr" fontAlgn="ctr"/>
                      <a:r>
                        <a:rPr lang="en-US" sz="1400" b="0" dirty="0">
                          <a:effectLst/>
                          <a:latin typeface="Open sence"/>
                        </a:rPr>
                        <a:t>Bihar, Nepal</a:t>
                      </a:r>
                    </a:p>
                  </a:txBody>
                  <a:tcPr marL="127000" marR="127000" marT="177800" marB="177800" anchor="ctr"/>
                </a:tc>
                <a:extLst>
                  <a:ext uri="{0D108BD9-81ED-4DB2-BD59-A6C34878D82A}">
                    <a16:rowId xmlns:a16="http://schemas.microsoft.com/office/drawing/2014/main" val="10008"/>
                  </a:ext>
                </a:extLst>
              </a:tr>
              <a:tr h="828557">
                <a:tc>
                  <a:txBody>
                    <a:bodyPr/>
                    <a:lstStyle/>
                    <a:p>
                      <a:pPr algn="ctr" fontAlgn="ctr"/>
                      <a:r>
                        <a:rPr lang="en-US" sz="1400" b="0">
                          <a:effectLst/>
                          <a:latin typeface="Open sence"/>
                        </a:rPr>
                        <a:t>9</a:t>
                      </a:r>
                    </a:p>
                  </a:txBody>
                  <a:tcPr marL="127000" marR="127000" marT="177800" marB="177800" anchor="ctr"/>
                </a:tc>
                <a:tc>
                  <a:txBody>
                    <a:bodyPr/>
                    <a:lstStyle/>
                    <a:p>
                      <a:pPr algn="ctr" fontAlgn="ctr"/>
                      <a:r>
                        <a:rPr lang="en-US" sz="1400" b="0">
                          <a:effectLst/>
                          <a:latin typeface="Open sence"/>
                        </a:rPr>
                        <a:t>2013</a:t>
                      </a:r>
                    </a:p>
                  </a:txBody>
                  <a:tcPr marL="127000" marR="127000" marT="177800" marB="177800" anchor="ctr"/>
                </a:tc>
                <a:tc>
                  <a:txBody>
                    <a:bodyPr/>
                    <a:lstStyle/>
                    <a:p>
                      <a:pPr algn="l" fontAlgn="ctr"/>
                      <a:r>
                        <a:rPr lang="en-US" sz="1400" b="0" dirty="0">
                          <a:effectLst/>
                          <a:latin typeface="Open sence"/>
                        </a:rPr>
                        <a:t>North India Flood</a:t>
                      </a:r>
                    </a:p>
                  </a:txBody>
                  <a:tcPr marL="127000" marR="127000" marT="177800" marB="177800" anchor="ctr"/>
                </a:tc>
                <a:tc>
                  <a:txBody>
                    <a:bodyPr/>
                    <a:lstStyle/>
                    <a:p>
                      <a:pPr algn="ctr" fontAlgn="ctr"/>
                      <a:r>
                        <a:rPr lang="en-US" sz="1400" b="0" dirty="0" err="1">
                          <a:effectLst/>
                          <a:latin typeface="Open sence"/>
                        </a:rPr>
                        <a:t>Uttarakhand</a:t>
                      </a:r>
                      <a:r>
                        <a:rPr lang="en-US" sz="1400" b="0" dirty="0">
                          <a:effectLst/>
                          <a:latin typeface="Open sence"/>
                        </a:rPr>
                        <a:t>, Himachal Pradesh</a:t>
                      </a:r>
                    </a:p>
                  </a:txBody>
                  <a:tcPr marL="127000" marR="127000" marT="177800" marB="177800" anchor="ctr"/>
                </a:tc>
                <a:extLst>
                  <a:ext uri="{0D108BD9-81ED-4DB2-BD59-A6C34878D82A}">
                    <a16:rowId xmlns:a16="http://schemas.microsoft.com/office/drawing/2014/main" val="10009"/>
                  </a:ext>
                </a:extLst>
              </a:tr>
              <a:tr h="588974">
                <a:tc>
                  <a:txBody>
                    <a:bodyPr/>
                    <a:lstStyle/>
                    <a:p>
                      <a:pPr algn="ctr" fontAlgn="ctr"/>
                      <a:r>
                        <a:rPr lang="en-US" sz="1400" b="0">
                          <a:effectLst/>
                          <a:latin typeface="Open sence"/>
                        </a:rPr>
                        <a:t>10</a:t>
                      </a:r>
                    </a:p>
                  </a:txBody>
                  <a:tcPr marL="127000" marR="127000" marT="177800" marB="177800" anchor="ctr"/>
                </a:tc>
                <a:tc>
                  <a:txBody>
                    <a:bodyPr/>
                    <a:lstStyle/>
                    <a:p>
                      <a:pPr algn="ctr" fontAlgn="ctr"/>
                      <a:r>
                        <a:rPr lang="en-US" sz="1400" b="0">
                          <a:effectLst/>
                          <a:latin typeface="Open sence"/>
                        </a:rPr>
                        <a:t>2018</a:t>
                      </a:r>
                    </a:p>
                  </a:txBody>
                  <a:tcPr marL="127000" marR="127000" marT="177800" marB="177800" anchor="ctr"/>
                </a:tc>
                <a:tc>
                  <a:txBody>
                    <a:bodyPr/>
                    <a:lstStyle/>
                    <a:p>
                      <a:pPr algn="l" fontAlgn="ctr"/>
                      <a:r>
                        <a:rPr lang="en-US" sz="1400" b="0" dirty="0">
                          <a:effectLst/>
                          <a:latin typeface="Open sence"/>
                        </a:rPr>
                        <a:t>Kerala Flood</a:t>
                      </a:r>
                    </a:p>
                  </a:txBody>
                  <a:tcPr marL="127000" marR="127000" marT="177800" marB="177800" anchor="ctr"/>
                </a:tc>
                <a:tc>
                  <a:txBody>
                    <a:bodyPr/>
                    <a:lstStyle/>
                    <a:p>
                      <a:pPr algn="ctr" fontAlgn="ctr"/>
                      <a:r>
                        <a:rPr lang="en-US" sz="1400" b="0" dirty="0">
                          <a:effectLst/>
                          <a:latin typeface="Open sence"/>
                        </a:rPr>
                        <a:t>Kerala</a:t>
                      </a:r>
                    </a:p>
                  </a:txBody>
                  <a:tcPr marL="127000" marR="127000" marT="177800" marB="17780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358763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Upon completion of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6"/>
            <a:ext cx="2695147" cy="6330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sz="3600" dirty="0"/>
              <a:t>OBJECTIVES</a:t>
            </a:r>
          </a:p>
        </p:txBody>
      </p:sp>
      <p:sp>
        <p:nvSpPr>
          <p:cNvPr id="7" name="Describe the emergency medical services (EMS) system in the area you reside.…">
            <a:extLst>
              <a:ext uri="{FF2B5EF4-FFF2-40B4-BE49-F238E27FC236}">
                <a16:creationId xmlns:a16="http://schemas.microsoft.com/office/drawing/2014/main" id="{DEDBCB8D-8E98-1C90-F0A8-E06822BA06CD}"/>
              </a:ext>
            </a:extLst>
          </p:cNvPr>
          <p:cNvSpPr txBox="1"/>
          <p:nvPr/>
        </p:nvSpPr>
        <p:spPr>
          <a:xfrm>
            <a:off x="5588915" y="753000"/>
            <a:ext cx="6594964" cy="58831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Introduction of terrains</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Flood and their causes</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Flood management</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Types of damages</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Knowledge of Weather condition, Camping Ground .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Knowledge of High and Low Ground.</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Video films on tropical flood situations..</a:t>
            </a:r>
          </a:p>
        </p:txBody>
      </p:sp>
      <p:grpSp>
        <p:nvGrpSpPr>
          <p:cNvPr id="8" name="Group">
            <a:extLst>
              <a:ext uri="{FF2B5EF4-FFF2-40B4-BE49-F238E27FC236}">
                <a16:creationId xmlns:a16="http://schemas.microsoft.com/office/drawing/2014/main" id="{4D048C66-DD81-CB7C-31BA-5A9F922EBEC8}"/>
              </a:ext>
            </a:extLst>
          </p:cNvPr>
          <p:cNvGrpSpPr/>
          <p:nvPr/>
        </p:nvGrpSpPr>
        <p:grpSpPr>
          <a:xfrm>
            <a:off x="5110025" y="923146"/>
            <a:ext cx="609600" cy="840979"/>
            <a:chOff x="0" y="115975"/>
            <a:chExt cx="1219200" cy="1681957"/>
          </a:xfrm>
        </p:grpSpPr>
        <p:sp>
          <p:nvSpPr>
            <p:cNvPr id="9" name="Circle">
              <a:extLst>
                <a:ext uri="{FF2B5EF4-FFF2-40B4-BE49-F238E27FC236}">
                  <a16:creationId xmlns:a16="http://schemas.microsoft.com/office/drawing/2014/main" id="{B3D590A7-C109-6A47-83CE-321D6EAF8B0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7F062A44-2B77-DE1A-F98A-CAF9C784C0C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E3734219-751D-6153-9FC6-74B3C9E788F9}"/>
              </a:ext>
            </a:extLst>
          </p:cNvPr>
          <p:cNvGrpSpPr/>
          <p:nvPr/>
        </p:nvGrpSpPr>
        <p:grpSpPr>
          <a:xfrm>
            <a:off x="5135599" y="1744992"/>
            <a:ext cx="609600" cy="649145"/>
            <a:chOff x="0" y="115975"/>
            <a:chExt cx="1219200" cy="1681957"/>
          </a:xfrm>
        </p:grpSpPr>
        <p:sp>
          <p:nvSpPr>
            <p:cNvPr id="12" name="Circle">
              <a:extLst>
                <a:ext uri="{FF2B5EF4-FFF2-40B4-BE49-F238E27FC236}">
                  <a16:creationId xmlns:a16="http://schemas.microsoft.com/office/drawing/2014/main" id="{B779BC28-C14A-769A-848D-9F435B34262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D57204E7-EA7D-FA51-87FB-0A44AA812E71}"/>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309320"/>
            <a:ext cx="275375" cy="4359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dirty="0"/>
          </a:p>
        </p:txBody>
      </p:sp>
      <p:grpSp>
        <p:nvGrpSpPr>
          <p:cNvPr id="3" name="Group">
            <a:extLst>
              <a:ext uri="{FF2B5EF4-FFF2-40B4-BE49-F238E27FC236}">
                <a16:creationId xmlns:a16="http://schemas.microsoft.com/office/drawing/2014/main" id="{FA1488B0-0AEB-4E14-59EE-B614FBC7A0E0}"/>
              </a:ext>
            </a:extLst>
          </p:cNvPr>
          <p:cNvGrpSpPr/>
          <p:nvPr/>
        </p:nvGrpSpPr>
        <p:grpSpPr>
          <a:xfrm>
            <a:off x="5101899" y="2394137"/>
            <a:ext cx="609600" cy="840979"/>
            <a:chOff x="0" y="115975"/>
            <a:chExt cx="1219200" cy="1681957"/>
          </a:xfrm>
        </p:grpSpPr>
        <p:sp>
          <p:nvSpPr>
            <p:cNvPr id="5" name="Circle">
              <a:extLst>
                <a:ext uri="{FF2B5EF4-FFF2-40B4-BE49-F238E27FC236}">
                  <a16:creationId xmlns:a16="http://schemas.microsoft.com/office/drawing/2014/main" id="{E5E1B7A7-2F9F-B60E-3E4D-E7CA05DFEF9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D4FCEFF7-608B-2C29-C85C-2634225DC02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16" name="Group">
            <a:extLst>
              <a:ext uri="{FF2B5EF4-FFF2-40B4-BE49-F238E27FC236}">
                <a16:creationId xmlns:a16="http://schemas.microsoft.com/office/drawing/2014/main" id="{E5A3CF2D-A39F-7777-7FCA-E1DCD0F8BAB0}"/>
              </a:ext>
            </a:extLst>
          </p:cNvPr>
          <p:cNvGrpSpPr/>
          <p:nvPr/>
        </p:nvGrpSpPr>
        <p:grpSpPr>
          <a:xfrm>
            <a:off x="5105821" y="3134539"/>
            <a:ext cx="609600" cy="840979"/>
            <a:chOff x="0" y="115975"/>
            <a:chExt cx="1219200" cy="1681957"/>
          </a:xfrm>
        </p:grpSpPr>
        <p:sp>
          <p:nvSpPr>
            <p:cNvPr id="17" name="Circle">
              <a:extLst>
                <a:ext uri="{FF2B5EF4-FFF2-40B4-BE49-F238E27FC236}">
                  <a16:creationId xmlns:a16="http://schemas.microsoft.com/office/drawing/2014/main" id="{082D3C46-F430-1538-6C0F-F8ECEE6C8B6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8" name="4">
              <a:extLst>
                <a:ext uri="{FF2B5EF4-FFF2-40B4-BE49-F238E27FC236}">
                  <a16:creationId xmlns:a16="http://schemas.microsoft.com/office/drawing/2014/main" id="{02B44749-6453-CE73-35EA-D9EA4A77D1C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4</a:t>
              </a:r>
            </a:p>
          </p:txBody>
        </p:sp>
      </p:grpSp>
      <p:grpSp>
        <p:nvGrpSpPr>
          <p:cNvPr id="19" name="Group">
            <a:extLst>
              <a:ext uri="{FF2B5EF4-FFF2-40B4-BE49-F238E27FC236}">
                <a16:creationId xmlns:a16="http://schemas.microsoft.com/office/drawing/2014/main" id="{8932A927-CC39-9DE7-A977-DCDDECD5CDB5}"/>
              </a:ext>
            </a:extLst>
          </p:cNvPr>
          <p:cNvGrpSpPr/>
          <p:nvPr/>
        </p:nvGrpSpPr>
        <p:grpSpPr>
          <a:xfrm>
            <a:off x="5110025" y="3893409"/>
            <a:ext cx="609600" cy="840979"/>
            <a:chOff x="0" y="115975"/>
            <a:chExt cx="1219200" cy="1681957"/>
          </a:xfrm>
        </p:grpSpPr>
        <p:sp>
          <p:nvSpPr>
            <p:cNvPr id="20" name="Circle">
              <a:extLst>
                <a:ext uri="{FF2B5EF4-FFF2-40B4-BE49-F238E27FC236}">
                  <a16:creationId xmlns:a16="http://schemas.microsoft.com/office/drawing/2014/main" id="{7B0DDBE1-20C5-C679-FF07-1D9CD885FB3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1" name="5">
              <a:extLst>
                <a:ext uri="{FF2B5EF4-FFF2-40B4-BE49-F238E27FC236}">
                  <a16:creationId xmlns:a16="http://schemas.microsoft.com/office/drawing/2014/main" id="{1EF906D2-5721-37C9-651A-D9AAC01ABBA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5</a:t>
              </a:r>
            </a:p>
          </p:txBody>
        </p:sp>
      </p:grpSp>
      <p:grpSp>
        <p:nvGrpSpPr>
          <p:cNvPr id="22" name="Group">
            <a:extLst>
              <a:ext uri="{FF2B5EF4-FFF2-40B4-BE49-F238E27FC236}">
                <a16:creationId xmlns:a16="http://schemas.microsoft.com/office/drawing/2014/main" id="{B467729B-6249-B338-3B1F-919B0511EAA2}"/>
              </a:ext>
            </a:extLst>
          </p:cNvPr>
          <p:cNvGrpSpPr/>
          <p:nvPr/>
        </p:nvGrpSpPr>
        <p:grpSpPr>
          <a:xfrm>
            <a:off x="5133649" y="5312196"/>
            <a:ext cx="609600" cy="840979"/>
            <a:chOff x="0" y="115975"/>
            <a:chExt cx="1219200" cy="1681957"/>
          </a:xfrm>
        </p:grpSpPr>
        <p:sp>
          <p:nvSpPr>
            <p:cNvPr id="23" name="Circle">
              <a:extLst>
                <a:ext uri="{FF2B5EF4-FFF2-40B4-BE49-F238E27FC236}">
                  <a16:creationId xmlns:a16="http://schemas.microsoft.com/office/drawing/2014/main" id="{F3D72F02-CE2B-AE2B-7D18-B14B00AFA93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4" name="5">
              <a:extLst>
                <a:ext uri="{FF2B5EF4-FFF2-40B4-BE49-F238E27FC236}">
                  <a16:creationId xmlns:a16="http://schemas.microsoft.com/office/drawing/2014/main" id="{7BD01509-B0A4-4936-A40E-F64F537EDD3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lang="en-IN" sz="3600" dirty="0"/>
                <a:t>6</a:t>
              </a:r>
              <a:endParaRPr sz="3600" dirty="0"/>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399C9-4A03-1ABB-268B-02F782595A93}"/>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4C0CDFFB-E472-631E-BCFD-0A6CB8A8D47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747A7AC6-9FF8-C1D8-215B-C91D089AE96C}"/>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B14B4E9-FCFF-5001-F35C-7DCAA499FA2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BBDCDFB-26EC-4509-EA9F-148334199A5C}"/>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0403BC62-2AAA-3048-414E-DB227614FDA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12C9208-E624-675B-9FA0-6B117450CB1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20</a:t>
            </a:fld>
            <a:endParaRPr dirty="0"/>
          </a:p>
        </p:txBody>
      </p:sp>
      <p:pic>
        <p:nvPicPr>
          <p:cNvPr id="5" name="Picture 4">
            <a:extLst>
              <a:ext uri="{FF2B5EF4-FFF2-40B4-BE49-F238E27FC236}">
                <a16:creationId xmlns:a16="http://schemas.microsoft.com/office/drawing/2014/main" id="{3FA1D25B-C243-D368-C8DA-33FB9E8C36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286F8A5-DF6D-7810-893B-4504AE40D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pic>
        <p:nvPicPr>
          <p:cNvPr id="2" name="Picture 2" descr="IMD forecast of Water Volume in River Basins: Can it help prevent Dam  floods? – SANDRP">
            <a:extLst>
              <a:ext uri="{FF2B5EF4-FFF2-40B4-BE49-F238E27FC236}">
                <a16:creationId xmlns:a16="http://schemas.microsoft.com/office/drawing/2014/main" id="{F6752DE4-620D-11E2-BBD4-723A06243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871" y="-36493"/>
            <a:ext cx="8229292" cy="670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3611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769BF-2411-F3D3-CF8C-13A545D868A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9450349-BFE8-FE26-74F4-621D8BE1259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B5FCD7B-23B1-3ADC-4DF3-BBBA5A20C26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03C8E09-E43D-72D7-EDD7-746196EE060C}"/>
              </a:ext>
            </a:extLst>
          </p:cNvPr>
          <p:cNvSpPr txBox="1"/>
          <p:nvPr/>
        </p:nvSpPr>
        <p:spPr>
          <a:xfrm>
            <a:off x="4171272" y="1796970"/>
            <a:ext cx="7538128" cy="4965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The rivers in India can be broadly divided into the following four regions for a study of flood problems: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Brahmaputra River Region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Ganga River Region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Northwest River Region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Central India and</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Deccan Region</a:t>
            </a:r>
          </a:p>
        </p:txBody>
      </p:sp>
      <p:sp>
        <p:nvSpPr>
          <p:cNvPr id="11" name="Line">
            <a:extLst>
              <a:ext uri="{FF2B5EF4-FFF2-40B4-BE49-F238E27FC236}">
                <a16:creationId xmlns:a16="http://schemas.microsoft.com/office/drawing/2014/main" id="{15206130-FBC3-EB70-5E29-A78ABA6FFC1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C946252-CE71-A22F-DA23-C39950DD2BC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43B7932-3188-DE18-7D36-5A99F51C3633}"/>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F1232C4C-9988-9E85-12F8-5FB0CB3E9F0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B28184E-89AB-D683-878D-28861944701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pic>
        <p:nvPicPr>
          <p:cNvPr id="5" name="Picture 4">
            <a:extLst>
              <a:ext uri="{FF2B5EF4-FFF2-40B4-BE49-F238E27FC236}">
                <a16:creationId xmlns:a16="http://schemas.microsoft.com/office/drawing/2014/main" id="{D4E17E72-0EF2-2438-F164-C80517C0A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A1DAD7D-78AB-8438-8CA9-26477065C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88192BAA-8278-B0E5-F430-5505C0646909}"/>
              </a:ext>
            </a:extLst>
          </p:cNvPr>
          <p:cNvSpPr txBox="1"/>
          <p:nvPr/>
        </p:nvSpPr>
        <p:spPr>
          <a:xfrm>
            <a:off x="86276" y="1948142"/>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RIVERS &amp; FLOOD</a:t>
            </a:r>
          </a:p>
        </p:txBody>
      </p:sp>
      <p:pic>
        <p:nvPicPr>
          <p:cNvPr id="2" name="Picture 1">
            <a:extLst>
              <a:ext uri="{FF2B5EF4-FFF2-40B4-BE49-F238E27FC236}">
                <a16:creationId xmlns:a16="http://schemas.microsoft.com/office/drawing/2014/main" id="{90A62EDE-402B-199C-798A-39D5E805ECA0}"/>
              </a:ext>
            </a:extLst>
          </p:cNvPr>
          <p:cNvPicPr>
            <a:picLocks noChangeAspect="1"/>
          </p:cNvPicPr>
          <p:nvPr/>
        </p:nvPicPr>
        <p:blipFill>
          <a:blip r:embed="rId4"/>
          <a:stretch>
            <a:fillRect/>
          </a:stretch>
        </p:blipFill>
        <p:spPr>
          <a:xfrm>
            <a:off x="806955" y="3189085"/>
            <a:ext cx="2556231" cy="2964403"/>
          </a:xfrm>
          <a:prstGeom prst="rect">
            <a:avLst/>
          </a:prstGeom>
        </p:spPr>
      </p:pic>
    </p:spTree>
    <p:extLst>
      <p:ext uri="{BB962C8B-B14F-4D97-AF65-F5344CB8AC3E}">
        <p14:creationId xmlns:p14="http://schemas.microsoft.com/office/powerpoint/2010/main" val="407755777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5A88-B9C6-6E6A-1F19-AEAE15E2922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1D51905-31A9-778F-D9CD-A12EB8003AC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9B09A5E-6617-3CCC-F019-FA1D8CEEA81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0D9E114-7873-EB4E-7BB6-E49572175802}"/>
              </a:ext>
            </a:extLst>
          </p:cNvPr>
          <p:cNvSpPr txBox="1"/>
          <p:nvPr/>
        </p:nvSpPr>
        <p:spPr>
          <a:xfrm>
            <a:off x="4171272" y="1796970"/>
            <a:ext cx="7538128" cy="3281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Covers the States of Assam, Arunachal Pradesh, Meghalaya, Mizoram, Northern parts of West Bengal, Manipur, Tripura and Nagaland.</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6B037E08-6E41-B7F1-48F7-0566EE4A677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BE5E59B-DAC2-E0A2-2B21-A5F93550876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B56E538-4336-A0C2-F223-A76F1E771CB7}"/>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F701F51-BD67-5851-E27D-197F1F98835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8B4AFEAA-F19B-59A0-7038-690973B27B4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dirty="0"/>
          </a:p>
        </p:txBody>
      </p:sp>
      <p:pic>
        <p:nvPicPr>
          <p:cNvPr id="5" name="Picture 4">
            <a:extLst>
              <a:ext uri="{FF2B5EF4-FFF2-40B4-BE49-F238E27FC236}">
                <a16:creationId xmlns:a16="http://schemas.microsoft.com/office/drawing/2014/main" id="{A92DD780-7327-0456-689E-4A33F7258E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3F86499-55EA-4E04-D594-632AD9C32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2F3AC0C-6597-51B0-43FE-EE365CFE39F8}"/>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NORTHWEST RIVER REGION</a:t>
            </a:r>
          </a:p>
        </p:txBody>
      </p:sp>
      <p:pic>
        <p:nvPicPr>
          <p:cNvPr id="3" name="Picture 2">
            <a:extLst>
              <a:ext uri="{FF2B5EF4-FFF2-40B4-BE49-F238E27FC236}">
                <a16:creationId xmlns:a16="http://schemas.microsoft.com/office/drawing/2014/main" id="{7616DDF3-7537-74AE-7D77-836A1349284A}"/>
              </a:ext>
            </a:extLst>
          </p:cNvPr>
          <p:cNvPicPr>
            <a:picLocks noChangeAspect="1"/>
          </p:cNvPicPr>
          <p:nvPr/>
        </p:nvPicPr>
        <p:blipFill>
          <a:blip r:embed="rId4"/>
          <a:stretch>
            <a:fillRect/>
          </a:stretch>
        </p:blipFill>
        <p:spPr>
          <a:xfrm>
            <a:off x="6989923" y="3485632"/>
            <a:ext cx="2498320" cy="3016080"/>
          </a:xfrm>
          <a:prstGeom prst="rect">
            <a:avLst/>
          </a:prstGeom>
        </p:spPr>
      </p:pic>
    </p:spTree>
    <p:extLst>
      <p:ext uri="{BB962C8B-B14F-4D97-AF65-F5344CB8AC3E}">
        <p14:creationId xmlns:p14="http://schemas.microsoft.com/office/powerpoint/2010/main" val="329072472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E9635-89BA-1C1B-F19C-C2195DB66AC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F011300-ED54-73C3-5677-50908D4E324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E591E38-F491-D788-38CD-6CE33D2CFE4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F393E27-2953-58B7-F03F-407F4B9B121A}"/>
              </a:ext>
            </a:extLst>
          </p:cNvPr>
          <p:cNvSpPr txBox="1"/>
          <p:nvPr/>
        </p:nvSpPr>
        <p:spPr>
          <a:xfrm>
            <a:off x="4171272" y="1796970"/>
            <a:ext cx="7538128" cy="3738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Main rivers in this region are the Sutlej, Beas, Ravi, Chenab and Jhelum, tributaries of Indus, all flowing from the Himalayas.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Region covers the States of Jammu and Kashmir, Punjab, parts of Himachal Pradesh, Haryana and Rajasthan.</a:t>
            </a:r>
          </a:p>
        </p:txBody>
      </p:sp>
      <p:sp>
        <p:nvSpPr>
          <p:cNvPr id="11" name="Line">
            <a:extLst>
              <a:ext uri="{FF2B5EF4-FFF2-40B4-BE49-F238E27FC236}">
                <a16:creationId xmlns:a16="http://schemas.microsoft.com/office/drawing/2014/main" id="{1555289B-AB76-A86A-705B-B3D77CC56C8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133689A-6107-7838-E781-EBA639D8020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0AF9657E-0486-575E-1107-42CEB52B65D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60CA629-09F7-4107-4041-80997E09826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A228F2D-D0B0-3F56-8B2B-2F2B2C699FE1}"/>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23</a:t>
            </a:fld>
            <a:endParaRPr dirty="0"/>
          </a:p>
        </p:txBody>
      </p:sp>
      <p:pic>
        <p:nvPicPr>
          <p:cNvPr id="5" name="Picture 4">
            <a:extLst>
              <a:ext uri="{FF2B5EF4-FFF2-40B4-BE49-F238E27FC236}">
                <a16:creationId xmlns:a16="http://schemas.microsoft.com/office/drawing/2014/main" id="{630A52FE-D2EE-A398-10F6-F416020692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70373D6-581A-A25E-8818-A5570A5D8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E3C259A-3A8D-B4A1-67AD-DB4648127AC6}"/>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BRAHMAPUTRA RIVER REGION</a:t>
            </a:r>
          </a:p>
        </p:txBody>
      </p:sp>
    </p:spTree>
    <p:extLst>
      <p:ext uri="{BB962C8B-B14F-4D97-AF65-F5344CB8AC3E}">
        <p14:creationId xmlns:p14="http://schemas.microsoft.com/office/powerpoint/2010/main" val="330256891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DF5C-1F45-6477-15BE-156BBE25E65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FBC8910-2FE3-E0F1-59A9-B5CF57D2542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512C05E-087B-B9A6-BF38-063508F2354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D63CAB5-555D-0CC0-D0A6-16B0B482E748}"/>
              </a:ext>
            </a:extLst>
          </p:cNvPr>
          <p:cNvSpPr txBox="1"/>
          <p:nvPr/>
        </p:nvSpPr>
        <p:spPr>
          <a:xfrm>
            <a:off x="4171272" y="1796970"/>
            <a:ext cx="7538128" cy="4195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Important rivers in this region are Narmada, Tapti, Mahanadi, Godavari, Krishna and Cauvery</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Andhra Pradesh, Karnataka, Tamil Nadu, Kerala, Orissa, Maharashtra, Gujarat and parts of Madhya Pradesh.</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Annual rainfall in Western Ghats around 500cm, remaining 75 to 125 cm.</a:t>
            </a:r>
          </a:p>
        </p:txBody>
      </p:sp>
      <p:sp>
        <p:nvSpPr>
          <p:cNvPr id="11" name="Line">
            <a:extLst>
              <a:ext uri="{FF2B5EF4-FFF2-40B4-BE49-F238E27FC236}">
                <a16:creationId xmlns:a16="http://schemas.microsoft.com/office/drawing/2014/main" id="{0E72E19B-FAFF-57FE-655E-E1E88A7B578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821EAFD-C177-03B5-81C0-4E8F7C19397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3BC2DC9-E7DD-F0D1-F1D9-0A52BE6D76E2}"/>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59E2956-19FB-8CAE-58EB-025B0EAE6FB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428B2A1-927E-5E00-518B-60E2F469A4B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dirty="0"/>
          </a:p>
        </p:txBody>
      </p:sp>
      <p:pic>
        <p:nvPicPr>
          <p:cNvPr id="5" name="Picture 4">
            <a:extLst>
              <a:ext uri="{FF2B5EF4-FFF2-40B4-BE49-F238E27FC236}">
                <a16:creationId xmlns:a16="http://schemas.microsoft.com/office/drawing/2014/main" id="{AAC5516D-CB77-DCBE-83F5-174DE61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8767FE3-8882-CF4C-9659-1B889D85C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3461E6DF-B446-C4ED-5B82-13410D8ED409}"/>
              </a:ext>
            </a:extLst>
          </p:cNvPr>
          <p:cNvSpPr txBox="1"/>
          <p:nvPr/>
        </p:nvSpPr>
        <p:spPr>
          <a:xfrm>
            <a:off x="218291" y="1409723"/>
            <a:ext cx="3997590" cy="207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CENTRAL INDIA &amp; DECCAN REGION</a:t>
            </a:r>
          </a:p>
        </p:txBody>
      </p:sp>
    </p:spTree>
    <p:extLst>
      <p:ext uri="{BB962C8B-B14F-4D97-AF65-F5344CB8AC3E}">
        <p14:creationId xmlns:p14="http://schemas.microsoft.com/office/powerpoint/2010/main" val="32908061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858B-2941-1BD9-C0C5-6C5DE9DFB91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52DE512-876E-1AC4-F61B-EFE138211A6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EBD94B7-4B25-526C-6229-A3CC722BACA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10F9A26C-65AB-7F23-AB61-D31332114A6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657B726-8EFC-ABDD-7A03-B33445376C1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BDCE6AD-8250-9B6A-188A-B2B8D146C9D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8C7EC490-7160-E618-E806-CD3942AC4DA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F720D4B-5DB2-7B95-2C28-3C98EE0D413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25</a:t>
            </a:fld>
            <a:endParaRPr dirty="0"/>
          </a:p>
        </p:txBody>
      </p:sp>
      <p:pic>
        <p:nvPicPr>
          <p:cNvPr id="5" name="Picture 4">
            <a:extLst>
              <a:ext uri="{FF2B5EF4-FFF2-40B4-BE49-F238E27FC236}">
                <a16:creationId xmlns:a16="http://schemas.microsoft.com/office/drawing/2014/main" id="{23834405-50E7-3F07-2F3D-14EA7F83E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256F349-5A48-8598-63A2-D14FFFEC1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1108171-C99A-214F-0096-E3FA375D71F5}"/>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CYCLONIC FLOOD PRONE AREA OF INDIA</a:t>
            </a:r>
          </a:p>
        </p:txBody>
      </p:sp>
      <p:pic>
        <p:nvPicPr>
          <p:cNvPr id="2" name="Picture 1">
            <a:extLst>
              <a:ext uri="{FF2B5EF4-FFF2-40B4-BE49-F238E27FC236}">
                <a16:creationId xmlns:a16="http://schemas.microsoft.com/office/drawing/2014/main" id="{2338809D-2AE9-4B4A-1C90-6F73D3367D41}"/>
              </a:ext>
            </a:extLst>
          </p:cNvPr>
          <p:cNvPicPr>
            <a:picLocks noChangeAspect="1"/>
          </p:cNvPicPr>
          <p:nvPr/>
        </p:nvPicPr>
        <p:blipFill>
          <a:blip r:embed="rId4"/>
          <a:stretch>
            <a:fillRect/>
          </a:stretch>
        </p:blipFill>
        <p:spPr>
          <a:xfrm>
            <a:off x="152294" y="3300194"/>
            <a:ext cx="3788993" cy="2630652"/>
          </a:xfrm>
          <a:prstGeom prst="rect">
            <a:avLst/>
          </a:prstGeom>
        </p:spPr>
      </p:pic>
      <p:pic>
        <p:nvPicPr>
          <p:cNvPr id="3" name="Picture 2">
            <a:extLst>
              <a:ext uri="{FF2B5EF4-FFF2-40B4-BE49-F238E27FC236}">
                <a16:creationId xmlns:a16="http://schemas.microsoft.com/office/drawing/2014/main" id="{70955E69-59B8-B7F2-079E-CB4E6435820A}"/>
              </a:ext>
            </a:extLst>
          </p:cNvPr>
          <p:cNvPicPr>
            <a:picLocks noChangeAspect="1"/>
          </p:cNvPicPr>
          <p:nvPr/>
        </p:nvPicPr>
        <p:blipFill>
          <a:blip r:embed="rId5"/>
          <a:stretch>
            <a:fillRect/>
          </a:stretch>
        </p:blipFill>
        <p:spPr>
          <a:xfrm>
            <a:off x="5749947" y="1760782"/>
            <a:ext cx="4775972" cy="4861437"/>
          </a:xfrm>
          <a:prstGeom prst="rect">
            <a:avLst/>
          </a:prstGeom>
        </p:spPr>
      </p:pic>
    </p:spTree>
    <p:extLst>
      <p:ext uri="{BB962C8B-B14F-4D97-AF65-F5344CB8AC3E}">
        <p14:creationId xmlns:p14="http://schemas.microsoft.com/office/powerpoint/2010/main" val="38771069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9422C-549D-77C5-A94A-03E35A9BEC0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EB6D860-DCEF-F40E-1B68-9CCD9314685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2A378F17-7904-95F8-2ACF-666A4A4F6E9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9C1F5F0-D893-4A0E-AB82-5626CBD0B06D}"/>
              </a:ext>
            </a:extLst>
          </p:cNvPr>
          <p:cNvSpPr txBox="1"/>
          <p:nvPr/>
        </p:nvSpPr>
        <p:spPr>
          <a:xfrm>
            <a:off x="4171272" y="1796970"/>
            <a:ext cx="7538128" cy="348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The eastern coastal plains stretch from West Bengal in the north to Tamil Nadu in the south and pass through Andhra Pradesh and Odisha.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Deltas of the rivers Mahanadi, Krishna, Godavari and </a:t>
            </a:r>
            <a:r>
              <a:rPr lang="en-US" sz="2700" dirty="0" err="1">
                <a:solidFill>
                  <a:schemeClr val="tx1"/>
                </a:solidFill>
              </a:rPr>
              <a:t>Cauveri</a:t>
            </a:r>
            <a:r>
              <a:rPr lang="en-US" sz="2700" dirty="0">
                <a:solidFill>
                  <a:schemeClr val="tx1"/>
                </a:solidFill>
              </a:rPr>
              <a:t> are present in the eastern coastal plain. </a:t>
            </a:r>
          </a:p>
        </p:txBody>
      </p:sp>
      <p:sp>
        <p:nvSpPr>
          <p:cNvPr id="11" name="Line">
            <a:extLst>
              <a:ext uri="{FF2B5EF4-FFF2-40B4-BE49-F238E27FC236}">
                <a16:creationId xmlns:a16="http://schemas.microsoft.com/office/drawing/2014/main" id="{3C55F828-6DD3-6558-6B22-34C0B35B2E5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E7DD5A0C-81AC-8FC1-E3C5-C582E7DBE8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D6E7C66-7F6D-73A4-042A-AD48B323598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B40D9035-395A-4E4C-55F3-930DC8DCA6F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BB91155-986B-D3F0-1806-475B77C2D80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26</a:t>
            </a:fld>
            <a:endParaRPr dirty="0"/>
          </a:p>
        </p:txBody>
      </p:sp>
      <p:pic>
        <p:nvPicPr>
          <p:cNvPr id="5" name="Picture 4">
            <a:extLst>
              <a:ext uri="{FF2B5EF4-FFF2-40B4-BE49-F238E27FC236}">
                <a16:creationId xmlns:a16="http://schemas.microsoft.com/office/drawing/2014/main" id="{1D24C3D1-9C9B-6A61-2225-5C188E60C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B001AF7-BBDB-1A26-7C72-D81C8AABE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8015C629-12FB-BB2F-144C-D9082365867F}"/>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EAST COASTAL REGION</a:t>
            </a:r>
          </a:p>
        </p:txBody>
      </p:sp>
      <p:pic>
        <p:nvPicPr>
          <p:cNvPr id="2" name="Picture 1">
            <a:extLst>
              <a:ext uri="{FF2B5EF4-FFF2-40B4-BE49-F238E27FC236}">
                <a16:creationId xmlns:a16="http://schemas.microsoft.com/office/drawing/2014/main" id="{95699D21-606E-97D9-CA2F-7B43EA1B0641}"/>
              </a:ext>
            </a:extLst>
          </p:cNvPr>
          <p:cNvPicPr>
            <a:picLocks noChangeAspect="1"/>
          </p:cNvPicPr>
          <p:nvPr/>
        </p:nvPicPr>
        <p:blipFill>
          <a:blip r:embed="rId4"/>
          <a:stretch>
            <a:fillRect/>
          </a:stretch>
        </p:blipFill>
        <p:spPr>
          <a:xfrm>
            <a:off x="1053876" y="3125972"/>
            <a:ext cx="2049129" cy="3027376"/>
          </a:xfrm>
          <a:prstGeom prst="rect">
            <a:avLst/>
          </a:prstGeom>
        </p:spPr>
      </p:pic>
    </p:spTree>
    <p:extLst>
      <p:ext uri="{BB962C8B-B14F-4D97-AF65-F5344CB8AC3E}">
        <p14:creationId xmlns:p14="http://schemas.microsoft.com/office/powerpoint/2010/main" val="239199713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7392-1AE4-29D7-DE08-47B2BF601E7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EE0848E-3382-3D5E-FD3E-38C860849912}"/>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68B69F3-A347-6F2B-6561-0AF8BEF152B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62BF0CF-2171-015D-E425-F5A73692E41E}"/>
              </a:ext>
            </a:extLst>
          </p:cNvPr>
          <p:cNvSpPr txBox="1"/>
          <p:nvPr/>
        </p:nvSpPr>
        <p:spPr>
          <a:xfrm>
            <a:off x="4171272" y="1796970"/>
            <a:ext cx="7538128" cy="4396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It includes the states of Gujarat, Maharashtra, Goa, Karnataka, Kerala, and Tamil Nadu.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The region consists of three sections: the Northern part of the coast is called the Konkan (Mumbai to Goa), the central stretch is called the Kanara or the "</a:t>
            </a:r>
            <a:r>
              <a:rPr lang="en-US" sz="2700" dirty="0" err="1">
                <a:solidFill>
                  <a:schemeClr val="tx1"/>
                </a:solidFill>
              </a:rPr>
              <a:t>Karavali</a:t>
            </a:r>
            <a:r>
              <a:rPr lang="en-US" sz="2700" dirty="0">
                <a:solidFill>
                  <a:schemeClr val="tx1"/>
                </a:solidFill>
              </a:rPr>
              <a:t>", while the southern stretch is referred to as the Malabar Coast.</a:t>
            </a:r>
          </a:p>
        </p:txBody>
      </p:sp>
      <p:sp>
        <p:nvSpPr>
          <p:cNvPr id="11" name="Line">
            <a:extLst>
              <a:ext uri="{FF2B5EF4-FFF2-40B4-BE49-F238E27FC236}">
                <a16:creationId xmlns:a16="http://schemas.microsoft.com/office/drawing/2014/main" id="{4092F2AB-508D-C8F4-D4BC-A78A03409908}"/>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4273265-1AFF-795E-2F31-2726549C72F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A5C5E48-1A7E-669D-1348-2E84091C5EAE}"/>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D9E62D4D-6E7D-B696-63BC-7259CC081411}"/>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4D49E20-CDD1-2944-2209-14795B5CA0C4}"/>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27</a:t>
            </a:fld>
            <a:endParaRPr dirty="0"/>
          </a:p>
        </p:txBody>
      </p:sp>
      <p:pic>
        <p:nvPicPr>
          <p:cNvPr id="5" name="Picture 4">
            <a:extLst>
              <a:ext uri="{FF2B5EF4-FFF2-40B4-BE49-F238E27FC236}">
                <a16:creationId xmlns:a16="http://schemas.microsoft.com/office/drawing/2014/main" id="{2F2EF4BA-BA1F-0184-32B3-26B1BE41E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0ACCCAC-EFEC-01BF-DF42-9239A6E52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3E571C0A-1C20-A1BB-C940-9C61B146530C}"/>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WEST COASTAL REGION</a:t>
            </a:r>
          </a:p>
        </p:txBody>
      </p:sp>
      <p:pic>
        <p:nvPicPr>
          <p:cNvPr id="3" name="Picture 2">
            <a:extLst>
              <a:ext uri="{FF2B5EF4-FFF2-40B4-BE49-F238E27FC236}">
                <a16:creationId xmlns:a16="http://schemas.microsoft.com/office/drawing/2014/main" id="{240610EA-9C04-AAFF-DD36-7D53CCC0C6AD}"/>
              </a:ext>
            </a:extLst>
          </p:cNvPr>
          <p:cNvPicPr>
            <a:picLocks noChangeAspect="1"/>
          </p:cNvPicPr>
          <p:nvPr/>
        </p:nvPicPr>
        <p:blipFill>
          <a:blip r:embed="rId4"/>
          <a:stretch>
            <a:fillRect/>
          </a:stretch>
        </p:blipFill>
        <p:spPr>
          <a:xfrm>
            <a:off x="637733" y="3092818"/>
            <a:ext cx="3026691" cy="3239577"/>
          </a:xfrm>
          <a:prstGeom prst="rect">
            <a:avLst/>
          </a:prstGeom>
        </p:spPr>
      </p:pic>
    </p:spTree>
    <p:extLst>
      <p:ext uri="{BB962C8B-B14F-4D97-AF65-F5344CB8AC3E}">
        <p14:creationId xmlns:p14="http://schemas.microsoft.com/office/powerpoint/2010/main" val="7128833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2B12-B909-24BD-E568-519F74C3D61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FBDD361-A93E-25A4-0151-4CE002C0C0E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4AFE2B3-5E83-826C-D0C7-C0C02D21247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A371C5E-26A3-E4A5-4BB5-F5769F1C9FFF}"/>
              </a:ext>
            </a:extLst>
          </p:cNvPr>
          <p:cNvSpPr txBox="1"/>
          <p:nvPr/>
        </p:nvSpPr>
        <p:spPr>
          <a:xfrm>
            <a:off x="4171272" y="1796970"/>
            <a:ext cx="7538128" cy="3794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Construction of protective works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Reduction of flood flows by storage</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Modifying the susceptibility to flood damage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Soil conservation in catchment area </a:t>
            </a:r>
          </a:p>
        </p:txBody>
      </p:sp>
      <p:sp>
        <p:nvSpPr>
          <p:cNvPr id="11" name="Line">
            <a:extLst>
              <a:ext uri="{FF2B5EF4-FFF2-40B4-BE49-F238E27FC236}">
                <a16:creationId xmlns:a16="http://schemas.microsoft.com/office/drawing/2014/main" id="{1ADDAA54-BF94-F52B-8A37-C1CC53B787C4}"/>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7EC5A16-40BA-B0A1-15C3-3085FEBB379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2017F1F-A9BB-F7B8-7F18-52CF37B217EF}"/>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A50462D-A22D-7983-AE7E-F0CE4B2346B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0E63799-F122-0372-E0E1-AE975D11DDD4}"/>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28</a:t>
            </a:fld>
            <a:endParaRPr dirty="0"/>
          </a:p>
        </p:txBody>
      </p:sp>
      <p:pic>
        <p:nvPicPr>
          <p:cNvPr id="5" name="Picture 4">
            <a:extLst>
              <a:ext uri="{FF2B5EF4-FFF2-40B4-BE49-F238E27FC236}">
                <a16:creationId xmlns:a16="http://schemas.microsoft.com/office/drawing/2014/main" id="{E78B564D-198C-E0F9-8B01-C92BE579D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12173BD-70AC-7156-434F-E927B70E1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DBE5F55-ECE4-F7B2-13D7-9AA31D16EBF3}"/>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CONTROL MEASURE</a:t>
            </a:r>
          </a:p>
        </p:txBody>
      </p:sp>
    </p:spTree>
    <p:extLst>
      <p:ext uri="{BB962C8B-B14F-4D97-AF65-F5344CB8AC3E}">
        <p14:creationId xmlns:p14="http://schemas.microsoft.com/office/powerpoint/2010/main" val="9124663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031C-A60F-E390-29A8-C0E53A32F75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7759FF-584B-F1B5-01F4-DD059F7DB597}"/>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640D3A1-B8D4-1678-8CFC-7A4A074A01A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3B87595-11EC-6BB6-DBD2-7B8F76CD8C3E}"/>
              </a:ext>
            </a:extLst>
          </p:cNvPr>
          <p:cNvSpPr txBox="1"/>
          <p:nvPr/>
        </p:nvSpPr>
        <p:spPr>
          <a:xfrm>
            <a:off x="4171272" y="1796970"/>
            <a:ext cx="7538128" cy="4828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Incessant heavy rainfall in particular area</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Climate change</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Population</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Sudden change of river course</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Uncontrolled and unplanned expansion of the town</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Encroachment</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Old drainage system</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Improper Solid Waste Disposal</a:t>
            </a:r>
          </a:p>
          <a:p>
            <a:pPr marL="507987" indent="-507987" algn="just">
              <a:spcBef>
                <a:spcPts val="2000"/>
              </a:spcBef>
              <a:buSzPct val="100000"/>
              <a:buAutoNum type="arabicParenR"/>
              <a:defRPr sz="5400">
                <a:latin typeface="Open Sans"/>
                <a:ea typeface="Open Sans"/>
                <a:cs typeface="Open Sans"/>
                <a:sym typeface="Open Sans"/>
              </a:defRPr>
            </a:pPr>
            <a:r>
              <a:rPr lang="en-US" sz="1800" dirty="0">
                <a:solidFill>
                  <a:schemeClr val="tx1"/>
                </a:solidFill>
              </a:rPr>
              <a:t>Lack of relief shelters</a:t>
            </a:r>
          </a:p>
        </p:txBody>
      </p:sp>
      <p:sp>
        <p:nvSpPr>
          <p:cNvPr id="11" name="Line">
            <a:extLst>
              <a:ext uri="{FF2B5EF4-FFF2-40B4-BE49-F238E27FC236}">
                <a16:creationId xmlns:a16="http://schemas.microsoft.com/office/drawing/2014/main" id="{D25E65A1-14EE-E24B-A20C-ED755EA9AC8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D1DB195-DE95-A3F3-8D5E-B1501C3B328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BC2A633-374E-5D64-C89B-C22C643F7298}"/>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0F111D5-12FB-BF6D-156B-44402F88742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0CE1D2B-A26E-5CF9-E495-C5E683C9B6E1}"/>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29</a:t>
            </a:fld>
            <a:endParaRPr dirty="0"/>
          </a:p>
        </p:txBody>
      </p:sp>
      <p:pic>
        <p:nvPicPr>
          <p:cNvPr id="5" name="Picture 4">
            <a:extLst>
              <a:ext uri="{FF2B5EF4-FFF2-40B4-BE49-F238E27FC236}">
                <a16:creationId xmlns:a16="http://schemas.microsoft.com/office/drawing/2014/main" id="{5F523D80-2166-84FF-EC70-71252924F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16E8772-F047-9DD5-1174-7E5A673C9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9CA44EC-F01E-F51F-0392-2C654E4C458A}"/>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PROBLEMS OF FLOOD MANAGEMENT</a:t>
            </a:r>
          </a:p>
        </p:txBody>
      </p:sp>
    </p:spTree>
    <p:extLst>
      <p:ext uri="{BB962C8B-B14F-4D97-AF65-F5344CB8AC3E}">
        <p14:creationId xmlns:p14="http://schemas.microsoft.com/office/powerpoint/2010/main" val="8564927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84140-A56D-0974-2041-EA22E805D41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0562669-423B-FEAF-DB4A-1FE127A9DEA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B574F57-98B0-9A22-472C-1048F48B625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A217941-D5B6-E4CC-7AE1-4432DDF747DE}"/>
              </a:ext>
            </a:extLst>
          </p:cNvPr>
          <p:cNvSpPr txBox="1"/>
          <p:nvPr/>
        </p:nvSpPr>
        <p:spPr>
          <a:xfrm>
            <a:off x="4196166" y="1679689"/>
            <a:ext cx="7538128" cy="5109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Definition: Terrain is the term for an area of land. Terrain may include, flat plains, mountains, forests. Terrain.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In physical geography, terrain is the lay of the land. This is usually expressed in terms of the elevation, slope, and orientation of terrain features.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Terrain affects surface water flow and distribution. Over a large area, it can affect weather and climate patterns.</a:t>
            </a:r>
          </a:p>
        </p:txBody>
      </p:sp>
      <p:sp>
        <p:nvSpPr>
          <p:cNvPr id="11" name="Line">
            <a:extLst>
              <a:ext uri="{FF2B5EF4-FFF2-40B4-BE49-F238E27FC236}">
                <a16:creationId xmlns:a16="http://schemas.microsoft.com/office/drawing/2014/main" id="{8372627F-03EB-DD75-3C1A-339369280BE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13D3B4C3-9D98-7B7A-2EB2-D0BFBF00A6C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CF8DB36-6739-0E41-99F4-C1261658CEED}"/>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A28EBA7-7852-128B-E82B-6DAB6208BAB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0A29DAE-E2BC-F379-AC7A-5AC20F4D907A}"/>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a:t>
            </a:fld>
            <a:endParaRPr dirty="0"/>
          </a:p>
        </p:txBody>
      </p:sp>
      <p:pic>
        <p:nvPicPr>
          <p:cNvPr id="5" name="Picture 4">
            <a:extLst>
              <a:ext uri="{FF2B5EF4-FFF2-40B4-BE49-F238E27FC236}">
                <a16:creationId xmlns:a16="http://schemas.microsoft.com/office/drawing/2014/main" id="{76B2B73F-E47C-1BAF-2B9F-9CE6B5211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686DF3A-D6F6-07DE-265D-D43682C99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2E92071D-3C4A-1EE3-3862-2AC9FBA89EAE}"/>
              </a:ext>
            </a:extLst>
          </p:cNvPr>
          <p:cNvSpPr txBox="1"/>
          <p:nvPr/>
        </p:nvSpPr>
        <p:spPr>
          <a:xfrm>
            <a:off x="198576" y="1392172"/>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INTRODUCTIONTERRAIN </a:t>
            </a:r>
          </a:p>
        </p:txBody>
      </p:sp>
    </p:spTree>
    <p:extLst>
      <p:ext uri="{BB962C8B-B14F-4D97-AF65-F5344CB8AC3E}">
        <p14:creationId xmlns:p14="http://schemas.microsoft.com/office/powerpoint/2010/main" val="15830657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48B3C-5C81-547E-CDBD-8CAD24706BB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AA31282-F718-6882-F918-9F9EF9D1EE3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8814701-B00A-7F87-951A-C6B0BB98049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3D41A81-9C6F-899A-D28B-60AA9025AB5F}"/>
              </a:ext>
            </a:extLst>
          </p:cNvPr>
          <p:cNvSpPr txBox="1"/>
          <p:nvPr/>
        </p:nvSpPr>
        <p:spPr>
          <a:xfrm>
            <a:off x="4171272" y="1796970"/>
            <a:ext cx="7538128" cy="5374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Embankments constructed parallel to river bank to continue the river water within a specified section.</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Increase the discharge or velocity of stream or to decrease the stage and duration of flood</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Increase in size of cross section by widening and    excavating stream bed.</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Increasing velocity by smoothing river bed.</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Diversion method</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FC204226-5DCF-CE1B-9CC8-11C32A3A7004}"/>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EA4F5C8-7EAF-EFF2-EE91-E5C5746B5F0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1392225-63F1-2318-C070-CE9425A0E1C0}"/>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65F62A3-13F0-D561-A22F-6AE826D06F1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12F8CB9-3ED8-0927-5007-E332C9EE51B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30</a:t>
            </a:fld>
            <a:endParaRPr dirty="0"/>
          </a:p>
        </p:txBody>
      </p:sp>
      <p:pic>
        <p:nvPicPr>
          <p:cNvPr id="5" name="Picture 4">
            <a:extLst>
              <a:ext uri="{FF2B5EF4-FFF2-40B4-BE49-F238E27FC236}">
                <a16:creationId xmlns:a16="http://schemas.microsoft.com/office/drawing/2014/main" id="{355A819A-1534-4685-3911-C7960991B6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9A98050-3511-1979-80A1-C63312374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64FF92C0-2963-DE12-7040-393B0097A820}"/>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MITIGATION MEASURES</a:t>
            </a:r>
          </a:p>
        </p:txBody>
      </p:sp>
    </p:spTree>
    <p:extLst>
      <p:ext uri="{BB962C8B-B14F-4D97-AF65-F5344CB8AC3E}">
        <p14:creationId xmlns:p14="http://schemas.microsoft.com/office/powerpoint/2010/main" val="4368618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FCAB-811F-96D8-66C6-C53D36DD74A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A747B15-0F9C-1960-C4E5-FC1226E9C276}"/>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C56056E-DA8E-020B-CE82-74B71432189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58B81BA-158D-B65A-37AD-0C67C9BEB0F6}"/>
              </a:ext>
            </a:extLst>
          </p:cNvPr>
          <p:cNvSpPr txBox="1"/>
          <p:nvPr/>
        </p:nvSpPr>
        <p:spPr>
          <a:xfrm>
            <a:off x="4171272" y="1796970"/>
            <a:ext cx="7538128" cy="4048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Flood wall: Concrete walls constructed just on the river bank.</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Levees/ Embankments : An earth dyke or embankment used for flood control. River side protected by stone pitching and country side protected by turfing.</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4EDBEA49-64D9-BB5C-B018-D32A2F6A68C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51766D4-E8EA-CA8D-1248-6A4AE47956F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0C28E7E-A832-1887-72B7-8C6CFA00F4B3}"/>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09686818-E1B6-0589-3027-E857716CE08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31E5DA7-8777-F0D4-57DE-6E8D22D23E5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31</a:t>
            </a:fld>
            <a:endParaRPr dirty="0"/>
          </a:p>
        </p:txBody>
      </p:sp>
      <p:pic>
        <p:nvPicPr>
          <p:cNvPr id="5" name="Picture 4">
            <a:extLst>
              <a:ext uri="{FF2B5EF4-FFF2-40B4-BE49-F238E27FC236}">
                <a16:creationId xmlns:a16="http://schemas.microsoft.com/office/drawing/2014/main" id="{57DAED25-5E2F-314B-1F7E-C61D3DE8D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770A8DF-463A-86AE-9F08-FFA97874B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715BC5C-758C-3E15-D50B-EDCA51453A6D}"/>
              </a:ext>
            </a:extLst>
          </p:cNvPr>
          <p:cNvSpPr txBox="1"/>
          <p:nvPr/>
        </p:nvSpPr>
        <p:spPr>
          <a:xfrm>
            <a:off x="218291" y="1409723"/>
            <a:ext cx="3997590"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MITIGATION MEASURES</a:t>
            </a:r>
          </a:p>
        </p:txBody>
      </p:sp>
      <p:pic>
        <p:nvPicPr>
          <p:cNvPr id="2" name="Picture 1">
            <a:extLst>
              <a:ext uri="{FF2B5EF4-FFF2-40B4-BE49-F238E27FC236}">
                <a16:creationId xmlns:a16="http://schemas.microsoft.com/office/drawing/2014/main" id="{4B76477F-29DA-077A-2889-D9D6EC9D2EEC}"/>
              </a:ext>
            </a:extLst>
          </p:cNvPr>
          <p:cNvPicPr>
            <a:picLocks noChangeAspect="1"/>
          </p:cNvPicPr>
          <p:nvPr/>
        </p:nvPicPr>
        <p:blipFill>
          <a:blip r:embed="rId5"/>
          <a:stretch>
            <a:fillRect/>
          </a:stretch>
        </p:blipFill>
        <p:spPr>
          <a:xfrm>
            <a:off x="5983481" y="4510288"/>
            <a:ext cx="4457894" cy="2246112"/>
          </a:xfrm>
          <a:prstGeom prst="rect">
            <a:avLst/>
          </a:prstGeom>
        </p:spPr>
      </p:pic>
    </p:spTree>
    <p:extLst>
      <p:ext uri="{BB962C8B-B14F-4D97-AF65-F5344CB8AC3E}">
        <p14:creationId xmlns:p14="http://schemas.microsoft.com/office/powerpoint/2010/main" val="28728196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59B9E-A394-1BF2-2DCE-AF0E3723368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BF8E808-B1D0-6EA9-5C37-F858581BC3A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3232BB2-113D-D131-6970-84C0D9F4D46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4814670-89C7-3272-62CF-3C7CFB73F6A8}"/>
              </a:ext>
            </a:extLst>
          </p:cNvPr>
          <p:cNvSpPr txBox="1"/>
          <p:nvPr/>
        </p:nvSpPr>
        <p:spPr>
          <a:xfrm>
            <a:off x="4171272" y="1682041"/>
            <a:ext cx="7538128" cy="5808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Installation and Implementation of Early Warning and alert System - SMS or App based alert</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Identification of low lying and high raised places.</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Preparedness of local authorities with rescue materials (bottles, ropes, </a:t>
            </a:r>
            <a:r>
              <a:rPr lang="en-US" sz="2000" dirty="0" err="1">
                <a:solidFill>
                  <a:schemeClr val="tx1"/>
                </a:solidFill>
              </a:rPr>
              <a:t>thermocoal</a:t>
            </a:r>
            <a:r>
              <a:rPr lang="en-US" sz="2000" dirty="0">
                <a:solidFill>
                  <a:schemeClr val="tx1"/>
                </a:solidFill>
              </a:rPr>
              <a:t> boats)</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Distribution of first-aid material to community.</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Broadcast of radio/TV news</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Arrangement of temporary shelters</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Flood Area Survey.</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House Damage Survey</a:t>
            </a:r>
          </a:p>
          <a:p>
            <a:pPr marL="507987" indent="-507987" algn="just">
              <a:spcBef>
                <a:spcPts val="2000"/>
              </a:spcBef>
              <a:buSzPct val="100000"/>
              <a:buAutoNum type="arabicParen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E07773E3-9F25-A3FE-89D1-D8AC88C873D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1E82E09-73E4-38DB-9046-FCD97362909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DA9418F-BB19-D819-68F6-440FB42D5EA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D0F46E8-9ED9-D68D-FF19-356E1758133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FB77D3C-D9C4-C378-B39A-384176EB439D}"/>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32</a:t>
            </a:fld>
            <a:endParaRPr dirty="0"/>
          </a:p>
        </p:txBody>
      </p:sp>
      <p:pic>
        <p:nvPicPr>
          <p:cNvPr id="5" name="Picture 4">
            <a:extLst>
              <a:ext uri="{FF2B5EF4-FFF2-40B4-BE49-F238E27FC236}">
                <a16:creationId xmlns:a16="http://schemas.microsoft.com/office/drawing/2014/main" id="{6C581A52-99FE-9067-35D5-C6EE6F8DB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CCD621E-4386-BD57-8669-9FAAFB708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5F67A5E-EE90-2FA5-A45C-9812FDAD460D}"/>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MANAGEMENT</a:t>
            </a:r>
          </a:p>
        </p:txBody>
      </p:sp>
    </p:spTree>
    <p:extLst>
      <p:ext uri="{BB962C8B-B14F-4D97-AF65-F5344CB8AC3E}">
        <p14:creationId xmlns:p14="http://schemas.microsoft.com/office/powerpoint/2010/main" val="126539643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EFF28-59B6-A59C-3DA9-67EB1E02D7B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34842D2-9572-87F4-F8CC-7170DA8B65D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C3E1F00-F87E-1437-5029-95AFCD88C6C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64A5D7B-B197-009F-0246-3E95900AA680}"/>
              </a:ext>
            </a:extLst>
          </p:cNvPr>
          <p:cNvSpPr txBox="1"/>
          <p:nvPr/>
        </p:nvSpPr>
        <p:spPr>
          <a:xfrm>
            <a:off x="4171272" y="1989072"/>
            <a:ext cx="7538128" cy="4561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Monitor local television and radio stations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Evacuation of senior citizens, ladies, kids, sick people and livestock to higher places/ shelters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Government emergency relief operations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Water level monitoring and receding status.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Assessment (Quick and detailed) of Loss to Life and property.</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83DCCDF1-E30B-985F-206A-828BD1E916F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8A6B0AD-4C09-A8E0-98E5-12BB406396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AD619CE-4597-DF4F-1B3D-642B1CB12D2C}"/>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D8ADD10-547D-3DF3-381E-7F76F46D192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49C0B2D-BF80-A482-AAA5-F05F2851BC5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33</a:t>
            </a:fld>
            <a:endParaRPr dirty="0"/>
          </a:p>
        </p:txBody>
      </p:sp>
      <p:pic>
        <p:nvPicPr>
          <p:cNvPr id="5" name="Picture 4">
            <a:extLst>
              <a:ext uri="{FF2B5EF4-FFF2-40B4-BE49-F238E27FC236}">
                <a16:creationId xmlns:a16="http://schemas.microsoft.com/office/drawing/2014/main" id="{AF0CDD67-88B9-800A-C07B-4B07C14CC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EF2FA91-0AD1-8E77-3761-EE48AA7D3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B6AE109-98F3-687A-9CC8-9A879812F282}"/>
              </a:ext>
            </a:extLst>
          </p:cNvPr>
          <p:cNvSpPr txBox="1"/>
          <p:nvPr/>
        </p:nvSpPr>
        <p:spPr>
          <a:xfrm>
            <a:off x="218291" y="1409723"/>
            <a:ext cx="3997590"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MANAGEMENT</a:t>
            </a:r>
          </a:p>
        </p:txBody>
      </p:sp>
    </p:spTree>
    <p:extLst>
      <p:ext uri="{BB962C8B-B14F-4D97-AF65-F5344CB8AC3E}">
        <p14:creationId xmlns:p14="http://schemas.microsoft.com/office/powerpoint/2010/main" val="129516227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55AD-F098-E5EF-C001-011657B89C6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4414D72-20E1-FA72-BB7A-9D04AE0FCB98}"/>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6487D43-7AB9-B4E7-DA86-00E92766068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FC1AE70-8E23-C0E9-211E-7AEDCEDF58A5}"/>
              </a:ext>
            </a:extLst>
          </p:cNvPr>
          <p:cNvSpPr txBox="1"/>
          <p:nvPr/>
        </p:nvSpPr>
        <p:spPr>
          <a:xfrm>
            <a:off x="4171272" y="1633556"/>
            <a:ext cx="7538128" cy="5224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Placement of Resources in flood affected area.</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Pre-Hospital Technique (PHT) in case of drowning case.</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Identify / Earmark the safe place / alternative place in case of flood.</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Public to sensitize about previous flood situation</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Availability of filtered drinking water</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Early warning</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Psycho Social Care to local population</a:t>
            </a:r>
          </a:p>
        </p:txBody>
      </p:sp>
      <p:sp>
        <p:nvSpPr>
          <p:cNvPr id="11" name="Line">
            <a:extLst>
              <a:ext uri="{FF2B5EF4-FFF2-40B4-BE49-F238E27FC236}">
                <a16:creationId xmlns:a16="http://schemas.microsoft.com/office/drawing/2014/main" id="{1ACFB497-9266-19F4-1B01-E4DD2CEB539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B642DEB-8313-F207-317E-0A4EE13C791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EE99045-8498-C785-CF17-7918A5ACF0E3}"/>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598192BF-F5E8-125E-F817-E16E4EDF143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2EAC6FD-FEDE-D5F6-4A9E-EA8B28C108A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34</a:t>
            </a:fld>
            <a:endParaRPr dirty="0"/>
          </a:p>
        </p:txBody>
      </p:sp>
      <p:pic>
        <p:nvPicPr>
          <p:cNvPr id="5" name="Picture 4">
            <a:extLst>
              <a:ext uri="{FF2B5EF4-FFF2-40B4-BE49-F238E27FC236}">
                <a16:creationId xmlns:a16="http://schemas.microsoft.com/office/drawing/2014/main" id="{AE362BCE-E490-1160-4A84-528F7B57D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B33FAB2-9293-5D02-D009-07A66334D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0DBA6FDD-EC7A-A231-457A-881E900C01BA}"/>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FLOOD MANAGEMENT</a:t>
            </a:r>
          </a:p>
        </p:txBody>
      </p:sp>
    </p:spTree>
    <p:extLst>
      <p:ext uri="{BB962C8B-B14F-4D97-AF65-F5344CB8AC3E}">
        <p14:creationId xmlns:p14="http://schemas.microsoft.com/office/powerpoint/2010/main" val="303648197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8263A-17BC-8342-AEDE-B559D55EBF2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893E07-D622-12BE-45F7-F983C6A7F1C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5D0105A-983B-C480-2832-3C1138525EF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DA42563-98A8-F3D8-23B4-6693AEAE1921}"/>
              </a:ext>
            </a:extLst>
          </p:cNvPr>
          <p:cNvSpPr txBox="1"/>
          <p:nvPr/>
        </p:nvSpPr>
        <p:spPr>
          <a:xfrm>
            <a:off x="4171272" y="1633556"/>
            <a:ext cx="7538128" cy="3086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Tangible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Direct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Indirect</a:t>
            </a:r>
          </a:p>
          <a:p>
            <a:pPr algn="just">
              <a:spcBef>
                <a:spcPts val="2000"/>
              </a:spcBef>
              <a:buSzPct val="100000"/>
              <a:defRPr sz="5400">
                <a:latin typeface="Open Sans"/>
                <a:ea typeface="Open Sans"/>
                <a:cs typeface="Open Sans"/>
                <a:sym typeface="Open Sans"/>
              </a:defRPr>
            </a:pPr>
            <a:r>
              <a:rPr lang="en-US" sz="2400" dirty="0">
                <a:solidFill>
                  <a:schemeClr val="tx1"/>
                </a:solidFill>
              </a:rPr>
              <a:t>2)  Intangible </a:t>
            </a:r>
          </a:p>
        </p:txBody>
      </p:sp>
      <p:sp>
        <p:nvSpPr>
          <p:cNvPr id="11" name="Line">
            <a:extLst>
              <a:ext uri="{FF2B5EF4-FFF2-40B4-BE49-F238E27FC236}">
                <a16:creationId xmlns:a16="http://schemas.microsoft.com/office/drawing/2014/main" id="{57D2868A-26F0-CB0F-E750-F064DA642398}"/>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C00FA08-A62E-5AD5-2F31-23E553EB10C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B2C13F0-275C-305A-4D56-1E9EE764EF74}"/>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82A5CC7-A5EC-DAE6-5131-09E8F10A74E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624B637-8B57-0D0C-2D52-B84605E9CE22}"/>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35</a:t>
            </a:fld>
            <a:endParaRPr dirty="0"/>
          </a:p>
        </p:txBody>
      </p:sp>
      <p:pic>
        <p:nvPicPr>
          <p:cNvPr id="5" name="Picture 4">
            <a:extLst>
              <a:ext uri="{FF2B5EF4-FFF2-40B4-BE49-F238E27FC236}">
                <a16:creationId xmlns:a16="http://schemas.microsoft.com/office/drawing/2014/main" id="{6A925342-E7AA-30F0-75B6-777E0B38B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A99CCDA-63DF-3CDB-2356-30D1600A9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2099290F-E2F7-5791-93E2-5CB6227513BB}"/>
              </a:ext>
            </a:extLst>
          </p:cNvPr>
          <p:cNvSpPr txBox="1"/>
          <p:nvPr/>
        </p:nvSpPr>
        <p:spPr>
          <a:xfrm>
            <a:off x="218291" y="1409723"/>
            <a:ext cx="3997590"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TYPES OF DAMAGES</a:t>
            </a:r>
          </a:p>
        </p:txBody>
      </p:sp>
      <p:pic>
        <p:nvPicPr>
          <p:cNvPr id="2" name="Picture 1">
            <a:extLst>
              <a:ext uri="{FF2B5EF4-FFF2-40B4-BE49-F238E27FC236}">
                <a16:creationId xmlns:a16="http://schemas.microsoft.com/office/drawing/2014/main" id="{B5841445-059E-B932-B08F-474315D3CFE8}"/>
              </a:ext>
            </a:extLst>
          </p:cNvPr>
          <p:cNvPicPr>
            <a:picLocks noChangeAspect="1"/>
          </p:cNvPicPr>
          <p:nvPr/>
        </p:nvPicPr>
        <p:blipFill>
          <a:blip r:embed="rId5"/>
          <a:stretch>
            <a:fillRect/>
          </a:stretch>
        </p:blipFill>
        <p:spPr>
          <a:xfrm>
            <a:off x="6876655" y="1783442"/>
            <a:ext cx="3704431" cy="4520749"/>
          </a:xfrm>
          <a:prstGeom prst="rect">
            <a:avLst/>
          </a:prstGeom>
        </p:spPr>
      </p:pic>
    </p:spTree>
    <p:extLst>
      <p:ext uri="{BB962C8B-B14F-4D97-AF65-F5344CB8AC3E}">
        <p14:creationId xmlns:p14="http://schemas.microsoft.com/office/powerpoint/2010/main" val="41629916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6387-666A-036F-2F2B-56D95584277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633DCA1-BCF8-4A79-D9B1-513798D118B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EB98346-52E0-CAD3-18D3-6C11D7B0828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984EA4-511A-085E-4610-51FA73DDA1C2}"/>
              </a:ext>
            </a:extLst>
          </p:cNvPr>
          <p:cNvSpPr txBox="1"/>
          <p:nvPr/>
        </p:nvSpPr>
        <p:spPr>
          <a:xfrm>
            <a:off x="4171272" y="1633556"/>
            <a:ext cx="7538128" cy="3749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Evacuation of Civil population &amp; livestock.</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Capsizing of boats / Drowning incident.  </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Snake Bite.</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Impurity of water</a:t>
            </a:r>
          </a:p>
          <a:p>
            <a:pPr algn="just">
              <a:spcBef>
                <a:spcPts val="2000"/>
              </a:spcBef>
              <a:buSzPct val="100000"/>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95827E56-631A-5665-3A49-75040659709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D883A5A-2E35-1D13-4CA0-11D62C50B62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789FCFD-5E30-E00A-B4F1-4BA6CD0F77A6}"/>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FF503F09-CD74-F7A9-B78F-B815411440F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E2453EE-2FC3-70F8-647F-953AFD9FA6B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36</a:t>
            </a:fld>
            <a:endParaRPr dirty="0"/>
          </a:p>
        </p:txBody>
      </p:sp>
      <p:pic>
        <p:nvPicPr>
          <p:cNvPr id="5" name="Picture 4">
            <a:extLst>
              <a:ext uri="{FF2B5EF4-FFF2-40B4-BE49-F238E27FC236}">
                <a16:creationId xmlns:a16="http://schemas.microsoft.com/office/drawing/2014/main" id="{DAD23127-9512-BF32-D50A-3F353D300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346F31CD-EEB3-94D1-8902-8729E15A1D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2A432C09-90E3-F678-992A-0F5D353ABC2A}"/>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IMPACT OF FLOOD</a:t>
            </a:r>
          </a:p>
        </p:txBody>
      </p:sp>
      <p:pic>
        <p:nvPicPr>
          <p:cNvPr id="3" name="Picture 2">
            <a:extLst>
              <a:ext uri="{FF2B5EF4-FFF2-40B4-BE49-F238E27FC236}">
                <a16:creationId xmlns:a16="http://schemas.microsoft.com/office/drawing/2014/main" id="{072A0135-4861-CD51-65EE-2FF8152E525B}"/>
              </a:ext>
            </a:extLst>
          </p:cNvPr>
          <p:cNvPicPr>
            <a:picLocks noChangeAspect="1"/>
          </p:cNvPicPr>
          <p:nvPr/>
        </p:nvPicPr>
        <p:blipFill>
          <a:blip r:embed="rId5"/>
          <a:stretch>
            <a:fillRect/>
          </a:stretch>
        </p:blipFill>
        <p:spPr>
          <a:xfrm>
            <a:off x="233653" y="3025553"/>
            <a:ext cx="3563061" cy="2817393"/>
          </a:xfrm>
          <a:prstGeom prst="rect">
            <a:avLst/>
          </a:prstGeom>
        </p:spPr>
      </p:pic>
    </p:spTree>
    <p:extLst>
      <p:ext uri="{BB962C8B-B14F-4D97-AF65-F5344CB8AC3E}">
        <p14:creationId xmlns:p14="http://schemas.microsoft.com/office/powerpoint/2010/main" val="353155855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B8BB-D00C-1897-6FB8-70DB96703FE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5E3403E-F291-7FC7-B038-68EB097EB1DB}"/>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EFE6DC9-0EFC-1D65-5A8D-A8D748A345E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FECBEA4-5A4D-9478-CD9A-37726B9F7FDD}"/>
              </a:ext>
            </a:extLst>
          </p:cNvPr>
          <p:cNvSpPr txBox="1"/>
          <p:nvPr/>
        </p:nvSpPr>
        <p:spPr>
          <a:xfrm>
            <a:off x="4215881" y="1567551"/>
            <a:ext cx="7538128" cy="4305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Rescuer should be trained in swimming as well as flood rescue techniques.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Every rescuer should know the handling and trouble shooting of Boat and OBM.</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Use of improvised equipment's  and modern equipment's.</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79BA5A3F-07B9-747A-C0B4-B4901EAEDAD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1482E50-5F9C-E683-6A09-299C72633F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94F7332-11E5-A6AF-774C-D507C8E64726}"/>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3B15BEFD-88B3-CFC3-98B0-46AF68CE5C2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3CA52C0-3247-1D30-D4E9-686E0AD4F79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37</a:t>
            </a:fld>
            <a:endParaRPr dirty="0"/>
          </a:p>
        </p:txBody>
      </p:sp>
      <p:pic>
        <p:nvPicPr>
          <p:cNvPr id="5" name="Picture 4">
            <a:extLst>
              <a:ext uri="{FF2B5EF4-FFF2-40B4-BE49-F238E27FC236}">
                <a16:creationId xmlns:a16="http://schemas.microsoft.com/office/drawing/2014/main" id="{79E83C9E-ADD1-89E8-93F0-E8027089E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227C1BB-D082-8D4D-FA0C-FCFBCDF24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C5B1C7D-CCE7-84E4-7D06-00B3D70BE196}"/>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PREPARATION OF RESCUE AND RELIEF IN FLOOD</a:t>
            </a:r>
          </a:p>
        </p:txBody>
      </p:sp>
      <p:pic>
        <p:nvPicPr>
          <p:cNvPr id="2" name="Picture 1">
            <a:extLst>
              <a:ext uri="{FF2B5EF4-FFF2-40B4-BE49-F238E27FC236}">
                <a16:creationId xmlns:a16="http://schemas.microsoft.com/office/drawing/2014/main" id="{67D03282-BC9B-2252-411A-7873DD961CDE}"/>
              </a:ext>
            </a:extLst>
          </p:cNvPr>
          <p:cNvPicPr>
            <a:picLocks noChangeAspect="1"/>
          </p:cNvPicPr>
          <p:nvPr/>
        </p:nvPicPr>
        <p:blipFill>
          <a:blip r:embed="rId5"/>
          <a:stretch>
            <a:fillRect/>
          </a:stretch>
        </p:blipFill>
        <p:spPr>
          <a:xfrm>
            <a:off x="304976" y="3002116"/>
            <a:ext cx="3340898" cy="3029975"/>
          </a:xfrm>
          <a:prstGeom prst="rect">
            <a:avLst/>
          </a:prstGeom>
        </p:spPr>
      </p:pic>
    </p:spTree>
    <p:extLst>
      <p:ext uri="{BB962C8B-B14F-4D97-AF65-F5344CB8AC3E}">
        <p14:creationId xmlns:p14="http://schemas.microsoft.com/office/powerpoint/2010/main" val="127264603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E61E-2DD7-70F9-0931-323801D2A7F0}"/>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2C1414DC-1B24-171A-2EFD-0633F554E6E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CF43F467-9024-B971-8D13-C4C625B87BA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DB6BA28-6684-1C76-DBC6-D937B4164FE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7106F01-EC63-C76B-82A5-29D382D9AD61}"/>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976B632-C563-64AD-D2EC-C74719440CE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FCB49FC6-6571-A2D4-F279-C6ACDF3A4C49}"/>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38</a:t>
            </a:fld>
            <a:endParaRPr dirty="0"/>
          </a:p>
        </p:txBody>
      </p:sp>
      <p:pic>
        <p:nvPicPr>
          <p:cNvPr id="5" name="Picture 4">
            <a:extLst>
              <a:ext uri="{FF2B5EF4-FFF2-40B4-BE49-F238E27FC236}">
                <a16:creationId xmlns:a16="http://schemas.microsoft.com/office/drawing/2014/main" id="{E8A68671-A969-7493-9594-1EBCC844C8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E6FCEAF-0C6B-5903-B2D0-AB0B87397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grpSp>
        <p:nvGrpSpPr>
          <p:cNvPr id="3" name="Group 14">
            <a:extLst>
              <a:ext uri="{FF2B5EF4-FFF2-40B4-BE49-F238E27FC236}">
                <a16:creationId xmlns:a16="http://schemas.microsoft.com/office/drawing/2014/main" id="{53FE635E-240A-C046-239F-ADCD3E6DCD7C}"/>
              </a:ext>
            </a:extLst>
          </p:cNvPr>
          <p:cNvGrpSpPr/>
          <p:nvPr/>
        </p:nvGrpSpPr>
        <p:grpSpPr>
          <a:xfrm>
            <a:off x="3619232" y="828805"/>
            <a:ext cx="7026322" cy="5200389"/>
            <a:chOff x="304800" y="606782"/>
            <a:chExt cx="8458200" cy="5717819"/>
          </a:xfrm>
        </p:grpSpPr>
        <p:grpSp>
          <p:nvGrpSpPr>
            <p:cNvPr id="4" name="Group 3">
              <a:extLst>
                <a:ext uri="{FF2B5EF4-FFF2-40B4-BE49-F238E27FC236}">
                  <a16:creationId xmlns:a16="http://schemas.microsoft.com/office/drawing/2014/main" id="{6B42CCE7-AF78-974D-3850-FECB9DB9EF6D}"/>
                </a:ext>
              </a:extLst>
            </p:cNvPr>
            <p:cNvGrpSpPr/>
            <p:nvPr/>
          </p:nvGrpSpPr>
          <p:grpSpPr>
            <a:xfrm>
              <a:off x="304800" y="606782"/>
              <a:ext cx="4140640" cy="5717819"/>
              <a:chOff x="1828801" y="3110244"/>
              <a:chExt cx="2346436" cy="1851216"/>
            </a:xfrm>
          </p:grpSpPr>
          <p:pic>
            <p:nvPicPr>
              <p:cNvPr id="15" name="Picture 14" descr="Flood rescue photos 010">
                <a:extLst>
                  <a:ext uri="{FF2B5EF4-FFF2-40B4-BE49-F238E27FC236}">
                    <a16:creationId xmlns:a16="http://schemas.microsoft.com/office/drawing/2014/main" id="{C8082373-8DD1-4F59-B79D-254A6B540F3C}"/>
                  </a:ext>
                </a:extLst>
              </p:cNvPr>
              <p:cNvPicPr/>
              <p:nvPr/>
            </p:nvPicPr>
            <p:blipFill>
              <a:blip r:embed="rId4" cstate="print"/>
              <a:srcRect/>
              <a:stretch>
                <a:fillRect/>
              </a:stretch>
            </p:blipFill>
            <p:spPr bwMode="auto">
              <a:xfrm>
                <a:off x="1828801" y="3110244"/>
                <a:ext cx="1122715" cy="536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Flood rescue photos 004">
                <a:extLst>
                  <a:ext uri="{FF2B5EF4-FFF2-40B4-BE49-F238E27FC236}">
                    <a16:creationId xmlns:a16="http://schemas.microsoft.com/office/drawing/2014/main" id="{56978949-07FC-25F8-9326-B038680B4A1E}"/>
                  </a:ext>
                </a:extLst>
              </p:cNvPr>
              <p:cNvPicPr/>
              <p:nvPr/>
            </p:nvPicPr>
            <p:blipFill>
              <a:blip r:embed="rId5" cstate="print"/>
              <a:srcRect/>
              <a:stretch>
                <a:fillRect/>
              </a:stretch>
            </p:blipFill>
            <p:spPr bwMode="auto">
              <a:xfrm>
                <a:off x="1828801" y="4344692"/>
                <a:ext cx="1122715" cy="616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Flood rescue photos 006">
                <a:extLst>
                  <a:ext uri="{FF2B5EF4-FFF2-40B4-BE49-F238E27FC236}">
                    <a16:creationId xmlns:a16="http://schemas.microsoft.com/office/drawing/2014/main" id="{273C15F4-CBE1-2A06-4AF6-CC61648A5FEC}"/>
                  </a:ext>
                </a:extLst>
              </p:cNvPr>
              <p:cNvPicPr/>
              <p:nvPr/>
            </p:nvPicPr>
            <p:blipFill>
              <a:blip r:embed="rId6" cstate="print"/>
              <a:srcRect/>
              <a:stretch>
                <a:fillRect/>
              </a:stretch>
            </p:blipFill>
            <p:spPr bwMode="auto">
              <a:xfrm>
                <a:off x="3037879" y="3703253"/>
                <a:ext cx="1110520" cy="56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Flood rescue photos 008">
                <a:extLst>
                  <a:ext uri="{FF2B5EF4-FFF2-40B4-BE49-F238E27FC236}">
                    <a16:creationId xmlns:a16="http://schemas.microsoft.com/office/drawing/2014/main" id="{343F3042-961B-C7ED-007D-BE84CC7F3E85}"/>
                  </a:ext>
                </a:extLst>
              </p:cNvPr>
              <p:cNvPicPr/>
              <p:nvPr/>
            </p:nvPicPr>
            <p:blipFill>
              <a:blip r:embed="rId7" cstate="print"/>
              <a:srcRect/>
              <a:stretch>
                <a:fillRect/>
              </a:stretch>
            </p:blipFill>
            <p:spPr bwMode="auto">
              <a:xfrm>
                <a:off x="1828801" y="3700517"/>
                <a:ext cx="1122715" cy="572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Flood rescue photos 007">
                <a:extLst>
                  <a:ext uri="{FF2B5EF4-FFF2-40B4-BE49-F238E27FC236}">
                    <a16:creationId xmlns:a16="http://schemas.microsoft.com/office/drawing/2014/main" id="{5BB3A489-159A-5B03-F406-3B73EB3F8F63}"/>
                  </a:ext>
                </a:extLst>
              </p:cNvPr>
              <p:cNvPicPr/>
              <p:nvPr/>
            </p:nvPicPr>
            <p:blipFill>
              <a:blip r:embed="rId8" cstate="print"/>
              <a:srcRect/>
              <a:stretch>
                <a:fillRect/>
              </a:stretch>
            </p:blipFill>
            <p:spPr bwMode="auto">
              <a:xfrm>
                <a:off x="3037879" y="3111157"/>
                <a:ext cx="1122715" cy="542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Flood rescue photos 009">
                <a:extLst>
                  <a:ext uri="{FF2B5EF4-FFF2-40B4-BE49-F238E27FC236}">
                    <a16:creationId xmlns:a16="http://schemas.microsoft.com/office/drawing/2014/main" id="{42B3F3E6-EEBE-FE89-7CF6-C422BF9A7E94}"/>
                  </a:ext>
                </a:extLst>
              </p:cNvPr>
              <p:cNvPicPr/>
              <p:nvPr/>
            </p:nvPicPr>
            <p:blipFill>
              <a:blip r:embed="rId9" cstate="print"/>
              <a:srcRect/>
              <a:stretch>
                <a:fillRect/>
              </a:stretch>
            </p:blipFill>
            <p:spPr bwMode="auto">
              <a:xfrm>
                <a:off x="3081060" y="4344692"/>
                <a:ext cx="1094177" cy="616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7" name="Picture 3" descr="cyclo_501587_tyre300">
              <a:extLst>
                <a:ext uri="{FF2B5EF4-FFF2-40B4-BE49-F238E27FC236}">
                  <a16:creationId xmlns:a16="http://schemas.microsoft.com/office/drawing/2014/main" id="{BC76C4EF-696D-6E18-1FE3-CBDC00048FA5}"/>
                </a:ext>
              </a:extLst>
            </p:cNvPr>
            <p:cNvPicPr>
              <a:picLocks noChangeAspect="1" noChangeArrowheads="1"/>
            </p:cNvPicPr>
            <p:nvPr/>
          </p:nvPicPr>
          <p:blipFill>
            <a:blip r:embed="rId10" cstate="print"/>
            <a:srcRect/>
            <a:stretch>
              <a:fillRect/>
            </a:stretch>
          </p:blipFill>
          <p:spPr>
            <a:xfrm>
              <a:off x="4648200" y="609600"/>
              <a:ext cx="19812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G:\IMG_2131.JPG">
              <a:extLst>
                <a:ext uri="{FF2B5EF4-FFF2-40B4-BE49-F238E27FC236}">
                  <a16:creationId xmlns:a16="http://schemas.microsoft.com/office/drawing/2014/main" id="{984F4498-3356-7E24-9BF5-58D8EF524F48}"/>
                </a:ext>
              </a:extLst>
            </p:cNvPr>
            <p:cNvPicPr>
              <a:picLocks noChangeAspect="1" noChangeArrowheads="1"/>
            </p:cNvPicPr>
            <p:nvPr/>
          </p:nvPicPr>
          <p:blipFill>
            <a:blip r:embed="rId11" cstate="print"/>
            <a:srcRect/>
            <a:stretch>
              <a:fillRect/>
            </a:stretch>
          </p:blipFill>
          <p:spPr bwMode="auto">
            <a:xfrm>
              <a:off x="4648200" y="2514600"/>
              <a:ext cx="1981200" cy="1675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G:\IMG_2128.JPG">
              <a:extLst>
                <a:ext uri="{FF2B5EF4-FFF2-40B4-BE49-F238E27FC236}">
                  <a16:creationId xmlns:a16="http://schemas.microsoft.com/office/drawing/2014/main" id="{8F514E39-1B36-D400-AED2-6FC6ABDCB745}"/>
                </a:ext>
              </a:extLst>
            </p:cNvPr>
            <p:cNvPicPr>
              <a:picLocks noChangeAspect="1" noChangeArrowheads="1"/>
            </p:cNvPicPr>
            <p:nvPr/>
          </p:nvPicPr>
          <p:blipFill>
            <a:blip r:embed="rId12" cstate="print"/>
            <a:srcRect/>
            <a:stretch>
              <a:fillRect/>
            </a:stretch>
          </p:blipFill>
          <p:spPr bwMode="auto">
            <a:xfrm>
              <a:off x="4648200" y="4419600"/>
              <a:ext cx="20574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4" descr="G:\IMG_2127.JPG">
              <a:extLst>
                <a:ext uri="{FF2B5EF4-FFF2-40B4-BE49-F238E27FC236}">
                  <a16:creationId xmlns:a16="http://schemas.microsoft.com/office/drawing/2014/main" id="{E2E48252-6F45-9B3E-60C6-A2058099A222}"/>
                </a:ext>
              </a:extLst>
            </p:cNvPr>
            <p:cNvPicPr>
              <a:picLocks noChangeAspect="1" noChangeArrowheads="1"/>
            </p:cNvPicPr>
            <p:nvPr/>
          </p:nvPicPr>
          <p:blipFill>
            <a:blip r:embed="rId13" cstate="print"/>
            <a:srcRect/>
            <a:stretch>
              <a:fillRect/>
            </a:stretch>
          </p:blipFill>
          <p:spPr bwMode="auto">
            <a:xfrm>
              <a:off x="6858000" y="609600"/>
              <a:ext cx="19050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5" descr="H:\photo_print\DSCN4491.JPG">
              <a:extLst>
                <a:ext uri="{FF2B5EF4-FFF2-40B4-BE49-F238E27FC236}">
                  <a16:creationId xmlns:a16="http://schemas.microsoft.com/office/drawing/2014/main" id="{F82D50BC-5DE5-E0C5-9ADA-BB705A2301ED}"/>
                </a:ext>
              </a:extLst>
            </p:cNvPr>
            <p:cNvPicPr>
              <a:picLocks noChangeAspect="1" noChangeArrowheads="1"/>
            </p:cNvPicPr>
            <p:nvPr/>
          </p:nvPicPr>
          <p:blipFill>
            <a:blip r:embed="rId14" cstate="print"/>
            <a:srcRect/>
            <a:stretch>
              <a:fillRect/>
            </a:stretch>
          </p:blipFill>
          <p:spPr bwMode="auto">
            <a:xfrm>
              <a:off x="6858000" y="2438400"/>
              <a:ext cx="1905000" cy="1827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6" descr="H:\photo_print\Selected[1].jpg">
              <a:extLst>
                <a:ext uri="{FF2B5EF4-FFF2-40B4-BE49-F238E27FC236}">
                  <a16:creationId xmlns:a16="http://schemas.microsoft.com/office/drawing/2014/main" id="{346B8EAD-F286-C72D-1557-D47EF82A17F5}"/>
                </a:ext>
              </a:extLst>
            </p:cNvPr>
            <p:cNvPicPr>
              <a:picLocks noChangeAspect="1" noChangeArrowheads="1"/>
            </p:cNvPicPr>
            <p:nvPr/>
          </p:nvPicPr>
          <p:blipFill>
            <a:blip r:embed="rId15" cstate="print"/>
            <a:srcRect/>
            <a:stretch>
              <a:fillRect/>
            </a:stretch>
          </p:blipFill>
          <p:spPr bwMode="auto">
            <a:xfrm>
              <a:off x="6858000" y="4418661"/>
              <a:ext cx="1828800" cy="1905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4" name="TextBox 23">
            <a:extLst>
              <a:ext uri="{FF2B5EF4-FFF2-40B4-BE49-F238E27FC236}">
                <a16:creationId xmlns:a16="http://schemas.microsoft.com/office/drawing/2014/main" id="{A04D8E44-CE97-AB90-4027-4B5A748D2BFD}"/>
              </a:ext>
            </a:extLst>
          </p:cNvPr>
          <p:cNvSpPr txBox="1"/>
          <p:nvPr/>
        </p:nvSpPr>
        <p:spPr>
          <a:xfrm>
            <a:off x="206234" y="2259106"/>
            <a:ext cx="3141921"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0000"/>
                </a:solidFill>
                <a:effectLst/>
                <a:uLnTx/>
                <a:uFillTx/>
                <a:latin typeface="Open sence"/>
                <a:ea typeface="+mn-ea"/>
                <a:cs typeface="Arial" panose="020B0604020202020204" pitchFamily="34" charset="0"/>
              </a:rPr>
              <a:t>TRG ON IMPROVISED RAFTS</a:t>
            </a:r>
            <a:endParaRPr kumimoji="0" lang="en-US" sz="3200" b="1" i="0" u="none" strike="noStrike" kern="1200" cap="none" spc="0" normalizeH="0" baseline="0" noProof="0" dirty="0">
              <a:ln>
                <a:noFill/>
              </a:ln>
              <a:solidFill>
                <a:srgbClr val="FF0000"/>
              </a:solidFill>
              <a:effectLst/>
              <a:uLnTx/>
              <a:uFillTx/>
              <a:latin typeface="Open sence"/>
              <a:ea typeface="+mn-ea"/>
              <a:cs typeface="+mn-cs"/>
            </a:endParaRPr>
          </a:p>
        </p:txBody>
      </p:sp>
    </p:spTree>
    <p:extLst>
      <p:ext uri="{BB962C8B-B14F-4D97-AF65-F5344CB8AC3E}">
        <p14:creationId xmlns:p14="http://schemas.microsoft.com/office/powerpoint/2010/main" val="9307110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C851A-2761-9579-C36F-B03406894F03}"/>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74C47185-07A9-428B-74A6-6D7D779AEBA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C667C2DE-C6C5-3ADE-EBE5-5ED33CC4EA1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AD067BF-9B2A-039A-894A-2C34218F620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369C42A-C387-C5C5-03A3-13BF1029DEB8}"/>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0C8FA96-4A7A-C40D-EE91-890A522FBE0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33BF9C5-19A5-63BD-A50E-8414CBA592F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39</a:t>
            </a:fld>
            <a:endParaRPr dirty="0"/>
          </a:p>
        </p:txBody>
      </p:sp>
      <p:pic>
        <p:nvPicPr>
          <p:cNvPr id="5" name="Picture 4">
            <a:extLst>
              <a:ext uri="{FF2B5EF4-FFF2-40B4-BE49-F238E27FC236}">
                <a16:creationId xmlns:a16="http://schemas.microsoft.com/office/drawing/2014/main" id="{86BF0824-70A2-4C93-8B7D-23BA904F5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7119AB8-975D-DDB3-D5F2-8D255B803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24" name="TextBox 23">
            <a:extLst>
              <a:ext uri="{FF2B5EF4-FFF2-40B4-BE49-F238E27FC236}">
                <a16:creationId xmlns:a16="http://schemas.microsoft.com/office/drawing/2014/main" id="{583BD800-B8D3-4707-D8B7-55ABD92857F7}"/>
              </a:ext>
            </a:extLst>
          </p:cNvPr>
          <p:cNvSpPr txBox="1"/>
          <p:nvPr/>
        </p:nvSpPr>
        <p:spPr>
          <a:xfrm>
            <a:off x="206234" y="2259106"/>
            <a:ext cx="3141921"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0000"/>
                </a:solidFill>
                <a:effectLst/>
                <a:uLnTx/>
                <a:uFillTx/>
                <a:latin typeface="Open sence"/>
                <a:ea typeface="+mn-ea"/>
                <a:cs typeface="Arial" panose="020B0604020202020204" pitchFamily="34" charset="0"/>
              </a:rPr>
              <a:t>SUGGESTIVE RESOURCES</a:t>
            </a:r>
          </a:p>
        </p:txBody>
      </p:sp>
      <p:pic>
        <p:nvPicPr>
          <p:cNvPr id="2" name="Picture 1">
            <a:extLst>
              <a:ext uri="{FF2B5EF4-FFF2-40B4-BE49-F238E27FC236}">
                <a16:creationId xmlns:a16="http://schemas.microsoft.com/office/drawing/2014/main" id="{D3BE5753-9460-4A30-C8B6-0E1C41078568}"/>
              </a:ext>
            </a:extLst>
          </p:cNvPr>
          <p:cNvPicPr>
            <a:picLocks noChangeAspect="1"/>
          </p:cNvPicPr>
          <p:nvPr/>
        </p:nvPicPr>
        <p:blipFill>
          <a:blip r:embed="rId4"/>
          <a:stretch>
            <a:fillRect/>
          </a:stretch>
        </p:blipFill>
        <p:spPr>
          <a:xfrm>
            <a:off x="3167150" y="719846"/>
            <a:ext cx="8516850" cy="6602540"/>
          </a:xfrm>
          <a:prstGeom prst="rect">
            <a:avLst/>
          </a:prstGeom>
        </p:spPr>
      </p:pic>
    </p:spTree>
    <p:extLst>
      <p:ext uri="{BB962C8B-B14F-4D97-AF65-F5344CB8AC3E}">
        <p14:creationId xmlns:p14="http://schemas.microsoft.com/office/powerpoint/2010/main" val="25261365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A58E-C659-2481-4688-F0C3D3A976D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4A043AB-2097-C0DE-2D77-D7E53D427EB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3724367-1ACC-3D4E-9DF0-BF50E437C57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8AF0B8-1ECE-DB55-EC02-BA83852B78AE}"/>
              </a:ext>
            </a:extLst>
          </p:cNvPr>
          <p:cNvSpPr txBox="1"/>
          <p:nvPr/>
        </p:nvSpPr>
        <p:spPr>
          <a:xfrm>
            <a:off x="4196166" y="2401165"/>
            <a:ext cx="7538128" cy="28246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 floodplain is a flat area of land that is located next to a river or stream and is regularly flooded</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Some floodplains are extraordinarily wide.</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Some rivers have very narrow floodplains. </a:t>
            </a:r>
          </a:p>
        </p:txBody>
      </p:sp>
      <p:sp>
        <p:nvSpPr>
          <p:cNvPr id="11" name="Line">
            <a:extLst>
              <a:ext uri="{FF2B5EF4-FFF2-40B4-BE49-F238E27FC236}">
                <a16:creationId xmlns:a16="http://schemas.microsoft.com/office/drawing/2014/main" id="{DD594DC1-4973-DAD2-BF26-817B0B4DE10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0FDC8F6-E02C-6F80-49CD-1E8ECE71C5F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248F40B-F387-EC4B-07D1-8C396D26C63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5FC3853-A4E5-BCB0-EE33-462C2A5D6FD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9CBCBB2-E704-8617-7220-EFCFE9000F6C}"/>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a:t>
            </a:fld>
            <a:endParaRPr dirty="0"/>
          </a:p>
        </p:txBody>
      </p:sp>
      <p:pic>
        <p:nvPicPr>
          <p:cNvPr id="5" name="Picture 4">
            <a:extLst>
              <a:ext uri="{FF2B5EF4-FFF2-40B4-BE49-F238E27FC236}">
                <a16:creationId xmlns:a16="http://schemas.microsoft.com/office/drawing/2014/main" id="{EE30B1BA-076E-0574-D117-594F42479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97A9347-E47E-6207-21E7-8634909E0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39CC10B-F22E-4065-8C6D-4F38B4036557}"/>
              </a:ext>
            </a:extLst>
          </p:cNvPr>
          <p:cNvSpPr txBox="1"/>
          <p:nvPr/>
        </p:nvSpPr>
        <p:spPr>
          <a:xfrm>
            <a:off x="86276" y="1948142"/>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INTRODUCTIONTERRAIN </a:t>
            </a:r>
          </a:p>
        </p:txBody>
      </p:sp>
    </p:spTree>
    <p:extLst>
      <p:ext uri="{BB962C8B-B14F-4D97-AF65-F5344CB8AC3E}">
        <p14:creationId xmlns:p14="http://schemas.microsoft.com/office/powerpoint/2010/main" val="222962600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64C3D-9B7D-358E-5DF8-93B21DCF9728}"/>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A968A628-72EF-332D-C410-EB0F39FD306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8CF35D2F-68DA-55F2-3F30-E2358A60BD5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79AB6C65-2C75-E064-CC51-C803F91311F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399AC87-233D-0881-3ED0-43C743D69DFA}"/>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5734C662-64BB-473B-4DB2-DAFC1678AC8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6CFBF44B-56CB-898D-7E54-1B4E19F52AB2}"/>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40</a:t>
            </a:fld>
            <a:endParaRPr dirty="0"/>
          </a:p>
        </p:txBody>
      </p:sp>
      <p:pic>
        <p:nvPicPr>
          <p:cNvPr id="5" name="Picture 4">
            <a:extLst>
              <a:ext uri="{FF2B5EF4-FFF2-40B4-BE49-F238E27FC236}">
                <a16:creationId xmlns:a16="http://schemas.microsoft.com/office/drawing/2014/main" id="{35094A3B-9017-A3A0-7F33-0FB71A60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01BD240-1BF2-2CBF-4C72-F794C141E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24" name="TextBox 23">
            <a:extLst>
              <a:ext uri="{FF2B5EF4-FFF2-40B4-BE49-F238E27FC236}">
                <a16:creationId xmlns:a16="http://schemas.microsoft.com/office/drawing/2014/main" id="{A52E6516-50F9-7BF7-E65A-BCF3DFDEE5B5}"/>
              </a:ext>
            </a:extLst>
          </p:cNvPr>
          <p:cNvSpPr txBox="1"/>
          <p:nvPr/>
        </p:nvSpPr>
        <p:spPr>
          <a:xfrm>
            <a:off x="206234" y="2259106"/>
            <a:ext cx="3141921"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0000"/>
                </a:solidFill>
                <a:effectLst/>
                <a:uLnTx/>
                <a:uFillTx/>
                <a:latin typeface="Open sence"/>
                <a:ea typeface="+mn-ea"/>
                <a:cs typeface="Arial" panose="020B0604020202020204" pitchFamily="34" charset="0"/>
              </a:rPr>
              <a:t>USE SAFETY ITEMS PROPERLY</a:t>
            </a:r>
          </a:p>
        </p:txBody>
      </p:sp>
      <p:pic>
        <p:nvPicPr>
          <p:cNvPr id="3" name="Picture 2" descr="D:\Inspr Ajit\PPT\Photos in Kosi flood\E Coy\E-2 team\IMG-20140817-WA0012.jpg">
            <a:extLst>
              <a:ext uri="{FF2B5EF4-FFF2-40B4-BE49-F238E27FC236}">
                <a16:creationId xmlns:a16="http://schemas.microsoft.com/office/drawing/2014/main" id="{EAAAFE92-5880-B768-FAF8-EB95F276E5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79" t="32316" r="12034"/>
          <a:stretch>
            <a:fillRect/>
          </a:stretch>
        </p:blipFill>
        <p:spPr bwMode="auto">
          <a:xfrm>
            <a:off x="3943568" y="1587806"/>
            <a:ext cx="5930333" cy="3250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Left"/>
            <a:lightRig rig="threePt" dir="t"/>
          </a:scene3d>
        </p:spPr>
      </p:pic>
    </p:spTree>
    <p:extLst>
      <p:ext uri="{BB962C8B-B14F-4D97-AF65-F5344CB8AC3E}">
        <p14:creationId xmlns:p14="http://schemas.microsoft.com/office/powerpoint/2010/main" val="735252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00624-E844-C84B-1791-A95FB6E3936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18F612-D974-0935-600A-F29B92A1DDA1}"/>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E5787A94-2AB8-4680-7E71-EB119DF7F18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4E5383B-22C3-2F64-7821-330C235DFAD1}"/>
              </a:ext>
            </a:extLst>
          </p:cNvPr>
          <p:cNvSpPr txBox="1"/>
          <p:nvPr/>
        </p:nvSpPr>
        <p:spPr>
          <a:xfrm>
            <a:off x="4215881" y="2024680"/>
            <a:ext cx="7538128" cy="3642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Constant monitor IMD Alert /  Website.  </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Mobile Nos of senior officials may be registered to receive IMD Alert.</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Emergency Operation Centre may constantly monitor these updates and further appraise to concern </a:t>
            </a:r>
            <a:r>
              <a:rPr lang="en-US" sz="2400" dirty="0" err="1">
                <a:solidFill>
                  <a:schemeClr val="tx1"/>
                </a:solidFill>
              </a:rPr>
              <a:t>Comdrs</a:t>
            </a:r>
            <a:r>
              <a:rPr lang="en-US" sz="2400" dirty="0">
                <a:solidFill>
                  <a:schemeClr val="tx1"/>
                </a:solidFill>
              </a:rPr>
              <a:t>. </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D4915036-519E-12FA-1FA0-7AFF4466D15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862D362-58EB-38EA-FA4E-85B7B7572EC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EF38EC8-738D-6550-7F65-56C452BDDE5C}"/>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C2E12B2-0A6D-3C1D-6EAB-EF16FA53EDF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5D17FCA-E2F5-1DE1-90E8-3792E1A11AA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41</a:t>
            </a:fld>
            <a:endParaRPr dirty="0"/>
          </a:p>
        </p:txBody>
      </p:sp>
      <p:pic>
        <p:nvPicPr>
          <p:cNvPr id="5" name="Picture 4">
            <a:extLst>
              <a:ext uri="{FF2B5EF4-FFF2-40B4-BE49-F238E27FC236}">
                <a16:creationId xmlns:a16="http://schemas.microsoft.com/office/drawing/2014/main" id="{0DB9F90F-5E75-CD87-BB35-BC9AA8667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3E24B21B-C2A9-9D99-3557-BFCC53806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546E008-D280-2A04-784D-875BCB67A161}"/>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USE OF INFO TECHNOLOGY</a:t>
            </a:r>
          </a:p>
        </p:txBody>
      </p:sp>
      <p:pic>
        <p:nvPicPr>
          <p:cNvPr id="2" name="Picture 1">
            <a:extLst>
              <a:ext uri="{FF2B5EF4-FFF2-40B4-BE49-F238E27FC236}">
                <a16:creationId xmlns:a16="http://schemas.microsoft.com/office/drawing/2014/main" id="{1A61DCA2-86F5-402F-138C-23FC2A576A5A}"/>
              </a:ext>
            </a:extLst>
          </p:cNvPr>
          <p:cNvPicPr>
            <a:picLocks noChangeAspect="1"/>
          </p:cNvPicPr>
          <p:nvPr/>
        </p:nvPicPr>
        <p:blipFill>
          <a:blip r:embed="rId5"/>
          <a:stretch>
            <a:fillRect/>
          </a:stretch>
        </p:blipFill>
        <p:spPr>
          <a:xfrm>
            <a:off x="304976" y="3002116"/>
            <a:ext cx="3340898" cy="3029975"/>
          </a:xfrm>
          <a:prstGeom prst="rect">
            <a:avLst/>
          </a:prstGeom>
        </p:spPr>
      </p:pic>
    </p:spTree>
    <p:extLst>
      <p:ext uri="{BB962C8B-B14F-4D97-AF65-F5344CB8AC3E}">
        <p14:creationId xmlns:p14="http://schemas.microsoft.com/office/powerpoint/2010/main" val="228647421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2E62-698F-555D-CB09-E059A36955A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BE87791-A42F-7227-D0F1-2026F116ADEA}"/>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A9C09FD-7E89-09F4-69A4-CD27DD2957F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064156A-835D-38F2-7D5E-076C81486AF5}"/>
              </a:ext>
            </a:extLst>
          </p:cNvPr>
          <p:cNvSpPr txBox="1"/>
          <p:nvPr/>
        </p:nvSpPr>
        <p:spPr>
          <a:xfrm>
            <a:off x="4215881" y="2024680"/>
            <a:ext cx="7538128" cy="2423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If evacuated secure your property</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Take only necessities with you</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Do not cross flooded areas on foot or vehicle </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Collaborate with public safety bodies </a:t>
            </a:r>
          </a:p>
        </p:txBody>
      </p:sp>
      <p:sp>
        <p:nvSpPr>
          <p:cNvPr id="11" name="Line">
            <a:extLst>
              <a:ext uri="{FF2B5EF4-FFF2-40B4-BE49-F238E27FC236}">
                <a16:creationId xmlns:a16="http://schemas.microsoft.com/office/drawing/2014/main" id="{FA4A74BB-5AA0-77A0-DC6F-879A4990230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6E07CE3-A8DA-D782-97E6-A8775E7A353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0A45653-8BC7-BBC8-BE93-F2BDA2080AA2}"/>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D95722B3-1D3D-CD6C-0CF1-5D84B558491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BA79E47-9176-7F13-FA8F-F35466511E6D}"/>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42</a:t>
            </a:fld>
            <a:endParaRPr dirty="0"/>
          </a:p>
        </p:txBody>
      </p:sp>
      <p:pic>
        <p:nvPicPr>
          <p:cNvPr id="5" name="Picture 4">
            <a:extLst>
              <a:ext uri="{FF2B5EF4-FFF2-40B4-BE49-F238E27FC236}">
                <a16:creationId xmlns:a16="http://schemas.microsoft.com/office/drawing/2014/main" id="{8A953553-05BA-9B44-0DE0-511682B2E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C23246E-4E24-28E0-D569-4C0C7204A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22F5EB2-F605-8E5A-4E24-517457485251}"/>
              </a:ext>
            </a:extLst>
          </p:cNvPr>
          <p:cNvSpPr txBox="1"/>
          <p:nvPr/>
        </p:nvSpPr>
        <p:spPr>
          <a:xfrm>
            <a:off x="218291" y="1409723"/>
            <a:ext cx="3997590"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DURING FLOOD</a:t>
            </a:r>
          </a:p>
        </p:txBody>
      </p:sp>
    </p:spTree>
    <p:extLst>
      <p:ext uri="{BB962C8B-B14F-4D97-AF65-F5344CB8AC3E}">
        <p14:creationId xmlns:p14="http://schemas.microsoft.com/office/powerpoint/2010/main" val="46553501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E53F7-D6A7-C77D-3584-FBA15223FC3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B6EEDDD-0751-D293-CD94-04F5E20C499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96BE0DA-A1AB-A7A1-06B5-39FF3707FDC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80705AD-C9C7-A7C6-6AC0-A10C0F2D1D26}"/>
              </a:ext>
            </a:extLst>
          </p:cNvPr>
          <p:cNvSpPr txBox="1"/>
          <p:nvPr/>
        </p:nvSpPr>
        <p:spPr>
          <a:xfrm>
            <a:off x="4215881" y="2024680"/>
            <a:ext cx="7538128" cy="4155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Keep calm, do not panic</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Check for injured and if possible help them</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Listen to radio, TV. Use telephone sparingly</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Collaborate with rescue and assistance services.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Collaborate in identification of bodies.</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Make yourself available to help with rehabilitation work.</a:t>
            </a:r>
          </a:p>
        </p:txBody>
      </p:sp>
      <p:sp>
        <p:nvSpPr>
          <p:cNvPr id="11" name="Line">
            <a:extLst>
              <a:ext uri="{FF2B5EF4-FFF2-40B4-BE49-F238E27FC236}">
                <a16:creationId xmlns:a16="http://schemas.microsoft.com/office/drawing/2014/main" id="{3C76A2B7-D846-8446-651D-212B92A6CE5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7CF7CC64-DFC1-05B7-487A-FA0C971DB9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780944B-DDD6-99F3-48C2-FCE92DC56D22}"/>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3D0AAF78-B1EA-3195-4350-4779C89B759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6506F6C1-F00D-552D-D1CE-35C194321634}"/>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43</a:t>
            </a:fld>
            <a:endParaRPr dirty="0"/>
          </a:p>
        </p:txBody>
      </p:sp>
      <p:pic>
        <p:nvPicPr>
          <p:cNvPr id="5" name="Picture 4">
            <a:extLst>
              <a:ext uri="{FF2B5EF4-FFF2-40B4-BE49-F238E27FC236}">
                <a16:creationId xmlns:a16="http://schemas.microsoft.com/office/drawing/2014/main" id="{BBFB2415-D807-6653-27AB-D81C64562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BF279A6-1AAB-2015-2A8C-DCA82A6E0D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36F27267-9308-10BE-9476-0FDAB0E0F282}"/>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AFTER THE FLOOD</a:t>
            </a:r>
          </a:p>
        </p:txBody>
      </p:sp>
    </p:spTree>
    <p:extLst>
      <p:ext uri="{BB962C8B-B14F-4D97-AF65-F5344CB8AC3E}">
        <p14:creationId xmlns:p14="http://schemas.microsoft.com/office/powerpoint/2010/main" val="216765738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4AB50-8FCA-46DD-9804-C81872B9A2B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3A2177-19AD-AB3A-4B90-811A933BD087}"/>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31B2051-29F4-1B00-1DD1-56E7084EE24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510E7CA-CDDB-6F1F-C80C-5A7AED2EBD70}"/>
              </a:ext>
            </a:extLst>
          </p:cNvPr>
          <p:cNvSpPr txBox="1"/>
          <p:nvPr/>
        </p:nvSpPr>
        <p:spPr>
          <a:xfrm>
            <a:off x="4215881" y="2024680"/>
            <a:ext cx="7538128" cy="2466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spcBef>
                <a:spcPts val="2000"/>
              </a:spcBef>
              <a:buSzPct val="100000"/>
              <a:defRPr sz="5400">
                <a:latin typeface="Open Sans"/>
                <a:ea typeface="Open Sans"/>
                <a:cs typeface="Open Sans"/>
                <a:sym typeface="Open Sans"/>
              </a:defRPr>
            </a:pPr>
            <a:r>
              <a:rPr lang="en-US" sz="2400" dirty="0">
                <a:solidFill>
                  <a:schemeClr val="tx1"/>
                </a:solidFill>
              </a:rPr>
              <a:t>The India Meteorological Department (IMD) is the primary government agency responsible for providing weather information, including rainfall, cyclone, and wind forecasts in India. Their official website and the MAUSAM app are the primary sources for this information.</a:t>
            </a:r>
          </a:p>
        </p:txBody>
      </p:sp>
      <p:sp>
        <p:nvSpPr>
          <p:cNvPr id="11" name="Line">
            <a:extLst>
              <a:ext uri="{FF2B5EF4-FFF2-40B4-BE49-F238E27FC236}">
                <a16:creationId xmlns:a16="http://schemas.microsoft.com/office/drawing/2014/main" id="{48F36711-204D-0B7D-D0EE-CDE99A2F4FC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0B08166-E2C1-9A85-9FF1-936016AA0FC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82D5053-EFE1-3DC7-DDF8-949D45B9CCC0}"/>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FABA0C1-8734-1CFE-1007-94C9FD48638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2630BE6-0B4F-278A-312F-4297D222980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44</a:t>
            </a:fld>
            <a:endParaRPr dirty="0"/>
          </a:p>
        </p:txBody>
      </p:sp>
      <p:pic>
        <p:nvPicPr>
          <p:cNvPr id="5" name="Picture 4">
            <a:extLst>
              <a:ext uri="{FF2B5EF4-FFF2-40B4-BE49-F238E27FC236}">
                <a16:creationId xmlns:a16="http://schemas.microsoft.com/office/drawing/2014/main" id="{A812447F-EF39-74FB-0C8F-562A9ECE7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B6C6E45-205D-71E7-27A4-1FCF93175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6FA301A-DCEA-3061-4FEE-A992B6DDA6EE}"/>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KNOWLEDGE OF WEATHER CONDITION</a:t>
            </a:r>
          </a:p>
        </p:txBody>
      </p:sp>
      <p:pic>
        <p:nvPicPr>
          <p:cNvPr id="2" name="Picture 1">
            <a:extLst>
              <a:ext uri="{FF2B5EF4-FFF2-40B4-BE49-F238E27FC236}">
                <a16:creationId xmlns:a16="http://schemas.microsoft.com/office/drawing/2014/main" id="{7937C989-C3AE-1FFF-1F55-D39417C266D9}"/>
              </a:ext>
            </a:extLst>
          </p:cNvPr>
          <p:cNvPicPr>
            <a:picLocks noChangeAspect="1"/>
          </p:cNvPicPr>
          <p:nvPr/>
        </p:nvPicPr>
        <p:blipFill>
          <a:blip r:embed="rId5"/>
          <a:stretch>
            <a:fillRect/>
          </a:stretch>
        </p:blipFill>
        <p:spPr>
          <a:xfrm>
            <a:off x="914885" y="3258063"/>
            <a:ext cx="1836912" cy="2691672"/>
          </a:xfrm>
          <a:prstGeom prst="rect">
            <a:avLst/>
          </a:prstGeom>
        </p:spPr>
      </p:pic>
    </p:spTree>
    <p:extLst>
      <p:ext uri="{BB962C8B-B14F-4D97-AF65-F5344CB8AC3E}">
        <p14:creationId xmlns:p14="http://schemas.microsoft.com/office/powerpoint/2010/main" val="158658611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2F8FB-B59A-5DE3-CDEE-D115B37744C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3AE751E-DB3D-E779-A95E-8B4FC905C1E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515955D-7F36-4D5F-F257-4472F4F1F35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8D7C0B6-363D-B766-7540-F0E85EE4BB53}"/>
              </a:ext>
            </a:extLst>
          </p:cNvPr>
          <p:cNvSpPr txBox="1"/>
          <p:nvPr/>
        </p:nvSpPr>
        <p:spPr>
          <a:xfrm>
            <a:off x="4215881" y="2024680"/>
            <a:ext cx="7538128" cy="308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Avoid Low Lying Areas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Seek Higher Ground</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Check for Drainage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Stay Away from Damaged Infrastructure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Watch for Debris Path</a:t>
            </a:r>
          </a:p>
        </p:txBody>
      </p:sp>
      <p:sp>
        <p:nvSpPr>
          <p:cNvPr id="11" name="Line">
            <a:extLst>
              <a:ext uri="{FF2B5EF4-FFF2-40B4-BE49-F238E27FC236}">
                <a16:creationId xmlns:a16="http://schemas.microsoft.com/office/drawing/2014/main" id="{00809522-7EF8-2795-CBAF-40518E4BB57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F029A2E-AF1D-DC24-811C-9ABDF0308CE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E1D20E8-B07B-2EAD-AF5B-9E5A99C45380}"/>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B83DCDF-6CAD-D42B-FB84-AEBA91C3B1F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32C302D-D771-1948-2B0F-81CA25FC25E2}"/>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45</a:t>
            </a:fld>
            <a:endParaRPr dirty="0"/>
          </a:p>
        </p:txBody>
      </p:sp>
      <p:pic>
        <p:nvPicPr>
          <p:cNvPr id="5" name="Picture 4">
            <a:extLst>
              <a:ext uri="{FF2B5EF4-FFF2-40B4-BE49-F238E27FC236}">
                <a16:creationId xmlns:a16="http://schemas.microsoft.com/office/drawing/2014/main" id="{173AB7CD-6FA0-C9E1-ACDE-00F4EE4C9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13DA628-3C3E-476E-864B-BC710C424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86B4728-4F39-3DA0-B7AC-B677421DAE97}"/>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KNOWLEDGE OF CAMPING GROUND</a:t>
            </a:r>
          </a:p>
        </p:txBody>
      </p:sp>
      <p:pic>
        <p:nvPicPr>
          <p:cNvPr id="3" name="Picture 2">
            <a:extLst>
              <a:ext uri="{FF2B5EF4-FFF2-40B4-BE49-F238E27FC236}">
                <a16:creationId xmlns:a16="http://schemas.microsoft.com/office/drawing/2014/main" id="{7EBCCC7C-5798-B05A-AEBF-848D8C76A05B}"/>
              </a:ext>
            </a:extLst>
          </p:cNvPr>
          <p:cNvPicPr>
            <a:picLocks noChangeAspect="1"/>
          </p:cNvPicPr>
          <p:nvPr/>
        </p:nvPicPr>
        <p:blipFill>
          <a:blip r:embed="rId5"/>
          <a:stretch>
            <a:fillRect/>
          </a:stretch>
        </p:blipFill>
        <p:spPr>
          <a:xfrm>
            <a:off x="915988" y="3079205"/>
            <a:ext cx="2333779" cy="2976525"/>
          </a:xfrm>
          <a:prstGeom prst="rect">
            <a:avLst/>
          </a:prstGeom>
        </p:spPr>
      </p:pic>
    </p:spTree>
    <p:extLst>
      <p:ext uri="{BB962C8B-B14F-4D97-AF65-F5344CB8AC3E}">
        <p14:creationId xmlns:p14="http://schemas.microsoft.com/office/powerpoint/2010/main" val="353186501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0A08-97BE-B30B-D162-99B6298B528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90D79A0-FE94-0B94-C679-E91E595FC700}"/>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11CF107-C655-3589-9809-4B512A2B104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9A80078-0116-E293-698D-F477A3C01BA1}"/>
              </a:ext>
            </a:extLst>
          </p:cNvPr>
          <p:cNvSpPr txBox="1"/>
          <p:nvPr/>
        </p:nvSpPr>
        <p:spPr>
          <a:xfrm>
            <a:off x="4215881" y="2024680"/>
            <a:ext cx="7538128" cy="3086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Avoid Low Lying Areas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Seek Higher Ground</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Check for Drainage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Stay Away from Damaged Infrastructure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Watch for Debris Path</a:t>
            </a:r>
          </a:p>
        </p:txBody>
      </p:sp>
      <p:sp>
        <p:nvSpPr>
          <p:cNvPr id="11" name="Line">
            <a:extLst>
              <a:ext uri="{FF2B5EF4-FFF2-40B4-BE49-F238E27FC236}">
                <a16:creationId xmlns:a16="http://schemas.microsoft.com/office/drawing/2014/main" id="{05AA0C45-2221-B349-41CF-7B8E8A495BF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EB8E85C-9255-5E4E-FEA4-63AECED134C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8B1BF6B-8CCF-F312-7E20-FA2046607D69}"/>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FDC249F0-C0BE-0828-DF23-2775ED7A621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AD35AE3-9CDB-D59A-2ACE-8D5C54B6347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46</a:t>
            </a:fld>
            <a:endParaRPr dirty="0"/>
          </a:p>
        </p:txBody>
      </p:sp>
      <p:pic>
        <p:nvPicPr>
          <p:cNvPr id="5" name="Picture 4">
            <a:extLst>
              <a:ext uri="{FF2B5EF4-FFF2-40B4-BE49-F238E27FC236}">
                <a16:creationId xmlns:a16="http://schemas.microsoft.com/office/drawing/2014/main" id="{956FE57F-A2DD-C1AD-A195-E23AE561F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1BCBF4F-D873-360A-3C9B-F9A5D6631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99C392B-EC99-1758-87E7-74684D57FCC1}"/>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KNOWLEDGE OF CAMPING GROUND</a:t>
            </a:r>
          </a:p>
        </p:txBody>
      </p:sp>
      <p:pic>
        <p:nvPicPr>
          <p:cNvPr id="2" name="Picture 1">
            <a:extLst>
              <a:ext uri="{FF2B5EF4-FFF2-40B4-BE49-F238E27FC236}">
                <a16:creationId xmlns:a16="http://schemas.microsoft.com/office/drawing/2014/main" id="{2A19F144-20A3-AADD-B123-6B2271894E5C}"/>
              </a:ext>
            </a:extLst>
          </p:cNvPr>
          <p:cNvPicPr>
            <a:picLocks noChangeAspect="1"/>
          </p:cNvPicPr>
          <p:nvPr/>
        </p:nvPicPr>
        <p:blipFill>
          <a:blip r:embed="rId5"/>
          <a:stretch>
            <a:fillRect/>
          </a:stretch>
        </p:blipFill>
        <p:spPr>
          <a:xfrm>
            <a:off x="437991" y="3404243"/>
            <a:ext cx="3135326" cy="1706859"/>
          </a:xfrm>
          <a:prstGeom prst="rect">
            <a:avLst/>
          </a:prstGeom>
        </p:spPr>
      </p:pic>
    </p:spTree>
    <p:extLst>
      <p:ext uri="{BB962C8B-B14F-4D97-AF65-F5344CB8AC3E}">
        <p14:creationId xmlns:p14="http://schemas.microsoft.com/office/powerpoint/2010/main" val="228057052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E7ED4-1CD9-00B2-77E1-D7896F0507D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AA94B1B-69B5-C32B-39A5-B4F39705260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B775E0A-F4AA-73ED-7BD1-87AF5E5067A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DDE4748-2B4B-8572-721A-CEB6EB9F1C48}"/>
              </a:ext>
            </a:extLst>
          </p:cNvPr>
          <p:cNvSpPr txBox="1"/>
          <p:nvPr/>
        </p:nvSpPr>
        <p:spPr>
          <a:xfrm>
            <a:off x="4215881" y="2024680"/>
            <a:ext cx="7538128" cy="2316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Floodwater Flows to Low Ground:- Low ground collects water quickly, increasing risk of drowning or being swept away.</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High Ground Offers Safety:- High areas are safer Shelter, Evacuation routes &amp; Rescue operations.</a:t>
            </a:r>
          </a:p>
        </p:txBody>
      </p:sp>
      <p:sp>
        <p:nvSpPr>
          <p:cNvPr id="11" name="Line">
            <a:extLst>
              <a:ext uri="{FF2B5EF4-FFF2-40B4-BE49-F238E27FC236}">
                <a16:creationId xmlns:a16="http://schemas.microsoft.com/office/drawing/2014/main" id="{D9F27E3F-17EF-7A24-A822-09A6B6399E0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D33C730-3627-0D88-1626-9476A09FB2D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3A45ABB0-93C5-94CC-FFF4-FBFECD370D78}"/>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FF70DCF-2DB3-FC8C-9DA3-110744BD77A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E1578F3-3CC7-9DAC-6891-9E499E39F2F6}"/>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47</a:t>
            </a:fld>
            <a:endParaRPr dirty="0"/>
          </a:p>
        </p:txBody>
      </p:sp>
      <p:pic>
        <p:nvPicPr>
          <p:cNvPr id="5" name="Picture 4">
            <a:extLst>
              <a:ext uri="{FF2B5EF4-FFF2-40B4-BE49-F238E27FC236}">
                <a16:creationId xmlns:a16="http://schemas.microsoft.com/office/drawing/2014/main" id="{38D49596-3C76-6EAA-AD78-962D9FEEB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9FD93F3-B80B-8868-8B71-9F944DBDB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8D5D49ED-002F-3C63-2ECD-B85EDE6835B3}"/>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KNOWLEDGE OF HIGH AND LOW GROUND</a:t>
            </a:r>
          </a:p>
        </p:txBody>
      </p:sp>
      <p:pic>
        <p:nvPicPr>
          <p:cNvPr id="3" name="Picture 2" descr="C:\Users\TRG CELL\Desktop\high to low.jfif">
            <a:extLst>
              <a:ext uri="{FF2B5EF4-FFF2-40B4-BE49-F238E27FC236}">
                <a16:creationId xmlns:a16="http://schemas.microsoft.com/office/drawing/2014/main" id="{715CB6B9-14C6-C6DC-A1CF-E4F2762E7C5C}"/>
              </a:ext>
            </a:extLst>
          </p:cNvPr>
          <p:cNvPicPr>
            <a:picLocks noChangeAspect="1" noChangeArrowheads="1"/>
          </p:cNvPicPr>
          <p:nvPr/>
        </p:nvPicPr>
        <p:blipFill>
          <a:blip r:embed="rId5"/>
          <a:srcRect/>
          <a:stretch>
            <a:fillRect/>
          </a:stretch>
        </p:blipFill>
        <p:spPr bwMode="auto">
          <a:xfrm>
            <a:off x="4691092" y="4551776"/>
            <a:ext cx="2971401" cy="1481936"/>
          </a:xfrm>
          <a:prstGeom prst="rect">
            <a:avLst/>
          </a:prstGeom>
          <a:noFill/>
        </p:spPr>
      </p:pic>
      <p:pic>
        <p:nvPicPr>
          <p:cNvPr id="4" name="Picture 3" descr="C:\Users\TRG CELL\Desktop\high ground aa.jfif">
            <a:extLst>
              <a:ext uri="{FF2B5EF4-FFF2-40B4-BE49-F238E27FC236}">
                <a16:creationId xmlns:a16="http://schemas.microsoft.com/office/drawing/2014/main" id="{6BECCD16-1B15-1EE1-0691-8AE2AE844423}"/>
              </a:ext>
            </a:extLst>
          </p:cNvPr>
          <p:cNvPicPr>
            <a:picLocks noChangeAspect="1" noChangeArrowheads="1"/>
          </p:cNvPicPr>
          <p:nvPr/>
        </p:nvPicPr>
        <p:blipFill>
          <a:blip r:embed="rId6"/>
          <a:srcRect/>
          <a:stretch>
            <a:fillRect/>
          </a:stretch>
        </p:blipFill>
        <p:spPr bwMode="auto">
          <a:xfrm>
            <a:off x="8721227" y="4582899"/>
            <a:ext cx="2988173" cy="1587963"/>
          </a:xfrm>
          <a:prstGeom prst="rect">
            <a:avLst/>
          </a:prstGeom>
          <a:noFill/>
        </p:spPr>
      </p:pic>
    </p:spTree>
    <p:extLst>
      <p:ext uri="{BB962C8B-B14F-4D97-AF65-F5344CB8AC3E}">
        <p14:creationId xmlns:p14="http://schemas.microsoft.com/office/powerpoint/2010/main" val="382666118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F896-7F49-C747-F10E-09750F4F34E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8EEC5D0-A4D2-7FC9-86A1-5E13608CA0C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0540ACB-DDE4-89E3-0A84-2B809CDE6B4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2C8BE44-8C2C-CF15-ADDA-994992B5E94C}"/>
              </a:ext>
            </a:extLst>
          </p:cNvPr>
          <p:cNvSpPr txBox="1"/>
          <p:nvPr/>
        </p:nvSpPr>
        <p:spPr>
          <a:xfrm>
            <a:off x="4215881" y="1723051"/>
            <a:ext cx="7538128" cy="2979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Faster, Smarter Evacuation:- If you know where the nearest high ground is, you can escape danger faster.</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Better Planning and Decision-Making:-Helps you, Pick safe places to camp or take shelter.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Avoid Traps and Hazards</a:t>
            </a:r>
          </a:p>
        </p:txBody>
      </p:sp>
      <p:sp>
        <p:nvSpPr>
          <p:cNvPr id="11" name="Line">
            <a:extLst>
              <a:ext uri="{FF2B5EF4-FFF2-40B4-BE49-F238E27FC236}">
                <a16:creationId xmlns:a16="http://schemas.microsoft.com/office/drawing/2014/main" id="{B13A3680-6C0D-9325-BE02-34DA355A697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6BC4503-08C6-6305-F392-168C4E27555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5A30144-3AA0-B9C5-FDFC-97579ECCAA94}"/>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D933F2E-56FC-3728-FF27-9C850F294B9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C7F51C7-7173-074E-E287-14F464DC3B7E}"/>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48</a:t>
            </a:fld>
            <a:endParaRPr dirty="0"/>
          </a:p>
        </p:txBody>
      </p:sp>
      <p:pic>
        <p:nvPicPr>
          <p:cNvPr id="5" name="Picture 4">
            <a:extLst>
              <a:ext uri="{FF2B5EF4-FFF2-40B4-BE49-F238E27FC236}">
                <a16:creationId xmlns:a16="http://schemas.microsoft.com/office/drawing/2014/main" id="{AC5E8D18-9418-4127-E3C9-1919494C4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9AE3568-5AC7-63B5-664C-A2FA6B2A1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E6B53CD3-B918-DFF1-B8B5-F4722BA35AAB}"/>
              </a:ext>
            </a:extLst>
          </p:cNvPr>
          <p:cNvSpPr txBox="1"/>
          <p:nvPr/>
        </p:nvSpPr>
        <p:spPr>
          <a:xfrm>
            <a:off x="218291" y="1409723"/>
            <a:ext cx="3997590"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KNOWLEDGE OF HIGH AND LOW GROUND</a:t>
            </a:r>
          </a:p>
        </p:txBody>
      </p:sp>
      <p:pic>
        <p:nvPicPr>
          <p:cNvPr id="2" name="Picture 2" descr="C:\Users\TRG CELL\Desktop\avoid.jfif">
            <a:extLst>
              <a:ext uri="{FF2B5EF4-FFF2-40B4-BE49-F238E27FC236}">
                <a16:creationId xmlns:a16="http://schemas.microsoft.com/office/drawing/2014/main" id="{57C66C54-9EAA-7901-8AE4-0E97E2D84DDD}"/>
              </a:ext>
            </a:extLst>
          </p:cNvPr>
          <p:cNvPicPr>
            <a:picLocks noChangeAspect="1" noChangeArrowheads="1"/>
          </p:cNvPicPr>
          <p:nvPr/>
        </p:nvPicPr>
        <p:blipFill>
          <a:blip r:embed="rId5"/>
          <a:srcRect/>
          <a:stretch>
            <a:fillRect/>
          </a:stretch>
        </p:blipFill>
        <p:spPr bwMode="auto">
          <a:xfrm>
            <a:off x="4215881" y="4669010"/>
            <a:ext cx="3171413" cy="1587127"/>
          </a:xfrm>
          <a:prstGeom prst="rect">
            <a:avLst/>
          </a:prstGeom>
          <a:noFill/>
        </p:spPr>
      </p:pic>
      <p:pic>
        <p:nvPicPr>
          <p:cNvPr id="12" name="Picture 3" descr="C:\Users\TRG CELL\Desktop\quick action.jfif">
            <a:extLst>
              <a:ext uri="{FF2B5EF4-FFF2-40B4-BE49-F238E27FC236}">
                <a16:creationId xmlns:a16="http://schemas.microsoft.com/office/drawing/2014/main" id="{6C4C0446-0816-7999-F6AE-9B3ACC24C834}"/>
              </a:ext>
            </a:extLst>
          </p:cNvPr>
          <p:cNvPicPr>
            <a:picLocks noChangeAspect="1" noChangeArrowheads="1"/>
          </p:cNvPicPr>
          <p:nvPr/>
        </p:nvPicPr>
        <p:blipFill>
          <a:blip r:embed="rId6"/>
          <a:srcRect/>
          <a:stretch>
            <a:fillRect/>
          </a:stretch>
        </p:blipFill>
        <p:spPr bwMode="auto">
          <a:xfrm>
            <a:off x="8856728" y="4702777"/>
            <a:ext cx="3232012" cy="1686076"/>
          </a:xfrm>
          <a:prstGeom prst="rect">
            <a:avLst/>
          </a:prstGeom>
          <a:noFill/>
        </p:spPr>
      </p:pic>
    </p:spTree>
    <p:extLst>
      <p:ext uri="{BB962C8B-B14F-4D97-AF65-F5344CB8AC3E}">
        <p14:creationId xmlns:p14="http://schemas.microsoft.com/office/powerpoint/2010/main" val="408378611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EE40-485C-C17B-0BE1-ACC0B496B880}"/>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436145C3-46AD-5020-3B96-C07A6001A25A}"/>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Now You are able to define:</a:t>
            </a:r>
          </a:p>
        </p:txBody>
      </p:sp>
      <p:sp>
        <p:nvSpPr>
          <p:cNvPr id="6" name="OBJECTIVES">
            <a:extLst>
              <a:ext uri="{FF2B5EF4-FFF2-40B4-BE49-F238E27FC236}">
                <a16:creationId xmlns:a16="http://schemas.microsoft.com/office/drawing/2014/main" id="{BA9FD215-9700-7FF2-3075-6E56E339E5A0}"/>
              </a:ext>
            </a:extLst>
          </p:cNvPr>
          <p:cNvSpPr txBox="1"/>
          <p:nvPr/>
        </p:nvSpPr>
        <p:spPr>
          <a:xfrm>
            <a:off x="4330687" y="393946"/>
            <a:ext cx="1710070" cy="6330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lang="en-IN" sz="3600" dirty="0"/>
              <a:t>Review</a:t>
            </a:r>
            <a:endParaRPr sz="3600" dirty="0"/>
          </a:p>
        </p:txBody>
      </p:sp>
      <p:sp>
        <p:nvSpPr>
          <p:cNvPr id="7" name="Describe the emergency medical services (EMS) system in the area you reside.…">
            <a:extLst>
              <a:ext uri="{FF2B5EF4-FFF2-40B4-BE49-F238E27FC236}">
                <a16:creationId xmlns:a16="http://schemas.microsoft.com/office/drawing/2014/main" id="{03043661-889D-7E7F-40F0-BB4F67E14E4C}"/>
              </a:ext>
            </a:extLst>
          </p:cNvPr>
          <p:cNvSpPr txBox="1"/>
          <p:nvPr/>
        </p:nvSpPr>
        <p:spPr>
          <a:xfrm>
            <a:off x="5588915" y="753000"/>
            <a:ext cx="6594964" cy="58831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Introduction of terrains</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Flood and their causes</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Flood management</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Types of damages</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Knowledge of Weather condition, Camping Ground .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Knowledge of High and Low Ground.</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Video films on tropical flood situations..</a:t>
            </a:r>
          </a:p>
        </p:txBody>
      </p:sp>
      <p:grpSp>
        <p:nvGrpSpPr>
          <p:cNvPr id="8" name="Group">
            <a:extLst>
              <a:ext uri="{FF2B5EF4-FFF2-40B4-BE49-F238E27FC236}">
                <a16:creationId xmlns:a16="http://schemas.microsoft.com/office/drawing/2014/main" id="{5087540B-8637-D7B4-30A0-146F0AC4B07C}"/>
              </a:ext>
            </a:extLst>
          </p:cNvPr>
          <p:cNvGrpSpPr/>
          <p:nvPr/>
        </p:nvGrpSpPr>
        <p:grpSpPr>
          <a:xfrm>
            <a:off x="5110025" y="923146"/>
            <a:ext cx="609600" cy="840979"/>
            <a:chOff x="0" y="115975"/>
            <a:chExt cx="1219200" cy="1681957"/>
          </a:xfrm>
        </p:grpSpPr>
        <p:sp>
          <p:nvSpPr>
            <p:cNvPr id="9" name="Circle">
              <a:extLst>
                <a:ext uri="{FF2B5EF4-FFF2-40B4-BE49-F238E27FC236}">
                  <a16:creationId xmlns:a16="http://schemas.microsoft.com/office/drawing/2014/main" id="{F8EE123F-B243-34CF-3B0F-6878E5B120AC}"/>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28588A62-2E8B-884F-B4E9-A2ADA9AA3EC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9AE0BE5A-E409-8E03-00C8-010C4448726C}"/>
              </a:ext>
            </a:extLst>
          </p:cNvPr>
          <p:cNvGrpSpPr/>
          <p:nvPr/>
        </p:nvGrpSpPr>
        <p:grpSpPr>
          <a:xfrm>
            <a:off x="5135599" y="1744992"/>
            <a:ext cx="609600" cy="649145"/>
            <a:chOff x="0" y="115975"/>
            <a:chExt cx="1219200" cy="1681957"/>
          </a:xfrm>
        </p:grpSpPr>
        <p:sp>
          <p:nvSpPr>
            <p:cNvPr id="12" name="Circle">
              <a:extLst>
                <a:ext uri="{FF2B5EF4-FFF2-40B4-BE49-F238E27FC236}">
                  <a16:creationId xmlns:a16="http://schemas.microsoft.com/office/drawing/2014/main" id="{1EC16CB9-0E9E-74A5-E70F-E0D44D37CBC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998F65F6-1FB3-48F4-F61B-8B45DA61A903}"/>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15C13836-25A0-468B-2D67-8FE0233AB674}"/>
              </a:ext>
            </a:extLst>
          </p:cNvPr>
          <p:cNvSpPr txBox="1">
            <a:spLocks noGrp="1"/>
          </p:cNvSpPr>
          <p:nvPr>
            <p:ph type="sldNum" sz="quarter" idx="2"/>
          </p:nvPr>
        </p:nvSpPr>
        <p:spPr>
          <a:xfrm>
            <a:off x="11460471" y="6309320"/>
            <a:ext cx="275375" cy="4359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dirty="0"/>
          </a:p>
        </p:txBody>
      </p:sp>
      <p:grpSp>
        <p:nvGrpSpPr>
          <p:cNvPr id="3" name="Group">
            <a:extLst>
              <a:ext uri="{FF2B5EF4-FFF2-40B4-BE49-F238E27FC236}">
                <a16:creationId xmlns:a16="http://schemas.microsoft.com/office/drawing/2014/main" id="{D472EB40-831C-04E2-6129-9E298B706D79}"/>
              </a:ext>
            </a:extLst>
          </p:cNvPr>
          <p:cNvGrpSpPr/>
          <p:nvPr/>
        </p:nvGrpSpPr>
        <p:grpSpPr>
          <a:xfrm>
            <a:off x="5101899" y="2394137"/>
            <a:ext cx="609600" cy="840979"/>
            <a:chOff x="0" y="115975"/>
            <a:chExt cx="1219200" cy="1681957"/>
          </a:xfrm>
        </p:grpSpPr>
        <p:sp>
          <p:nvSpPr>
            <p:cNvPr id="5" name="Circle">
              <a:extLst>
                <a:ext uri="{FF2B5EF4-FFF2-40B4-BE49-F238E27FC236}">
                  <a16:creationId xmlns:a16="http://schemas.microsoft.com/office/drawing/2014/main" id="{E1C10189-3D14-D2BB-9231-28FFD47DAE30}"/>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4FC0EFBF-E47F-FF24-7AED-5FF45984DCC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16" name="Group">
            <a:extLst>
              <a:ext uri="{FF2B5EF4-FFF2-40B4-BE49-F238E27FC236}">
                <a16:creationId xmlns:a16="http://schemas.microsoft.com/office/drawing/2014/main" id="{961DBE57-5BFA-737E-C823-0A1FDAEF331A}"/>
              </a:ext>
            </a:extLst>
          </p:cNvPr>
          <p:cNvGrpSpPr/>
          <p:nvPr/>
        </p:nvGrpSpPr>
        <p:grpSpPr>
          <a:xfrm>
            <a:off x="5105821" y="3134539"/>
            <a:ext cx="609600" cy="840979"/>
            <a:chOff x="0" y="115975"/>
            <a:chExt cx="1219200" cy="1681957"/>
          </a:xfrm>
        </p:grpSpPr>
        <p:sp>
          <p:nvSpPr>
            <p:cNvPr id="17" name="Circle">
              <a:extLst>
                <a:ext uri="{FF2B5EF4-FFF2-40B4-BE49-F238E27FC236}">
                  <a16:creationId xmlns:a16="http://schemas.microsoft.com/office/drawing/2014/main" id="{0C9B52B7-89EB-83AE-E9E7-FC77B8F3EE7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8" name="4">
              <a:extLst>
                <a:ext uri="{FF2B5EF4-FFF2-40B4-BE49-F238E27FC236}">
                  <a16:creationId xmlns:a16="http://schemas.microsoft.com/office/drawing/2014/main" id="{077A065C-7845-34CD-D254-FC532243E2E7}"/>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4</a:t>
              </a:r>
            </a:p>
          </p:txBody>
        </p:sp>
      </p:grpSp>
      <p:grpSp>
        <p:nvGrpSpPr>
          <p:cNvPr id="19" name="Group">
            <a:extLst>
              <a:ext uri="{FF2B5EF4-FFF2-40B4-BE49-F238E27FC236}">
                <a16:creationId xmlns:a16="http://schemas.microsoft.com/office/drawing/2014/main" id="{ACADAE5A-53D5-E56B-2425-DFD1FD8253D5}"/>
              </a:ext>
            </a:extLst>
          </p:cNvPr>
          <p:cNvGrpSpPr/>
          <p:nvPr/>
        </p:nvGrpSpPr>
        <p:grpSpPr>
          <a:xfrm>
            <a:off x="5110025" y="3893409"/>
            <a:ext cx="609600" cy="840979"/>
            <a:chOff x="0" y="115975"/>
            <a:chExt cx="1219200" cy="1681957"/>
          </a:xfrm>
        </p:grpSpPr>
        <p:sp>
          <p:nvSpPr>
            <p:cNvPr id="20" name="Circle">
              <a:extLst>
                <a:ext uri="{FF2B5EF4-FFF2-40B4-BE49-F238E27FC236}">
                  <a16:creationId xmlns:a16="http://schemas.microsoft.com/office/drawing/2014/main" id="{374BE6FD-10BC-F79A-5C59-E426181913F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1" name="5">
              <a:extLst>
                <a:ext uri="{FF2B5EF4-FFF2-40B4-BE49-F238E27FC236}">
                  <a16:creationId xmlns:a16="http://schemas.microsoft.com/office/drawing/2014/main" id="{87AFCB5B-441F-EFCC-58D6-2CB5D03C0CFB}"/>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5</a:t>
              </a:r>
            </a:p>
          </p:txBody>
        </p:sp>
      </p:grpSp>
      <p:grpSp>
        <p:nvGrpSpPr>
          <p:cNvPr id="22" name="Group">
            <a:extLst>
              <a:ext uri="{FF2B5EF4-FFF2-40B4-BE49-F238E27FC236}">
                <a16:creationId xmlns:a16="http://schemas.microsoft.com/office/drawing/2014/main" id="{2275707E-01A5-3E08-EFB0-0BB34EB25A7F}"/>
              </a:ext>
            </a:extLst>
          </p:cNvPr>
          <p:cNvGrpSpPr/>
          <p:nvPr/>
        </p:nvGrpSpPr>
        <p:grpSpPr>
          <a:xfrm>
            <a:off x="5133649" y="5312196"/>
            <a:ext cx="609600" cy="840979"/>
            <a:chOff x="0" y="115975"/>
            <a:chExt cx="1219200" cy="1681957"/>
          </a:xfrm>
        </p:grpSpPr>
        <p:sp>
          <p:nvSpPr>
            <p:cNvPr id="23" name="Circle">
              <a:extLst>
                <a:ext uri="{FF2B5EF4-FFF2-40B4-BE49-F238E27FC236}">
                  <a16:creationId xmlns:a16="http://schemas.microsoft.com/office/drawing/2014/main" id="{BF0FEF5E-5512-85B8-B7C5-70925B4D498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4" name="5">
              <a:extLst>
                <a:ext uri="{FF2B5EF4-FFF2-40B4-BE49-F238E27FC236}">
                  <a16:creationId xmlns:a16="http://schemas.microsoft.com/office/drawing/2014/main" id="{EDEADF25-FC15-4543-F021-932BCAC787B9}"/>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lang="en-IN" sz="3600" dirty="0"/>
                <a:t>6</a:t>
              </a:r>
              <a:endParaRPr sz="3600" dirty="0"/>
            </a:p>
          </p:txBody>
        </p:sp>
      </p:grpSp>
    </p:spTree>
    <p:extLst>
      <p:ext uri="{BB962C8B-B14F-4D97-AF65-F5344CB8AC3E}">
        <p14:creationId xmlns:p14="http://schemas.microsoft.com/office/powerpoint/2010/main" val="29689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E677B-CCA7-F414-852A-9669824F98D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6B6F8BA-D29D-95B0-85BE-C104799BBCC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3AD876E-7940-00E0-77BA-86A6F845610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81D7427-C859-F37F-4F43-750975EC9E67}"/>
              </a:ext>
            </a:extLst>
          </p:cNvPr>
          <p:cNvSpPr txBox="1"/>
          <p:nvPr/>
        </p:nvSpPr>
        <p:spPr>
          <a:xfrm>
            <a:off x="4196166" y="2401165"/>
            <a:ext cx="7538128" cy="6392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There- are two major processes involved in the natural development of floodplains: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Erosion.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 Aggradation /  alluviation.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 river erodes a floodplain as it meanders, or curves from side to side.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B73BE653-5F29-631E-B476-6DA2BE1D96FA}"/>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2319AF7-583B-6E26-BA33-53EB00AE3A6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7BE5EAE-9347-E27A-0FDC-C19A79D1D8E6}"/>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DD4FE70A-5495-57D3-4F99-90A727F9876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9D465A9-5099-180E-77F4-8C2C1287B00E}"/>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pic>
        <p:nvPicPr>
          <p:cNvPr id="5" name="Picture 4">
            <a:extLst>
              <a:ext uri="{FF2B5EF4-FFF2-40B4-BE49-F238E27FC236}">
                <a16:creationId xmlns:a16="http://schemas.microsoft.com/office/drawing/2014/main" id="{74FD4231-3B60-B5A5-C80A-3A9F794D5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5AE9B44-22B7-E700-104E-291536EB9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3C269319-A334-3F22-B73D-212DD8D05784}"/>
              </a:ext>
            </a:extLst>
          </p:cNvPr>
          <p:cNvSpPr txBox="1"/>
          <p:nvPr/>
        </p:nvSpPr>
        <p:spPr>
          <a:xfrm>
            <a:off x="86276" y="1948142"/>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Geology of a Flood plain</a:t>
            </a:r>
          </a:p>
        </p:txBody>
      </p:sp>
    </p:spTree>
    <p:extLst>
      <p:ext uri="{BB962C8B-B14F-4D97-AF65-F5344CB8AC3E}">
        <p14:creationId xmlns:p14="http://schemas.microsoft.com/office/powerpoint/2010/main" val="107412920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6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36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11418701" y="6368536"/>
            <a:ext cx="350736" cy="369331"/>
          </a:xfrm>
        </p:spPr>
        <p:txBody>
          <a:bodyPr/>
          <a:lstStyle/>
          <a:p>
            <a:fld id="{2BB1E14F-796C-409E-9B94-89634ADD74DA}" type="slidenum">
              <a:rPr lang="en-IN" smtClean="0"/>
              <a:t>50</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69"/>
            <a:ext cx="6805306" cy="626186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8" y="3230215"/>
            <a:ext cx="3724569" cy="69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algn="ctr"/>
            <a:r>
              <a:rPr lang="en-US" sz="4000" b="1" dirty="0">
                <a:latin typeface="Open sans"/>
              </a:rPr>
              <a:t>THANK YOU </a:t>
            </a:r>
            <a:r>
              <a:rPr lang="en-US" sz="4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2" y="0"/>
            <a:ext cx="2440349" cy="1463018"/>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10817618" y="6620"/>
            <a:ext cx="1387082" cy="1227775"/>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4517493" y="633032"/>
            <a:ext cx="5739388" cy="5349050"/>
          </a:xfrm>
          <a:prstGeom prst="rect">
            <a:avLst/>
          </a:prstGeom>
          <a:noFill/>
          <a:ln>
            <a:noFill/>
          </a:ln>
        </p:spPr>
      </p:pic>
    </p:spTree>
    <p:extLst>
      <p:ext uri="{BB962C8B-B14F-4D97-AF65-F5344CB8AC3E}">
        <p14:creationId xmlns:p14="http://schemas.microsoft.com/office/powerpoint/2010/main" val="71826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CA08-E534-6A4E-267F-1757EF6A69D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3105F64-2E49-B864-B73A-E38747AB733B}"/>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8C46CBE-2A62-127A-9DF8-24A9FC613B8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95272437-3877-94AB-496E-4536EB06558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F273341-8838-7D40-20D9-CC462BBF34F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7D01724-D024-FCA7-3628-D8A3F3A22D43}"/>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B6F9AD6-87A3-7C94-78F4-754E262E828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360A505-18F9-66F5-3B58-BBC77067B5A7}"/>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pic>
        <p:nvPicPr>
          <p:cNvPr id="5" name="Picture 4">
            <a:extLst>
              <a:ext uri="{FF2B5EF4-FFF2-40B4-BE49-F238E27FC236}">
                <a16:creationId xmlns:a16="http://schemas.microsoft.com/office/drawing/2014/main" id="{802A3A38-6634-91D9-CBF2-9C7CFCAC3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81D89C5-E9F2-CFE2-6646-3CAA4A3D7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4D66D573-0BBF-2D7F-58FE-3B2D647661F2}"/>
              </a:ext>
            </a:extLst>
          </p:cNvPr>
          <p:cNvSpPr txBox="1"/>
          <p:nvPr/>
        </p:nvSpPr>
        <p:spPr>
          <a:xfrm>
            <a:off x="86276" y="1948142"/>
            <a:ext cx="3712433"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RIVER SYSTEMS</a:t>
            </a:r>
          </a:p>
        </p:txBody>
      </p:sp>
      <p:pic>
        <p:nvPicPr>
          <p:cNvPr id="2" name="Picture 2" descr="2.1 River Features - GEOGRAPHY FOR 2023 &amp; BEYOND">
            <a:extLst>
              <a:ext uri="{FF2B5EF4-FFF2-40B4-BE49-F238E27FC236}">
                <a16:creationId xmlns:a16="http://schemas.microsoft.com/office/drawing/2014/main" id="{E3B1435F-5623-B92F-AAF6-671C6F143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526" y="1900055"/>
            <a:ext cx="7436813" cy="450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1772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C9BBC-1C90-BF1B-C2AC-B3A99DB708C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6B5E1ED-0479-3F05-F3A4-C3400E92C7F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5422FC9-8EFC-70A2-5FD7-C5DED7E7C6F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EEF1DDD-5C6E-0091-ED5F-4E071357BC92}"/>
              </a:ext>
            </a:extLst>
          </p:cNvPr>
          <p:cNvSpPr txBox="1"/>
          <p:nvPr/>
        </p:nvSpPr>
        <p:spPr>
          <a:xfrm>
            <a:off x="4196166" y="2401165"/>
            <a:ext cx="7538128" cy="6392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There- are two major processes involved in the natural development of floodplains:</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Erosion.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 Aggradation /  alluviation.</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A river erodes a floodplain as it meanders, or curves from side to side.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81A20521-037F-07CB-EF05-5A0D9F7BB220}"/>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428DD95F-84F1-261B-55E5-0E7A7E5D64C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37BFA5CD-CC76-4899-EE2C-47B54D8F91DF}"/>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E6D623B-5B39-A4F5-869A-13E4525BDDC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972E256-232F-16DD-9476-E3043001F21D}"/>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86FB3ECD-7F9F-B053-542C-0ED77BE20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91C8EC4-36D5-A308-8235-3FD91522D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4B57479-2FA8-BF64-8EFC-6831037254A6}"/>
              </a:ext>
            </a:extLst>
          </p:cNvPr>
          <p:cNvSpPr txBox="1"/>
          <p:nvPr/>
        </p:nvSpPr>
        <p:spPr>
          <a:xfrm>
            <a:off x="86276" y="1948142"/>
            <a:ext cx="3712433"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RIVER SYSTEMS</a:t>
            </a:r>
          </a:p>
        </p:txBody>
      </p:sp>
    </p:spTree>
    <p:extLst>
      <p:ext uri="{BB962C8B-B14F-4D97-AF65-F5344CB8AC3E}">
        <p14:creationId xmlns:p14="http://schemas.microsoft.com/office/powerpoint/2010/main" val="36809156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232D-17A6-125F-6948-01462904E68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86A4AB2-F9F0-F413-DA88-B558C67AC0E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D1C47F4-2460-87B9-2B82-24AD670F9C2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182620D5-0919-C41A-AF45-A1727307532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11F5395-C930-BF33-1D7E-84228F2F479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4E66F91-BEAE-BE87-F144-C5C620DAA4EA}"/>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BC7E318-1876-2468-F2F3-3C976ADA695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F399FF52-77D3-621C-A18A-A7EA612FC1FB}"/>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B15602A5-7B04-4E9C-73BD-50A765C59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64A7524-8851-88C4-054B-5C5A24784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7883778-7091-63A5-F65B-89CB10AC0760}"/>
              </a:ext>
            </a:extLst>
          </p:cNvPr>
          <p:cNvSpPr txBox="1"/>
          <p:nvPr/>
        </p:nvSpPr>
        <p:spPr>
          <a:xfrm>
            <a:off x="86276" y="1948142"/>
            <a:ext cx="3712433"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RIVER SYSTEMS</a:t>
            </a:r>
          </a:p>
        </p:txBody>
      </p:sp>
      <p:sp>
        <p:nvSpPr>
          <p:cNvPr id="13" name="Content Placeholder 2">
            <a:extLst>
              <a:ext uri="{FF2B5EF4-FFF2-40B4-BE49-F238E27FC236}">
                <a16:creationId xmlns:a16="http://schemas.microsoft.com/office/drawing/2014/main" id="{45672050-12C2-9C76-A5FF-8FD714A51D87}"/>
              </a:ext>
            </a:extLst>
          </p:cNvPr>
          <p:cNvSpPr txBox="1">
            <a:spLocks/>
          </p:cNvSpPr>
          <p:nvPr/>
        </p:nvSpPr>
        <p:spPr>
          <a:xfrm>
            <a:off x="4345184" y="2422353"/>
            <a:ext cx="7308757" cy="42486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b="1" dirty="0">
                <a:latin typeface="Open sence"/>
              </a:rPr>
              <a:t>Meander: </a:t>
            </a:r>
            <a:r>
              <a:rPr lang="en-US" dirty="0">
                <a:latin typeface="Open sence"/>
              </a:rPr>
              <a:t>A meander is a curvy bend in a river or other body of water, often resembling a snake.</a:t>
            </a:r>
          </a:p>
          <a:p>
            <a:pPr algn="just">
              <a:spcAft>
                <a:spcPts val="1200"/>
              </a:spcAft>
            </a:pPr>
            <a:r>
              <a:rPr lang="en-US" b="1" dirty="0">
                <a:latin typeface="Open sence"/>
              </a:rPr>
              <a:t>Oxbow: </a:t>
            </a:r>
            <a:r>
              <a:rPr lang="en-US" dirty="0">
                <a:latin typeface="Open sence"/>
              </a:rPr>
              <a:t>An oxbow lake is a U-shaped lake that forms when a river's meander is cut off from the main river, creating a separate body of water</a:t>
            </a:r>
          </a:p>
          <a:p>
            <a:pPr algn="just"/>
            <a:endParaRPr lang="en-US" sz="3200" dirty="0"/>
          </a:p>
        </p:txBody>
      </p:sp>
      <p:pic>
        <p:nvPicPr>
          <p:cNvPr id="14" name="Picture 13">
            <a:extLst>
              <a:ext uri="{FF2B5EF4-FFF2-40B4-BE49-F238E27FC236}">
                <a16:creationId xmlns:a16="http://schemas.microsoft.com/office/drawing/2014/main" id="{798B4BBF-60AE-6F4D-8768-8DABF13A843A}"/>
              </a:ext>
            </a:extLst>
          </p:cNvPr>
          <p:cNvPicPr>
            <a:picLocks noChangeAspect="1"/>
          </p:cNvPicPr>
          <p:nvPr/>
        </p:nvPicPr>
        <p:blipFill>
          <a:blip r:embed="rId4"/>
          <a:stretch>
            <a:fillRect/>
          </a:stretch>
        </p:blipFill>
        <p:spPr>
          <a:xfrm>
            <a:off x="1349733" y="2690487"/>
            <a:ext cx="1900034" cy="1332247"/>
          </a:xfrm>
          <a:prstGeom prst="rect">
            <a:avLst/>
          </a:prstGeom>
        </p:spPr>
      </p:pic>
      <p:pic>
        <p:nvPicPr>
          <p:cNvPr id="15" name="Picture 14">
            <a:extLst>
              <a:ext uri="{FF2B5EF4-FFF2-40B4-BE49-F238E27FC236}">
                <a16:creationId xmlns:a16="http://schemas.microsoft.com/office/drawing/2014/main" id="{0DACA8F6-D7EC-89CB-2B57-2E8E35EF9E33}"/>
              </a:ext>
            </a:extLst>
          </p:cNvPr>
          <p:cNvPicPr>
            <a:picLocks noChangeAspect="1"/>
          </p:cNvPicPr>
          <p:nvPr/>
        </p:nvPicPr>
        <p:blipFill>
          <a:blip r:embed="rId5"/>
          <a:stretch>
            <a:fillRect/>
          </a:stretch>
        </p:blipFill>
        <p:spPr>
          <a:xfrm>
            <a:off x="1239060" y="4377373"/>
            <a:ext cx="2010707" cy="1644899"/>
          </a:xfrm>
          <a:prstGeom prst="rect">
            <a:avLst/>
          </a:prstGeom>
        </p:spPr>
      </p:pic>
    </p:spTree>
    <p:extLst>
      <p:ext uri="{BB962C8B-B14F-4D97-AF65-F5344CB8AC3E}">
        <p14:creationId xmlns:p14="http://schemas.microsoft.com/office/powerpoint/2010/main" val="31548243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CAFF-E2E8-2784-ACE4-1D9494919E6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C7B1B79-C597-CFE9-64E6-F69E989DA917}"/>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3CB3E83-B7F0-A29F-B281-4FDEAA93C56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03B113A3-A9E9-EF7B-BADC-3150356F2A1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001707B-1ADB-FF89-7781-41420465D65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6971200-7B0A-A059-67DA-D56B54222DF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8CEF3FAC-71FE-C7A5-87C0-737AB6F0198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EB1EBA4-5958-9C55-3CCD-8C970FF8576D}"/>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9</a:t>
            </a:fld>
            <a:endParaRPr dirty="0"/>
          </a:p>
        </p:txBody>
      </p:sp>
      <p:pic>
        <p:nvPicPr>
          <p:cNvPr id="5" name="Picture 4">
            <a:extLst>
              <a:ext uri="{FF2B5EF4-FFF2-40B4-BE49-F238E27FC236}">
                <a16:creationId xmlns:a16="http://schemas.microsoft.com/office/drawing/2014/main" id="{E4E88D10-4E72-562D-932B-6D70D8ED9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CAD8771-AEE8-74F6-2994-473C1F3C2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642BD6D-B4D8-3A95-F132-F72954BBF6B0}"/>
              </a:ext>
            </a:extLst>
          </p:cNvPr>
          <p:cNvSpPr txBox="1"/>
          <p:nvPr/>
        </p:nvSpPr>
        <p:spPr>
          <a:xfrm>
            <a:off x="299083" y="1640295"/>
            <a:ext cx="3712433" cy="307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TIPS FOR FLOOD IN CHALLENGING TERRAIN AND WEATHER CONDITION</a:t>
            </a:r>
          </a:p>
        </p:txBody>
      </p:sp>
      <p:sp>
        <p:nvSpPr>
          <p:cNvPr id="2" name="Round Diagonal Corner Rectangle 10">
            <a:extLst>
              <a:ext uri="{FF2B5EF4-FFF2-40B4-BE49-F238E27FC236}">
                <a16:creationId xmlns:a16="http://schemas.microsoft.com/office/drawing/2014/main" id="{C7814ED3-51D8-4DC3-CE3C-8F6E60C86E63}"/>
              </a:ext>
            </a:extLst>
          </p:cNvPr>
          <p:cNvSpPr/>
          <p:nvPr/>
        </p:nvSpPr>
        <p:spPr>
          <a:xfrm>
            <a:off x="5189897" y="5271705"/>
            <a:ext cx="1205453" cy="609600"/>
          </a:xfrm>
          <a:prstGeom prst="round2DiagRect">
            <a:avLst>
              <a:gd name="adj1" fmla="val 50000"/>
              <a:gd name="adj2" fmla="val 0"/>
            </a:avLst>
          </a:prstGeom>
          <a:solidFill>
            <a:srgbClr val="008A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1</a:t>
            </a:r>
          </a:p>
        </p:txBody>
      </p:sp>
      <p:sp>
        <p:nvSpPr>
          <p:cNvPr id="3" name="Round Diagonal Corner Rectangle 11">
            <a:extLst>
              <a:ext uri="{FF2B5EF4-FFF2-40B4-BE49-F238E27FC236}">
                <a16:creationId xmlns:a16="http://schemas.microsoft.com/office/drawing/2014/main" id="{00BBC06C-4BE6-9427-D6B7-0019A8AECCBF}"/>
              </a:ext>
            </a:extLst>
          </p:cNvPr>
          <p:cNvSpPr/>
          <p:nvPr/>
        </p:nvSpPr>
        <p:spPr>
          <a:xfrm>
            <a:off x="5627716" y="4443974"/>
            <a:ext cx="1205453" cy="609600"/>
          </a:xfrm>
          <a:prstGeom prst="round2DiagRect">
            <a:avLst>
              <a:gd name="adj1" fmla="val 50000"/>
              <a:gd name="adj2"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2</a:t>
            </a:r>
          </a:p>
        </p:txBody>
      </p:sp>
      <p:sp>
        <p:nvSpPr>
          <p:cNvPr id="4" name="Round Diagonal Corner Rectangle 12">
            <a:extLst>
              <a:ext uri="{FF2B5EF4-FFF2-40B4-BE49-F238E27FC236}">
                <a16:creationId xmlns:a16="http://schemas.microsoft.com/office/drawing/2014/main" id="{D8AB24AB-EAC1-3496-DDE3-0901BB23EAFE}"/>
              </a:ext>
            </a:extLst>
          </p:cNvPr>
          <p:cNvSpPr/>
          <p:nvPr/>
        </p:nvSpPr>
        <p:spPr>
          <a:xfrm>
            <a:off x="6069240" y="3667602"/>
            <a:ext cx="1205453" cy="609600"/>
          </a:xfrm>
          <a:prstGeom prst="round2DiagRect">
            <a:avLst>
              <a:gd name="adj1" fmla="val 50000"/>
              <a:gd name="adj2" fmla="val 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3</a:t>
            </a:r>
          </a:p>
        </p:txBody>
      </p:sp>
      <p:sp>
        <p:nvSpPr>
          <p:cNvPr id="10" name="Round Diagonal Corner Rectangle 13">
            <a:extLst>
              <a:ext uri="{FF2B5EF4-FFF2-40B4-BE49-F238E27FC236}">
                <a16:creationId xmlns:a16="http://schemas.microsoft.com/office/drawing/2014/main" id="{D431A945-E440-31CB-D8D2-8F339BBBB40C}"/>
              </a:ext>
            </a:extLst>
          </p:cNvPr>
          <p:cNvSpPr/>
          <p:nvPr/>
        </p:nvSpPr>
        <p:spPr>
          <a:xfrm>
            <a:off x="6671967" y="2799562"/>
            <a:ext cx="1205453" cy="609600"/>
          </a:xfrm>
          <a:prstGeom prst="round2DiagRect">
            <a:avLst>
              <a:gd name="adj1" fmla="val 50000"/>
              <a:gd name="adj2" fmla="val 0"/>
            </a:avLst>
          </a:prstGeom>
          <a:solidFill>
            <a:srgbClr val="A907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4</a:t>
            </a:r>
          </a:p>
        </p:txBody>
      </p:sp>
      <p:sp>
        <p:nvSpPr>
          <p:cNvPr id="12" name="Round Diagonal Corner Rectangle 14">
            <a:extLst>
              <a:ext uri="{FF2B5EF4-FFF2-40B4-BE49-F238E27FC236}">
                <a16:creationId xmlns:a16="http://schemas.microsoft.com/office/drawing/2014/main" id="{268760E9-00B1-D709-9FBD-2B94B67DBB79}"/>
              </a:ext>
            </a:extLst>
          </p:cNvPr>
          <p:cNvSpPr/>
          <p:nvPr/>
        </p:nvSpPr>
        <p:spPr>
          <a:xfrm>
            <a:off x="6972908" y="1931522"/>
            <a:ext cx="1205453" cy="609600"/>
          </a:xfrm>
          <a:prstGeom prst="round2DiagRect">
            <a:avLst>
              <a:gd name="adj1" fmla="val 50000"/>
              <a:gd name="adj2" fmla="val 0"/>
            </a:avLst>
          </a:prstGeom>
          <a:solidFill>
            <a:srgbClr val="00EA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5</a:t>
            </a:r>
          </a:p>
        </p:txBody>
      </p:sp>
      <p:sp>
        <p:nvSpPr>
          <p:cNvPr id="16" name="Rounded Rectangle 3">
            <a:extLst>
              <a:ext uri="{FF2B5EF4-FFF2-40B4-BE49-F238E27FC236}">
                <a16:creationId xmlns:a16="http://schemas.microsoft.com/office/drawing/2014/main" id="{836A0BA4-A96E-AC92-CD5D-A454CDB368EB}"/>
              </a:ext>
            </a:extLst>
          </p:cNvPr>
          <p:cNvSpPr/>
          <p:nvPr/>
        </p:nvSpPr>
        <p:spPr>
          <a:xfrm>
            <a:off x="6562147" y="5375563"/>
            <a:ext cx="3624284" cy="609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Choose the right equipment</a:t>
            </a:r>
          </a:p>
        </p:txBody>
      </p:sp>
      <p:sp>
        <p:nvSpPr>
          <p:cNvPr id="17" name="Rounded Rectangle 17">
            <a:extLst>
              <a:ext uri="{FF2B5EF4-FFF2-40B4-BE49-F238E27FC236}">
                <a16:creationId xmlns:a16="http://schemas.microsoft.com/office/drawing/2014/main" id="{B30BE771-7E62-CFD4-19E7-0549402258EF}"/>
              </a:ext>
            </a:extLst>
          </p:cNvPr>
          <p:cNvSpPr/>
          <p:nvPr/>
        </p:nvSpPr>
        <p:spPr>
          <a:xfrm>
            <a:off x="6972908" y="4545251"/>
            <a:ext cx="3624284"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Check the weather </a:t>
            </a:r>
          </a:p>
        </p:txBody>
      </p:sp>
      <p:sp>
        <p:nvSpPr>
          <p:cNvPr id="18" name="Rounded Rectangle 18">
            <a:extLst>
              <a:ext uri="{FF2B5EF4-FFF2-40B4-BE49-F238E27FC236}">
                <a16:creationId xmlns:a16="http://schemas.microsoft.com/office/drawing/2014/main" id="{E8BC0F5C-1597-A3C1-0DBC-E8F7066177A4}"/>
              </a:ext>
            </a:extLst>
          </p:cNvPr>
          <p:cNvSpPr/>
          <p:nvPr/>
        </p:nvSpPr>
        <p:spPr>
          <a:xfrm>
            <a:off x="7374415" y="3714939"/>
            <a:ext cx="3624284"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Know the trail</a:t>
            </a:r>
          </a:p>
        </p:txBody>
      </p:sp>
      <p:sp>
        <p:nvSpPr>
          <p:cNvPr id="19" name="Rounded Rectangle 19">
            <a:extLst>
              <a:ext uri="{FF2B5EF4-FFF2-40B4-BE49-F238E27FC236}">
                <a16:creationId xmlns:a16="http://schemas.microsoft.com/office/drawing/2014/main" id="{13F52A14-DEA3-569C-DB34-F8398B8F1735}"/>
              </a:ext>
            </a:extLst>
          </p:cNvPr>
          <p:cNvSpPr/>
          <p:nvPr/>
        </p:nvSpPr>
        <p:spPr>
          <a:xfrm>
            <a:off x="7895800" y="2864891"/>
            <a:ext cx="3624284"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Stay hydrated and fueled</a:t>
            </a:r>
          </a:p>
        </p:txBody>
      </p:sp>
      <p:sp>
        <p:nvSpPr>
          <p:cNvPr id="20" name="Rounded Rectangle 20">
            <a:extLst>
              <a:ext uri="{FF2B5EF4-FFF2-40B4-BE49-F238E27FC236}">
                <a16:creationId xmlns:a16="http://schemas.microsoft.com/office/drawing/2014/main" id="{6717C8B5-AFAF-7DBA-E844-051433277A2B}"/>
              </a:ext>
            </a:extLst>
          </p:cNvPr>
          <p:cNvSpPr/>
          <p:nvPr/>
        </p:nvSpPr>
        <p:spPr>
          <a:xfrm>
            <a:off x="8269074" y="1931522"/>
            <a:ext cx="3352800"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Pace yourself</a:t>
            </a:r>
          </a:p>
        </p:txBody>
      </p:sp>
    </p:spTree>
    <p:extLst>
      <p:ext uri="{BB962C8B-B14F-4D97-AF65-F5344CB8AC3E}">
        <p14:creationId xmlns:p14="http://schemas.microsoft.com/office/powerpoint/2010/main" val="624627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2"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815</TotalTime>
  <Words>2108</Words>
  <Application>Microsoft Office PowerPoint</Application>
  <PresentationFormat>Widescreen</PresentationFormat>
  <Paragraphs>418</Paragraphs>
  <Slides>50</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Arial Black</vt:lpstr>
      <vt:lpstr>Bookman Old Style</vt:lpstr>
      <vt:lpstr>Calibri</vt:lpstr>
      <vt:lpstr>Calibri Light</vt:lpstr>
      <vt:lpstr>Open sans</vt:lpstr>
      <vt:lpstr>Open sans</vt:lpstr>
      <vt:lpstr>Open sence</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 ON FWR</dc:title>
  <dc:creator>04bn NDRF Arakkonam</dc:creator>
  <cp:lastModifiedBy>NDRF ACADEMY</cp:lastModifiedBy>
  <cp:revision>221</cp:revision>
  <dcterms:created xsi:type="dcterms:W3CDTF">2025-03-09T04:24:30Z</dcterms:created>
  <dcterms:modified xsi:type="dcterms:W3CDTF">2026-01-07T08:06:22Z</dcterms:modified>
</cp:coreProperties>
</file>