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2" r:id="rId14"/>
    <p:sldId id="1188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2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5594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709D-678A-4FA4-B8B4-CEAE54200056}" type="datetime5">
              <a:rPr lang="en-US" smtClean="0"/>
              <a:t>8-Jan-26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4362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26500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LESSON 2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Organizing and Starting 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 CSSR Operation</a:t>
            </a:r>
          </a:p>
        </p:txBody>
      </p:sp>
      <p:pic>
        <p:nvPicPr>
          <p:cNvPr id="4" name="photo-top-view-huge-set-collection-working-hand-power-tools-many-wooden-isolated-black-surface.jpg" descr="photo-top-view-huge-set-collection-working-hand-power-tools-many-wooden-isolated-black-surface.jpg">
            <a:extLst>
              <a:ext uri="{FF2B5EF4-FFF2-40B4-BE49-F238E27FC236}">
                <a16:creationId xmlns:a16="http://schemas.microsoft.com/office/drawing/2014/main" id="{23210CCE-7258-F9F7-32A9-2A705F9F25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7" t="1644" r="119" b="11897"/>
          <a:stretch>
            <a:fillRect/>
          </a:stretch>
        </p:blipFill>
        <p:spPr>
          <a:xfrm>
            <a:off x="0" y="30480"/>
            <a:ext cx="24434801" cy="137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22860" y="14554"/>
            <a:ext cx="24384000" cy="13782725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5082" y="12699"/>
            <a:ext cx="24434801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170607" y="663389"/>
            <a:ext cx="16609133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sym typeface="Arial"/>
              </a:rPr>
              <a:t>COLLAPSED STRUCTURE SEARCH AND RESCUE</a:t>
            </a:r>
            <a:endParaRPr kumimoji="0" lang="en-IN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sym typeface="Arial"/>
            </a:endParaRPr>
          </a:p>
        </p:txBody>
      </p:sp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 l="50481"/>
          <a:stretch>
            <a:fillRect/>
          </a:stretch>
        </p:blipFill>
        <p:spPr>
          <a:xfrm>
            <a:off x="0" y="4159266"/>
            <a:ext cx="12192000" cy="32520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pic>
        <p:nvPicPr>
          <p:cNvPr id="169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594" y="9546699"/>
            <a:ext cx="8714406" cy="322678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NDRF</a:t>
            </a:r>
            <a:r>
              <a:rPr dirty="0">
                <a:solidFill>
                  <a:srgbClr val="FF0000"/>
                </a:solidFill>
              </a:rPr>
              <a:t> | CSSR | INDIA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715470" y="12813338"/>
            <a:ext cx="1527059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IN" dirty="0"/>
              <a:t>7</a:t>
            </a:r>
            <a:r>
              <a:rPr dirty="0"/>
              <a:t>-</a:t>
            </a:r>
            <a:r>
              <a:rPr lang="en-US" b="1" dirty="0"/>
              <a:t>1</a:t>
            </a:r>
            <a:endParaRPr b="1" dirty="0"/>
          </a:p>
        </p:txBody>
      </p:sp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6" name="LESSON 7…">
            <a:extLst>
              <a:ext uri="{FF2B5EF4-FFF2-40B4-BE49-F238E27FC236}">
                <a16:creationId xmlns:a16="http://schemas.microsoft.com/office/drawing/2014/main" id="{8996E369-E0CF-EBD9-792D-14E764316167}"/>
              </a:ext>
            </a:extLst>
          </p:cNvPr>
          <p:cNvSpPr txBox="1"/>
          <p:nvPr/>
        </p:nvSpPr>
        <p:spPr>
          <a:xfrm>
            <a:off x="743059" y="4537784"/>
            <a:ext cx="10504061" cy="173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ctr"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Tools and Location Techniques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8" y="12698"/>
            <a:ext cx="3479244" cy="208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7A36A-4D33-DB33-0EE1-3D4A2A13E15F}"/>
              </a:ext>
            </a:extLst>
          </p:cNvPr>
          <p:cNvSpPr txBox="1"/>
          <p:nvPr/>
        </p:nvSpPr>
        <p:spPr>
          <a:xfrm>
            <a:off x="4399002" y="6903803"/>
            <a:ext cx="7564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Kamlesh Dhoundiyal, </a:t>
            </a:r>
            <a:r>
              <a:rPr lang="en-IN" sz="2400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2I</a:t>
            </a:r>
            <a:r>
              <a:rPr lang="en-IN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C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"/>
          <p:cNvSpPr/>
          <p:nvPr/>
        </p:nvSpPr>
        <p:spPr>
          <a:xfrm>
            <a:off x="-1" y="0"/>
            <a:ext cx="11202844" cy="126731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0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grpSp>
        <p:nvGrpSpPr>
          <p:cNvPr id="257" name="Group"/>
          <p:cNvGrpSpPr/>
          <p:nvPr/>
        </p:nvGrpSpPr>
        <p:grpSpPr>
          <a:xfrm>
            <a:off x="12161066" y="3256579"/>
            <a:ext cx="11202843" cy="7964842"/>
            <a:chOff x="0" y="0"/>
            <a:chExt cx="11202842" cy="7964841"/>
          </a:xfrm>
        </p:grpSpPr>
        <p:pic>
          <p:nvPicPr>
            <p:cNvPr id="253" name="k1250an" descr="k1250a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77795"/>
              <a:ext cx="5332472" cy="2672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rotary hammer" descr="rotary hamm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990" y="0"/>
              <a:ext cx="3832320" cy="3202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reciproc" descr="reciproc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1251" y="538919"/>
              <a:ext cx="5771592" cy="2124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chipping" descr="chippi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7794" y="5063288"/>
              <a:ext cx="3920565" cy="2901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8" name="Before using…"/>
          <p:cNvSpPr txBox="1"/>
          <p:nvPr/>
        </p:nvSpPr>
        <p:spPr>
          <a:xfrm>
            <a:off x="1164032" y="3256579"/>
            <a:ext cx="11436752" cy="4496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Before using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power tools,</a:t>
            </a:r>
          </a:p>
          <a:p>
            <a:pPr defTabSz="1896340">
              <a:lnSpc>
                <a:spcPct val="9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read manufacturer’s instructions</a:t>
            </a:r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6144102F-0C14-EFC8-88B5-7DBB19ADD105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8465" y="-51308"/>
            <a:ext cx="3631768" cy="217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9310256" y="0"/>
            <a:ext cx="15389176" cy="137160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13065" y="5253418"/>
            <a:ext cx="8509558" cy="1635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altLang="en-US" sz="8000" b="1" dirty="0">
                <a:solidFill>
                  <a:srgbClr val="C00000"/>
                </a:solidFill>
                <a:latin typeface="Open sans"/>
              </a:rPr>
              <a:t>REVIEW</a:t>
            </a:r>
            <a:r>
              <a:rPr lang="en-US" altLang="en-US" sz="8000" b="1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  <a:endParaRPr lang="en-US" sz="8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9819652" y="3207991"/>
            <a:ext cx="14879780" cy="994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4800" dirty="0"/>
              <a:t>Define tools, equipment and accessories (TEA).</a:t>
            </a:r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sz="4800" dirty="0"/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4800" dirty="0"/>
              <a:t>List four categories of TEA according to their use.</a:t>
            </a:r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sz="4800" dirty="0"/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4800" dirty="0"/>
              <a:t>List five power sources for equipment and tools.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4800" dirty="0"/>
              <a:t> </a:t>
            </a:r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4800" dirty="0"/>
              <a:t>List the general steps for use and maintenance of tools and equipment (before, during and after their use).</a:t>
            </a:r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sz="4800" dirty="0"/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4800" dirty="0"/>
              <a:t>Demonstrate in four practical exercises the correct use of TEA.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7" y="12813338"/>
            <a:ext cx="1283274" cy="55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9918" y="12756271"/>
            <a:ext cx="3501080" cy="696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2414719"/>
            <a:ext cx="9096988" cy="130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59" y="-107116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5657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9096988" y="-29078"/>
            <a:ext cx="15389176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679133" y="6460427"/>
            <a:ext cx="8104650" cy="2620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Open sans"/>
              </a:rPr>
              <a:t>ANY QUESTION 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10009829" y="3793478"/>
            <a:ext cx="14476334" cy="231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marL="914400" indent="-9144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56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7" y="12813338"/>
            <a:ext cx="1283274" cy="55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9918" y="12756271"/>
            <a:ext cx="3501080" cy="696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2414719"/>
            <a:ext cx="9096988" cy="130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2883" y="3531939"/>
            <a:ext cx="6737386" cy="6737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359" y="-107116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5413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9310256" y="0"/>
            <a:ext cx="15389176" cy="137160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lang="en-US" sz="4800" dirty="0">
              <a:latin typeface="Open Sans"/>
            </a:endParaRPr>
          </a:p>
          <a:p>
            <a:endParaRPr lang="en-US" sz="4800" dirty="0">
              <a:latin typeface="Open Sans"/>
            </a:endParaRPr>
          </a:p>
          <a:p>
            <a:endParaRPr lang="en-US" sz="4800" dirty="0">
              <a:latin typeface="Open Sans"/>
            </a:endParaRPr>
          </a:p>
          <a:p>
            <a:endParaRPr lang="en-US" sz="4800" dirty="0">
              <a:latin typeface="Open Sans"/>
            </a:endParaRPr>
          </a:p>
          <a:p>
            <a:endParaRPr lang="en-US" sz="4800" dirty="0">
              <a:latin typeface="Open Sans"/>
            </a:endParaRPr>
          </a:p>
          <a:p>
            <a:endParaRPr lang="en-US" sz="4800" dirty="0">
              <a:latin typeface="Open Sans"/>
            </a:endParaRPr>
          </a:p>
          <a:p>
            <a:r>
              <a:rPr lang="en-US" sz="4800" dirty="0">
                <a:latin typeface="Open Sans"/>
              </a:rPr>
              <a:t>1.How many types we  can classify the tools in to according to their use?</a:t>
            </a:r>
          </a:p>
          <a:p>
            <a:r>
              <a:rPr lang="en-US" sz="4800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Open Sans"/>
              </a:rPr>
              <a:t>Ans</a:t>
            </a:r>
            <a:r>
              <a:rPr lang="en-US" sz="4800" dirty="0">
                <a:solidFill>
                  <a:srgbClr val="C00000"/>
                </a:solidFill>
                <a:latin typeface="Open Sans"/>
              </a:rPr>
              <a:t>- 04 Types   </a:t>
            </a:r>
            <a:endParaRPr sz="4800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13065" y="5253418"/>
            <a:ext cx="850955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Open sans"/>
              </a:rPr>
              <a:t>EVALUATION</a:t>
            </a:r>
            <a:endParaRPr lang="en-IN" sz="8000" b="1" dirty="0">
              <a:solidFill>
                <a:srgbClr val="C00000"/>
              </a:solidFill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9819652" y="3207991"/>
            <a:ext cx="14879780" cy="1081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7" y="12813338"/>
            <a:ext cx="1283274" cy="55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9918" y="12756271"/>
            <a:ext cx="3501080" cy="696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2414719"/>
            <a:ext cx="9096988" cy="130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59" y="-107116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5213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14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/>
              <a:t>PPT 7</a:t>
            </a:r>
            <a:r>
              <a:rPr b="1" spc="-59" dirty="0"/>
              <a:t> </a:t>
            </a:r>
            <a:r>
              <a:rPr b="1" dirty="0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4314091"/>
            <a:ext cx="7627217" cy="202720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2616531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486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13073" y="6926532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10013073" y="9529132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Define tools, equipment and accessories (TEA).…"/>
          <p:cNvSpPr txBox="1"/>
          <p:nvPr/>
        </p:nvSpPr>
        <p:spPr>
          <a:xfrm>
            <a:off x="11835645" y="4570216"/>
            <a:ext cx="11558768" cy="706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tools, equipment and accessories (TEA).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four categories of TEA according to their use.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five power sources for equipment and tools.</a:t>
            </a:r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90C143EF-6636-9424-C52E-0D61AD92A7ED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228"/>
            <a:ext cx="2936941" cy="176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8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4125785"/>
            <a:ext cx="7627217" cy="216436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29" name="OBJECTIVES"/>
          <p:cNvSpPr txBox="1"/>
          <p:nvPr/>
        </p:nvSpPr>
        <p:spPr>
          <a:xfrm>
            <a:off x="1077422" y="2724616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0" name="List the general steps for use and maintenance of tools and equipment (before, during and after their use).…"/>
          <p:cNvSpPr txBox="1"/>
          <p:nvPr/>
        </p:nvSpPr>
        <p:spPr>
          <a:xfrm>
            <a:off x="11860613" y="5601308"/>
            <a:ext cx="11606301" cy="533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the general steps for use and maintenance of tools and equipment (before, during and after their use).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Demonstrate in four practical exercises the correct use of TEA.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0013073" y="5449166"/>
            <a:ext cx="1219201" cy="1681959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10013073" y="8814300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CBB0E870-E246-9D7B-1AA1-03941DAC52E2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15" y="0"/>
            <a:ext cx="3822424" cy="229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8167732" y="0"/>
            <a:ext cx="16216268" cy="137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4" name="Tool"/>
          <p:cNvSpPr txBox="1"/>
          <p:nvPr/>
        </p:nvSpPr>
        <p:spPr>
          <a:xfrm>
            <a:off x="1167441" y="2836689"/>
            <a:ext cx="3128818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Tool</a:t>
            </a:r>
          </a:p>
        </p:txBody>
      </p:sp>
      <p:sp>
        <p:nvSpPr>
          <p:cNvPr id="145" name="A device that is used to perform or facilitate manual or mechanical work, using only the strength of the operator."/>
          <p:cNvSpPr txBox="1"/>
          <p:nvPr/>
        </p:nvSpPr>
        <p:spPr>
          <a:xfrm>
            <a:off x="9985055" y="5293042"/>
            <a:ext cx="13178107" cy="310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 device that is used to perform or facilitate manual or mechanical work, using only the strength of the operator.</a:t>
            </a:r>
          </a:p>
        </p:txBody>
      </p:sp>
      <p:sp>
        <p:nvSpPr>
          <p:cNvPr id="14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47" name="brickham" descr="brickh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28" y="4467278"/>
            <a:ext cx="4169263" cy="3549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wrench adj" descr="wrench ad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388" y="9120420"/>
            <a:ext cx="4406244" cy="15397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8D1FAEF1-D31B-FF4D-B3BF-6330D571657E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03006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"/>
          <p:cNvSpPr/>
          <p:nvPr/>
        </p:nvSpPr>
        <p:spPr>
          <a:xfrm>
            <a:off x="8167732" y="0"/>
            <a:ext cx="16216268" cy="137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5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3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158" name="Group"/>
          <p:cNvGrpSpPr/>
          <p:nvPr/>
        </p:nvGrpSpPr>
        <p:grpSpPr>
          <a:xfrm>
            <a:off x="895555" y="4438826"/>
            <a:ext cx="6547409" cy="6885736"/>
            <a:chOff x="0" y="0"/>
            <a:chExt cx="6547408" cy="6885735"/>
          </a:xfrm>
        </p:grpSpPr>
        <p:pic>
          <p:nvPicPr>
            <p:cNvPr id="156" name="chainsaw" descr="chainsaw"/>
            <p:cNvPicPr>
              <a:picLocks noChangeAspect="1"/>
            </p:cNvPicPr>
            <p:nvPr/>
          </p:nvPicPr>
          <p:blipFill>
            <a:blip r:embed="rId2"/>
            <a:srcRect t="7276" b="15896"/>
            <a:stretch>
              <a:fillRect/>
            </a:stretch>
          </p:blipFill>
          <p:spPr>
            <a:xfrm>
              <a:off x="0" y="0"/>
              <a:ext cx="6547409" cy="2477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chipping" descr="chippi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8592" y="3989734"/>
              <a:ext cx="3910041" cy="2896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Equipment"/>
          <p:cNvSpPr txBox="1"/>
          <p:nvPr/>
        </p:nvSpPr>
        <p:spPr>
          <a:xfrm>
            <a:off x="895555" y="2749449"/>
            <a:ext cx="6437675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Equipment</a:t>
            </a:r>
          </a:p>
        </p:txBody>
      </p:sp>
      <p:sp>
        <p:nvSpPr>
          <p:cNvPr id="160" name="A machine or device that performs…"/>
          <p:cNvSpPr txBox="1"/>
          <p:nvPr/>
        </p:nvSpPr>
        <p:spPr>
          <a:xfrm>
            <a:off x="9985055" y="5293041"/>
            <a:ext cx="13581279" cy="4142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A machine or device that performs </a:t>
            </a:r>
          </a:p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a physical task, whose operation depends on an outside power source in order to increase work capacity.</a:t>
            </a:r>
          </a:p>
        </p:txBody>
      </p:sp>
      <p:sp>
        <p:nvSpPr>
          <p:cNvPr id="161" name="Line"/>
          <p:cNvSpPr/>
          <p:nvPr/>
        </p:nvSpPr>
        <p:spPr>
          <a:xfrm>
            <a:off x="7544229" y="3619648"/>
            <a:ext cx="16839771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771978F4-FA55-3A99-BB4B-13631C3C9021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7" y="0"/>
            <a:ext cx="3136065" cy="188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Accessory"/>
          <p:cNvSpPr txBox="1"/>
          <p:nvPr/>
        </p:nvSpPr>
        <p:spPr>
          <a:xfrm>
            <a:off x="794802" y="2608213"/>
            <a:ext cx="6437675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Accessory</a:t>
            </a:r>
          </a:p>
        </p:txBody>
      </p:sp>
      <p:sp>
        <p:nvSpPr>
          <p:cNvPr id="165" name="A component that supplements or completes a tool or piece of equipment, and which increases the operator’s ability to perform a task."/>
          <p:cNvSpPr txBox="1"/>
          <p:nvPr/>
        </p:nvSpPr>
        <p:spPr>
          <a:xfrm>
            <a:off x="9985055" y="5293042"/>
            <a:ext cx="13581279" cy="41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 component that supplements or completes a tool or piece of equipment, and which increases the operator’s ability to perform a task.</a:t>
            </a:r>
          </a:p>
        </p:txBody>
      </p:sp>
      <p:sp>
        <p:nvSpPr>
          <p:cNvPr id="16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7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6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9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7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grpSp>
        <p:nvGrpSpPr>
          <p:cNvPr id="174" name="Group"/>
          <p:cNvGrpSpPr/>
          <p:nvPr/>
        </p:nvGrpSpPr>
        <p:grpSpPr>
          <a:xfrm>
            <a:off x="695353" y="5046007"/>
            <a:ext cx="7201813" cy="5290375"/>
            <a:chOff x="0" y="0"/>
            <a:chExt cx="7201812" cy="5290374"/>
          </a:xfrm>
        </p:grpSpPr>
        <p:pic>
          <p:nvPicPr>
            <p:cNvPr id="172" name="apron" descr="apro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1813" cy="2074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chipping bit2" descr="chipping bit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912" y="3165615"/>
              <a:ext cx="5775989" cy="2124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FD9890C8-D594-5224-B0E7-22E2AE922866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9" y="209973"/>
            <a:ext cx="3090265" cy="18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"/>
          <p:cNvSpPr/>
          <p:nvPr/>
        </p:nvSpPr>
        <p:spPr>
          <a:xfrm>
            <a:off x="1013106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7" name="Rounded Rectangle"/>
          <p:cNvSpPr/>
          <p:nvPr/>
        </p:nvSpPr>
        <p:spPr>
          <a:xfrm>
            <a:off x="6772369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12531630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9" name="Rounded Rectangle"/>
          <p:cNvSpPr/>
          <p:nvPr/>
        </p:nvSpPr>
        <p:spPr>
          <a:xfrm>
            <a:off x="18290892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0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8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2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85" name="Classifying TEA by Use"/>
          <p:cNvSpPr txBox="1"/>
          <p:nvPr/>
        </p:nvSpPr>
        <p:spPr>
          <a:xfrm>
            <a:off x="7934752" y="1269483"/>
            <a:ext cx="8514495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Classifying TEA by Use </a:t>
            </a:r>
          </a:p>
        </p:txBody>
      </p:sp>
      <p:sp>
        <p:nvSpPr>
          <p:cNvPr id="186" name="Search"/>
          <p:cNvSpPr txBox="1"/>
          <p:nvPr/>
        </p:nvSpPr>
        <p:spPr>
          <a:xfrm>
            <a:off x="1267106" y="7260183"/>
            <a:ext cx="45720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Search</a:t>
            </a:r>
          </a:p>
        </p:txBody>
      </p:sp>
      <p:sp>
        <p:nvSpPr>
          <p:cNvPr id="187" name="Rescue"/>
          <p:cNvSpPr txBox="1"/>
          <p:nvPr/>
        </p:nvSpPr>
        <p:spPr>
          <a:xfrm>
            <a:off x="7026369" y="7260183"/>
            <a:ext cx="45720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Rescue</a:t>
            </a:r>
          </a:p>
        </p:txBody>
      </p:sp>
      <p:grpSp>
        <p:nvGrpSpPr>
          <p:cNvPr id="190" name="Group"/>
          <p:cNvGrpSpPr/>
          <p:nvPr/>
        </p:nvGrpSpPr>
        <p:grpSpPr>
          <a:xfrm>
            <a:off x="2943506" y="4145704"/>
            <a:ext cx="1219201" cy="1681958"/>
            <a:chOff x="0" y="115975"/>
            <a:chExt cx="1219200" cy="1681957"/>
          </a:xfrm>
        </p:grpSpPr>
        <p:sp>
          <p:nvSpPr>
            <p:cNvPr id="18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93" name="Group"/>
          <p:cNvGrpSpPr/>
          <p:nvPr/>
        </p:nvGrpSpPr>
        <p:grpSpPr>
          <a:xfrm>
            <a:off x="8702769" y="4145704"/>
            <a:ext cx="1219201" cy="1681958"/>
            <a:chOff x="0" y="115975"/>
            <a:chExt cx="1219200" cy="1681957"/>
          </a:xfrm>
        </p:grpSpPr>
        <p:sp>
          <p:nvSpPr>
            <p:cNvPr id="19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94" name="Operations support"/>
          <p:cNvSpPr txBox="1"/>
          <p:nvPr/>
        </p:nvSpPr>
        <p:spPr>
          <a:xfrm>
            <a:off x="12785631" y="7260183"/>
            <a:ext cx="457200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Operations support</a:t>
            </a:r>
          </a:p>
        </p:txBody>
      </p:sp>
      <p:sp>
        <p:nvSpPr>
          <p:cNvPr id="195" name="Personal protection"/>
          <p:cNvSpPr txBox="1"/>
          <p:nvPr/>
        </p:nvSpPr>
        <p:spPr>
          <a:xfrm>
            <a:off x="18544893" y="7260183"/>
            <a:ext cx="457200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Personal protection</a:t>
            </a:r>
          </a:p>
        </p:txBody>
      </p:sp>
      <p:grpSp>
        <p:nvGrpSpPr>
          <p:cNvPr id="198" name="Group"/>
          <p:cNvGrpSpPr/>
          <p:nvPr/>
        </p:nvGrpSpPr>
        <p:grpSpPr>
          <a:xfrm>
            <a:off x="14462030" y="4145704"/>
            <a:ext cx="1219201" cy="1681958"/>
            <a:chOff x="0" y="115975"/>
            <a:chExt cx="1219200" cy="1681957"/>
          </a:xfrm>
        </p:grpSpPr>
        <p:sp>
          <p:nvSpPr>
            <p:cNvPr id="19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01" name="Group"/>
          <p:cNvGrpSpPr/>
          <p:nvPr/>
        </p:nvGrpSpPr>
        <p:grpSpPr>
          <a:xfrm>
            <a:off x="20221292" y="4145704"/>
            <a:ext cx="1219201" cy="1681958"/>
            <a:chOff x="0" y="115975"/>
            <a:chExt cx="1219200" cy="1681957"/>
          </a:xfrm>
        </p:grpSpPr>
        <p:sp>
          <p:nvSpPr>
            <p:cNvPr id="19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8C8DFADC-43F8-2F4B-46DD-AAAE27B8A287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" y="44064"/>
            <a:ext cx="3320160" cy="19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ounded Rectangle"/>
          <p:cNvSpPr/>
          <p:nvPr/>
        </p:nvSpPr>
        <p:spPr>
          <a:xfrm>
            <a:off x="1013106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5606999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5" name="Rounded Rectangle"/>
          <p:cNvSpPr/>
          <p:nvPr/>
        </p:nvSpPr>
        <p:spPr>
          <a:xfrm>
            <a:off x="10200892" y="5011768"/>
            <a:ext cx="3982214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Rounded Rectangle"/>
          <p:cNvSpPr/>
          <p:nvPr/>
        </p:nvSpPr>
        <p:spPr>
          <a:xfrm>
            <a:off x="14769115" y="5011768"/>
            <a:ext cx="3982214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7" name="Rounded Rectangle"/>
          <p:cNvSpPr/>
          <p:nvPr/>
        </p:nvSpPr>
        <p:spPr>
          <a:xfrm>
            <a:off x="19388679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8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0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0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1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13" name="Classifying TEA by Power Source"/>
          <p:cNvSpPr txBox="1"/>
          <p:nvPr/>
        </p:nvSpPr>
        <p:spPr>
          <a:xfrm>
            <a:off x="7781845" y="1063820"/>
            <a:ext cx="9127541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t>Classifying TEA by Power Source</a:t>
            </a:r>
          </a:p>
        </p:txBody>
      </p:sp>
      <p:sp>
        <p:nvSpPr>
          <p:cNvPr id="214" name="Electric"/>
          <p:cNvSpPr txBox="1"/>
          <p:nvPr/>
        </p:nvSpPr>
        <p:spPr>
          <a:xfrm>
            <a:off x="1267105" y="6987614"/>
            <a:ext cx="35560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Electric</a:t>
            </a:r>
          </a:p>
        </p:txBody>
      </p:sp>
      <p:sp>
        <p:nvSpPr>
          <p:cNvPr id="215" name="Pneumatic (air)"/>
          <p:cNvSpPr txBox="1"/>
          <p:nvPr/>
        </p:nvSpPr>
        <p:spPr>
          <a:xfrm>
            <a:off x="5820106" y="6987614"/>
            <a:ext cx="3556001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Pneumatic (air)</a:t>
            </a:r>
          </a:p>
        </p:txBody>
      </p:sp>
      <p:grpSp>
        <p:nvGrpSpPr>
          <p:cNvPr id="218" name="Group"/>
          <p:cNvGrpSpPr/>
          <p:nvPr/>
        </p:nvGrpSpPr>
        <p:grpSpPr>
          <a:xfrm>
            <a:off x="2394613" y="4145704"/>
            <a:ext cx="1219201" cy="1681958"/>
            <a:chOff x="0" y="115975"/>
            <a:chExt cx="1219200" cy="1681957"/>
          </a:xfrm>
        </p:grpSpPr>
        <p:sp>
          <p:nvSpPr>
            <p:cNvPr id="21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21" name="Group"/>
          <p:cNvGrpSpPr/>
          <p:nvPr/>
        </p:nvGrpSpPr>
        <p:grpSpPr>
          <a:xfrm>
            <a:off x="6988506" y="4145704"/>
            <a:ext cx="1219201" cy="1681958"/>
            <a:chOff x="0" y="115975"/>
            <a:chExt cx="1219200" cy="1681957"/>
          </a:xfrm>
        </p:grpSpPr>
        <p:sp>
          <p:nvSpPr>
            <p:cNvPr id="21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22" name="Internal combustion"/>
          <p:cNvSpPr txBox="1"/>
          <p:nvPr/>
        </p:nvSpPr>
        <p:spPr>
          <a:xfrm>
            <a:off x="10414000" y="6987614"/>
            <a:ext cx="3556001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Internal combustion</a:t>
            </a:r>
          </a:p>
        </p:txBody>
      </p:sp>
      <p:sp>
        <p:nvSpPr>
          <p:cNvPr id="223" name="Hydraulic"/>
          <p:cNvSpPr txBox="1"/>
          <p:nvPr/>
        </p:nvSpPr>
        <p:spPr>
          <a:xfrm>
            <a:off x="15007893" y="6987614"/>
            <a:ext cx="35560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Hydraulic</a:t>
            </a:r>
          </a:p>
        </p:txBody>
      </p:sp>
      <p:grpSp>
        <p:nvGrpSpPr>
          <p:cNvPr id="226" name="Group"/>
          <p:cNvGrpSpPr/>
          <p:nvPr/>
        </p:nvGrpSpPr>
        <p:grpSpPr>
          <a:xfrm>
            <a:off x="11569564" y="4145704"/>
            <a:ext cx="1219201" cy="1681958"/>
            <a:chOff x="0" y="115975"/>
            <a:chExt cx="1219200" cy="1681957"/>
          </a:xfrm>
        </p:grpSpPr>
        <p:sp>
          <p:nvSpPr>
            <p:cNvPr id="22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29" name="Group"/>
          <p:cNvGrpSpPr/>
          <p:nvPr/>
        </p:nvGrpSpPr>
        <p:grpSpPr>
          <a:xfrm>
            <a:off x="16176293" y="4145704"/>
            <a:ext cx="1219201" cy="1681958"/>
            <a:chOff x="0" y="115975"/>
            <a:chExt cx="1219200" cy="1681957"/>
          </a:xfrm>
        </p:grpSpPr>
        <p:sp>
          <p:nvSpPr>
            <p:cNvPr id="22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30" name="Other: mechanical advantage, etc."/>
          <p:cNvSpPr txBox="1"/>
          <p:nvPr/>
        </p:nvSpPr>
        <p:spPr>
          <a:xfrm>
            <a:off x="19675194" y="6987614"/>
            <a:ext cx="35560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Other: mechanical advantage, etc.</a:t>
            </a:r>
          </a:p>
        </p:txBody>
      </p:sp>
      <p:grpSp>
        <p:nvGrpSpPr>
          <p:cNvPr id="233" name="Group"/>
          <p:cNvGrpSpPr/>
          <p:nvPr/>
        </p:nvGrpSpPr>
        <p:grpSpPr>
          <a:xfrm>
            <a:off x="20770186" y="4145704"/>
            <a:ext cx="1219201" cy="1681958"/>
            <a:chOff x="0" y="115975"/>
            <a:chExt cx="1219200" cy="1681957"/>
          </a:xfrm>
        </p:grpSpPr>
        <p:sp>
          <p:nvSpPr>
            <p:cNvPr id="2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75258C89-D591-F8EC-09D4-45108BCA297A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" y="89050"/>
            <a:ext cx="3593637" cy="215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7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3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40" name="Use and Maintenance"/>
          <p:cNvSpPr txBox="1"/>
          <p:nvPr/>
        </p:nvSpPr>
        <p:spPr>
          <a:xfrm>
            <a:off x="8570191" y="1286300"/>
            <a:ext cx="724361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Use and Maintenance</a:t>
            </a:r>
          </a:p>
        </p:txBody>
      </p:sp>
      <p:sp>
        <p:nvSpPr>
          <p:cNvPr id="241" name="Before…"/>
          <p:cNvSpPr txBox="1"/>
          <p:nvPr/>
        </p:nvSpPr>
        <p:spPr>
          <a:xfrm>
            <a:off x="1108688" y="6004385"/>
            <a:ext cx="5217068" cy="3991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Before	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PPE, verify fuel/power source</a:t>
            </a:r>
          </a:p>
        </p:txBody>
      </p:sp>
      <p:sp>
        <p:nvSpPr>
          <p:cNvPr id="242" name="During…"/>
          <p:cNvSpPr txBox="1"/>
          <p:nvPr/>
        </p:nvSpPr>
        <p:spPr>
          <a:xfrm>
            <a:off x="9976360" y="6042272"/>
            <a:ext cx="5359203" cy="316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During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proper operation</a:t>
            </a:r>
          </a:p>
        </p:txBody>
      </p:sp>
      <p:sp>
        <p:nvSpPr>
          <p:cNvPr id="243" name="After…"/>
          <p:cNvSpPr txBox="1"/>
          <p:nvPr/>
        </p:nvSpPr>
        <p:spPr>
          <a:xfrm>
            <a:off x="18986167" y="6105771"/>
            <a:ext cx="4361061" cy="303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After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cleaning/maintenance</a:t>
            </a:r>
          </a:p>
        </p:txBody>
      </p:sp>
      <p:sp>
        <p:nvSpPr>
          <p:cNvPr id="244" name="Triangle"/>
          <p:cNvSpPr/>
          <p:nvPr/>
        </p:nvSpPr>
        <p:spPr>
          <a:xfrm rot="5400000">
            <a:off x="7326663" y="620667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5" name="Triangle"/>
          <p:cNvSpPr/>
          <p:nvPr/>
        </p:nvSpPr>
        <p:spPr>
          <a:xfrm rot="5400000">
            <a:off x="16432382" y="620667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F747DB8C-92F7-FB9C-FFAD-C8A9D7C10752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4972" cy="226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0" y="49501"/>
            <a:ext cx="2329181" cy="20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482</Words>
  <Application>Microsoft Office PowerPoint</Application>
  <PresentationFormat>Custom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Calibri</vt:lpstr>
      <vt:lpstr>HelveticaNeueLT Std Lt</vt:lpstr>
      <vt:lpstr>Noto Sans Symbols</vt:lpstr>
      <vt:lpstr>Open Sans</vt:lpstr>
      <vt:lpstr>Open Sans</vt:lpstr>
      <vt:lpstr>Times New Roman</vt:lpstr>
      <vt:lpstr>Tw Cen MT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NDRF ACADEMY</cp:lastModifiedBy>
  <cp:revision>11</cp:revision>
  <dcterms:modified xsi:type="dcterms:W3CDTF">2026-01-08T08:47:28Z</dcterms:modified>
</cp:coreProperties>
</file>