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285" r:id="rId4"/>
    <p:sldId id="258" r:id="rId5"/>
    <p:sldId id="259" r:id="rId6"/>
    <p:sldId id="260" r:id="rId7"/>
    <p:sldId id="501" r:id="rId8"/>
    <p:sldId id="261" r:id="rId9"/>
    <p:sldId id="502" r:id="rId10"/>
    <p:sldId id="262" r:id="rId11"/>
    <p:sldId id="503" r:id="rId12"/>
    <p:sldId id="263" r:id="rId13"/>
    <p:sldId id="264" r:id="rId14"/>
    <p:sldId id="504" r:id="rId15"/>
    <p:sldId id="265" r:id="rId16"/>
    <p:sldId id="266" r:id="rId17"/>
    <p:sldId id="505" r:id="rId18"/>
    <p:sldId id="267" r:id="rId19"/>
    <p:sldId id="268" r:id="rId20"/>
    <p:sldId id="506" r:id="rId21"/>
    <p:sldId id="269" r:id="rId22"/>
    <p:sldId id="270" r:id="rId23"/>
    <p:sldId id="271" r:id="rId24"/>
    <p:sldId id="507"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499" r:id="rId39"/>
    <p:sldId id="486" r:id="rId40"/>
    <p:sldId id="1078" r:id="rId41"/>
    <p:sldId id="498" r:id="rId42"/>
    <p:sldId id="1203" r:id="rId43"/>
    <p:sldId id="500" r:id="rId44"/>
    <p:sldId id="118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94737" autoAdjust="0"/>
  </p:normalViewPr>
  <p:slideViewPr>
    <p:cSldViewPr snapToGrid="0" snapToObjects="1">
      <p:cViewPr varScale="1">
        <p:scale>
          <a:sx n="78" d="100"/>
          <a:sy n="78" d="100"/>
        </p:scale>
        <p:origin x="912" y="90"/>
      </p:cViewPr>
      <p:guideLst>
        <p:guide orient="horz" pos="2160"/>
        <p:guide pos="3840"/>
      </p:guideLst>
    </p:cSldViewPr>
  </p:slideViewPr>
  <p:outlineViewPr>
    <p:cViewPr>
      <p:scale>
        <a:sx n="33" d="100"/>
        <a:sy n="33" d="100"/>
      </p:scale>
      <p:origin x="0" y="-98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F3D60-C954-46BB-A1BD-F2EC332E8669}" type="datetimeFigureOut">
              <a:rPr lang="en-IN" smtClean="0"/>
              <a:t>07-01-2026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00C16-76DD-4514-B1C9-6EC427E817A5}" type="slidenum">
              <a:rPr lang="en-IN" smtClean="0"/>
              <a:t>‹#›</a:t>
            </a:fld>
            <a:endParaRPr lang="en-IN"/>
          </a:p>
        </p:txBody>
      </p:sp>
    </p:spTree>
    <p:extLst>
      <p:ext uri="{BB962C8B-B14F-4D97-AF65-F5344CB8AC3E}">
        <p14:creationId xmlns:p14="http://schemas.microsoft.com/office/powerpoint/2010/main" val="416266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21631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9400C16-76DD-4514-B1C9-6EC427E817A5}" type="slidenum">
              <a:rPr lang="en-IN" smtClean="0"/>
              <a:t>6</a:t>
            </a:fld>
            <a:endParaRPr lang="en-IN"/>
          </a:p>
        </p:txBody>
      </p:sp>
    </p:spTree>
    <p:extLst>
      <p:ext uri="{BB962C8B-B14F-4D97-AF65-F5344CB8AC3E}">
        <p14:creationId xmlns:p14="http://schemas.microsoft.com/office/powerpoint/2010/main" val="2110192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30D907-1716-406D-B9DD-E1F92B99645D}" type="datetime1">
              <a:rPr lang="en-US" smtClean="0"/>
              <a:t>1/7/2026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4500C7F-1DEF-42F2-897D-5724039AA327}" type="datetime1">
              <a:rPr lang="en-US" smtClean="0"/>
              <a:t>1/7/2026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BF7E07-39A8-45E8-BAF7-0BAFFD1078E1}" type="datetime1">
              <a:rPr lang="en-US" smtClean="0"/>
              <a:t>1/7/2026</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extLst>
      <p:ext uri="{BB962C8B-B14F-4D97-AF65-F5344CB8AC3E}">
        <p14:creationId xmlns:p14="http://schemas.microsoft.com/office/powerpoint/2010/main" val="1466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D678304-588D-431E-9DF1-CC7157ABD6E2}" type="datetime1">
              <a:rPr lang="en-US" smtClean="0"/>
              <a:t>1/7/2026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149E7B-269C-49C8-B43F-34978A5B7CF2}" type="datetime1">
              <a:rPr lang="en-US" smtClean="0"/>
              <a:t>1/7/2026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803BA7B-93A6-45A4-8666-831D94958BEB}" type="datetime1">
              <a:rPr lang="en-US" smtClean="0"/>
              <a:t>1/7/2026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5D7A890-4ACA-4C28-8342-13CB418780FE}" type="datetime1">
              <a:rPr lang="en-US" smtClean="0"/>
              <a:t>1/7/2026</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079AE44-7E88-4FFB-A180-0A4E31E2B1A6}" type="datetime1">
              <a:rPr lang="en-US" smtClean="0"/>
              <a:t>1/7/2026</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49558B3-38B4-41F6-B0C0-67F74FECCFF0}" type="datetime1">
              <a:rPr lang="en-US" smtClean="0"/>
              <a:t>1/7/2026</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9F687B-FE2C-4846-B445-52C5A2E444D7}" type="datetime1">
              <a:rPr lang="en-US" smtClean="0"/>
              <a:t>1/7/2026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2F39BD-0DAF-45AA-84E4-6150F699D5E2}" type="datetime1">
              <a:rPr lang="en-US" smtClean="0"/>
              <a:t>1/7/2026</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34540" y="274638"/>
            <a:ext cx="853821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C1FF6DA9-008F-8B48-92A6-B652298478BF}" type="slidenum">
              <a:rPr lang="en-US" smtClean="0"/>
              <a:pPr/>
              <a:t>‹#›</a:t>
            </a:fld>
            <a:endParaRPr lang="en-US" dirty="0"/>
          </a:p>
        </p:txBody>
      </p:sp>
      <p:pic>
        <p:nvPicPr>
          <p:cNvPr id="8" name="Picture 7" descr="A logo with text on it&#10;&#10;AI-generated content may be incorrect.">
            <a:extLst>
              <a:ext uri="{FF2B5EF4-FFF2-40B4-BE49-F238E27FC236}">
                <a16:creationId xmlns:a16="http://schemas.microsoft.com/office/drawing/2014/main" id="{34D25082-82B7-9A3A-A487-A467B58EFF8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2E21F79B-AA48-9E1C-5354-5071B0D56038}"/>
              </a:ext>
            </a:extLst>
          </p:cNvPr>
          <p:cNvSpPr txBox="1"/>
          <p:nvPr userDrawn="1"/>
        </p:nvSpPr>
        <p:spPr>
          <a:xfrm>
            <a:off x="15240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CAPF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0" name="PPT 2 -">
            <a:extLst>
              <a:ext uri="{FF2B5EF4-FFF2-40B4-BE49-F238E27FC236}">
                <a16:creationId xmlns:a16="http://schemas.microsoft.com/office/drawing/2014/main" id="{ABB57763-61CF-6379-3C2B-F8B91AA9E812}"/>
              </a:ext>
            </a:extLst>
          </p:cNvPr>
          <p:cNvSpPr txBox="1"/>
          <p:nvPr userDrawn="1"/>
        </p:nvSpPr>
        <p:spPr>
          <a:xfrm>
            <a:off x="10830554" y="6367532"/>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a:t>
            </a:r>
            <a:r>
              <a:rPr sz="1200" b="1" dirty="0"/>
              <a:t> </a:t>
            </a:r>
            <a:r>
              <a:rPr sz="1200" b="1" dirty="0">
                <a:solidFill>
                  <a:schemeClr val="accent2">
                    <a:lumMod val="75000"/>
                  </a:schemeClr>
                </a:solidFill>
              </a:rPr>
              <a:t>-</a:t>
            </a:r>
          </a:p>
        </p:txBody>
      </p:sp>
      <p:pic>
        <p:nvPicPr>
          <p:cNvPr id="5" name="Picture 4" descr="A logo with a symbol and text&#10;&#10;AI-generated content may be incorrect.">
            <a:extLst>
              <a:ext uri="{FF2B5EF4-FFF2-40B4-BE49-F238E27FC236}">
                <a16:creationId xmlns:a16="http://schemas.microsoft.com/office/drawing/2014/main" id="{98923930-973D-7DE1-9543-2ED3F2CC3DF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216641" y="30480"/>
            <a:ext cx="914400" cy="977046"/>
          </a:xfrm>
          <a:prstGeom prst="rect">
            <a:avLst/>
          </a:prstGeom>
        </p:spPr>
      </p:pic>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cag.gov.in/uploads/download_audit_report/2012/Union_Performance_Atomic_Energy_Regulatory_Board_Union_Government_Atomic_Energy_Department_9_2012_Chapter_7.pdf" TargetMode="External"/><Relationship Id="rId2" Type="http://schemas.openxmlformats.org/officeDocument/2006/relationships/hyperlink" Target="https://www.npcil.nic.in/content/328_1_AboutNPCIL.aspx"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erb.gov.in/images/PDF/Preparation-of-Off-site-" TargetMode="External"/><Relationship Id="rId2" Type="http://schemas.openxmlformats.org/officeDocument/2006/relationships/hyperlink" Target="https://aerb.gov.in/images/PDF/Preparation-of-site-emergencypreparedness-%20plans-for-nuclear-installations.pdf"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p:cNvSpPr/>
          <p:nvPr/>
        </p:nvSpPr>
        <p:spPr>
          <a:xfrm>
            <a:off x="506367" y="6769294"/>
            <a:ext cx="1907669" cy="101600"/>
          </a:xfrm>
          <a:prstGeom prst="rect">
            <a:avLst/>
          </a:prstGeom>
          <a:solidFill>
            <a:srgbClr val="F7903B"/>
          </a:solidFill>
          <a:ln w="12700">
            <a:miter lim="400000"/>
          </a:ln>
        </p:spPr>
        <p:txBody>
          <a:bodyPr lIns="39142" tIns="39142" rIns="39142" bIns="39142"/>
          <a:lstStyle/>
          <a:p>
            <a:endParaRPr sz="900"/>
          </a:p>
        </p:txBody>
      </p:sp>
      <p:sp>
        <p:nvSpPr>
          <p:cNvPr id="83" name="Shape"/>
          <p:cNvSpPr/>
          <p:nvPr/>
        </p:nvSpPr>
        <p:spPr>
          <a:xfrm>
            <a:off x="0" y="1940094"/>
            <a:ext cx="6834554" cy="246426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6">
              <a:alpha val="90000"/>
            </a:schemeClr>
          </a:solidFill>
          <a:ln w="12700">
            <a:miter lim="400000"/>
          </a:ln>
        </p:spPr>
        <p:txBody>
          <a:bodyPr lIns="39142" tIns="39142" rIns="39142" bIns="39142"/>
          <a:lstStyle/>
          <a:p>
            <a:endParaRPr sz="900"/>
          </a:p>
        </p:txBody>
      </p:sp>
      <p:sp>
        <p:nvSpPr>
          <p:cNvPr id="84" name="LESSON 2…"/>
          <p:cNvSpPr txBox="1"/>
          <p:nvPr/>
        </p:nvSpPr>
        <p:spPr>
          <a:xfrm>
            <a:off x="508001" y="2353339"/>
            <a:ext cx="3957736" cy="16025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defTabSz="1219200">
              <a:defRPr sz="6400" b="1">
                <a:solidFill>
                  <a:srgbClr val="FFFFFF"/>
                </a:solidFill>
                <a:latin typeface="Open Sans"/>
                <a:ea typeface="Open Sans"/>
                <a:cs typeface="Open Sans"/>
                <a:sym typeface="Open Sans"/>
              </a:defRPr>
            </a:pPr>
            <a:r>
              <a:rPr lang="en-IN" sz="3300" dirty="0"/>
              <a:t>LESSON 05</a:t>
            </a:r>
          </a:p>
          <a:p>
            <a:pPr defTabSz="1219200">
              <a:defRPr sz="6400" cap="all">
                <a:solidFill>
                  <a:srgbClr val="FFFFFF"/>
                </a:solidFill>
                <a:latin typeface="Open Sans"/>
                <a:ea typeface="Open Sans"/>
                <a:cs typeface="Open Sans"/>
                <a:sym typeface="Open Sans"/>
              </a:defRPr>
            </a:pPr>
            <a:r>
              <a:rPr lang="en-US" sz="3300" dirty="0"/>
              <a:t>Nuclear reactor in India</a:t>
            </a:r>
            <a:endParaRPr lang="en-IN" sz="3300" dirty="0"/>
          </a:p>
        </p:txBody>
      </p:sp>
      <p:sp>
        <p:nvSpPr>
          <p:cNvPr id="85" name="Shape"/>
          <p:cNvSpPr/>
          <p:nvPr/>
        </p:nvSpPr>
        <p:spPr>
          <a:xfrm flipH="1">
            <a:off x="-28360" y="-29252"/>
            <a:ext cx="12248739" cy="12610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6">
              <a:lumMod val="40000"/>
              <a:lumOff val="60000"/>
            </a:schemeClr>
          </a:solidFill>
          <a:ln w="12700" cap="flat">
            <a:noFill/>
            <a:miter lim="400000"/>
          </a:ln>
          <a:effectLst/>
        </p:spPr>
        <p:txBody>
          <a:bodyPr wrap="square" lIns="39142" tIns="39142" rIns="39142" bIns="39142" numCol="1" anchor="t">
            <a:noAutofit/>
          </a:bodyPr>
          <a:lstStyle/>
          <a:p>
            <a:endParaRPr sz="900"/>
          </a:p>
        </p:txBody>
      </p:sp>
      <p:sp>
        <p:nvSpPr>
          <p:cNvPr id="4" name="Rectangle: Rounded Corners 3">
            <a:extLst>
              <a:ext uri="{FF2B5EF4-FFF2-40B4-BE49-F238E27FC236}">
                <a16:creationId xmlns:a16="http://schemas.microsoft.com/office/drawing/2014/main" id="{2E9EC43E-C7B1-EF48-5F3B-E2AF3723BE8A}"/>
              </a:ext>
            </a:extLst>
          </p:cNvPr>
          <p:cNvSpPr/>
          <p:nvPr/>
        </p:nvSpPr>
        <p:spPr>
          <a:xfrm>
            <a:off x="2415669" y="315962"/>
            <a:ext cx="8117213" cy="598236"/>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algn="ctr"/>
            <a:r>
              <a:rPr lang="en-US" sz="3000" dirty="0">
                <a:solidFill>
                  <a:srgbClr val="C00000"/>
                </a:solidFill>
                <a:latin typeface="Arial Black" panose="020B0A04020102020204" pitchFamily="34" charset="0"/>
              </a:rPr>
              <a:t>CBRN Module: CAPF</a:t>
            </a:r>
            <a:endParaRPr lang="en-IN" sz="3000" dirty="0">
              <a:solidFill>
                <a:srgbClr val="C00000"/>
              </a:solidFill>
              <a:latin typeface="Arial Black" panose="020B0A04020102020204" pitchFamily="34" charset="0"/>
              <a:sym typeface="Arial"/>
            </a:endParaRPr>
          </a:p>
        </p:txBody>
      </p:sp>
      <p:sp>
        <p:nvSpPr>
          <p:cNvPr id="7" name="AutoShape 2" descr="32.4 The Disaster Management Cycle - Population Health for Nurses | OpenStax">
            <a:extLst>
              <a:ext uri="{FF2B5EF4-FFF2-40B4-BE49-F238E27FC236}">
                <a16:creationId xmlns:a16="http://schemas.microsoft.com/office/drawing/2014/main" id="{4D1BA03F-4B3F-23DC-01F7-7A1F6312F2C4}"/>
              </a:ext>
            </a:extLst>
          </p:cNvPr>
          <p:cNvSpPr>
            <a:spLocks noChangeAspect="1" noChangeArrowheads="1"/>
          </p:cNvSpPr>
          <p:nvPr/>
        </p:nvSpPr>
        <p:spPr bwMode="auto">
          <a:xfrm>
            <a:off x="6019800" y="3352800"/>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45720" tIns="22860" rIns="45720" bIns="22860" numCol="1" anchor="t" anchorCtr="0" compatLnSpc="1">
            <a:prstTxWarp prst="textNoShape">
              <a:avLst/>
            </a:prstTxWarp>
          </a:bodyPr>
          <a:lstStyle/>
          <a:p>
            <a:endParaRPr lang="en-IN" sz="900"/>
          </a:p>
        </p:txBody>
      </p:sp>
      <p:pic>
        <p:nvPicPr>
          <p:cNvPr id="10" name="Picture 9">
            <a:extLst>
              <a:ext uri="{FF2B5EF4-FFF2-40B4-BE49-F238E27FC236}">
                <a16:creationId xmlns:a16="http://schemas.microsoft.com/office/drawing/2014/main" id="{75D8E960-3AA9-22EC-7685-3C46A378FF6B}"/>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rcRect/>
          <a:stretch/>
        </p:blipFill>
        <p:spPr>
          <a:xfrm>
            <a:off x="4759575" y="2555045"/>
            <a:ext cx="1336426" cy="1261072"/>
          </a:xfrm>
          <a:prstGeom prst="rect">
            <a:avLst/>
          </a:prstGeom>
        </p:spPr>
      </p:pic>
      <p:pic>
        <p:nvPicPr>
          <p:cNvPr id="8" name="Picture 7">
            <a:extLst>
              <a:ext uri="{FF2B5EF4-FFF2-40B4-BE49-F238E27FC236}">
                <a16:creationId xmlns:a16="http://schemas.microsoft.com/office/drawing/2014/main" id="{AD3090FD-6B08-3911-9B2E-4298BEB3182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7905" y="40188"/>
            <a:ext cx="1590525" cy="1109759"/>
          </a:xfrm>
          <a:prstGeom prst="rect">
            <a:avLst/>
          </a:prstGeom>
        </p:spPr>
      </p:pic>
      <p:pic>
        <p:nvPicPr>
          <p:cNvPr id="11" name="Picture 10">
            <a:extLst>
              <a:ext uri="{FF2B5EF4-FFF2-40B4-BE49-F238E27FC236}">
                <a16:creationId xmlns:a16="http://schemas.microsoft.com/office/drawing/2014/main" id="{FB2A9AEF-AB38-7144-38E6-1F20536B3EA5}"/>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10993135" y="30840"/>
            <a:ext cx="1080000" cy="1188000"/>
          </a:xfrm>
          <a:prstGeom prst="rect">
            <a:avLst/>
          </a:prstGeom>
        </p:spPr>
      </p:pic>
      <p:pic>
        <p:nvPicPr>
          <p:cNvPr id="2" name="Picture 1">
            <a:extLst>
              <a:ext uri="{FF2B5EF4-FFF2-40B4-BE49-F238E27FC236}">
                <a16:creationId xmlns:a16="http://schemas.microsoft.com/office/drawing/2014/main" id="{999D0056-4120-1B80-2223-2EDBBBAC6B6E}"/>
              </a:ext>
            </a:extLst>
          </p:cNvPr>
          <p:cNvPicPr>
            <a:picLocks noChangeAspect="1"/>
          </p:cNvPicPr>
          <p:nvPr/>
        </p:nvPicPr>
        <p:blipFill>
          <a:blip r:embed="rId6"/>
          <a:stretch>
            <a:fillRect/>
          </a:stretch>
        </p:blipFill>
        <p:spPr>
          <a:xfrm>
            <a:off x="7128393" y="1788611"/>
            <a:ext cx="4404742" cy="4404742"/>
          </a:xfrm>
          <a:prstGeom prst="rect">
            <a:avLst/>
          </a:prstGeom>
        </p:spPr>
      </p:pic>
      <p:sp>
        <p:nvSpPr>
          <p:cNvPr id="3" name="TextBox 2">
            <a:extLst>
              <a:ext uri="{FF2B5EF4-FFF2-40B4-BE49-F238E27FC236}">
                <a16:creationId xmlns:a16="http://schemas.microsoft.com/office/drawing/2014/main" id="{B0B1D6BB-CE9A-803E-3AB4-B1861F365017}"/>
              </a:ext>
            </a:extLst>
          </p:cNvPr>
          <p:cNvSpPr txBox="1"/>
          <p:nvPr/>
        </p:nvSpPr>
        <p:spPr>
          <a:xfrm>
            <a:off x="1662309" y="4404360"/>
            <a:ext cx="4867445" cy="369332"/>
          </a:xfrm>
          <a:prstGeom prst="rect">
            <a:avLst/>
          </a:prstGeom>
          <a:noFill/>
        </p:spPr>
        <p:txBody>
          <a:bodyPr wrap="square">
            <a:spAutoFit/>
          </a:bodyPr>
          <a:lstStyle/>
          <a:p>
            <a:r>
              <a:rPr lang="en-IN"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b="1"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7828" y="1600201"/>
            <a:ext cx="6967959" cy="3564923"/>
          </a:xfrm>
        </p:spPr>
        <p:txBody>
          <a:bodyPr>
            <a:normAutofit/>
          </a:bodyPr>
          <a:lstStyle/>
          <a:p>
            <a:pPr>
              <a:lnSpc>
                <a:spcPct val="20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sz="2600" dirty="0">
                <a:latin typeface="Open Sans" panose="020B0606030504020204" pitchFamily="34" charset="0"/>
                <a:ea typeface="Open Sans" panose="020B0606030504020204" pitchFamily="34" charset="0"/>
                <a:cs typeface="Open Sans" panose="020B0606030504020204" pitchFamily="34" charset="0"/>
              </a:rPr>
              <a:t>Steam generated directly in reactor core</a:t>
            </a:r>
          </a:p>
          <a:p>
            <a:pPr>
              <a:lnSpc>
                <a:spcPct val="200000"/>
              </a:lnSpc>
            </a:pPr>
            <a:r>
              <a:rPr sz="2600" dirty="0">
                <a:latin typeface="Open Sans" panose="020B0606030504020204" pitchFamily="34" charset="0"/>
                <a:ea typeface="Open Sans" panose="020B0606030504020204" pitchFamily="34" charset="0"/>
                <a:cs typeface="Open Sans" panose="020B0606030504020204" pitchFamily="34" charset="0"/>
              </a:rPr>
              <a:t>- Used in Tara</a:t>
            </a:r>
            <a:r>
              <a:rPr lang="en-IN" sz="2600" dirty="0">
                <a:latin typeface="Open Sans" panose="020B0606030504020204" pitchFamily="34" charset="0"/>
                <a:ea typeface="Open Sans" panose="020B0606030504020204" pitchFamily="34" charset="0"/>
                <a:cs typeface="Open Sans" panose="020B0606030504020204" pitchFamily="34" charset="0"/>
              </a:rPr>
              <a:t>r</a:t>
            </a:r>
            <a:r>
              <a:rPr sz="2600" dirty="0" err="1">
                <a:latin typeface="Open Sans" panose="020B0606030504020204" pitchFamily="34" charset="0"/>
                <a:ea typeface="Open Sans" panose="020B0606030504020204" pitchFamily="34" charset="0"/>
                <a:cs typeface="Open Sans" panose="020B0606030504020204" pitchFamily="34" charset="0"/>
              </a:rPr>
              <a:t>pur</a:t>
            </a:r>
            <a:r>
              <a:rPr sz="2600" dirty="0">
                <a:latin typeface="Open Sans" panose="020B0606030504020204" pitchFamily="34" charset="0"/>
                <a:ea typeface="Open Sans" panose="020B0606030504020204" pitchFamily="34" charset="0"/>
                <a:cs typeface="Open Sans" panose="020B0606030504020204" pitchFamily="34" charset="0"/>
              </a:rPr>
              <a:t> Atomic Power Station</a:t>
            </a:r>
          </a:p>
          <a:p>
            <a:pPr>
              <a:lnSpc>
                <a:spcPct val="200000"/>
              </a:lnSpc>
            </a:pPr>
            <a:r>
              <a:rPr sz="2600" dirty="0">
                <a:latin typeface="Open Sans" panose="020B0606030504020204" pitchFamily="34" charset="0"/>
                <a:ea typeface="Open Sans" panose="020B0606030504020204" pitchFamily="34" charset="0"/>
                <a:cs typeface="Open Sans" panose="020B0606030504020204" pitchFamily="34" charset="0"/>
              </a:rPr>
              <a:t>- Simpler </a:t>
            </a:r>
            <a:r>
              <a:rPr lang="en-US" sz="2600" dirty="0">
                <a:latin typeface="Open Sans" panose="020B0606030504020204" pitchFamily="34" charset="0"/>
                <a:ea typeface="Open Sans" panose="020B0606030504020204" pitchFamily="34" charset="0"/>
                <a:cs typeface="Open Sans" panose="020B0606030504020204" pitchFamily="34" charset="0"/>
              </a:rPr>
              <a:t>d</a:t>
            </a:r>
            <a:r>
              <a:rPr sz="2600" dirty="0">
                <a:latin typeface="Open Sans" panose="020B0606030504020204" pitchFamily="34" charset="0"/>
                <a:ea typeface="Open Sans" panose="020B0606030504020204" pitchFamily="34" charset="0"/>
                <a:cs typeface="Open Sans" panose="020B0606030504020204" pitchFamily="34" charset="0"/>
              </a:rPr>
              <a:t>esign; lower pressure operation</a:t>
            </a:r>
          </a:p>
        </p:txBody>
      </p:sp>
      <p:pic>
        <p:nvPicPr>
          <p:cNvPr id="4" name="Picture 3" descr="A logo with a lion and a circle with a red ribbon&#10;&#10;AI-generated content may be incorrect.">
            <a:extLst>
              <a:ext uri="{FF2B5EF4-FFF2-40B4-BE49-F238E27FC236}">
                <a16:creationId xmlns:a16="http://schemas.microsoft.com/office/drawing/2014/main" id="{4F41052E-2C69-C141-ABCF-56498FCEF1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118" r="22639"/>
          <a:stretch>
            <a:fillRect/>
          </a:stretch>
        </p:blipFill>
        <p:spPr bwMode="auto">
          <a:xfrm>
            <a:off x="10948761" y="54035"/>
            <a:ext cx="1243239" cy="104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text on it&#10;&#10;AI-generated content may be incorrect.">
            <a:extLst>
              <a:ext uri="{FF2B5EF4-FFF2-40B4-BE49-F238E27FC236}">
                <a16:creationId xmlns:a16="http://schemas.microsoft.com/office/drawing/2014/main" id="{B59C5410-7C53-183A-F02D-7E9F2A7369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828240E9-1A31-70F0-67AD-EC3231408AC1}"/>
              </a:ext>
            </a:extLst>
          </p:cNvPr>
          <p:cNvSpPr>
            <a:spLocks noGrp="1"/>
          </p:cNvSpPr>
          <p:nvPr>
            <p:ph type="sldNum" sz="quarter" idx="12"/>
          </p:nvPr>
        </p:nvSpPr>
        <p:spPr/>
        <p:txBody>
          <a:bodyPr/>
          <a:lstStyle/>
          <a:p>
            <a:fld id="{C1FF6DA9-008F-8B48-92A6-B652298478BF}" type="slidenum">
              <a:rPr lang="en-US" smtClean="0"/>
              <a:t>10</a:t>
            </a:fld>
            <a:endParaRPr lang="en-US"/>
          </a:p>
        </p:txBody>
      </p:sp>
      <p:sp>
        <p:nvSpPr>
          <p:cNvPr id="7" name="Rectangle 6"/>
          <p:cNvSpPr/>
          <p:nvPr/>
        </p:nvSpPr>
        <p:spPr>
          <a:xfrm>
            <a:off x="289367" y="2052141"/>
            <a:ext cx="3923818" cy="1754326"/>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BOILING WATER REACTORS (BWRS</a:t>
            </a: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CC141-6D8F-ECF4-7804-C58B081B9863}"/>
            </a:ext>
          </a:extLst>
        </p:cNvPr>
        <p:cNvGrpSpPr/>
        <p:nvPr/>
      </p:nvGrpSpPr>
      <p:grpSpPr>
        <a:xfrm>
          <a:off x="0" y="0"/>
          <a:ext cx="0" cy="0"/>
          <a:chOff x="0" y="0"/>
          <a:chExt cx="0" cy="0"/>
        </a:xfrm>
      </p:grpSpPr>
      <p:pic>
        <p:nvPicPr>
          <p:cNvPr id="6" name="Image 109">
            <a:extLst>
              <a:ext uri="{FF2B5EF4-FFF2-40B4-BE49-F238E27FC236}">
                <a16:creationId xmlns:a16="http://schemas.microsoft.com/office/drawing/2014/main" id="{71524FB4-0A80-382C-517A-871A3A17D260}"/>
              </a:ext>
            </a:extLst>
          </p:cNvPr>
          <p:cNvPicPr/>
          <p:nvPr/>
        </p:nvPicPr>
        <p:blipFill>
          <a:blip r:embed="rId2" cstate="print"/>
          <a:stretch>
            <a:fillRect/>
          </a:stretch>
        </p:blipFill>
        <p:spPr>
          <a:xfrm>
            <a:off x="5239265" y="1230086"/>
            <a:ext cx="6952735" cy="4701157"/>
          </a:xfrm>
          <a:prstGeom prst="rect">
            <a:avLst/>
          </a:prstGeom>
        </p:spPr>
      </p:pic>
      <p:pic>
        <p:nvPicPr>
          <p:cNvPr id="4" name="Picture 3" descr="A logo with text on it&#10;&#10;AI-generated content may be incorrect.">
            <a:extLst>
              <a:ext uri="{FF2B5EF4-FFF2-40B4-BE49-F238E27FC236}">
                <a16:creationId xmlns:a16="http://schemas.microsoft.com/office/drawing/2014/main" id="{71D96260-5098-498E-3183-13CB4CD6AF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7D6700F-E9AC-C12A-FD4F-9798AB2954CE}"/>
              </a:ext>
            </a:extLst>
          </p:cNvPr>
          <p:cNvSpPr>
            <a:spLocks noGrp="1"/>
          </p:cNvSpPr>
          <p:nvPr>
            <p:ph type="sldNum" sz="quarter" idx="12"/>
          </p:nvPr>
        </p:nvSpPr>
        <p:spPr/>
        <p:txBody>
          <a:bodyPr/>
          <a:lstStyle/>
          <a:p>
            <a:fld id="{C1FF6DA9-008F-8B48-92A6-B652298478BF}" type="slidenum">
              <a:rPr lang="en-US" smtClean="0"/>
              <a:t>11</a:t>
            </a:fld>
            <a:endParaRPr lang="en-US"/>
          </a:p>
        </p:txBody>
      </p:sp>
      <p:sp>
        <p:nvSpPr>
          <p:cNvPr id="7" name="Rectangle 6"/>
          <p:cNvSpPr/>
          <p:nvPr/>
        </p:nvSpPr>
        <p:spPr>
          <a:xfrm>
            <a:off x="577603" y="2410107"/>
            <a:ext cx="3846019" cy="1754326"/>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BOILING WATER REACTORS (BWRS)</a:t>
            </a:r>
            <a:endParaRPr lang="en-GB" sz="3600" b="1" dirty="0">
              <a:solidFill>
                <a:srgbClr val="C00000"/>
              </a:solidFill>
            </a:endParaRPr>
          </a:p>
        </p:txBody>
      </p:sp>
    </p:spTree>
    <p:extLst>
      <p:ext uri="{BB962C8B-B14F-4D97-AF65-F5344CB8AC3E}">
        <p14:creationId xmlns:p14="http://schemas.microsoft.com/office/powerpoint/2010/main" val="347227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8756" y="1989438"/>
            <a:ext cx="6053403" cy="2879124"/>
          </a:xfrm>
        </p:spPr>
        <p:txBody>
          <a:bodyPr>
            <a:normAutofit/>
          </a:bodyPr>
          <a:lstStyle/>
          <a:p>
            <a:pPr>
              <a:lnSpc>
                <a:spcPct val="150000"/>
              </a:lnSpc>
            </a:pPr>
            <a:r>
              <a:rPr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Advantages: Simple design, lower pressure</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Disadvantages: Steam radioactivity, void formation</a:t>
            </a:r>
          </a:p>
        </p:txBody>
      </p:sp>
      <p:sp>
        <p:nvSpPr>
          <p:cNvPr id="4" name="Slide Number Placeholder 3">
            <a:extLst>
              <a:ext uri="{FF2B5EF4-FFF2-40B4-BE49-F238E27FC236}">
                <a16:creationId xmlns:a16="http://schemas.microsoft.com/office/drawing/2014/main" id="{6A1AD137-9340-5D75-AB3B-E6AD6A9023AA}"/>
              </a:ext>
            </a:extLst>
          </p:cNvPr>
          <p:cNvSpPr>
            <a:spLocks noGrp="1"/>
          </p:cNvSpPr>
          <p:nvPr>
            <p:ph type="sldNum" sz="quarter" idx="12"/>
          </p:nvPr>
        </p:nvSpPr>
        <p:spPr/>
        <p:txBody>
          <a:bodyPr/>
          <a:lstStyle/>
          <a:p>
            <a:fld id="{C1FF6DA9-008F-8B48-92A6-B652298478BF}" type="slidenum">
              <a:rPr lang="en-US" smtClean="0"/>
              <a:t>12</a:t>
            </a:fld>
            <a:endParaRPr lang="en-US"/>
          </a:p>
        </p:txBody>
      </p:sp>
      <p:sp>
        <p:nvSpPr>
          <p:cNvPr id="5" name="Rectangle 4"/>
          <p:cNvSpPr/>
          <p:nvPr/>
        </p:nvSpPr>
        <p:spPr>
          <a:xfrm>
            <a:off x="600479" y="2668708"/>
            <a:ext cx="4700570" cy="1569660"/>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ADVANTAGES &amp; DISADVANTAGES OF BWRS</a:t>
            </a:r>
            <a:endParaRPr lang="en-GB" sz="3200"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1933" y="2093294"/>
            <a:ext cx="6611333" cy="3133614"/>
          </a:xfrm>
        </p:spPr>
        <p:txBody>
          <a:bodyPr>
            <a:normAutofit/>
          </a:bodyPr>
          <a:lstStyle/>
          <a:p>
            <a:pPr>
              <a:lnSpc>
                <a:spcPct val="150000"/>
              </a:lnSpc>
            </a:pPr>
            <a:r>
              <a:rPr dirty="0">
                <a:latin typeface="Open Sans" panose="020B0606030504020204" pitchFamily="34" charset="0"/>
                <a:ea typeface="Open Sans" panose="020B0606030504020204" pitchFamily="34" charset="0"/>
                <a:cs typeface="Open Sans" panose="020B0606030504020204" pitchFamily="34" charset="0"/>
              </a:rPr>
              <a:t>- </a:t>
            </a:r>
            <a:r>
              <a:rPr sz="2600" dirty="0">
                <a:latin typeface="Open Sans" panose="020B0606030504020204" pitchFamily="34" charset="0"/>
                <a:ea typeface="Open Sans" panose="020B0606030504020204" pitchFamily="34" charset="0"/>
                <a:cs typeface="Open Sans" panose="020B0606030504020204" pitchFamily="34" charset="0"/>
              </a:rPr>
              <a:t>Heavy water as coolant &amp; moderator</a:t>
            </a:r>
          </a:p>
          <a:p>
            <a:pPr>
              <a:lnSpc>
                <a:spcPct val="150000"/>
              </a:lnSpc>
            </a:pPr>
            <a:r>
              <a:rPr sz="2600" dirty="0">
                <a:latin typeface="Open Sans" panose="020B0606030504020204" pitchFamily="34" charset="0"/>
                <a:ea typeface="Open Sans" panose="020B0606030504020204" pitchFamily="34" charset="0"/>
                <a:cs typeface="Open Sans" panose="020B0606030504020204" pitchFamily="34" charset="0"/>
              </a:rPr>
              <a:t>- Uses natural uranium fuel</a:t>
            </a:r>
          </a:p>
          <a:p>
            <a:pPr>
              <a:lnSpc>
                <a:spcPct val="150000"/>
              </a:lnSpc>
            </a:pPr>
            <a:r>
              <a:rPr sz="2600" dirty="0">
                <a:latin typeface="Open Sans" panose="020B0606030504020204" pitchFamily="34" charset="0"/>
                <a:ea typeface="Open Sans" panose="020B0606030504020204" pitchFamily="34" charset="0"/>
                <a:cs typeface="Open Sans" panose="020B0606030504020204" pitchFamily="34" charset="0"/>
              </a:rPr>
              <a:t>- Can be refueled during operation</a:t>
            </a:r>
          </a:p>
        </p:txBody>
      </p:sp>
      <p:sp>
        <p:nvSpPr>
          <p:cNvPr id="4" name="Slide Number Placeholder 3">
            <a:extLst>
              <a:ext uri="{FF2B5EF4-FFF2-40B4-BE49-F238E27FC236}">
                <a16:creationId xmlns:a16="http://schemas.microsoft.com/office/drawing/2014/main" id="{4C4E2BB0-2E8C-A6C9-C5D3-1AC8B73014BF}"/>
              </a:ext>
            </a:extLst>
          </p:cNvPr>
          <p:cNvSpPr>
            <a:spLocks noGrp="1"/>
          </p:cNvSpPr>
          <p:nvPr>
            <p:ph type="sldNum" sz="quarter" idx="12"/>
          </p:nvPr>
        </p:nvSpPr>
        <p:spPr/>
        <p:txBody>
          <a:bodyPr/>
          <a:lstStyle/>
          <a:p>
            <a:fld id="{C1FF6DA9-008F-8B48-92A6-B652298478BF}" type="slidenum">
              <a:rPr lang="en-US" smtClean="0"/>
              <a:t>13</a:t>
            </a:fld>
            <a:endParaRPr lang="en-US"/>
          </a:p>
        </p:txBody>
      </p:sp>
      <p:sp>
        <p:nvSpPr>
          <p:cNvPr id="5" name="Rectangle 4"/>
          <p:cNvSpPr/>
          <p:nvPr/>
        </p:nvSpPr>
        <p:spPr>
          <a:xfrm>
            <a:off x="265573" y="2241575"/>
            <a:ext cx="4466596" cy="1569660"/>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PRESSURIZED HEAVY WATER REACTORS (PHWRS</a:t>
            </a: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GB"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A057E-D7DA-DE14-B04E-D5CFB563B1E8}"/>
            </a:ext>
          </a:extLst>
        </p:cNvPr>
        <p:cNvGrpSpPr/>
        <p:nvPr/>
      </p:nvGrpSpPr>
      <p:grpSpPr>
        <a:xfrm>
          <a:off x="0" y="0"/>
          <a:ext cx="0" cy="0"/>
          <a:chOff x="0" y="0"/>
          <a:chExt cx="0" cy="0"/>
        </a:xfrm>
      </p:grpSpPr>
      <p:pic>
        <p:nvPicPr>
          <p:cNvPr id="6" name="Image 120">
            <a:extLst>
              <a:ext uri="{FF2B5EF4-FFF2-40B4-BE49-F238E27FC236}">
                <a16:creationId xmlns:a16="http://schemas.microsoft.com/office/drawing/2014/main" id="{4E0B739D-94F4-B5E7-4349-7286F98774BB}"/>
              </a:ext>
            </a:extLst>
          </p:cNvPr>
          <p:cNvPicPr/>
          <p:nvPr/>
        </p:nvPicPr>
        <p:blipFill>
          <a:blip r:embed="rId2" cstate="print"/>
          <a:stretch>
            <a:fillRect/>
          </a:stretch>
        </p:blipFill>
        <p:spPr>
          <a:xfrm>
            <a:off x="5461685" y="1203768"/>
            <a:ext cx="6228745" cy="4430914"/>
          </a:xfrm>
          <a:prstGeom prst="rect">
            <a:avLst/>
          </a:prstGeom>
        </p:spPr>
      </p:pic>
      <p:sp>
        <p:nvSpPr>
          <p:cNvPr id="3" name="Slide Number Placeholder 2">
            <a:extLst>
              <a:ext uri="{FF2B5EF4-FFF2-40B4-BE49-F238E27FC236}">
                <a16:creationId xmlns:a16="http://schemas.microsoft.com/office/drawing/2014/main" id="{F7D824EB-B788-69DE-6253-8CE41A6C5E56}"/>
              </a:ext>
            </a:extLst>
          </p:cNvPr>
          <p:cNvSpPr>
            <a:spLocks noGrp="1"/>
          </p:cNvSpPr>
          <p:nvPr>
            <p:ph type="sldNum" sz="quarter" idx="12"/>
          </p:nvPr>
        </p:nvSpPr>
        <p:spPr/>
        <p:txBody>
          <a:bodyPr/>
          <a:lstStyle/>
          <a:p>
            <a:fld id="{C1FF6DA9-008F-8B48-92A6-B652298478BF}" type="slidenum">
              <a:rPr lang="en-US" smtClean="0"/>
              <a:t>14</a:t>
            </a:fld>
            <a:endParaRPr lang="en-US"/>
          </a:p>
        </p:txBody>
      </p:sp>
      <p:sp>
        <p:nvSpPr>
          <p:cNvPr id="4" name="Rectangle 3"/>
          <p:cNvSpPr/>
          <p:nvPr/>
        </p:nvSpPr>
        <p:spPr>
          <a:xfrm>
            <a:off x="617525" y="2274838"/>
            <a:ext cx="4337534" cy="2308324"/>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PRESSURIZED HEAVY WATER REACTORS (PHWRS)</a:t>
            </a:r>
            <a:endParaRPr lang="en-GB" b="1" dirty="0">
              <a:solidFill>
                <a:srgbClr val="C00000"/>
              </a:solidFill>
            </a:endParaRPr>
          </a:p>
        </p:txBody>
      </p:sp>
    </p:spTree>
    <p:extLst>
      <p:ext uri="{BB962C8B-B14F-4D97-AF65-F5344CB8AC3E}">
        <p14:creationId xmlns:p14="http://schemas.microsoft.com/office/powerpoint/2010/main" val="1808636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8497" y="2248930"/>
            <a:ext cx="7043508" cy="2022128"/>
          </a:xfrm>
        </p:spPr>
        <p:txBody>
          <a:bodyPr>
            <a:normAutofit lnSpcReduction="10000"/>
          </a:bodyPr>
          <a:lstStyle/>
          <a:p>
            <a:pPr>
              <a:lnSpc>
                <a:spcPct val="150000"/>
              </a:lnSpc>
            </a:pPr>
            <a:r>
              <a:rPr sz="36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Pros: Fuel flexibility, on-power refueling</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Cons: Heavy water cost, higher spent fuel volume</a:t>
            </a:r>
          </a:p>
        </p:txBody>
      </p:sp>
      <p:sp>
        <p:nvSpPr>
          <p:cNvPr id="4" name="Slide Number Placeholder 3">
            <a:extLst>
              <a:ext uri="{FF2B5EF4-FFF2-40B4-BE49-F238E27FC236}">
                <a16:creationId xmlns:a16="http://schemas.microsoft.com/office/drawing/2014/main" id="{135FB798-0412-D4D1-03DD-619BB013FBC5}"/>
              </a:ext>
            </a:extLst>
          </p:cNvPr>
          <p:cNvSpPr>
            <a:spLocks noGrp="1"/>
          </p:cNvSpPr>
          <p:nvPr>
            <p:ph type="sldNum" sz="quarter" idx="12"/>
          </p:nvPr>
        </p:nvSpPr>
        <p:spPr/>
        <p:txBody>
          <a:bodyPr/>
          <a:lstStyle/>
          <a:p>
            <a:fld id="{C1FF6DA9-008F-8B48-92A6-B652298478BF}" type="slidenum">
              <a:rPr lang="en-US" smtClean="0"/>
              <a:t>15</a:t>
            </a:fld>
            <a:endParaRPr lang="en-US"/>
          </a:p>
        </p:txBody>
      </p:sp>
      <p:sp>
        <p:nvSpPr>
          <p:cNvPr id="5" name="Rectangle 4"/>
          <p:cNvSpPr/>
          <p:nvPr/>
        </p:nvSpPr>
        <p:spPr>
          <a:xfrm>
            <a:off x="731083" y="2386829"/>
            <a:ext cx="3518704" cy="1200329"/>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PROS &amp; CONS OF PHWRS</a:t>
            </a:r>
            <a:endParaRPr lang="en-GB" sz="3600" b="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1919" y="1600202"/>
            <a:ext cx="6412375" cy="3666280"/>
          </a:xfrm>
        </p:spPr>
        <p:txBody>
          <a:bodyPr>
            <a:normAutofit/>
          </a:bodyPr>
          <a:lstStyle/>
          <a:p>
            <a:pPr>
              <a:lnSpc>
                <a:spcPct val="150000"/>
              </a:lnSpc>
            </a:pPr>
            <a:r>
              <a:rPr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Breed more fuel than consumed</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Use fast neutrons, no moderator</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PFBR at </a:t>
            </a:r>
            <a:r>
              <a:rPr sz="2400" dirty="0" err="1">
                <a:latin typeface="Open Sans" panose="020B0606030504020204" pitchFamily="34" charset="0"/>
                <a:ea typeface="Open Sans" panose="020B0606030504020204" pitchFamily="34" charset="0"/>
                <a:cs typeface="Open Sans" panose="020B0606030504020204" pitchFamily="34" charset="0"/>
              </a:rPr>
              <a:t>Kalpakkam</a:t>
            </a:r>
            <a:r>
              <a:rPr sz="2400" dirty="0">
                <a:latin typeface="Open Sans" panose="020B0606030504020204" pitchFamily="34" charset="0"/>
                <a:ea typeface="Open Sans" panose="020B0606030504020204" pitchFamily="34" charset="0"/>
                <a:cs typeface="Open Sans" panose="020B0606030504020204" pitchFamily="34" charset="0"/>
              </a:rPr>
              <a:t> is a key project</a:t>
            </a:r>
          </a:p>
        </p:txBody>
      </p:sp>
      <p:sp>
        <p:nvSpPr>
          <p:cNvPr id="4" name="Slide Number Placeholder 3">
            <a:extLst>
              <a:ext uri="{FF2B5EF4-FFF2-40B4-BE49-F238E27FC236}">
                <a16:creationId xmlns:a16="http://schemas.microsoft.com/office/drawing/2014/main" id="{22EBA75E-05B8-086A-65C8-9FBF63C94F27}"/>
              </a:ext>
            </a:extLst>
          </p:cNvPr>
          <p:cNvSpPr>
            <a:spLocks noGrp="1"/>
          </p:cNvSpPr>
          <p:nvPr>
            <p:ph type="sldNum" sz="quarter" idx="12"/>
          </p:nvPr>
        </p:nvSpPr>
        <p:spPr/>
        <p:txBody>
          <a:bodyPr/>
          <a:lstStyle/>
          <a:p>
            <a:fld id="{C1FF6DA9-008F-8B48-92A6-B652298478BF}" type="slidenum">
              <a:rPr lang="en-US" smtClean="0"/>
              <a:t>16</a:t>
            </a:fld>
            <a:endParaRPr lang="en-US"/>
          </a:p>
        </p:txBody>
      </p:sp>
      <p:sp>
        <p:nvSpPr>
          <p:cNvPr id="5" name="Rectangle 4"/>
          <p:cNvSpPr/>
          <p:nvPr/>
        </p:nvSpPr>
        <p:spPr>
          <a:xfrm>
            <a:off x="810228" y="2237337"/>
            <a:ext cx="3981691" cy="1754326"/>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FAST BREEDER REACTORS (FBRS)</a:t>
            </a:r>
            <a:endParaRPr lang="en-GB" sz="36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BD44-19CD-464D-43AA-A7B79C780EB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CC6870E-2E3D-3643-3DA5-7635D1F85DCA}"/>
              </a:ext>
            </a:extLst>
          </p:cNvPr>
          <p:cNvGrpSpPr>
            <a:grpSpLocks/>
          </p:cNvGrpSpPr>
          <p:nvPr/>
        </p:nvGrpSpPr>
        <p:grpSpPr>
          <a:xfrm>
            <a:off x="4849792" y="1134320"/>
            <a:ext cx="7130006" cy="5081286"/>
            <a:chOff x="4762" y="4762"/>
            <a:chExt cx="6153150" cy="3857625"/>
          </a:xfrm>
        </p:grpSpPr>
        <p:pic>
          <p:nvPicPr>
            <p:cNvPr id="7" name="Image 131">
              <a:extLst>
                <a:ext uri="{FF2B5EF4-FFF2-40B4-BE49-F238E27FC236}">
                  <a16:creationId xmlns:a16="http://schemas.microsoft.com/office/drawing/2014/main" id="{CF3C1C14-EE6B-6F2D-757E-ED6FD2AEEB60}"/>
                </a:ext>
              </a:extLst>
            </p:cNvPr>
            <p:cNvPicPr/>
            <p:nvPr/>
          </p:nvPicPr>
          <p:blipFill>
            <a:blip r:embed="rId2" cstate="print"/>
            <a:stretch>
              <a:fillRect/>
            </a:stretch>
          </p:blipFill>
          <p:spPr>
            <a:xfrm>
              <a:off x="9525" y="9588"/>
              <a:ext cx="6143625" cy="3848100"/>
            </a:xfrm>
            <a:prstGeom prst="rect">
              <a:avLst/>
            </a:prstGeom>
          </p:spPr>
        </p:pic>
        <p:sp>
          <p:nvSpPr>
            <p:cNvPr id="8" name="Graphic 132">
              <a:extLst>
                <a:ext uri="{FF2B5EF4-FFF2-40B4-BE49-F238E27FC236}">
                  <a16:creationId xmlns:a16="http://schemas.microsoft.com/office/drawing/2014/main" id="{58D8B879-D4DD-440A-65A4-1037D07D5C39}"/>
                </a:ext>
              </a:extLst>
            </p:cNvPr>
            <p:cNvSpPr/>
            <p:nvPr/>
          </p:nvSpPr>
          <p:spPr>
            <a:xfrm>
              <a:off x="4762" y="4762"/>
              <a:ext cx="6153150" cy="3857625"/>
            </a:xfrm>
            <a:custGeom>
              <a:avLst/>
              <a:gdLst/>
              <a:ahLst/>
              <a:cxnLst/>
              <a:rect l="l" t="t" r="r" b="b"/>
              <a:pathLst>
                <a:path w="6153150" h="3857625">
                  <a:moveTo>
                    <a:pt x="0" y="3857625"/>
                  </a:moveTo>
                  <a:lnTo>
                    <a:pt x="6153150" y="3857625"/>
                  </a:lnTo>
                  <a:lnTo>
                    <a:pt x="6153150" y="0"/>
                  </a:lnTo>
                  <a:lnTo>
                    <a:pt x="0" y="0"/>
                  </a:lnTo>
                  <a:lnTo>
                    <a:pt x="0" y="3857625"/>
                  </a:lnTo>
                  <a:close/>
                </a:path>
              </a:pathLst>
            </a:custGeom>
            <a:ln w="9525">
              <a:solidFill>
                <a:srgbClr val="006FC0"/>
              </a:solidFill>
              <a:prstDash val="solid"/>
            </a:ln>
          </p:spPr>
          <p:txBody>
            <a:bodyPr wrap="square" lIns="0" tIns="0" rIns="0" bIns="0" rtlCol="0">
              <a:prstTxWarp prst="textNoShape">
                <a:avLst/>
              </a:prstTxWarp>
              <a:noAutofit/>
            </a:bodyPr>
            <a:lstStyle/>
            <a:p>
              <a:endParaRPr lang="en-IN"/>
            </a:p>
          </p:txBody>
        </p:sp>
      </p:grpSp>
      <p:sp>
        <p:nvSpPr>
          <p:cNvPr id="3" name="Slide Number Placeholder 2">
            <a:extLst>
              <a:ext uri="{FF2B5EF4-FFF2-40B4-BE49-F238E27FC236}">
                <a16:creationId xmlns:a16="http://schemas.microsoft.com/office/drawing/2014/main" id="{B0B4E2A0-730C-EDBA-FE3F-8EA22318E81C}"/>
              </a:ext>
            </a:extLst>
          </p:cNvPr>
          <p:cNvSpPr>
            <a:spLocks noGrp="1"/>
          </p:cNvSpPr>
          <p:nvPr>
            <p:ph type="sldNum" sz="quarter" idx="12"/>
          </p:nvPr>
        </p:nvSpPr>
        <p:spPr/>
        <p:txBody>
          <a:bodyPr/>
          <a:lstStyle/>
          <a:p>
            <a:fld id="{C1FF6DA9-008F-8B48-92A6-B652298478BF}" type="slidenum">
              <a:rPr lang="en-US" smtClean="0"/>
              <a:t>17</a:t>
            </a:fld>
            <a:endParaRPr lang="en-US"/>
          </a:p>
        </p:txBody>
      </p:sp>
      <p:sp>
        <p:nvSpPr>
          <p:cNvPr id="4" name="Rectangle 3"/>
          <p:cNvSpPr/>
          <p:nvPr/>
        </p:nvSpPr>
        <p:spPr>
          <a:xfrm>
            <a:off x="729204" y="1811587"/>
            <a:ext cx="3808071" cy="1754326"/>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FAST BREEDER REACTORS (FBRS)</a:t>
            </a:r>
            <a:endParaRPr lang="en-GB" sz="3600" dirty="0">
              <a:solidFill>
                <a:srgbClr val="C00000"/>
              </a:solidFill>
            </a:endParaRPr>
          </a:p>
        </p:txBody>
      </p:sp>
    </p:spTree>
    <p:extLst>
      <p:ext uri="{BB962C8B-B14F-4D97-AF65-F5344CB8AC3E}">
        <p14:creationId xmlns:p14="http://schemas.microsoft.com/office/powerpoint/2010/main" val="337493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0182" y="1948543"/>
            <a:ext cx="6362218" cy="4177621"/>
          </a:xfrm>
        </p:spPr>
        <p:txBody>
          <a:bodyPr>
            <a:normAutofit/>
          </a:bodyPr>
          <a:lstStyle/>
          <a:p>
            <a:pPr>
              <a:lnSpc>
                <a:spcPct val="150000"/>
              </a:lnSpc>
            </a:pPr>
            <a:r>
              <a:rPr lang="en-US"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Advantages: High fuel efficiency, waste reduction</a:t>
            </a:r>
          </a:p>
          <a:p>
            <a:pPr>
              <a:lnSpc>
                <a:spcPct val="150000"/>
              </a:lnSpc>
            </a:pPr>
            <a:r>
              <a:rPr lang="en-US" sz="2400" dirty="0">
                <a:latin typeface="Open Sans" panose="020B0606030504020204" pitchFamily="34" charset="0"/>
                <a:ea typeface="Open Sans" panose="020B0606030504020204" pitchFamily="34" charset="0"/>
                <a:cs typeface="Open Sans" panose="020B0606030504020204" pitchFamily="34" charset="0"/>
              </a:rPr>
              <a:t>- Challenges: Technical complexity, liquid metal coolant handling</a:t>
            </a:r>
          </a:p>
        </p:txBody>
      </p:sp>
      <p:sp>
        <p:nvSpPr>
          <p:cNvPr id="4" name="Slide Number Placeholder 3">
            <a:extLst>
              <a:ext uri="{FF2B5EF4-FFF2-40B4-BE49-F238E27FC236}">
                <a16:creationId xmlns:a16="http://schemas.microsoft.com/office/drawing/2014/main" id="{05F8F57D-DCD1-2F3B-FD07-7AEC9D92512E}"/>
              </a:ext>
            </a:extLst>
          </p:cNvPr>
          <p:cNvSpPr>
            <a:spLocks noGrp="1"/>
          </p:cNvSpPr>
          <p:nvPr>
            <p:ph type="sldNum" sz="quarter" idx="12"/>
          </p:nvPr>
        </p:nvSpPr>
        <p:spPr/>
        <p:txBody>
          <a:bodyPr/>
          <a:lstStyle/>
          <a:p>
            <a:fld id="{C1FF6DA9-008F-8B48-92A6-B652298478BF}" type="slidenum">
              <a:rPr lang="en-US" smtClean="0"/>
              <a:t>18</a:t>
            </a:fld>
            <a:endParaRPr lang="en-US"/>
          </a:p>
        </p:txBody>
      </p:sp>
      <p:sp>
        <p:nvSpPr>
          <p:cNvPr id="5" name="Rectangle 4"/>
          <p:cNvSpPr/>
          <p:nvPr/>
        </p:nvSpPr>
        <p:spPr>
          <a:xfrm>
            <a:off x="451413" y="2711899"/>
            <a:ext cx="4618298" cy="1200329"/>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FBR: ADVANTAGES &amp; CHALLENGES</a:t>
            </a:r>
            <a:endParaRPr lang="en-GB" sz="3600"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4596" y="2057400"/>
            <a:ext cx="7280477" cy="4068764"/>
          </a:xfrm>
        </p:spPr>
        <p:txBody>
          <a:bodyPr>
            <a:normAutofit/>
          </a:bodyPr>
          <a:lstStyle/>
          <a:p>
            <a:pPr>
              <a:lnSpc>
                <a:spcPct val="150000"/>
              </a:lnSpc>
            </a:pPr>
            <a:r>
              <a:rPr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Use Thorium-232 and Plutonium-239</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Incorporates passive safety features</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Designed by BARC</a:t>
            </a:r>
          </a:p>
        </p:txBody>
      </p:sp>
      <p:sp>
        <p:nvSpPr>
          <p:cNvPr id="4" name="Slide Number Placeholder 3">
            <a:extLst>
              <a:ext uri="{FF2B5EF4-FFF2-40B4-BE49-F238E27FC236}">
                <a16:creationId xmlns:a16="http://schemas.microsoft.com/office/drawing/2014/main" id="{9C2C5072-1365-46F6-42B8-A755E1E8680E}"/>
              </a:ext>
            </a:extLst>
          </p:cNvPr>
          <p:cNvSpPr>
            <a:spLocks noGrp="1"/>
          </p:cNvSpPr>
          <p:nvPr>
            <p:ph type="sldNum" sz="quarter" idx="12"/>
          </p:nvPr>
        </p:nvSpPr>
        <p:spPr/>
        <p:txBody>
          <a:bodyPr/>
          <a:lstStyle/>
          <a:p>
            <a:fld id="{C1FF6DA9-008F-8B48-92A6-B652298478BF}" type="slidenum">
              <a:rPr lang="en-US" smtClean="0"/>
              <a:t>19</a:t>
            </a:fld>
            <a:endParaRPr lang="en-US"/>
          </a:p>
        </p:txBody>
      </p:sp>
      <p:sp>
        <p:nvSpPr>
          <p:cNvPr id="5" name="Rectangle 4"/>
          <p:cNvSpPr/>
          <p:nvPr/>
        </p:nvSpPr>
        <p:spPr>
          <a:xfrm>
            <a:off x="514102" y="2057400"/>
            <a:ext cx="4150494" cy="2308324"/>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ADVANCED HEAVY WATER REACTORS (AHWRS</a:t>
            </a:r>
            <a:r>
              <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02538" y="2228022"/>
            <a:ext cx="6433751" cy="3540511"/>
          </a:xfrm>
        </p:spPr>
        <p:txBody>
          <a:bodyPr>
            <a:normAutofit/>
          </a:bodyPr>
          <a:lstStyle/>
          <a:p>
            <a:pPr algn="just"/>
            <a:r>
              <a:rPr sz="2400" dirty="0">
                <a:latin typeface="Open Sans" panose="020B0606030504020204" pitchFamily="34" charset="0"/>
                <a:ea typeface="Open Sans" panose="020B0606030504020204" pitchFamily="34" charset="0"/>
                <a:cs typeface="Open Sans" panose="020B0606030504020204" pitchFamily="34" charset="0"/>
              </a:rPr>
              <a:t>- Overview of Indian Nuclear Power Program</a:t>
            </a:r>
          </a:p>
          <a:p>
            <a:pPr algn="just"/>
            <a:r>
              <a:rPr sz="2400" dirty="0">
                <a:latin typeface="Open Sans" panose="020B0606030504020204" pitchFamily="34" charset="0"/>
                <a:ea typeface="Open Sans" panose="020B0606030504020204" pitchFamily="34" charset="0"/>
                <a:cs typeface="Open Sans" panose="020B0606030504020204" pitchFamily="34" charset="0"/>
              </a:rPr>
              <a:t>- Types of Nuclear Reactors &amp; Principles</a:t>
            </a:r>
          </a:p>
          <a:p>
            <a:pPr algn="just"/>
            <a:r>
              <a:rPr sz="2400" dirty="0">
                <a:latin typeface="Open Sans" panose="020B0606030504020204" pitchFamily="34" charset="0"/>
                <a:ea typeface="Open Sans" panose="020B0606030504020204" pitchFamily="34" charset="0"/>
                <a:cs typeface="Open Sans" panose="020B0606030504020204" pitchFamily="34" charset="0"/>
              </a:rPr>
              <a:t>- Safety Systems in Nuclear Power Plants</a:t>
            </a:r>
          </a:p>
          <a:p>
            <a:pPr algn="just"/>
            <a:r>
              <a:rPr sz="2400" dirty="0">
                <a:latin typeface="Open Sans" panose="020B0606030504020204" pitchFamily="34" charset="0"/>
                <a:ea typeface="Open Sans" panose="020B0606030504020204" pitchFamily="34" charset="0"/>
                <a:cs typeface="Open Sans" panose="020B0606030504020204" pitchFamily="34" charset="0"/>
              </a:rPr>
              <a:t>- Nuclear Power Plant Emergencies</a:t>
            </a:r>
          </a:p>
          <a:p>
            <a:pPr algn="just"/>
            <a:r>
              <a:rPr sz="2400" dirty="0">
                <a:latin typeface="Open Sans" panose="020B0606030504020204" pitchFamily="34" charset="0"/>
                <a:ea typeface="Open Sans" panose="020B0606030504020204" pitchFamily="34" charset="0"/>
                <a:cs typeface="Open Sans" panose="020B0606030504020204" pitchFamily="34" charset="0"/>
              </a:rPr>
              <a:t>- Emergency Response: Onsite &amp; Offsite</a:t>
            </a:r>
          </a:p>
          <a:p>
            <a:pPr algn="just"/>
            <a:r>
              <a:rPr sz="2400" dirty="0">
                <a:latin typeface="Open Sans" panose="020B0606030504020204" pitchFamily="34" charset="0"/>
                <a:ea typeface="Open Sans" panose="020B0606030504020204" pitchFamily="34" charset="0"/>
                <a:cs typeface="Open Sans" panose="020B0606030504020204" pitchFamily="34" charset="0"/>
              </a:rPr>
              <a:t>- Role of NDRF during NPP Emergencies</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algn="just"/>
            <a:r>
              <a:rPr lang="en-IN" sz="2400" dirty="0">
                <a:latin typeface="Open Sans" panose="020B0606030504020204" pitchFamily="34" charset="0"/>
                <a:ea typeface="Open Sans" panose="020B0606030504020204" pitchFamily="34" charset="0"/>
                <a:cs typeface="Open Sans" panose="020B0606030504020204" pitchFamily="34" charset="0"/>
              </a:rPr>
              <a:t>Review</a:t>
            </a:r>
            <a:endParaRPr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logo with text on it&#10;&#10;AI-generated content may be incorrect.">
            <a:extLst>
              <a:ext uri="{FF2B5EF4-FFF2-40B4-BE49-F238E27FC236}">
                <a16:creationId xmlns:a16="http://schemas.microsoft.com/office/drawing/2014/main" id="{EC0E5DD5-8F8A-5D74-853B-0125104EA7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1AF9CD5-82A1-BBC3-8B89-D45C276F0F80}"/>
              </a:ext>
            </a:extLst>
          </p:cNvPr>
          <p:cNvSpPr>
            <a:spLocks noGrp="1"/>
          </p:cNvSpPr>
          <p:nvPr>
            <p:ph type="sldNum" sz="quarter" idx="12"/>
          </p:nvPr>
        </p:nvSpPr>
        <p:spPr/>
        <p:txBody>
          <a:bodyPr/>
          <a:lstStyle/>
          <a:p>
            <a:fld id="{C1FF6DA9-008F-8B48-92A6-B652298478BF}" type="slidenum">
              <a:rPr lang="en-US" smtClean="0"/>
              <a:t>2</a:t>
            </a:fld>
            <a:endParaRPr lang="en-US"/>
          </a:p>
        </p:txBody>
      </p:sp>
      <p:sp>
        <p:nvSpPr>
          <p:cNvPr id="7" name="Google Shape;112;p15">
            <a:extLst>
              <a:ext uri="{FF2B5EF4-FFF2-40B4-BE49-F238E27FC236}">
                <a16:creationId xmlns:a16="http://schemas.microsoft.com/office/drawing/2014/main" id="{F8F5B478-CBDF-3C87-E6B6-A56556AD2769}"/>
              </a:ext>
            </a:extLst>
          </p:cNvPr>
          <p:cNvSpPr txBox="1">
            <a:spLocks noGrp="1"/>
          </p:cNvSpPr>
          <p:nvPr>
            <p:ph type="title"/>
          </p:nvPr>
        </p:nvSpPr>
        <p:spPr>
          <a:xfrm>
            <a:off x="585217" y="1502322"/>
            <a:ext cx="3087371" cy="864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Arial"/>
              <a:buNone/>
            </a:pPr>
            <a:r>
              <a:rPr lang="en-US" sz="40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Arial"/>
              </a:rPr>
              <a:t>OBJECTIVES</a:t>
            </a:r>
            <a:r>
              <a:rPr lang="en-US" dirty="0">
                <a:latin typeface="Open Sans" panose="020B0606030504020204" pitchFamily="34" charset="0"/>
                <a:ea typeface="Open Sans" panose="020B0606030504020204" pitchFamily="34" charset="0"/>
                <a:cs typeface="Open Sans" panose="020B0606030504020204" pitchFamily="34" charset="0"/>
              </a:rPr>
              <a:t> </a:t>
            </a:r>
          </a:p>
        </p:txBody>
      </p:sp>
      <p:sp>
        <p:nvSpPr>
          <p:cNvPr id="8" name="Google Shape;116;p15">
            <a:extLst>
              <a:ext uri="{FF2B5EF4-FFF2-40B4-BE49-F238E27FC236}">
                <a16:creationId xmlns:a16="http://schemas.microsoft.com/office/drawing/2014/main" id="{975CB633-5329-95EB-B860-5096E089648C}"/>
              </a:ext>
            </a:extLst>
          </p:cNvPr>
          <p:cNvSpPr txBox="1"/>
          <p:nvPr/>
        </p:nvSpPr>
        <p:spPr>
          <a:xfrm>
            <a:off x="585217" y="2613324"/>
            <a:ext cx="3858768"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cs typeface="Times New Roman" pitchFamily="18" charset="0"/>
                <a:sym typeface="Arial"/>
              </a:rPr>
              <a:t>Upon completing of this lesson, you will be able to :-</a:t>
            </a:r>
            <a:endParaRPr sz="1200" dirty="0">
              <a:latin typeface="Open Sans"/>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C6530-5487-597E-ECBD-D1F755D2D408}"/>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9E45C696-8BCE-9EEF-FEDA-2D631D7F711A}"/>
              </a:ext>
            </a:extLst>
          </p:cNvPr>
          <p:cNvGrpSpPr>
            <a:grpSpLocks/>
          </p:cNvGrpSpPr>
          <p:nvPr/>
        </p:nvGrpSpPr>
        <p:grpSpPr>
          <a:xfrm>
            <a:off x="4880919" y="1258197"/>
            <a:ext cx="6971558" cy="5098154"/>
            <a:chOff x="4762" y="4762"/>
            <a:chExt cx="6410325" cy="4295775"/>
          </a:xfrm>
        </p:grpSpPr>
        <p:pic>
          <p:nvPicPr>
            <p:cNvPr id="7" name="Image 142">
              <a:extLst>
                <a:ext uri="{FF2B5EF4-FFF2-40B4-BE49-F238E27FC236}">
                  <a16:creationId xmlns:a16="http://schemas.microsoft.com/office/drawing/2014/main" id="{A8A2D3B8-229F-F5A0-E744-4AA3FD455AFB}"/>
                </a:ext>
              </a:extLst>
            </p:cNvPr>
            <p:cNvPicPr/>
            <p:nvPr/>
          </p:nvPicPr>
          <p:blipFill>
            <a:blip r:embed="rId2" cstate="print"/>
            <a:stretch>
              <a:fillRect/>
            </a:stretch>
          </p:blipFill>
          <p:spPr>
            <a:xfrm>
              <a:off x="9525" y="9588"/>
              <a:ext cx="6400800" cy="4286250"/>
            </a:xfrm>
            <a:prstGeom prst="rect">
              <a:avLst/>
            </a:prstGeom>
          </p:spPr>
        </p:pic>
        <p:sp>
          <p:nvSpPr>
            <p:cNvPr id="8" name="Graphic 143">
              <a:extLst>
                <a:ext uri="{FF2B5EF4-FFF2-40B4-BE49-F238E27FC236}">
                  <a16:creationId xmlns:a16="http://schemas.microsoft.com/office/drawing/2014/main" id="{D6BE7398-5C59-7D1D-5D56-5A32DDDD4B1C}"/>
                </a:ext>
              </a:extLst>
            </p:cNvPr>
            <p:cNvSpPr/>
            <p:nvPr/>
          </p:nvSpPr>
          <p:spPr>
            <a:xfrm>
              <a:off x="4762" y="4762"/>
              <a:ext cx="6410325" cy="4295775"/>
            </a:xfrm>
            <a:custGeom>
              <a:avLst/>
              <a:gdLst/>
              <a:ahLst/>
              <a:cxnLst/>
              <a:rect l="l" t="t" r="r" b="b"/>
              <a:pathLst>
                <a:path w="6410325" h="4295775">
                  <a:moveTo>
                    <a:pt x="0" y="4295775"/>
                  </a:moveTo>
                  <a:lnTo>
                    <a:pt x="6410325" y="4295775"/>
                  </a:lnTo>
                  <a:lnTo>
                    <a:pt x="6410325" y="0"/>
                  </a:lnTo>
                  <a:lnTo>
                    <a:pt x="0" y="0"/>
                  </a:lnTo>
                  <a:lnTo>
                    <a:pt x="0" y="4295775"/>
                  </a:lnTo>
                  <a:close/>
                </a:path>
              </a:pathLst>
            </a:custGeom>
            <a:ln w="9525">
              <a:solidFill>
                <a:srgbClr val="006FC0"/>
              </a:solidFill>
              <a:prstDash val="solid"/>
            </a:ln>
          </p:spPr>
          <p:txBody>
            <a:bodyPr wrap="square" lIns="0" tIns="0" rIns="0" bIns="0" rtlCol="0">
              <a:prstTxWarp prst="textNoShape">
                <a:avLst/>
              </a:prstTxWarp>
              <a:noAutofit/>
            </a:bodyPr>
            <a:lstStyle/>
            <a:p>
              <a:endParaRPr lang="en-IN"/>
            </a:p>
          </p:txBody>
        </p:sp>
      </p:grpSp>
      <p:sp>
        <p:nvSpPr>
          <p:cNvPr id="3" name="Slide Number Placeholder 2">
            <a:extLst>
              <a:ext uri="{FF2B5EF4-FFF2-40B4-BE49-F238E27FC236}">
                <a16:creationId xmlns:a16="http://schemas.microsoft.com/office/drawing/2014/main" id="{C897D6B8-B152-43BE-6893-63E6EB6B0887}"/>
              </a:ext>
            </a:extLst>
          </p:cNvPr>
          <p:cNvSpPr>
            <a:spLocks noGrp="1"/>
          </p:cNvSpPr>
          <p:nvPr>
            <p:ph type="sldNum" sz="quarter" idx="12"/>
          </p:nvPr>
        </p:nvSpPr>
        <p:spPr/>
        <p:txBody>
          <a:bodyPr/>
          <a:lstStyle/>
          <a:p>
            <a:fld id="{C1FF6DA9-008F-8B48-92A6-B652298478BF}" type="slidenum">
              <a:rPr lang="en-US" smtClean="0"/>
              <a:t>20</a:t>
            </a:fld>
            <a:endParaRPr lang="en-US"/>
          </a:p>
        </p:txBody>
      </p:sp>
      <p:sp>
        <p:nvSpPr>
          <p:cNvPr id="4" name="Rectangle 3"/>
          <p:cNvSpPr/>
          <p:nvPr/>
        </p:nvSpPr>
        <p:spPr>
          <a:xfrm>
            <a:off x="339523" y="2494278"/>
            <a:ext cx="3960628" cy="1569660"/>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ADVANCED HEAVY WATER REACTORS (AHWRS)</a:t>
            </a:r>
            <a:endParaRPr lang="en-GB" sz="3200" dirty="0">
              <a:solidFill>
                <a:srgbClr val="C00000"/>
              </a:solidFill>
            </a:endParaRPr>
          </a:p>
        </p:txBody>
      </p:sp>
    </p:spTree>
    <p:extLst>
      <p:ext uri="{BB962C8B-B14F-4D97-AF65-F5344CB8AC3E}">
        <p14:creationId xmlns:p14="http://schemas.microsoft.com/office/powerpoint/2010/main" val="283019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6893" y="2033660"/>
            <a:ext cx="6862119" cy="2095844"/>
          </a:xfrm>
        </p:spPr>
        <p:txBody>
          <a:bodyPr>
            <a:normAutofit fontScale="92500"/>
          </a:bodyPr>
          <a:lstStyle/>
          <a:p>
            <a:pPr>
              <a:lnSpc>
                <a:spcPct val="150000"/>
              </a:lnSpc>
            </a:pPr>
            <a:r>
              <a:rPr sz="36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Advantages: Safe, waste-reducing, Thorium use</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Limitations: Under development, complexity</a:t>
            </a:r>
          </a:p>
        </p:txBody>
      </p:sp>
      <p:sp>
        <p:nvSpPr>
          <p:cNvPr id="4" name="Slide Number Placeholder 3">
            <a:extLst>
              <a:ext uri="{FF2B5EF4-FFF2-40B4-BE49-F238E27FC236}">
                <a16:creationId xmlns:a16="http://schemas.microsoft.com/office/drawing/2014/main" id="{AADF629B-575F-0B89-7627-98EA9CDAA58E}"/>
              </a:ext>
            </a:extLst>
          </p:cNvPr>
          <p:cNvSpPr>
            <a:spLocks noGrp="1"/>
          </p:cNvSpPr>
          <p:nvPr>
            <p:ph type="sldNum" sz="quarter" idx="12"/>
          </p:nvPr>
        </p:nvSpPr>
        <p:spPr/>
        <p:txBody>
          <a:bodyPr/>
          <a:lstStyle/>
          <a:p>
            <a:fld id="{C1FF6DA9-008F-8B48-92A6-B652298478BF}" type="slidenum">
              <a:rPr lang="en-US" smtClean="0"/>
              <a:t>21</a:t>
            </a:fld>
            <a:endParaRPr lang="en-US"/>
          </a:p>
        </p:txBody>
      </p:sp>
      <p:sp>
        <p:nvSpPr>
          <p:cNvPr id="5" name="Rectangle 4"/>
          <p:cNvSpPr/>
          <p:nvPr/>
        </p:nvSpPr>
        <p:spPr>
          <a:xfrm>
            <a:off x="462988" y="2253845"/>
            <a:ext cx="4158439" cy="1754326"/>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AHWR: ADVANTAGES &amp; LIMITATIONS</a:t>
            </a:r>
            <a:endParaRPr lang="en-GB" sz="3600"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2232" y="1868813"/>
            <a:ext cx="7160871" cy="2826756"/>
          </a:xfrm>
        </p:spPr>
        <p:txBody>
          <a:bodyPr>
            <a:normAutofit/>
          </a:bodyPr>
          <a:lstStyle/>
          <a:p>
            <a:pPr>
              <a:lnSpc>
                <a:spcPct val="150000"/>
              </a:lnSpc>
            </a:pPr>
            <a:r>
              <a:rPr sz="36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Defense-in-depth safety design</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Radiation protection &amp; emergency preparedness</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Containment structures, waste management</a:t>
            </a:r>
          </a:p>
        </p:txBody>
      </p:sp>
      <p:sp>
        <p:nvSpPr>
          <p:cNvPr id="4" name="Slide Number Placeholder 3">
            <a:extLst>
              <a:ext uri="{FF2B5EF4-FFF2-40B4-BE49-F238E27FC236}">
                <a16:creationId xmlns:a16="http://schemas.microsoft.com/office/drawing/2014/main" id="{38250084-B1CD-B398-BF0C-3DDA3E072643}"/>
              </a:ext>
            </a:extLst>
          </p:cNvPr>
          <p:cNvSpPr>
            <a:spLocks noGrp="1"/>
          </p:cNvSpPr>
          <p:nvPr>
            <p:ph type="sldNum" sz="quarter" idx="12"/>
          </p:nvPr>
        </p:nvSpPr>
        <p:spPr/>
        <p:txBody>
          <a:bodyPr/>
          <a:lstStyle/>
          <a:p>
            <a:fld id="{C1FF6DA9-008F-8B48-92A6-B652298478BF}" type="slidenum">
              <a:rPr lang="en-US" smtClean="0"/>
              <a:t>22</a:t>
            </a:fld>
            <a:endParaRPr lang="en-US"/>
          </a:p>
        </p:txBody>
      </p:sp>
      <p:sp>
        <p:nvSpPr>
          <p:cNvPr id="5" name="Rectangle 4"/>
          <p:cNvSpPr/>
          <p:nvPr/>
        </p:nvSpPr>
        <p:spPr>
          <a:xfrm>
            <a:off x="474562" y="2562798"/>
            <a:ext cx="3946967" cy="1077218"/>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NUCLEAR PLANT SAFETY SYSTEMS</a:t>
            </a:r>
            <a:endParaRPr lang="en-GB" sz="3200"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6313" y="1600202"/>
            <a:ext cx="5451677" cy="3897774"/>
          </a:xfrm>
        </p:spPr>
        <p:txBody>
          <a:bodyPr>
            <a:normAutofit/>
          </a:bodyPr>
          <a:lstStyle/>
          <a:p>
            <a:pPr>
              <a:lnSpc>
                <a:spcPct val="150000"/>
              </a:lnSpc>
            </a:pPr>
            <a:r>
              <a:rPr sz="36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Emergency alert</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Personnel emergency</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Plant emergency</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Site emergency</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Off-site emergency</a:t>
            </a:r>
          </a:p>
        </p:txBody>
      </p:sp>
      <p:sp>
        <p:nvSpPr>
          <p:cNvPr id="4" name="Slide Number Placeholder 3">
            <a:extLst>
              <a:ext uri="{FF2B5EF4-FFF2-40B4-BE49-F238E27FC236}">
                <a16:creationId xmlns:a16="http://schemas.microsoft.com/office/drawing/2014/main" id="{46C8A7BB-A74C-3C74-E129-D8BDFF0ED00F}"/>
              </a:ext>
            </a:extLst>
          </p:cNvPr>
          <p:cNvSpPr>
            <a:spLocks noGrp="1"/>
          </p:cNvSpPr>
          <p:nvPr>
            <p:ph type="sldNum" sz="quarter" idx="12"/>
          </p:nvPr>
        </p:nvSpPr>
        <p:spPr/>
        <p:txBody>
          <a:bodyPr/>
          <a:lstStyle/>
          <a:p>
            <a:fld id="{C1FF6DA9-008F-8B48-92A6-B652298478BF}" type="slidenum">
              <a:rPr lang="en-US" smtClean="0"/>
              <a:t>23</a:t>
            </a:fld>
            <a:endParaRPr lang="en-US"/>
          </a:p>
        </p:txBody>
      </p:sp>
      <p:sp>
        <p:nvSpPr>
          <p:cNvPr id="5" name="Rectangle 4"/>
          <p:cNvSpPr/>
          <p:nvPr/>
        </p:nvSpPr>
        <p:spPr>
          <a:xfrm>
            <a:off x="544010" y="1982693"/>
            <a:ext cx="4004841" cy="1569660"/>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REACTOR EMERGENCY CLASSIFICATION</a:t>
            </a:r>
            <a:endParaRPr lang="en-GB" sz="3200"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D435-B9A3-1DD0-A95F-297F9D08B38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14A2661-30B6-95EC-DB71-80837CB35DB4}"/>
              </a:ext>
            </a:extLst>
          </p:cNvPr>
          <p:cNvPicPr>
            <a:picLocks noChangeAspect="1"/>
          </p:cNvPicPr>
          <p:nvPr/>
        </p:nvPicPr>
        <p:blipFill>
          <a:blip r:embed="rId2"/>
          <a:stretch>
            <a:fillRect/>
          </a:stretch>
        </p:blipFill>
        <p:spPr>
          <a:xfrm>
            <a:off x="4796875" y="1124515"/>
            <a:ext cx="6785525" cy="4683161"/>
          </a:xfrm>
          <a:prstGeom prst="rect">
            <a:avLst/>
          </a:prstGeom>
        </p:spPr>
      </p:pic>
      <p:sp>
        <p:nvSpPr>
          <p:cNvPr id="3" name="Slide Number Placeholder 2">
            <a:extLst>
              <a:ext uri="{FF2B5EF4-FFF2-40B4-BE49-F238E27FC236}">
                <a16:creationId xmlns:a16="http://schemas.microsoft.com/office/drawing/2014/main" id="{1AC98669-6FC6-BCE1-7084-19F4B7233E2B}"/>
              </a:ext>
            </a:extLst>
          </p:cNvPr>
          <p:cNvSpPr>
            <a:spLocks noGrp="1"/>
          </p:cNvSpPr>
          <p:nvPr>
            <p:ph type="sldNum" sz="quarter" idx="12"/>
          </p:nvPr>
        </p:nvSpPr>
        <p:spPr/>
        <p:txBody>
          <a:bodyPr/>
          <a:lstStyle/>
          <a:p>
            <a:fld id="{C1FF6DA9-008F-8B48-92A6-B652298478BF}" type="slidenum">
              <a:rPr lang="en-US" smtClean="0"/>
              <a:t>24</a:t>
            </a:fld>
            <a:endParaRPr lang="en-US"/>
          </a:p>
        </p:txBody>
      </p:sp>
      <p:sp>
        <p:nvSpPr>
          <p:cNvPr id="4" name="Rectangle 3"/>
          <p:cNvSpPr/>
          <p:nvPr/>
        </p:nvSpPr>
        <p:spPr>
          <a:xfrm>
            <a:off x="421225" y="1674674"/>
            <a:ext cx="4143736" cy="1569660"/>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REACTOR EMERGENCY CLASSIFICATION</a:t>
            </a:r>
            <a:endParaRPr lang="en-GB" sz="3200" dirty="0">
              <a:solidFill>
                <a:srgbClr val="C00000"/>
              </a:solidFill>
            </a:endParaRPr>
          </a:p>
        </p:txBody>
      </p:sp>
    </p:spTree>
    <p:extLst>
      <p:ext uri="{BB962C8B-B14F-4D97-AF65-F5344CB8AC3E}">
        <p14:creationId xmlns:p14="http://schemas.microsoft.com/office/powerpoint/2010/main" val="1510725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2243" y="1123018"/>
            <a:ext cx="7836061" cy="4756921"/>
          </a:xfrm>
        </p:spPr>
        <p:txBody>
          <a:bodyPr>
            <a:normAutofit fontScale="92500"/>
          </a:bodyPr>
          <a:lstStyle/>
          <a:p>
            <a:pPr>
              <a:lnSpc>
                <a:spcPct val="250000"/>
              </a:lnSpc>
            </a:pPr>
            <a:r>
              <a:rPr sz="2800" dirty="0">
                <a:latin typeface="Open Sans" panose="020B0606030504020204" pitchFamily="34" charset="0"/>
                <a:ea typeface="Open Sans" panose="020B0606030504020204" pitchFamily="34" charset="0"/>
                <a:cs typeface="Open Sans" panose="020B0606030504020204" pitchFamily="34" charset="0"/>
              </a:rPr>
              <a:t>- Precautionary Action Zone (PAZ): 1.6 km</a:t>
            </a:r>
          </a:p>
          <a:p>
            <a:pPr>
              <a:lnSpc>
                <a:spcPct val="250000"/>
              </a:lnSpc>
            </a:pPr>
            <a:r>
              <a:rPr sz="2800" dirty="0">
                <a:latin typeface="Open Sans" panose="020B0606030504020204" pitchFamily="34" charset="0"/>
                <a:ea typeface="Open Sans" panose="020B0606030504020204" pitchFamily="34" charset="0"/>
                <a:cs typeface="Open Sans" panose="020B0606030504020204" pitchFamily="34" charset="0"/>
              </a:rPr>
              <a:t>- Urgent Protective Action Zone (UPZ): 10 km</a:t>
            </a:r>
          </a:p>
          <a:p>
            <a:pPr>
              <a:lnSpc>
                <a:spcPct val="250000"/>
              </a:lnSpc>
            </a:pPr>
            <a:r>
              <a:rPr sz="2800" dirty="0">
                <a:latin typeface="Open Sans" panose="020B0606030504020204" pitchFamily="34" charset="0"/>
                <a:ea typeface="Open Sans" panose="020B0606030504020204" pitchFamily="34" charset="0"/>
                <a:cs typeface="Open Sans" panose="020B0606030504020204" pitchFamily="34" charset="0"/>
              </a:rPr>
              <a:t>- Extended Planning Distance (EPD): 50 km</a:t>
            </a:r>
          </a:p>
          <a:p>
            <a:pPr>
              <a:lnSpc>
                <a:spcPct val="250000"/>
              </a:lnSpc>
            </a:pPr>
            <a:r>
              <a:rPr sz="2800" dirty="0">
                <a:latin typeface="Open Sans" panose="020B0606030504020204" pitchFamily="34" charset="0"/>
                <a:ea typeface="Open Sans" panose="020B0606030504020204" pitchFamily="34" charset="0"/>
                <a:cs typeface="Open Sans" panose="020B0606030504020204" pitchFamily="34" charset="0"/>
              </a:rPr>
              <a:t>- Ingestion Planning Distance (ICPD): 100 km</a:t>
            </a:r>
          </a:p>
        </p:txBody>
      </p:sp>
      <p:sp>
        <p:nvSpPr>
          <p:cNvPr id="4" name="Slide Number Placeholder 3">
            <a:extLst>
              <a:ext uri="{FF2B5EF4-FFF2-40B4-BE49-F238E27FC236}">
                <a16:creationId xmlns:a16="http://schemas.microsoft.com/office/drawing/2014/main" id="{80F267BC-CDFA-0357-0C66-5C381EF520BB}"/>
              </a:ext>
            </a:extLst>
          </p:cNvPr>
          <p:cNvSpPr>
            <a:spLocks noGrp="1"/>
          </p:cNvSpPr>
          <p:nvPr>
            <p:ph type="sldNum" sz="quarter" idx="12"/>
          </p:nvPr>
        </p:nvSpPr>
        <p:spPr/>
        <p:txBody>
          <a:bodyPr/>
          <a:lstStyle/>
          <a:p>
            <a:fld id="{C1FF6DA9-008F-8B48-92A6-B652298478BF}" type="slidenum">
              <a:rPr lang="en-US" smtClean="0"/>
              <a:t>25</a:t>
            </a:fld>
            <a:endParaRPr lang="en-US"/>
          </a:p>
        </p:txBody>
      </p:sp>
      <p:sp>
        <p:nvSpPr>
          <p:cNvPr id="5" name="Rectangle 4"/>
          <p:cNvSpPr/>
          <p:nvPr/>
        </p:nvSpPr>
        <p:spPr>
          <a:xfrm>
            <a:off x="509072" y="2082818"/>
            <a:ext cx="3206402" cy="1754326"/>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EMERGENCY ZONES &amp; PLANNING</a:t>
            </a:r>
            <a:endParaRPr lang="en-GB" sz="3600" dirty="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3251" y="1600201"/>
            <a:ext cx="6119149" cy="4525963"/>
          </a:xfrm>
        </p:spPr>
        <p:txBody>
          <a:bodyPr>
            <a:normAutofit/>
          </a:bodyPr>
          <a:lstStyle/>
          <a:p>
            <a:pPr>
              <a:lnSpc>
                <a:spcPct val="220000"/>
              </a:lnSpc>
            </a:pPr>
            <a:r>
              <a:rPr sz="2800" dirty="0">
                <a:latin typeface="Open Sans" panose="020B0606030504020204" pitchFamily="34" charset="0"/>
                <a:ea typeface="Open Sans" panose="020B0606030504020204" pitchFamily="34" charset="0"/>
                <a:cs typeface="Open Sans" panose="020B0606030504020204" pitchFamily="34" charset="0"/>
              </a:rPr>
              <a:t>- Initiating Conditions (ICs)</a:t>
            </a:r>
          </a:p>
          <a:p>
            <a:pPr>
              <a:lnSpc>
                <a:spcPct val="220000"/>
              </a:lnSpc>
            </a:pPr>
            <a:r>
              <a:rPr sz="2800" dirty="0">
                <a:latin typeface="Open Sans" panose="020B0606030504020204" pitchFamily="34" charset="0"/>
                <a:ea typeface="Open Sans" panose="020B0606030504020204" pitchFamily="34" charset="0"/>
                <a:cs typeface="Open Sans" panose="020B0606030504020204" pitchFamily="34" charset="0"/>
              </a:rPr>
              <a:t>- Emergency Action Levels (EALs)</a:t>
            </a:r>
          </a:p>
          <a:p>
            <a:pPr>
              <a:lnSpc>
                <a:spcPct val="220000"/>
              </a:lnSpc>
            </a:pPr>
            <a:r>
              <a:rPr sz="2800" dirty="0">
                <a:latin typeface="Open Sans" panose="020B0606030504020204" pitchFamily="34" charset="0"/>
                <a:ea typeface="Open Sans" panose="020B0606030504020204" pitchFamily="34" charset="0"/>
                <a:cs typeface="Open Sans" panose="020B0606030504020204" pitchFamily="34" charset="0"/>
              </a:rPr>
              <a:t>- Operational Intervention Levels (OILs)</a:t>
            </a:r>
          </a:p>
        </p:txBody>
      </p:sp>
      <p:sp>
        <p:nvSpPr>
          <p:cNvPr id="4" name="Slide Number Placeholder 3">
            <a:extLst>
              <a:ext uri="{FF2B5EF4-FFF2-40B4-BE49-F238E27FC236}">
                <a16:creationId xmlns:a16="http://schemas.microsoft.com/office/drawing/2014/main" id="{E9CB1E31-E54C-BC74-2281-50F028FB5D87}"/>
              </a:ext>
            </a:extLst>
          </p:cNvPr>
          <p:cNvSpPr>
            <a:spLocks noGrp="1"/>
          </p:cNvSpPr>
          <p:nvPr>
            <p:ph type="sldNum" sz="quarter" idx="12"/>
          </p:nvPr>
        </p:nvSpPr>
        <p:spPr/>
        <p:txBody>
          <a:bodyPr/>
          <a:lstStyle/>
          <a:p>
            <a:fld id="{C1FF6DA9-008F-8B48-92A6-B652298478BF}" type="slidenum">
              <a:rPr lang="en-US" smtClean="0"/>
              <a:t>26</a:t>
            </a:fld>
            <a:endParaRPr lang="en-US"/>
          </a:p>
        </p:txBody>
      </p:sp>
      <p:sp>
        <p:nvSpPr>
          <p:cNvPr id="5" name="Rectangle 4"/>
          <p:cNvSpPr/>
          <p:nvPr/>
        </p:nvSpPr>
        <p:spPr>
          <a:xfrm>
            <a:off x="609600" y="2664910"/>
            <a:ext cx="4765445" cy="1077218"/>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EMERGENCY RESPONSE CRITERIA</a:t>
            </a:r>
            <a:endParaRPr lang="en-GB" sz="3200"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443" y="1259182"/>
            <a:ext cx="7610876" cy="1877558"/>
          </a:xfrm>
        </p:spPr>
        <p:txBody>
          <a:bodyPr>
            <a:normAutofit/>
          </a:bodyPr>
          <a:lstStyle/>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Based on reactor core damage or radiation release</a:t>
            </a: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Triggered by plant &amp; environmental parameters</a:t>
            </a:r>
          </a:p>
        </p:txBody>
      </p:sp>
      <p:pic>
        <p:nvPicPr>
          <p:cNvPr id="4" name="Image 182">
            <a:extLst>
              <a:ext uri="{FF2B5EF4-FFF2-40B4-BE49-F238E27FC236}">
                <a16:creationId xmlns:a16="http://schemas.microsoft.com/office/drawing/2014/main" id="{865AF35F-6EA8-75A5-4B4D-CADDE8034BE0}"/>
              </a:ext>
            </a:extLst>
          </p:cNvPr>
          <p:cNvPicPr>
            <a:picLocks/>
          </p:cNvPicPr>
          <p:nvPr/>
        </p:nvPicPr>
        <p:blipFill>
          <a:blip r:embed="rId2" cstate="print"/>
          <a:stretch>
            <a:fillRect/>
          </a:stretch>
        </p:blipFill>
        <p:spPr>
          <a:xfrm>
            <a:off x="6834268" y="3132541"/>
            <a:ext cx="3806664" cy="3588935"/>
          </a:xfrm>
          <a:prstGeom prst="rect">
            <a:avLst/>
          </a:prstGeom>
        </p:spPr>
      </p:pic>
      <p:sp>
        <p:nvSpPr>
          <p:cNvPr id="5" name="Slide Number Placeholder 4">
            <a:extLst>
              <a:ext uri="{FF2B5EF4-FFF2-40B4-BE49-F238E27FC236}">
                <a16:creationId xmlns:a16="http://schemas.microsoft.com/office/drawing/2014/main" id="{492B6F5B-D4E8-9E8E-9F98-23BE4440727E}"/>
              </a:ext>
            </a:extLst>
          </p:cNvPr>
          <p:cNvSpPr>
            <a:spLocks noGrp="1"/>
          </p:cNvSpPr>
          <p:nvPr>
            <p:ph type="sldNum" sz="quarter" idx="12"/>
          </p:nvPr>
        </p:nvSpPr>
        <p:spPr/>
        <p:txBody>
          <a:bodyPr/>
          <a:lstStyle/>
          <a:p>
            <a:fld id="{C1FF6DA9-008F-8B48-92A6-B652298478BF}" type="slidenum">
              <a:rPr lang="en-US" smtClean="0"/>
              <a:t>27</a:t>
            </a:fld>
            <a:endParaRPr lang="en-US"/>
          </a:p>
        </p:txBody>
      </p:sp>
      <p:sp>
        <p:nvSpPr>
          <p:cNvPr id="6" name="Rectangle 5"/>
          <p:cNvSpPr/>
          <p:nvPr/>
        </p:nvSpPr>
        <p:spPr>
          <a:xfrm>
            <a:off x="466644" y="1689904"/>
            <a:ext cx="3295128" cy="1569660"/>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OFFSITE EMERGENCY DECLARATION</a:t>
            </a:r>
            <a:endParaRPr lang="en-GB" sz="3200" dirty="0">
              <a:solidFill>
                <a:srgbClr val="C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1366" y="2045043"/>
            <a:ext cx="7164730" cy="3168570"/>
          </a:xfrm>
        </p:spPr>
        <p:txBody>
          <a:bodyPr>
            <a:normAutofit/>
          </a:bodyPr>
          <a:lstStyle/>
          <a:p>
            <a:pPr>
              <a:lnSpc>
                <a:spcPct val="150000"/>
              </a:lnSpc>
            </a:pPr>
            <a:r>
              <a:rPr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Early Phase: Pre-release &amp; Release</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Intermediate Phase: Exposure decline</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Late Phase: Recovery &amp; remediation</a:t>
            </a:r>
          </a:p>
        </p:txBody>
      </p:sp>
      <p:sp>
        <p:nvSpPr>
          <p:cNvPr id="4" name="Slide Number Placeholder 3">
            <a:extLst>
              <a:ext uri="{FF2B5EF4-FFF2-40B4-BE49-F238E27FC236}">
                <a16:creationId xmlns:a16="http://schemas.microsoft.com/office/drawing/2014/main" id="{B7152B12-A11D-3588-EEAF-E817601E56EF}"/>
              </a:ext>
            </a:extLst>
          </p:cNvPr>
          <p:cNvSpPr>
            <a:spLocks noGrp="1"/>
          </p:cNvSpPr>
          <p:nvPr>
            <p:ph type="sldNum" sz="quarter" idx="12"/>
          </p:nvPr>
        </p:nvSpPr>
        <p:spPr/>
        <p:txBody>
          <a:bodyPr/>
          <a:lstStyle/>
          <a:p>
            <a:fld id="{C1FF6DA9-008F-8B48-92A6-B652298478BF}" type="slidenum">
              <a:rPr lang="en-US" smtClean="0"/>
              <a:t>28</a:t>
            </a:fld>
            <a:endParaRPr lang="en-US"/>
          </a:p>
        </p:txBody>
      </p:sp>
      <p:sp>
        <p:nvSpPr>
          <p:cNvPr id="5" name="Rectangle 4"/>
          <p:cNvSpPr/>
          <p:nvPr/>
        </p:nvSpPr>
        <p:spPr>
          <a:xfrm>
            <a:off x="871398" y="2167888"/>
            <a:ext cx="3341788" cy="1200329"/>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EMERGENCY PHASES</a:t>
            </a:r>
            <a:endParaRPr lang="en-GB" sz="3600"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0506" y="2035630"/>
            <a:ext cx="7797065" cy="3156856"/>
          </a:xfrm>
        </p:spPr>
        <p:txBody>
          <a:bodyPr>
            <a:normAutofit/>
          </a:bodyPr>
          <a:lstStyle/>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Managed by Plant Emergency Handling Org.</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Focus on radiation control, containment, worker safety</a:t>
            </a:r>
          </a:p>
        </p:txBody>
      </p:sp>
      <p:sp>
        <p:nvSpPr>
          <p:cNvPr id="4" name="Slide Number Placeholder 3">
            <a:extLst>
              <a:ext uri="{FF2B5EF4-FFF2-40B4-BE49-F238E27FC236}">
                <a16:creationId xmlns:a16="http://schemas.microsoft.com/office/drawing/2014/main" id="{155A2274-630E-6751-387D-636C570DB68D}"/>
              </a:ext>
            </a:extLst>
          </p:cNvPr>
          <p:cNvSpPr>
            <a:spLocks noGrp="1"/>
          </p:cNvSpPr>
          <p:nvPr>
            <p:ph type="sldNum" sz="quarter" idx="12"/>
          </p:nvPr>
        </p:nvSpPr>
        <p:spPr/>
        <p:txBody>
          <a:bodyPr/>
          <a:lstStyle/>
          <a:p>
            <a:fld id="{C1FF6DA9-008F-8B48-92A6-B652298478BF}" type="slidenum">
              <a:rPr lang="en-US" smtClean="0"/>
              <a:t>29</a:t>
            </a:fld>
            <a:endParaRPr lang="en-US"/>
          </a:p>
        </p:txBody>
      </p:sp>
      <p:sp>
        <p:nvSpPr>
          <p:cNvPr id="5" name="Rectangle 4"/>
          <p:cNvSpPr/>
          <p:nvPr/>
        </p:nvSpPr>
        <p:spPr>
          <a:xfrm>
            <a:off x="497712" y="2035630"/>
            <a:ext cx="4097438" cy="1569660"/>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ONSITE EMERGENCY RESPONSE</a:t>
            </a:r>
            <a:endParaRPr lang="en-GB" sz="32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92FC9B-BEC1-558C-507C-520EEB43A7B2}"/>
              </a:ext>
            </a:extLst>
          </p:cNvPr>
          <p:cNvSpPr txBox="1"/>
          <p:nvPr/>
        </p:nvSpPr>
        <p:spPr>
          <a:xfrm>
            <a:off x="5023830" y="1720840"/>
            <a:ext cx="6878803" cy="3416320"/>
          </a:xfrm>
          <a:prstGeom prst="rect">
            <a:avLst/>
          </a:prstGeom>
          <a:noFill/>
        </p:spPr>
        <p:txBody>
          <a:bodyPr wrap="square" rtlCol="0">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Nuclear power is a key component of India's energy strategy, offering a stable, low-carbon electricity source. With 24 reactors across 9 plants and a growing role in the national grid, India emphasizes stringent safety and regulatory oversight. This lesson equips first responders with essential knowledge of nuclear reactors, their operation, safety systems, and emergency response protocols.</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logo with text on it&#10;&#10;AI-generated content may be incorrect.">
            <a:extLst>
              <a:ext uri="{FF2B5EF4-FFF2-40B4-BE49-F238E27FC236}">
                <a16:creationId xmlns:a16="http://schemas.microsoft.com/office/drawing/2014/main" id="{97349C41-5DB0-F8DD-C6F0-DBA1522715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E143E53-9E86-65F1-1529-72DB61598EAF}"/>
              </a:ext>
            </a:extLst>
          </p:cNvPr>
          <p:cNvSpPr>
            <a:spLocks noGrp="1"/>
          </p:cNvSpPr>
          <p:nvPr>
            <p:ph type="sldNum" sz="quarter" idx="12"/>
          </p:nvPr>
        </p:nvSpPr>
        <p:spPr/>
        <p:txBody>
          <a:bodyPr/>
          <a:lstStyle/>
          <a:p>
            <a:fld id="{C1FF6DA9-008F-8B48-92A6-B652298478BF}" type="slidenum">
              <a:rPr lang="en-US" smtClean="0"/>
              <a:t>3</a:t>
            </a:fld>
            <a:endParaRPr lang="en-US"/>
          </a:p>
        </p:txBody>
      </p:sp>
      <p:sp>
        <p:nvSpPr>
          <p:cNvPr id="7" name="Rectangle 6"/>
          <p:cNvSpPr/>
          <p:nvPr/>
        </p:nvSpPr>
        <p:spPr>
          <a:xfrm>
            <a:off x="289368" y="2109878"/>
            <a:ext cx="4023140" cy="646331"/>
          </a:xfrm>
          <a:prstGeom prst="rect">
            <a:avLst/>
          </a:prstGeom>
        </p:spPr>
        <p:txBody>
          <a:bodyPr wrap="square">
            <a:spAutoFit/>
          </a:bodyPr>
          <a:lstStyle/>
          <a:p>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INTRODUCTION</a:t>
            </a:r>
          </a:p>
        </p:txBody>
      </p:sp>
    </p:spTree>
    <p:extLst>
      <p:ext uri="{BB962C8B-B14F-4D97-AF65-F5344CB8AC3E}">
        <p14:creationId xmlns:p14="http://schemas.microsoft.com/office/powerpoint/2010/main" val="2343441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3601" y="1927654"/>
            <a:ext cx="6568404" cy="4198510"/>
          </a:xfrm>
        </p:spPr>
        <p:txBody>
          <a:bodyPr>
            <a:normAutofit/>
          </a:bodyPr>
          <a:lstStyle/>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Led by DDMA &amp; Collector</a:t>
            </a:r>
          </a:p>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Supported by CMG-DAE &amp; BARC experts</a:t>
            </a:r>
          </a:p>
        </p:txBody>
      </p:sp>
      <p:sp>
        <p:nvSpPr>
          <p:cNvPr id="4" name="Slide Number Placeholder 3">
            <a:extLst>
              <a:ext uri="{FF2B5EF4-FFF2-40B4-BE49-F238E27FC236}">
                <a16:creationId xmlns:a16="http://schemas.microsoft.com/office/drawing/2014/main" id="{58D31282-CBCD-C41F-5821-D546EF36027D}"/>
              </a:ext>
            </a:extLst>
          </p:cNvPr>
          <p:cNvSpPr>
            <a:spLocks noGrp="1"/>
          </p:cNvSpPr>
          <p:nvPr>
            <p:ph type="sldNum" sz="quarter" idx="12"/>
          </p:nvPr>
        </p:nvSpPr>
        <p:spPr/>
        <p:txBody>
          <a:bodyPr/>
          <a:lstStyle/>
          <a:p>
            <a:fld id="{C1FF6DA9-008F-8B48-92A6-B652298478BF}" type="slidenum">
              <a:rPr lang="en-US" smtClean="0"/>
              <a:t>30</a:t>
            </a:fld>
            <a:endParaRPr lang="en-US"/>
          </a:p>
        </p:txBody>
      </p:sp>
      <p:sp>
        <p:nvSpPr>
          <p:cNvPr id="5" name="Rectangle 4"/>
          <p:cNvSpPr/>
          <p:nvPr/>
        </p:nvSpPr>
        <p:spPr>
          <a:xfrm>
            <a:off x="489995" y="2516629"/>
            <a:ext cx="4643606" cy="1077218"/>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OFFSITE EMERGENCY RESPONSE</a:t>
            </a:r>
            <a:endParaRPr lang="en-GB" sz="3200"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6561" y="2119185"/>
            <a:ext cx="6748041" cy="3168569"/>
          </a:xfrm>
        </p:spPr>
        <p:txBody>
          <a:bodyPr>
            <a:normAutofit/>
          </a:bodyPr>
          <a:lstStyle/>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Warning &amp; Advice Team</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Radiation Survey Team</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Traffic Control Team</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Evacuation &amp; Prophylactics Teams</a:t>
            </a:r>
          </a:p>
        </p:txBody>
      </p:sp>
      <p:sp>
        <p:nvSpPr>
          <p:cNvPr id="4" name="Slide Number Placeholder 3">
            <a:extLst>
              <a:ext uri="{FF2B5EF4-FFF2-40B4-BE49-F238E27FC236}">
                <a16:creationId xmlns:a16="http://schemas.microsoft.com/office/drawing/2014/main" id="{D7634DFE-48C0-8791-46F9-E8045C06F021}"/>
              </a:ext>
            </a:extLst>
          </p:cNvPr>
          <p:cNvSpPr>
            <a:spLocks noGrp="1"/>
          </p:cNvSpPr>
          <p:nvPr>
            <p:ph type="sldNum" sz="quarter" idx="12"/>
          </p:nvPr>
        </p:nvSpPr>
        <p:spPr/>
        <p:txBody>
          <a:bodyPr/>
          <a:lstStyle/>
          <a:p>
            <a:fld id="{C1FF6DA9-008F-8B48-92A6-B652298478BF}" type="slidenum">
              <a:rPr lang="en-US" smtClean="0"/>
              <a:t>31</a:t>
            </a:fld>
            <a:endParaRPr lang="en-US"/>
          </a:p>
        </p:txBody>
      </p:sp>
      <p:sp>
        <p:nvSpPr>
          <p:cNvPr id="5" name="Rectangle 4"/>
          <p:cNvSpPr/>
          <p:nvPr/>
        </p:nvSpPr>
        <p:spPr>
          <a:xfrm>
            <a:off x="335667" y="1890097"/>
            <a:ext cx="4097438" cy="1077218"/>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KEY EMERGENCY RESPONSE TEAMS</a:t>
            </a:r>
            <a:endParaRPr lang="en-GB" sz="3200" dirty="0">
              <a:solidFill>
                <a:srgbClr val="C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3803" y="1828391"/>
            <a:ext cx="6924985" cy="3689430"/>
          </a:xfrm>
        </p:spPr>
        <p:txBody>
          <a:bodyPr>
            <a:normAutofit/>
          </a:bodyPr>
          <a:lstStyle/>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Convoy Team: Transport evacuees</a:t>
            </a: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Decontamination Team</a:t>
            </a: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Rallying Post Team: Shelter setup</a:t>
            </a: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Patrolling Team: Property security</a:t>
            </a:r>
          </a:p>
        </p:txBody>
      </p:sp>
      <p:sp>
        <p:nvSpPr>
          <p:cNvPr id="4" name="Slide Number Placeholder 3">
            <a:extLst>
              <a:ext uri="{FF2B5EF4-FFF2-40B4-BE49-F238E27FC236}">
                <a16:creationId xmlns:a16="http://schemas.microsoft.com/office/drawing/2014/main" id="{5A3DF1B9-9C7B-F284-7E79-B22BFF6F43DD}"/>
              </a:ext>
            </a:extLst>
          </p:cNvPr>
          <p:cNvSpPr>
            <a:spLocks noGrp="1"/>
          </p:cNvSpPr>
          <p:nvPr>
            <p:ph type="sldNum" sz="quarter" idx="12"/>
          </p:nvPr>
        </p:nvSpPr>
        <p:spPr/>
        <p:txBody>
          <a:bodyPr/>
          <a:lstStyle/>
          <a:p>
            <a:fld id="{C1FF6DA9-008F-8B48-92A6-B652298478BF}" type="slidenum">
              <a:rPr lang="en-US" smtClean="0"/>
              <a:t>32</a:t>
            </a:fld>
            <a:endParaRPr lang="en-US"/>
          </a:p>
        </p:txBody>
      </p:sp>
      <p:sp>
        <p:nvSpPr>
          <p:cNvPr id="5" name="Rectangle 4"/>
          <p:cNvSpPr/>
          <p:nvPr/>
        </p:nvSpPr>
        <p:spPr>
          <a:xfrm>
            <a:off x="787079" y="1937195"/>
            <a:ext cx="4271058" cy="1200329"/>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SPECIALIZED TEAMS &amp; DUTIES</a:t>
            </a:r>
            <a:endParaRPr lang="en-GB" sz="3600" dirty="0">
              <a:solidFill>
                <a:srgbClr val="C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3023" y="2009640"/>
            <a:ext cx="7396223" cy="2879202"/>
          </a:xfrm>
        </p:spPr>
        <p:txBody>
          <a:bodyPr>
            <a:normAutofit fontScale="92500"/>
          </a:bodyPr>
          <a:lstStyle/>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Information Team: Media liaison</a:t>
            </a:r>
          </a:p>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Service Support Team: Logistic &amp; admin support</a:t>
            </a:r>
          </a:p>
        </p:txBody>
      </p:sp>
      <p:sp>
        <p:nvSpPr>
          <p:cNvPr id="4" name="Slide Number Placeholder 3">
            <a:extLst>
              <a:ext uri="{FF2B5EF4-FFF2-40B4-BE49-F238E27FC236}">
                <a16:creationId xmlns:a16="http://schemas.microsoft.com/office/drawing/2014/main" id="{42886B03-6B8A-8554-8C29-44CF88E8A51D}"/>
              </a:ext>
            </a:extLst>
          </p:cNvPr>
          <p:cNvSpPr>
            <a:spLocks noGrp="1"/>
          </p:cNvSpPr>
          <p:nvPr>
            <p:ph type="sldNum" sz="quarter" idx="12"/>
          </p:nvPr>
        </p:nvSpPr>
        <p:spPr/>
        <p:txBody>
          <a:bodyPr/>
          <a:lstStyle/>
          <a:p>
            <a:fld id="{C1FF6DA9-008F-8B48-92A6-B652298478BF}" type="slidenum">
              <a:rPr lang="en-US" smtClean="0"/>
              <a:t>33</a:t>
            </a:fld>
            <a:endParaRPr lang="en-US"/>
          </a:p>
        </p:txBody>
      </p:sp>
      <p:sp>
        <p:nvSpPr>
          <p:cNvPr id="5" name="Rectangle 4"/>
          <p:cNvSpPr/>
          <p:nvPr/>
        </p:nvSpPr>
        <p:spPr>
          <a:xfrm>
            <a:off x="399906" y="2248912"/>
            <a:ext cx="4233151" cy="1200329"/>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INFORMATION &amp; SUPPORT TEAMS</a:t>
            </a:r>
            <a:endParaRPr lang="en-GB" sz="3600" dirty="0">
              <a:solidFill>
                <a:srgbClr val="C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642" y="1600202"/>
            <a:ext cx="7187879" cy="2555110"/>
          </a:xfrm>
        </p:spPr>
        <p:txBody>
          <a:bodyPr>
            <a:normAutofit/>
          </a:bodyPr>
          <a:lstStyle/>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Low/intermediate waste: Stored &amp; monitored</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High-level waste: Vitrified &amp; stored</a:t>
            </a:r>
          </a:p>
          <a:p>
            <a:pPr>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Final disposal in Geological Facilities</a:t>
            </a:r>
          </a:p>
        </p:txBody>
      </p:sp>
      <p:sp>
        <p:nvSpPr>
          <p:cNvPr id="4" name="Slide Number Placeholder 3">
            <a:extLst>
              <a:ext uri="{FF2B5EF4-FFF2-40B4-BE49-F238E27FC236}">
                <a16:creationId xmlns:a16="http://schemas.microsoft.com/office/drawing/2014/main" id="{8C6B0F90-F1E2-72A9-76ED-D761A80C08E4}"/>
              </a:ext>
            </a:extLst>
          </p:cNvPr>
          <p:cNvSpPr>
            <a:spLocks noGrp="1"/>
          </p:cNvSpPr>
          <p:nvPr>
            <p:ph type="sldNum" sz="quarter" idx="12"/>
          </p:nvPr>
        </p:nvSpPr>
        <p:spPr/>
        <p:txBody>
          <a:bodyPr/>
          <a:lstStyle/>
          <a:p>
            <a:fld id="{C1FF6DA9-008F-8B48-92A6-B652298478BF}" type="slidenum">
              <a:rPr lang="en-US" smtClean="0"/>
              <a:t>34</a:t>
            </a:fld>
            <a:endParaRPr lang="en-US"/>
          </a:p>
        </p:txBody>
      </p:sp>
      <p:sp>
        <p:nvSpPr>
          <p:cNvPr id="5" name="Rectangle 4"/>
          <p:cNvSpPr/>
          <p:nvPr/>
        </p:nvSpPr>
        <p:spPr>
          <a:xfrm>
            <a:off x="416688" y="2083120"/>
            <a:ext cx="4259483" cy="1200329"/>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NUCLEAR WASTE MANAGEMENT</a:t>
            </a:r>
            <a:endParaRPr lang="en-GB" sz="3600" dirty="0">
              <a:solidFill>
                <a:srgbClr val="C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1924" y="1294159"/>
            <a:ext cx="6331351" cy="4079650"/>
          </a:xfrm>
        </p:spPr>
        <p:txBody>
          <a:bodyPr>
            <a:normAutofit/>
          </a:bodyPr>
          <a:lstStyle/>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Search, Rescue, and Medical Aid</a:t>
            </a:r>
          </a:p>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Decontamination operations</a:t>
            </a:r>
          </a:p>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Evacuation and public safety assurance</a:t>
            </a:r>
          </a:p>
        </p:txBody>
      </p:sp>
      <p:sp>
        <p:nvSpPr>
          <p:cNvPr id="4" name="Slide Number Placeholder 3">
            <a:extLst>
              <a:ext uri="{FF2B5EF4-FFF2-40B4-BE49-F238E27FC236}">
                <a16:creationId xmlns:a16="http://schemas.microsoft.com/office/drawing/2014/main" id="{E7EFBC99-D68F-AE47-EA22-938B7BF6E529}"/>
              </a:ext>
            </a:extLst>
          </p:cNvPr>
          <p:cNvSpPr>
            <a:spLocks noGrp="1"/>
          </p:cNvSpPr>
          <p:nvPr>
            <p:ph type="sldNum" sz="quarter" idx="12"/>
          </p:nvPr>
        </p:nvSpPr>
        <p:spPr/>
        <p:txBody>
          <a:bodyPr/>
          <a:lstStyle/>
          <a:p>
            <a:fld id="{C1FF6DA9-008F-8B48-92A6-B652298478BF}" type="slidenum">
              <a:rPr lang="en-US" smtClean="0"/>
              <a:t>35</a:t>
            </a:fld>
            <a:endParaRPr lang="en-US"/>
          </a:p>
        </p:txBody>
      </p:sp>
      <p:sp>
        <p:nvSpPr>
          <p:cNvPr id="5" name="Rectangle 4"/>
          <p:cNvSpPr/>
          <p:nvPr/>
        </p:nvSpPr>
        <p:spPr>
          <a:xfrm>
            <a:off x="424542" y="2326083"/>
            <a:ext cx="4665815" cy="1200329"/>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ROLE OF NDRF IN NPP EMERGENCIES</a:t>
            </a:r>
            <a:endParaRPr lang="en-GB" sz="3600" dirty="0">
              <a:solidFill>
                <a:srgbClr val="C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8218" y="1730831"/>
            <a:ext cx="6875362" cy="3072664"/>
          </a:xfrm>
        </p:spPr>
        <p:txBody>
          <a:bodyPr>
            <a:normAutofit fontScale="92500"/>
          </a:bodyPr>
          <a:lstStyle/>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Supports DDMA for large scale evacuations</a:t>
            </a:r>
          </a:p>
          <a:p>
            <a:pPr>
              <a:lnSpc>
                <a:spcPct val="300000"/>
              </a:lnSpc>
            </a:pPr>
            <a:r>
              <a:rPr sz="2400" dirty="0">
                <a:latin typeface="Open Sans" panose="020B0606030504020204" pitchFamily="34" charset="0"/>
                <a:ea typeface="Open Sans" panose="020B0606030504020204" pitchFamily="34" charset="0"/>
                <a:cs typeface="Open Sans" panose="020B0606030504020204" pitchFamily="34" charset="0"/>
              </a:rPr>
              <a:t>- Monitors contamination &amp; organizes shelters</a:t>
            </a:r>
          </a:p>
        </p:txBody>
      </p:sp>
      <p:sp>
        <p:nvSpPr>
          <p:cNvPr id="4" name="Slide Number Placeholder 3">
            <a:extLst>
              <a:ext uri="{FF2B5EF4-FFF2-40B4-BE49-F238E27FC236}">
                <a16:creationId xmlns:a16="http://schemas.microsoft.com/office/drawing/2014/main" id="{FC9A20DC-1C94-626C-81F3-D26E8D8368DE}"/>
              </a:ext>
            </a:extLst>
          </p:cNvPr>
          <p:cNvSpPr>
            <a:spLocks noGrp="1"/>
          </p:cNvSpPr>
          <p:nvPr>
            <p:ph type="sldNum" sz="quarter" idx="12"/>
          </p:nvPr>
        </p:nvSpPr>
        <p:spPr/>
        <p:txBody>
          <a:bodyPr/>
          <a:lstStyle/>
          <a:p>
            <a:fld id="{C1FF6DA9-008F-8B48-92A6-B652298478BF}" type="slidenum">
              <a:rPr lang="en-US" smtClean="0"/>
              <a:t>36</a:t>
            </a:fld>
            <a:endParaRPr lang="en-US"/>
          </a:p>
        </p:txBody>
      </p:sp>
      <p:sp>
        <p:nvSpPr>
          <p:cNvPr id="5" name="Rectangle 4"/>
          <p:cNvSpPr/>
          <p:nvPr/>
        </p:nvSpPr>
        <p:spPr>
          <a:xfrm>
            <a:off x="381965" y="2228671"/>
            <a:ext cx="4259483" cy="1200329"/>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NDRF IN OFFSITE EMERGENCIES</a:t>
            </a:r>
            <a:endParaRPr lang="en-GB" sz="3600" dirty="0">
              <a:solidFill>
                <a:srgbClr val="C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9094" y="1589317"/>
            <a:ext cx="8063420" cy="4232750"/>
          </a:xfrm>
        </p:spPr>
        <p:txBody>
          <a:bodyPr>
            <a:normAutofit/>
          </a:bodyPr>
          <a:lstStyle/>
          <a:p>
            <a:pPr algn="just">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Nuclear power is vital to India’s energy mix, but safety is paramount.</a:t>
            </a:r>
          </a:p>
          <a:p>
            <a:pPr algn="just">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Understanding reactor principles and potential risks is key for first responders.</a:t>
            </a:r>
          </a:p>
          <a:p>
            <a:pPr algn="just">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NDRF plays a crucial role in nuclear emergency preparedness and response.</a:t>
            </a:r>
          </a:p>
        </p:txBody>
      </p:sp>
      <p:sp>
        <p:nvSpPr>
          <p:cNvPr id="4" name="Slide Number Placeholder 3">
            <a:extLst>
              <a:ext uri="{FF2B5EF4-FFF2-40B4-BE49-F238E27FC236}">
                <a16:creationId xmlns:a16="http://schemas.microsoft.com/office/drawing/2014/main" id="{7464ADA5-3A2B-A287-79A7-9F0684B67EA2}"/>
              </a:ext>
            </a:extLst>
          </p:cNvPr>
          <p:cNvSpPr>
            <a:spLocks noGrp="1"/>
          </p:cNvSpPr>
          <p:nvPr>
            <p:ph type="sldNum" sz="quarter" idx="12"/>
          </p:nvPr>
        </p:nvSpPr>
        <p:spPr/>
        <p:txBody>
          <a:bodyPr/>
          <a:lstStyle/>
          <a:p>
            <a:fld id="{C1FF6DA9-008F-8B48-92A6-B652298478BF}" type="slidenum">
              <a:rPr lang="en-US" smtClean="0"/>
              <a:t>37</a:t>
            </a:fld>
            <a:endParaRPr lang="en-US"/>
          </a:p>
        </p:txBody>
      </p:sp>
      <p:sp>
        <p:nvSpPr>
          <p:cNvPr id="5" name="Rectangle 4"/>
          <p:cNvSpPr/>
          <p:nvPr/>
        </p:nvSpPr>
        <p:spPr>
          <a:xfrm>
            <a:off x="347241" y="1820648"/>
            <a:ext cx="3738623" cy="1077218"/>
          </a:xfrm>
          <a:prstGeom prst="rect">
            <a:avLst/>
          </a:prstGeom>
        </p:spPr>
        <p:txBody>
          <a:bodyPr wrap="square">
            <a:spAutoFit/>
          </a:bodyPr>
          <a:lstStyle/>
          <a:p>
            <a:r>
              <a:rPr lang="en-IN"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CONCLUSION &amp; KEY TAKEAWAYS</a:t>
            </a:r>
            <a:endParaRPr lang="en-GB" sz="3200" dirty="0">
              <a:solidFill>
                <a:srgbClr val="C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B625B-A366-AB04-85B7-004FB90B2C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674741-C6D0-41D8-4AD5-C1A9080B4E26}"/>
              </a:ext>
            </a:extLst>
          </p:cNvPr>
          <p:cNvSpPr>
            <a:spLocks noGrp="1"/>
          </p:cNvSpPr>
          <p:nvPr>
            <p:ph idx="1"/>
          </p:nvPr>
        </p:nvSpPr>
        <p:spPr>
          <a:xfrm>
            <a:off x="4907666" y="1070087"/>
            <a:ext cx="7284333" cy="5230074"/>
          </a:xfrm>
        </p:spPr>
        <p:txBody>
          <a:bodyPr>
            <a:normAutofit lnSpcReduction="10000"/>
          </a:bodyPr>
          <a:lstStyle/>
          <a:p>
            <a:pPr algn="just">
              <a:lnSpc>
                <a:spcPct val="150000"/>
              </a:lnSpc>
            </a:pPr>
            <a:r>
              <a:rPr lang="en-US" altLang="en-US" sz="2400" b="1" dirty="0">
                <a:latin typeface="Open Sans" panose="020B0606030504020204" pitchFamily="34" charset="0"/>
                <a:ea typeface="Open Sans" panose="020B0606030504020204" pitchFamily="34" charset="0"/>
                <a:cs typeface="Open Sans" panose="020B0606030504020204" pitchFamily="34" charset="0"/>
              </a:rPr>
              <a:t>NDRF personnel are trained in:</a:t>
            </a:r>
          </a:p>
          <a:p>
            <a:pPr algn="just">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Radiation safety</a:t>
            </a:r>
          </a:p>
          <a:p>
            <a:pPr algn="just">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Decontamination procedures</a:t>
            </a:r>
          </a:p>
          <a:p>
            <a:pPr algn="just">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Evacuation protocols</a:t>
            </a:r>
          </a:p>
          <a:p>
            <a:pPr algn="just">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Their expertise ensures effective action in high-risk nuclear environments.</a:t>
            </a:r>
          </a:p>
          <a:p>
            <a:pPr algn="just">
              <a:lnSpc>
                <a:spcPct val="150000"/>
              </a:lnSpc>
            </a:pPr>
            <a:r>
              <a:rPr lang="en-US" altLang="en-US" sz="2400" dirty="0">
                <a:latin typeface="Open Sans" panose="020B0606030504020204" pitchFamily="34" charset="0"/>
                <a:ea typeface="Open Sans" panose="020B0606030504020204" pitchFamily="34" charset="0"/>
                <a:cs typeface="Open Sans" panose="020B0606030504020204" pitchFamily="34" charset="0"/>
              </a:rPr>
              <a:t>Integration of NDRF in response plans enables cohesive and comprehensive emergency management..</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50427988-63D0-43AD-4F34-1D3A15C3F785}"/>
              </a:ext>
            </a:extLst>
          </p:cNvPr>
          <p:cNvSpPr>
            <a:spLocks noGrp="1"/>
          </p:cNvSpPr>
          <p:nvPr>
            <p:ph type="sldNum" sz="quarter" idx="12"/>
          </p:nvPr>
        </p:nvSpPr>
        <p:spPr/>
        <p:txBody>
          <a:bodyPr/>
          <a:lstStyle/>
          <a:p>
            <a:fld id="{C1FF6DA9-008F-8B48-92A6-B652298478BF}" type="slidenum">
              <a:rPr lang="en-US" smtClean="0"/>
              <a:t>38</a:t>
            </a:fld>
            <a:endParaRPr lang="en-US"/>
          </a:p>
        </p:txBody>
      </p:sp>
      <p:sp>
        <p:nvSpPr>
          <p:cNvPr id="5" name="Rectangle 4"/>
          <p:cNvSpPr/>
          <p:nvPr/>
        </p:nvSpPr>
        <p:spPr>
          <a:xfrm>
            <a:off x="520861" y="1913245"/>
            <a:ext cx="4166885" cy="1200329"/>
          </a:xfrm>
          <a:prstGeom prst="rect">
            <a:avLst/>
          </a:prstGeom>
        </p:spPr>
        <p:txBody>
          <a:bodyPr wrap="square">
            <a:spAutoFit/>
          </a:bodyPr>
          <a:lstStyle/>
          <a:p>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CONCLUSION &amp; KEY TAKEAWAYS</a:t>
            </a:r>
            <a:endParaRPr lang="en-GB" sz="3600" dirty="0">
              <a:solidFill>
                <a:srgbClr val="C00000"/>
              </a:solidFill>
            </a:endParaRPr>
          </a:p>
        </p:txBody>
      </p:sp>
    </p:spTree>
    <p:extLst>
      <p:ext uri="{BB962C8B-B14F-4D97-AF65-F5344CB8AC3E}">
        <p14:creationId xmlns:p14="http://schemas.microsoft.com/office/powerpoint/2010/main" val="2233910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694E10-EAEC-D053-29BE-F6368FEE59D5}"/>
              </a:ext>
            </a:extLst>
          </p:cNvPr>
          <p:cNvSpPr txBox="1"/>
          <p:nvPr/>
        </p:nvSpPr>
        <p:spPr>
          <a:xfrm>
            <a:off x="3692324" y="841083"/>
            <a:ext cx="8314482" cy="5632311"/>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err="1">
                <a:solidFill>
                  <a:srgbClr val="0000FF"/>
                </a:solidFill>
                <a:latin typeface="Open Sans" panose="020B0606030504020204"/>
              </a:rPr>
              <a:t>Home:Nuclear</a:t>
            </a:r>
            <a:r>
              <a:rPr lang="en-US" sz="2400" dirty="0">
                <a:solidFill>
                  <a:srgbClr val="0000FF"/>
                </a:solidFill>
                <a:latin typeface="Open Sans" panose="020B0606030504020204"/>
              </a:rPr>
              <a:t> Power Corporation of India Limited</a:t>
            </a:r>
          </a:p>
          <a:p>
            <a:pPr algn="just"/>
            <a:r>
              <a:rPr lang="en-IN" sz="2400" dirty="0">
                <a:solidFill>
                  <a:srgbClr val="002060"/>
                </a:solidFill>
                <a:latin typeface="Open Sans" panose="020B0606030504020204"/>
              </a:rPr>
              <a:t>(</a:t>
            </a:r>
            <a:r>
              <a:rPr lang="en-IN" sz="2400" dirty="0">
                <a:solidFill>
                  <a:srgbClr val="002060"/>
                </a:solidFill>
                <a:latin typeface="Open Sans" panose="020B0606030504020204"/>
                <a:hlinkClick r:id="rId2"/>
              </a:rPr>
              <a:t>https://www.npcil.nic.in/content/328_1_AboutNPCIL.aspx</a:t>
            </a:r>
            <a:r>
              <a:rPr lang="en-IN" sz="2400" dirty="0">
                <a:solidFill>
                  <a:srgbClr val="002060"/>
                </a:solidFill>
                <a:latin typeface="Open Sans" panose="020B0606030504020204"/>
              </a:rPr>
              <a:t>)</a:t>
            </a:r>
          </a:p>
          <a:p>
            <a:pPr algn="just"/>
            <a:endParaRPr lang="en-IN" sz="2400" dirty="0">
              <a:solidFill>
                <a:srgbClr val="002060"/>
              </a:solidFill>
              <a:latin typeface="Open Sans" panose="020B0606030504020204"/>
            </a:endParaRPr>
          </a:p>
          <a:p>
            <a:pPr marL="285750" indent="-285750" algn="just">
              <a:buFont typeface="Arial" panose="020B0604020202020204" pitchFamily="34" charset="0"/>
              <a:buChar char="•"/>
            </a:pPr>
            <a:r>
              <a:rPr lang="en-US" sz="2400" dirty="0">
                <a:solidFill>
                  <a:srgbClr val="0000FF"/>
                </a:solidFill>
                <a:latin typeface="Open Sans" panose="020B0606030504020204"/>
              </a:rPr>
              <a:t>Microsoft Word - Chapters Emergency preparedness for nuclear</a:t>
            </a:r>
          </a:p>
          <a:p>
            <a:pPr algn="just"/>
            <a:r>
              <a:rPr lang="en-IN" sz="2400" dirty="0">
                <a:solidFill>
                  <a:srgbClr val="0000FF"/>
                </a:solidFill>
                <a:latin typeface="Open Sans" panose="020B0606030504020204"/>
              </a:rPr>
              <a:t>and radiation facilities</a:t>
            </a:r>
          </a:p>
          <a:p>
            <a:pPr algn="just"/>
            <a:r>
              <a:rPr lang="en-IN" sz="2400" dirty="0">
                <a:solidFill>
                  <a:srgbClr val="002060"/>
                </a:solidFill>
                <a:latin typeface="Open Sans" panose="020B0606030504020204"/>
              </a:rPr>
              <a:t>(</a:t>
            </a:r>
            <a:r>
              <a:rPr lang="en-IN" sz="2400" dirty="0">
                <a:solidFill>
                  <a:srgbClr val="002060"/>
                </a:solidFill>
                <a:latin typeface="Open Sans" panose="020B0606030504020204"/>
                <a:hlinkClick r:id="rId3"/>
              </a:rPr>
              <a:t>https://cag.gov.in/uploads/download_audit_report/2012/Union_P</a:t>
            </a:r>
            <a:r>
              <a:rPr lang="en-US" sz="2400" dirty="0">
                <a:solidFill>
                  <a:srgbClr val="002060"/>
                </a:solidFill>
                <a:latin typeface="Open Sans" panose="020B0606030504020204"/>
                <a:hlinkClick r:id="rId3"/>
              </a:rPr>
              <a:t>erformance_Atomic_Energy_Regulatory_Board_Union_Government_Atomic_Energy_Department_9_2012_Chapter_7.pdf</a:t>
            </a:r>
            <a:r>
              <a:rPr lang="en-US" sz="2400" dirty="0">
                <a:solidFill>
                  <a:srgbClr val="002060"/>
                </a:solidFill>
                <a:latin typeface="Open Sans" panose="020B0606030504020204"/>
              </a:rPr>
              <a:t>)</a:t>
            </a:r>
          </a:p>
          <a:p>
            <a:pPr algn="just"/>
            <a:endParaRPr lang="en-US" sz="2400" dirty="0">
              <a:solidFill>
                <a:srgbClr val="002060"/>
              </a:solidFill>
              <a:latin typeface="Open Sans" panose="020B0606030504020204"/>
            </a:endParaRPr>
          </a:p>
          <a:p>
            <a:pPr marL="285750" indent="-285750" algn="just">
              <a:buFont typeface="Arial" panose="020B0604020202020204" pitchFamily="34" charset="0"/>
              <a:buChar char="•"/>
            </a:pPr>
            <a:r>
              <a:rPr lang="en-US" sz="2400" dirty="0">
                <a:solidFill>
                  <a:srgbClr val="0000FF"/>
                </a:solidFill>
                <a:latin typeface="Open Sans" panose="020B0606030504020204"/>
              </a:rPr>
              <a:t>Bhabha Atomic Research Centre ( BARC ): Safety of Nuclear </a:t>
            </a:r>
            <a:r>
              <a:rPr lang="en-IN" sz="2400" dirty="0">
                <a:solidFill>
                  <a:srgbClr val="0000FF"/>
                </a:solidFill>
                <a:latin typeface="Open Sans" panose="020B0606030504020204"/>
              </a:rPr>
              <a:t>Reactors</a:t>
            </a:r>
          </a:p>
          <a:p>
            <a:pPr algn="just"/>
            <a:r>
              <a:rPr lang="en-IN" sz="2400" dirty="0">
                <a:solidFill>
                  <a:srgbClr val="002060"/>
                </a:solidFill>
                <a:latin typeface="Open Sans" panose="020B0606030504020204"/>
              </a:rPr>
              <a:t>(https://www.barc.gov.in/pubaware/snr.html)</a:t>
            </a:r>
            <a:endParaRPr lang="en-US" sz="2400" dirty="0">
              <a:solidFill>
                <a:srgbClr val="002060"/>
              </a:solidFill>
              <a:latin typeface="Open Sans" panose="020B0606030504020204"/>
            </a:endParaRPr>
          </a:p>
          <a:p>
            <a:pPr algn="l"/>
            <a:endParaRPr lang="en-US" sz="2400" dirty="0">
              <a:solidFill>
                <a:srgbClr val="002060"/>
              </a:solidFill>
              <a:latin typeface="Open Sans" panose="020B0606030504020204"/>
            </a:endParaRPr>
          </a:p>
        </p:txBody>
      </p:sp>
      <p:sp>
        <p:nvSpPr>
          <p:cNvPr id="3" name="Slide Number Placeholder 2">
            <a:extLst>
              <a:ext uri="{FF2B5EF4-FFF2-40B4-BE49-F238E27FC236}">
                <a16:creationId xmlns:a16="http://schemas.microsoft.com/office/drawing/2014/main" id="{23C4FB10-1F82-D3D5-D54B-9527FF588C3B}"/>
              </a:ext>
            </a:extLst>
          </p:cNvPr>
          <p:cNvSpPr>
            <a:spLocks noGrp="1"/>
          </p:cNvSpPr>
          <p:nvPr>
            <p:ph type="sldNum" sz="quarter" idx="12"/>
          </p:nvPr>
        </p:nvSpPr>
        <p:spPr/>
        <p:txBody>
          <a:bodyPr/>
          <a:lstStyle/>
          <a:p>
            <a:fld id="{C1FF6DA9-008F-8B48-92A6-B652298478BF}" type="slidenum">
              <a:rPr lang="en-US" smtClean="0"/>
              <a:t>39</a:t>
            </a:fld>
            <a:endParaRPr lang="en-US"/>
          </a:p>
        </p:txBody>
      </p:sp>
      <p:sp>
        <p:nvSpPr>
          <p:cNvPr id="4" name="Rectangle 3"/>
          <p:cNvSpPr/>
          <p:nvPr/>
        </p:nvSpPr>
        <p:spPr>
          <a:xfrm>
            <a:off x="317697" y="2434106"/>
            <a:ext cx="3339376" cy="646331"/>
          </a:xfrm>
          <a:prstGeom prst="rect">
            <a:avLst/>
          </a:prstGeom>
        </p:spPr>
        <p:txBody>
          <a:bodyPr wrap="none">
            <a:spAutoFit/>
          </a:bodyPr>
          <a:lstStyle/>
          <a:p>
            <a:r>
              <a:rPr lang="en-US" alt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REFERENCES</a:t>
            </a:r>
            <a:endParaRPr lang="en-GB" sz="36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5" y="1767015"/>
            <a:ext cx="6873746" cy="4035812"/>
          </a:xfrm>
        </p:spPr>
        <p:txBody>
          <a:bodyPr>
            <a:normAutofit/>
          </a:bodyPr>
          <a:lstStyle/>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Low-carbon energy source through nuclear fission</a:t>
            </a: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India: 24 reactors, 8180 MW capacity (Nov 2024)</a:t>
            </a: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- 5th largest electricity source in India</a:t>
            </a: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Regulated by AERB; operated by NPCIL</a:t>
            </a:r>
          </a:p>
        </p:txBody>
      </p:sp>
      <p:sp>
        <p:nvSpPr>
          <p:cNvPr id="4" name="Slide Number Placeholder 3">
            <a:extLst>
              <a:ext uri="{FF2B5EF4-FFF2-40B4-BE49-F238E27FC236}">
                <a16:creationId xmlns:a16="http://schemas.microsoft.com/office/drawing/2014/main" id="{FCFEE427-30D5-5D36-13D2-31482654C03C}"/>
              </a:ext>
            </a:extLst>
          </p:cNvPr>
          <p:cNvSpPr>
            <a:spLocks noGrp="1"/>
          </p:cNvSpPr>
          <p:nvPr>
            <p:ph type="sldNum" sz="quarter" idx="12"/>
          </p:nvPr>
        </p:nvSpPr>
        <p:spPr/>
        <p:txBody>
          <a:bodyPr/>
          <a:lstStyle/>
          <a:p>
            <a:fld id="{C1FF6DA9-008F-8B48-92A6-B652298478BF}" type="slidenum">
              <a:rPr lang="en-US" smtClean="0"/>
              <a:t>4</a:t>
            </a:fld>
            <a:endParaRPr lang="en-US"/>
          </a:p>
        </p:txBody>
      </p:sp>
      <p:sp>
        <p:nvSpPr>
          <p:cNvPr id="5" name="Rectangle 4"/>
          <p:cNvSpPr/>
          <p:nvPr/>
        </p:nvSpPr>
        <p:spPr>
          <a:xfrm>
            <a:off x="421803" y="2351782"/>
            <a:ext cx="4076056" cy="1077218"/>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INTRODUCTION TO NUCLEAR ENERGY</a:t>
            </a:r>
            <a:endParaRPr lang="en-GB" sz="3200" dirty="0">
              <a:solidFill>
                <a:srgbClr val="C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694E10-EAEC-D053-29BE-F6368FEE59D5}"/>
              </a:ext>
            </a:extLst>
          </p:cNvPr>
          <p:cNvSpPr txBox="1"/>
          <p:nvPr/>
        </p:nvSpPr>
        <p:spPr>
          <a:xfrm>
            <a:off x="4051139" y="1300294"/>
            <a:ext cx="8140862" cy="4524315"/>
          </a:xfrm>
          <a:prstGeom prst="rect">
            <a:avLst/>
          </a:prstGeom>
          <a:noFill/>
        </p:spPr>
        <p:txBody>
          <a:bodyPr wrap="square" rtlCol="0">
            <a:spAutoFit/>
          </a:bodyPr>
          <a:lstStyle/>
          <a:p>
            <a:pPr algn="l"/>
            <a:endParaRPr lang="en-US" sz="2400" dirty="0">
              <a:solidFill>
                <a:srgbClr val="002060"/>
              </a:solidFill>
              <a:latin typeface="Open Sans" panose="020B0606030504020204"/>
            </a:endParaRPr>
          </a:p>
          <a:p>
            <a:pPr marL="285750" indent="-285750" algn="just">
              <a:buFont typeface="Arial" panose="020B0604020202020204" pitchFamily="34" charset="0"/>
              <a:buChar char="•"/>
            </a:pPr>
            <a:r>
              <a:rPr lang="en-IN" sz="2400" dirty="0">
                <a:solidFill>
                  <a:srgbClr val="0000FF"/>
                </a:solidFill>
                <a:latin typeface="Open Sans" panose="020B0606030504020204"/>
              </a:rPr>
              <a:t>Preparation-of-site-emergency-preparedness-plans-for-nuclearinstallations. pdf</a:t>
            </a:r>
          </a:p>
          <a:p>
            <a:pPr algn="just"/>
            <a:r>
              <a:rPr lang="en-IN" sz="2400" dirty="0">
                <a:solidFill>
                  <a:srgbClr val="002060"/>
                </a:solidFill>
                <a:latin typeface="Open Sans" panose="020B0606030504020204"/>
              </a:rPr>
              <a:t>(</a:t>
            </a:r>
            <a:r>
              <a:rPr lang="en-IN" sz="2400" dirty="0">
                <a:solidFill>
                  <a:srgbClr val="002060"/>
                </a:solidFill>
                <a:latin typeface="Open Sans" panose="020B0606030504020204"/>
                <a:hlinkClick r:id="rId2"/>
              </a:rPr>
              <a:t>https://aerb.gov.in/images/PDF/Preparation-of-site-emergencypreparedness- plans-for-nuclear-installations.pdf</a:t>
            </a:r>
            <a:r>
              <a:rPr lang="en-IN" sz="2400" dirty="0">
                <a:solidFill>
                  <a:srgbClr val="002060"/>
                </a:solidFill>
                <a:latin typeface="Open Sans" panose="020B0606030504020204"/>
              </a:rPr>
              <a:t>)</a:t>
            </a:r>
          </a:p>
          <a:p>
            <a:pPr algn="just"/>
            <a:endParaRPr lang="en-IN" sz="2400" dirty="0">
              <a:solidFill>
                <a:srgbClr val="002060"/>
              </a:solidFill>
              <a:latin typeface="Open Sans" panose="020B0606030504020204"/>
            </a:endParaRPr>
          </a:p>
          <a:p>
            <a:pPr marL="285750" indent="-285750" algn="just">
              <a:buFont typeface="Arial" panose="020B0604020202020204" pitchFamily="34" charset="0"/>
              <a:buChar char="•"/>
            </a:pPr>
            <a:r>
              <a:rPr lang="en-US" sz="2400" dirty="0" err="1">
                <a:solidFill>
                  <a:srgbClr val="0000FF"/>
                </a:solidFill>
                <a:latin typeface="Open Sans" panose="020B0606030504020204"/>
              </a:rPr>
              <a:t>pagepublication</a:t>
            </a:r>
            <a:r>
              <a:rPr lang="en-US" sz="2400" dirty="0">
                <a:solidFill>
                  <a:srgbClr val="0000FF"/>
                </a:solidFill>
                <a:latin typeface="Open Sans" panose="020B0606030504020204"/>
              </a:rPr>
              <a:t> SITE EMERGENCY PREPAREDNESS PLANS</a:t>
            </a:r>
          </a:p>
          <a:p>
            <a:pPr algn="just"/>
            <a:r>
              <a:rPr lang="en-IN" sz="2400" dirty="0">
                <a:solidFill>
                  <a:srgbClr val="002060"/>
                </a:solidFill>
                <a:latin typeface="Open Sans" panose="020B0606030504020204"/>
              </a:rPr>
              <a:t>(</a:t>
            </a:r>
            <a:r>
              <a:rPr lang="en-IN" sz="2400" dirty="0">
                <a:solidFill>
                  <a:srgbClr val="002060"/>
                </a:solidFill>
                <a:latin typeface="Open Sans" panose="020B0606030504020204"/>
                <a:hlinkClick r:id="rId3"/>
              </a:rPr>
              <a:t>https://aerb.gov.in/images/PDF/Preparation-of-Off-site-</a:t>
            </a:r>
            <a:r>
              <a:rPr lang="en-IN" sz="2400" dirty="0">
                <a:solidFill>
                  <a:srgbClr val="002060"/>
                </a:solidFill>
                <a:latin typeface="Open Sans" panose="020B0606030504020204"/>
              </a:rPr>
              <a:t> Emergency-Plans-for-Nuclear-Facilities.pdf)</a:t>
            </a:r>
            <a:endParaRPr lang="en-US" sz="2400" dirty="0">
              <a:solidFill>
                <a:srgbClr val="002060"/>
              </a:solidFill>
              <a:latin typeface="Open Sans" panose="020B0606030504020204"/>
            </a:endParaRPr>
          </a:p>
          <a:p>
            <a:pPr algn="l"/>
            <a:endParaRPr lang="en-IN" sz="2400" dirty="0">
              <a:latin typeface="Open Sans" panose="020B0606030504020204"/>
            </a:endParaRPr>
          </a:p>
        </p:txBody>
      </p:sp>
      <p:sp>
        <p:nvSpPr>
          <p:cNvPr id="3" name="Slide Number Placeholder 2">
            <a:extLst>
              <a:ext uri="{FF2B5EF4-FFF2-40B4-BE49-F238E27FC236}">
                <a16:creationId xmlns:a16="http://schemas.microsoft.com/office/drawing/2014/main" id="{23C4FB10-1F82-D3D5-D54B-9527FF588C3B}"/>
              </a:ext>
            </a:extLst>
          </p:cNvPr>
          <p:cNvSpPr>
            <a:spLocks noGrp="1"/>
          </p:cNvSpPr>
          <p:nvPr>
            <p:ph type="sldNum" sz="quarter" idx="12"/>
          </p:nvPr>
        </p:nvSpPr>
        <p:spPr/>
        <p:txBody>
          <a:bodyPr/>
          <a:lstStyle/>
          <a:p>
            <a:fld id="{C1FF6DA9-008F-8B48-92A6-B652298478BF}" type="slidenum">
              <a:rPr lang="en-US" smtClean="0"/>
              <a:t>40</a:t>
            </a:fld>
            <a:endParaRPr lang="en-US"/>
          </a:p>
        </p:txBody>
      </p:sp>
      <p:sp>
        <p:nvSpPr>
          <p:cNvPr id="4" name="Rectangle 3"/>
          <p:cNvSpPr/>
          <p:nvPr/>
        </p:nvSpPr>
        <p:spPr>
          <a:xfrm>
            <a:off x="357299" y="2063717"/>
            <a:ext cx="3339376" cy="646331"/>
          </a:xfrm>
          <a:prstGeom prst="rect">
            <a:avLst/>
          </a:prstGeom>
        </p:spPr>
        <p:txBody>
          <a:bodyPr wrap="none">
            <a:spAutoFit/>
          </a:bodyPr>
          <a:lstStyle/>
          <a:p>
            <a:r>
              <a:rPr lang="en-US" alt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REFERENCES</a:t>
            </a:r>
            <a:endParaRPr lang="en-GB" sz="3600" dirty="0">
              <a:solidFill>
                <a:srgbClr val="C00000"/>
              </a:solidFill>
            </a:endParaRPr>
          </a:p>
        </p:txBody>
      </p:sp>
    </p:spTree>
    <p:extLst>
      <p:ext uri="{BB962C8B-B14F-4D97-AF65-F5344CB8AC3E}">
        <p14:creationId xmlns:p14="http://schemas.microsoft.com/office/powerpoint/2010/main" val="322127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A0B6B-D9E8-7D80-EC2E-C37CC42CA0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00F29A-4158-17E2-F9CC-EB12E8C04A63}"/>
              </a:ext>
            </a:extLst>
          </p:cNvPr>
          <p:cNvSpPr>
            <a:spLocks noGrp="1"/>
          </p:cNvSpPr>
          <p:nvPr>
            <p:ph idx="1"/>
          </p:nvPr>
        </p:nvSpPr>
        <p:spPr>
          <a:xfrm>
            <a:off x="4571103" y="1956658"/>
            <a:ext cx="7092577" cy="4361052"/>
          </a:xfrm>
        </p:spPr>
        <p:txBody>
          <a:bodyPr>
            <a:noAutofit/>
          </a:bodyPr>
          <a:lstStyle/>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Nuclear safety = </a:t>
            </a:r>
            <a:r>
              <a:rPr lang="en-IN" sz="2400" dirty="0">
                <a:latin typeface="Open Sans" panose="020B0606030504020204" pitchFamily="34" charset="0"/>
                <a:ea typeface="Open Sans" panose="020B0606030504020204" pitchFamily="34" charset="0"/>
                <a:cs typeface="Open Sans" panose="020B0606030504020204" pitchFamily="34" charset="0"/>
              </a:rPr>
              <a:t>d</a:t>
            </a:r>
            <a:r>
              <a:rPr sz="2400" dirty="0" err="1">
                <a:latin typeface="Open Sans" panose="020B0606030504020204" pitchFamily="34" charset="0"/>
                <a:ea typeface="Open Sans" panose="020B0606030504020204" pitchFamily="34" charset="0"/>
                <a:cs typeface="Open Sans" panose="020B0606030504020204" pitchFamily="34" charset="0"/>
              </a:rPr>
              <a:t>esign</a:t>
            </a:r>
            <a:r>
              <a:rPr sz="2400" dirty="0">
                <a:latin typeface="Open Sans" panose="020B0606030504020204" pitchFamily="34" charset="0"/>
                <a:ea typeface="Open Sans" panose="020B0606030504020204" pitchFamily="34" charset="0"/>
                <a:cs typeface="Open Sans" panose="020B0606030504020204" pitchFamily="34" charset="0"/>
              </a:rPr>
              <a:t> + regulation + response</a:t>
            </a: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India's nuclear program: safety-focused</a:t>
            </a: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NDRF plays key support role in emergencies</a:t>
            </a:r>
            <a:endParaRPr lang="en-IN" sz="2400" dirty="0">
              <a:latin typeface="Open Sans" panose="020B0606030504020204" pitchFamily="34" charset="0"/>
              <a:ea typeface="Open Sans" panose="020B0606030504020204" pitchFamily="34" charset="0"/>
              <a:cs typeface="Open Sans" panose="020B0606030504020204" pitchFamily="34" charset="0"/>
            </a:endParaRPr>
          </a:p>
          <a:p>
            <a:pPr>
              <a:lnSpc>
                <a:spcPct val="200000"/>
              </a:lnSpc>
            </a:pPr>
            <a:r>
              <a:rPr lang="en-IN" sz="2400" dirty="0">
                <a:latin typeface="Open Sans" panose="020B0606030504020204" pitchFamily="34" charset="0"/>
                <a:ea typeface="Open Sans" panose="020B0606030504020204" pitchFamily="34" charset="0"/>
                <a:cs typeface="Open Sans" panose="020B0606030504020204" pitchFamily="34" charset="0"/>
              </a:rPr>
              <a:t>Conclusion</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E5510B4E-3704-2D5D-E0C1-39A4E7142E27}"/>
              </a:ext>
            </a:extLst>
          </p:cNvPr>
          <p:cNvSpPr>
            <a:spLocks noGrp="1"/>
          </p:cNvSpPr>
          <p:nvPr>
            <p:ph type="sldNum" sz="quarter" idx="12"/>
          </p:nvPr>
        </p:nvSpPr>
        <p:spPr/>
        <p:txBody>
          <a:bodyPr/>
          <a:lstStyle/>
          <a:p>
            <a:fld id="{C1FF6DA9-008F-8B48-92A6-B652298478BF}" type="slidenum">
              <a:rPr lang="en-US" smtClean="0"/>
              <a:t>41</a:t>
            </a:fld>
            <a:endParaRPr lang="en-US"/>
          </a:p>
        </p:txBody>
      </p:sp>
      <p:sp>
        <p:nvSpPr>
          <p:cNvPr id="2" name="Title 1">
            <a:extLst>
              <a:ext uri="{FF2B5EF4-FFF2-40B4-BE49-F238E27FC236}">
                <a16:creationId xmlns:a16="http://schemas.microsoft.com/office/drawing/2014/main" id="{D7407ABA-4C55-FD66-2DD4-481CB2F45A67}"/>
              </a:ext>
            </a:extLst>
          </p:cNvPr>
          <p:cNvSpPr>
            <a:spLocks noGrp="1"/>
          </p:cNvSpPr>
          <p:nvPr>
            <p:ph type="title"/>
          </p:nvPr>
        </p:nvSpPr>
        <p:spPr>
          <a:xfrm>
            <a:off x="0" y="2163278"/>
            <a:ext cx="2424945" cy="976183"/>
          </a:xfrm>
          <a:noFill/>
        </p:spPr>
        <p:txBody>
          <a:bodyPr>
            <a:normAutofit/>
          </a:bodyPr>
          <a:lstStyle/>
          <a:p>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REVIEW</a:t>
            </a:r>
            <a:endPar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Google Shape;116;p15">
            <a:extLst>
              <a:ext uri="{FF2B5EF4-FFF2-40B4-BE49-F238E27FC236}">
                <a16:creationId xmlns:a16="http://schemas.microsoft.com/office/drawing/2014/main" id="{88F81788-85A2-B076-67A1-289CD6383392}"/>
              </a:ext>
            </a:extLst>
          </p:cNvPr>
          <p:cNvSpPr txBox="1"/>
          <p:nvPr/>
        </p:nvSpPr>
        <p:spPr>
          <a:xfrm>
            <a:off x="315369" y="3086406"/>
            <a:ext cx="3986783"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400" dirty="0">
                <a:solidFill>
                  <a:schemeClr val="dk1"/>
                </a:solidFill>
                <a:latin typeface="Open Sans"/>
                <a:cs typeface="Times New Roman" pitchFamily="18" charset="0"/>
                <a:sym typeface="Arial"/>
              </a:rPr>
              <a:t>Upon completing of this lesson, you are able to learn about :-</a:t>
            </a:r>
            <a:endParaRPr sz="1100" dirty="0">
              <a:latin typeface="Open Sans"/>
              <a:cs typeface="Times New Roman" pitchFamily="18" charset="0"/>
            </a:endParaRPr>
          </a:p>
        </p:txBody>
      </p:sp>
    </p:spTree>
    <p:extLst>
      <p:ext uri="{BB962C8B-B14F-4D97-AF65-F5344CB8AC3E}">
        <p14:creationId xmlns:p14="http://schemas.microsoft.com/office/powerpoint/2010/main" val="1993552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0" y="15240"/>
            <a:ext cx="121158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42</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4000" b="1" dirty="0">
                <a:latin typeface="Open sans"/>
              </a:rPr>
              <a:t>Any question ? </a:t>
            </a: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spTree>
    <p:extLst>
      <p:ext uri="{BB962C8B-B14F-4D97-AF65-F5344CB8AC3E}">
        <p14:creationId xmlns:p14="http://schemas.microsoft.com/office/powerpoint/2010/main" val="1737652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98801-A9CC-C983-3419-7EA37D0FE81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8F935F-AFE2-C6FE-18D5-415BB9F02FB4}"/>
              </a:ext>
            </a:extLst>
          </p:cNvPr>
          <p:cNvSpPr>
            <a:spLocks noGrp="1"/>
          </p:cNvSpPr>
          <p:nvPr>
            <p:ph idx="1"/>
          </p:nvPr>
        </p:nvSpPr>
        <p:spPr>
          <a:xfrm>
            <a:off x="3761772" y="1250221"/>
            <a:ext cx="8194876" cy="4976959"/>
          </a:xfrm>
        </p:spPr>
        <p:txBody>
          <a:bodyPr>
            <a:noAutofit/>
          </a:bodyPr>
          <a:lstStyle/>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Q. </a:t>
            </a:r>
            <a:r>
              <a:rPr lang="en-US" sz="2400" b="1" i="0" u="none" strike="noStrike" baseline="0" dirty="0">
                <a:latin typeface="Open Sans" panose="020B0606030504020204" pitchFamily="34" charset="0"/>
                <a:ea typeface="Open Sans" panose="020B0606030504020204" pitchFamily="34" charset="0"/>
                <a:cs typeface="Open Sans" panose="020B0606030504020204" pitchFamily="34" charset="0"/>
              </a:rPr>
              <a:t>What is the role of NDRF in NPP Emergencies?</a:t>
            </a:r>
          </a:p>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Ans. Search, Rescue, and Medical Aid</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Decontamination operations</a:t>
            </a:r>
          </a:p>
          <a:p>
            <a:pPr algn="just"/>
            <a:r>
              <a:rPr lang="en-US" sz="2400" dirty="0">
                <a:latin typeface="Open Sans" panose="020B0606030504020204" pitchFamily="34" charset="0"/>
                <a:ea typeface="Open Sans" panose="020B0606030504020204" pitchFamily="34" charset="0"/>
                <a:cs typeface="Open Sans" panose="020B0606030504020204" pitchFamily="34" charset="0"/>
              </a:rPr>
              <a:t>Evacuation and public safety assurance</a:t>
            </a:r>
          </a:p>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Q </a:t>
            </a:r>
            <a:r>
              <a:rPr lang="en-US" sz="2400" b="1" dirty="0">
                <a:latin typeface="Open Sans" panose="020B0606030504020204" pitchFamily="34" charset="0"/>
                <a:ea typeface="Open Sans" panose="020B0606030504020204" pitchFamily="34" charset="0"/>
                <a:cs typeface="Open Sans" panose="020B0606030504020204" pitchFamily="34" charset="0"/>
              </a:rPr>
              <a:t>What is the difference between onsite and off-site emergencies? </a:t>
            </a:r>
          </a:p>
          <a:p>
            <a:pPr marL="0" indent="0" algn="just">
              <a:buNone/>
            </a:pPr>
            <a:r>
              <a:rPr lang="en-US" sz="2400" dirty="0">
                <a:latin typeface="Open Sans" panose="020B0606030504020204" pitchFamily="34" charset="0"/>
                <a:ea typeface="Open Sans" panose="020B0606030504020204" pitchFamily="34" charset="0"/>
                <a:cs typeface="Open Sans" panose="020B0606030504020204" pitchFamily="34" charset="0"/>
              </a:rPr>
              <a:t>Ans. </a:t>
            </a:r>
            <a:r>
              <a:rPr lang="en-US" sz="2400" b="1" dirty="0">
                <a:latin typeface="Open Sans" panose="020B0606030504020204" pitchFamily="34" charset="0"/>
                <a:ea typeface="Open Sans" panose="020B0606030504020204" pitchFamily="34" charset="0"/>
                <a:cs typeface="Open Sans" panose="020B0606030504020204" pitchFamily="34" charset="0"/>
              </a:rPr>
              <a:t>On-site</a:t>
            </a:r>
            <a:r>
              <a:rPr lang="en-US" sz="2400" dirty="0">
                <a:latin typeface="Open Sans" panose="020B0606030504020204" pitchFamily="34" charset="0"/>
                <a:ea typeface="Open Sans" panose="020B0606030504020204" pitchFamily="34" charset="0"/>
                <a:cs typeface="Open Sans" panose="020B0606030504020204" pitchFamily="34" charset="0"/>
              </a:rPr>
              <a:t> emergencies occur within the premises of a nuclear facility and are managed by the plant's internal emergency response teams.</a:t>
            </a:r>
          </a:p>
          <a:p>
            <a:pPr marL="0" indent="0" algn="just">
              <a:buNone/>
            </a:pPr>
            <a:r>
              <a:rPr lang="en-US" sz="2400" b="1" dirty="0">
                <a:latin typeface="Open Sans" panose="020B0606030504020204" pitchFamily="34" charset="0"/>
                <a:ea typeface="Open Sans" panose="020B0606030504020204" pitchFamily="34" charset="0"/>
                <a:cs typeface="Open Sans" panose="020B0606030504020204" pitchFamily="34" charset="0"/>
              </a:rPr>
              <a:t>Off-site</a:t>
            </a:r>
            <a:r>
              <a:rPr lang="en-US" sz="2400" dirty="0">
                <a:latin typeface="Open Sans" panose="020B0606030504020204" pitchFamily="34" charset="0"/>
                <a:ea typeface="Open Sans" panose="020B0606030504020204" pitchFamily="34" charset="0"/>
                <a:cs typeface="Open Sans" panose="020B0606030504020204" pitchFamily="34" charset="0"/>
              </a:rPr>
              <a:t> emergencies affect areas beyond the facility boundary and require coordinated response from external agencies like NDRF.</a:t>
            </a:r>
          </a:p>
        </p:txBody>
      </p:sp>
      <p:sp>
        <p:nvSpPr>
          <p:cNvPr id="4" name="Slide Number Placeholder 3">
            <a:extLst>
              <a:ext uri="{FF2B5EF4-FFF2-40B4-BE49-F238E27FC236}">
                <a16:creationId xmlns:a16="http://schemas.microsoft.com/office/drawing/2014/main" id="{EADBEDC6-006E-ABEF-E85D-0689C589D9D1}"/>
              </a:ext>
            </a:extLst>
          </p:cNvPr>
          <p:cNvSpPr>
            <a:spLocks noGrp="1"/>
          </p:cNvSpPr>
          <p:nvPr>
            <p:ph type="sldNum" sz="quarter" idx="12"/>
          </p:nvPr>
        </p:nvSpPr>
        <p:spPr/>
        <p:txBody>
          <a:bodyPr/>
          <a:lstStyle/>
          <a:p>
            <a:fld id="{C1FF6DA9-008F-8B48-92A6-B652298478BF}" type="slidenum">
              <a:rPr lang="en-US" smtClean="0"/>
              <a:t>43</a:t>
            </a:fld>
            <a:endParaRPr lang="en-US"/>
          </a:p>
        </p:txBody>
      </p:sp>
      <p:sp>
        <p:nvSpPr>
          <p:cNvPr id="5" name="Rectangle 4"/>
          <p:cNvSpPr/>
          <p:nvPr/>
        </p:nvSpPr>
        <p:spPr>
          <a:xfrm>
            <a:off x="335666" y="1937453"/>
            <a:ext cx="3117007" cy="646331"/>
          </a:xfrm>
          <a:prstGeom prst="rect">
            <a:avLst/>
          </a:prstGeom>
        </p:spPr>
        <p:txBody>
          <a:bodyPr wrap="none">
            <a:spAutoFit/>
          </a:bodyPr>
          <a:lstStyle/>
          <a:p>
            <a:r>
              <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EVALUATION</a:t>
            </a:r>
            <a:endParaRPr lang="en-GB" sz="3600" dirty="0">
              <a:solidFill>
                <a:srgbClr val="C00000"/>
              </a:solidFill>
            </a:endParaRPr>
          </a:p>
        </p:txBody>
      </p:sp>
    </p:spTree>
    <p:extLst>
      <p:ext uri="{BB962C8B-B14F-4D97-AF65-F5344CB8AC3E}">
        <p14:creationId xmlns:p14="http://schemas.microsoft.com/office/powerpoint/2010/main" val="2257647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3600">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3600"/>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a:xfrm>
            <a:off x="11418701" y="6368536"/>
            <a:ext cx="350736" cy="369331"/>
          </a:xfrm>
        </p:spPr>
        <p:txBody>
          <a:bodyPr/>
          <a:lstStyle/>
          <a:p>
            <a:fld id="{2BB1E14F-796C-409E-9B94-89634ADD74DA}" type="slidenum">
              <a:rPr lang="en-IN" smtClean="0"/>
              <a:t>44</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7365" y="145669"/>
            <a:ext cx="6805306" cy="6261862"/>
          </a:xfrm>
          <a:prstGeom prst="roundRect">
            <a:avLst>
              <a:gd name="adj" fmla="val 1583"/>
            </a:avLst>
          </a:prstGeom>
          <a:solidFill>
            <a:srgbClr val="EAEAEA"/>
          </a:solidFill>
          <a:ln w="12700">
            <a:miter lim="400000"/>
          </a:ln>
        </p:spPr>
        <p:txBody>
          <a:bodyPr lIns="39142" tIns="39142" rIns="39142" bIns="39142"/>
          <a:lstStyle/>
          <a:p>
            <a:endParaRPr sz="2400">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39568" y="3230215"/>
            <a:ext cx="3724569"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p>
            <a:pPr algn="ctr"/>
            <a:r>
              <a:rPr lang="en-US" sz="4000" b="1" dirty="0">
                <a:latin typeface="Open sans"/>
              </a:rPr>
              <a:t>THANK YOU </a:t>
            </a:r>
            <a:r>
              <a:rPr lang="en-US" sz="4000" dirty="0">
                <a:latin typeface="Open sans"/>
              </a:rPr>
              <a:t> </a:t>
            </a:r>
          </a:p>
        </p:txBody>
      </p:sp>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2"/>
          <a:stretch>
            <a:fillRect/>
          </a:stretch>
        </p:blipFill>
        <p:spPr>
          <a:xfrm>
            <a:off x="2" y="0"/>
            <a:ext cx="2440349" cy="146301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3"/>
          <a:stretch>
            <a:fillRect/>
          </a:stretch>
        </p:blipFill>
        <p:spPr>
          <a:xfrm>
            <a:off x="10817618" y="6620"/>
            <a:ext cx="1387082" cy="1227775"/>
          </a:xfrm>
          <a:prstGeom prst="rect">
            <a:avLst/>
          </a:prstGeom>
          <a:noFill/>
          <a:ln>
            <a:noFill/>
          </a:ln>
        </p:spPr>
      </p:pic>
      <p:pic>
        <p:nvPicPr>
          <p:cNvPr id="8" name="Picture 7">
            <a:extLst>
              <a:ext uri="{FF2B5EF4-FFF2-40B4-BE49-F238E27FC236}">
                <a16:creationId xmlns:a16="http://schemas.microsoft.com/office/drawing/2014/main" id="{B34CA96A-DBE4-90D4-F8B7-34DFA0DBB891}"/>
              </a:ext>
            </a:extLst>
          </p:cNvPr>
          <p:cNvPicPr>
            <a:picLocks noChangeAspect="1"/>
          </p:cNvPicPr>
          <p:nvPr/>
        </p:nvPicPr>
        <p:blipFill>
          <a:blip r:embed="rId3"/>
          <a:stretch>
            <a:fillRect/>
          </a:stretch>
        </p:blipFill>
        <p:spPr>
          <a:xfrm>
            <a:off x="4517493" y="633032"/>
            <a:ext cx="5739388" cy="5349050"/>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4358" y="1600200"/>
            <a:ext cx="7357642" cy="4048246"/>
          </a:xfrm>
        </p:spPr>
        <p:txBody>
          <a:bodyPr>
            <a:normAutofit/>
          </a:bodyPr>
          <a:lstStyle/>
          <a:p>
            <a:pPr>
              <a:lnSpc>
                <a:spcPct val="25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Atomic Energy Commission - 1948</a:t>
            </a:r>
          </a:p>
          <a:p>
            <a:pPr>
              <a:lnSpc>
                <a:spcPct val="250000"/>
              </a:lnSpc>
            </a:pPr>
            <a:r>
              <a:rPr sz="2400" dirty="0">
                <a:latin typeface="Open Sans" panose="020B0606030504020204" pitchFamily="34" charset="0"/>
                <a:ea typeface="Open Sans" panose="020B0606030504020204" pitchFamily="34" charset="0"/>
                <a:cs typeface="Open Sans" panose="020B0606030504020204" pitchFamily="34" charset="0"/>
              </a:rPr>
              <a:t>- DAE formed in 1954 under Dr. Homi Bhabha</a:t>
            </a:r>
          </a:p>
          <a:p>
            <a:pPr>
              <a:lnSpc>
                <a:spcPct val="250000"/>
              </a:lnSpc>
            </a:pPr>
            <a:r>
              <a:rPr sz="2400" dirty="0">
                <a:latin typeface="Open Sans" panose="020B0606030504020204" pitchFamily="34" charset="0"/>
                <a:ea typeface="Open Sans" panose="020B0606030504020204" pitchFamily="34" charset="0"/>
                <a:cs typeface="Open Sans" panose="020B0606030504020204" pitchFamily="34" charset="0"/>
              </a:rPr>
              <a:t>- Commercial program began with TAPS in 1969</a:t>
            </a:r>
          </a:p>
        </p:txBody>
      </p:sp>
      <p:sp>
        <p:nvSpPr>
          <p:cNvPr id="4" name="Slide Number Placeholder 3">
            <a:extLst>
              <a:ext uri="{FF2B5EF4-FFF2-40B4-BE49-F238E27FC236}">
                <a16:creationId xmlns:a16="http://schemas.microsoft.com/office/drawing/2014/main" id="{596EE2B4-AD5C-2998-3D85-4142A75A5841}"/>
              </a:ext>
            </a:extLst>
          </p:cNvPr>
          <p:cNvSpPr>
            <a:spLocks noGrp="1"/>
          </p:cNvSpPr>
          <p:nvPr>
            <p:ph type="sldNum" sz="quarter" idx="12"/>
          </p:nvPr>
        </p:nvSpPr>
        <p:spPr/>
        <p:txBody>
          <a:bodyPr/>
          <a:lstStyle/>
          <a:p>
            <a:fld id="{C1FF6DA9-008F-8B48-92A6-B652298478BF}" type="slidenum">
              <a:rPr lang="en-US" smtClean="0"/>
              <a:t>5</a:t>
            </a:fld>
            <a:endParaRPr lang="en-US"/>
          </a:p>
        </p:txBody>
      </p:sp>
      <p:sp>
        <p:nvSpPr>
          <p:cNvPr id="5" name="Rectangle 4"/>
          <p:cNvSpPr/>
          <p:nvPr/>
        </p:nvSpPr>
        <p:spPr>
          <a:xfrm>
            <a:off x="474564" y="2392932"/>
            <a:ext cx="3854370" cy="1569660"/>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DEVELOPMENT OF INDIAN NUCLEAR PROGRAM</a:t>
            </a:r>
            <a:endParaRPr lang="en-GB" sz="3200"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733" y="2135134"/>
            <a:ext cx="6832921" cy="4132816"/>
          </a:xfrm>
        </p:spPr>
        <p:txBody>
          <a:bodyPr>
            <a:normAutofit/>
          </a:bodyPr>
          <a:lstStyle/>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Stage 1: PHWRs (Natural Uranium)</a:t>
            </a: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Stage 2: FBRs (U-238 to Pu-239)</a:t>
            </a: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Stage 3: Thorium Reactors (U-233)</a:t>
            </a:r>
          </a:p>
          <a:p>
            <a:pPr algn="just">
              <a:lnSpc>
                <a:spcPct val="150000"/>
              </a:lnSpc>
            </a:pPr>
            <a:r>
              <a:rPr sz="2400" dirty="0">
                <a:latin typeface="Open Sans" panose="020B0606030504020204" pitchFamily="34" charset="0"/>
                <a:ea typeface="Open Sans" panose="020B0606030504020204" pitchFamily="34" charset="0"/>
                <a:cs typeface="Open Sans" panose="020B0606030504020204" pitchFamily="34" charset="0"/>
              </a:rPr>
              <a:t>- Closed fuel cycle ensures high fuel efficiency</a:t>
            </a:r>
          </a:p>
        </p:txBody>
      </p:sp>
      <p:sp>
        <p:nvSpPr>
          <p:cNvPr id="4" name="Slide Number Placeholder 3">
            <a:extLst>
              <a:ext uri="{FF2B5EF4-FFF2-40B4-BE49-F238E27FC236}">
                <a16:creationId xmlns:a16="http://schemas.microsoft.com/office/drawing/2014/main" id="{1F2EB044-6D33-A676-7C08-1C14ACAB4AEE}"/>
              </a:ext>
            </a:extLst>
          </p:cNvPr>
          <p:cNvSpPr>
            <a:spLocks noGrp="1"/>
          </p:cNvSpPr>
          <p:nvPr>
            <p:ph type="sldNum" sz="quarter" idx="12"/>
          </p:nvPr>
        </p:nvSpPr>
        <p:spPr/>
        <p:txBody>
          <a:bodyPr/>
          <a:lstStyle/>
          <a:p>
            <a:fld id="{C1FF6DA9-008F-8B48-92A6-B652298478BF}" type="slidenum">
              <a:rPr lang="en-US" smtClean="0"/>
              <a:t>6</a:t>
            </a:fld>
            <a:endParaRPr lang="en-US"/>
          </a:p>
        </p:txBody>
      </p:sp>
      <p:sp>
        <p:nvSpPr>
          <p:cNvPr id="5" name="Rectangle 4"/>
          <p:cNvSpPr/>
          <p:nvPr/>
        </p:nvSpPr>
        <p:spPr>
          <a:xfrm>
            <a:off x="358346" y="2135134"/>
            <a:ext cx="3773817" cy="1569660"/>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3-STAGE INDIAN NUCLEAR POWER PROGRAM</a:t>
            </a:r>
            <a:endParaRPr lang="en-GB" sz="3200"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C235A6-1E4D-EC6C-1B2F-53FB96EFA1EC}"/>
              </a:ext>
            </a:extLst>
          </p:cNvPr>
          <p:cNvGrpSpPr>
            <a:grpSpLocks/>
          </p:cNvGrpSpPr>
          <p:nvPr/>
        </p:nvGrpSpPr>
        <p:grpSpPr>
          <a:xfrm>
            <a:off x="4947740" y="1162995"/>
            <a:ext cx="6921661" cy="4774818"/>
            <a:chOff x="4762" y="4762"/>
            <a:chExt cx="6162675" cy="3609975"/>
          </a:xfrm>
        </p:grpSpPr>
        <p:pic>
          <p:nvPicPr>
            <p:cNvPr id="7" name="Image 78">
              <a:extLst>
                <a:ext uri="{FF2B5EF4-FFF2-40B4-BE49-F238E27FC236}">
                  <a16:creationId xmlns:a16="http://schemas.microsoft.com/office/drawing/2014/main" id="{52E74A35-C3C3-30CB-DF3C-EF4B128D6693}"/>
                </a:ext>
              </a:extLst>
            </p:cNvPr>
            <p:cNvPicPr/>
            <p:nvPr/>
          </p:nvPicPr>
          <p:blipFill>
            <a:blip r:embed="rId2" cstate="print"/>
            <a:stretch>
              <a:fillRect/>
            </a:stretch>
          </p:blipFill>
          <p:spPr>
            <a:xfrm>
              <a:off x="9525" y="9461"/>
              <a:ext cx="6153150" cy="3600450"/>
            </a:xfrm>
            <a:prstGeom prst="rect">
              <a:avLst/>
            </a:prstGeom>
          </p:spPr>
        </p:pic>
        <p:sp>
          <p:nvSpPr>
            <p:cNvPr id="8" name="Graphic 79">
              <a:extLst>
                <a:ext uri="{FF2B5EF4-FFF2-40B4-BE49-F238E27FC236}">
                  <a16:creationId xmlns:a16="http://schemas.microsoft.com/office/drawing/2014/main" id="{B992B9BE-15D6-4F90-391D-0046A23A73C2}"/>
                </a:ext>
              </a:extLst>
            </p:cNvPr>
            <p:cNvSpPr/>
            <p:nvPr/>
          </p:nvSpPr>
          <p:spPr>
            <a:xfrm>
              <a:off x="4762" y="4762"/>
              <a:ext cx="6162675" cy="3609975"/>
            </a:xfrm>
            <a:custGeom>
              <a:avLst/>
              <a:gdLst/>
              <a:ahLst/>
              <a:cxnLst/>
              <a:rect l="l" t="t" r="r" b="b"/>
              <a:pathLst>
                <a:path w="6162675" h="3609975">
                  <a:moveTo>
                    <a:pt x="0" y="3609975"/>
                  </a:moveTo>
                  <a:lnTo>
                    <a:pt x="6162675" y="3609975"/>
                  </a:lnTo>
                  <a:lnTo>
                    <a:pt x="6162675" y="0"/>
                  </a:lnTo>
                  <a:lnTo>
                    <a:pt x="0" y="0"/>
                  </a:lnTo>
                  <a:lnTo>
                    <a:pt x="0" y="3609975"/>
                  </a:lnTo>
                  <a:close/>
                </a:path>
              </a:pathLst>
            </a:custGeom>
            <a:ln w="9525">
              <a:solidFill>
                <a:srgbClr val="006FC0"/>
              </a:solidFill>
              <a:prstDash val="solid"/>
            </a:ln>
          </p:spPr>
          <p:txBody>
            <a:bodyPr wrap="square" lIns="0" tIns="0" rIns="0" bIns="0" rtlCol="0">
              <a:prstTxWarp prst="textNoShape">
                <a:avLst/>
              </a:prstTxWarp>
              <a:noAutofit/>
            </a:bodyPr>
            <a:lstStyle/>
            <a:p>
              <a:endParaRPr lang="en-IN"/>
            </a:p>
          </p:txBody>
        </p:sp>
      </p:grpSp>
      <p:sp>
        <p:nvSpPr>
          <p:cNvPr id="2" name="Slide Number Placeholder 1">
            <a:extLst>
              <a:ext uri="{FF2B5EF4-FFF2-40B4-BE49-F238E27FC236}">
                <a16:creationId xmlns:a16="http://schemas.microsoft.com/office/drawing/2014/main" id="{E72207F1-AE60-3EC2-F6AB-31E8FE9EDEE4}"/>
              </a:ext>
            </a:extLst>
          </p:cNvPr>
          <p:cNvSpPr>
            <a:spLocks noGrp="1"/>
          </p:cNvSpPr>
          <p:nvPr>
            <p:ph type="sldNum" sz="quarter" idx="12"/>
          </p:nvPr>
        </p:nvSpPr>
        <p:spPr/>
        <p:txBody>
          <a:bodyPr/>
          <a:lstStyle/>
          <a:p>
            <a:fld id="{C1FF6DA9-008F-8B48-92A6-B652298478BF}" type="slidenum">
              <a:rPr lang="en-US" smtClean="0"/>
              <a:t>7</a:t>
            </a:fld>
            <a:endParaRPr lang="en-US"/>
          </a:p>
        </p:txBody>
      </p:sp>
      <p:sp>
        <p:nvSpPr>
          <p:cNvPr id="4" name="Rectangle 3">
            <a:extLst>
              <a:ext uri="{FF2B5EF4-FFF2-40B4-BE49-F238E27FC236}">
                <a16:creationId xmlns:a16="http://schemas.microsoft.com/office/drawing/2014/main" id="{A2470E9C-AFB3-15BE-E52A-714C967EBC25}"/>
              </a:ext>
            </a:extLst>
          </p:cNvPr>
          <p:cNvSpPr/>
          <p:nvPr/>
        </p:nvSpPr>
        <p:spPr>
          <a:xfrm>
            <a:off x="358346" y="2135134"/>
            <a:ext cx="3773817" cy="1569660"/>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3-STAGE INDIAN NUCLEAR POWER PROGRAM</a:t>
            </a:r>
            <a:endParaRPr lang="en-GB" sz="3200" b="1" dirty="0">
              <a:solidFill>
                <a:srgbClr val="C00000"/>
              </a:solidFill>
            </a:endParaRPr>
          </a:p>
        </p:txBody>
      </p:sp>
    </p:spTree>
    <p:extLst>
      <p:ext uri="{BB962C8B-B14F-4D97-AF65-F5344CB8AC3E}">
        <p14:creationId xmlns:p14="http://schemas.microsoft.com/office/powerpoint/2010/main" val="294770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8BC013F-A3A3-8487-64CD-B1E68DD952C6}"/>
              </a:ext>
            </a:extLst>
          </p:cNvPr>
          <p:cNvGrpSpPr>
            <a:grpSpLocks/>
          </p:cNvGrpSpPr>
          <p:nvPr/>
        </p:nvGrpSpPr>
        <p:grpSpPr>
          <a:xfrm>
            <a:off x="4473146" y="1097359"/>
            <a:ext cx="7140120" cy="4883311"/>
            <a:chOff x="4762" y="4762"/>
            <a:chExt cx="6067425" cy="4257675"/>
          </a:xfrm>
        </p:grpSpPr>
        <p:pic>
          <p:nvPicPr>
            <p:cNvPr id="7" name="Image 94">
              <a:extLst>
                <a:ext uri="{FF2B5EF4-FFF2-40B4-BE49-F238E27FC236}">
                  <a16:creationId xmlns:a16="http://schemas.microsoft.com/office/drawing/2014/main" id="{7130F931-931F-C75E-ADC9-A7716C8DCDA8}"/>
                </a:ext>
              </a:extLst>
            </p:cNvPr>
            <p:cNvPicPr/>
            <p:nvPr/>
          </p:nvPicPr>
          <p:blipFill>
            <a:blip r:embed="rId2" cstate="print"/>
            <a:stretch>
              <a:fillRect/>
            </a:stretch>
          </p:blipFill>
          <p:spPr>
            <a:xfrm>
              <a:off x="9525" y="9588"/>
              <a:ext cx="6057900" cy="4248150"/>
            </a:xfrm>
            <a:prstGeom prst="rect">
              <a:avLst/>
            </a:prstGeom>
          </p:spPr>
        </p:pic>
        <p:sp>
          <p:nvSpPr>
            <p:cNvPr id="8" name="Graphic 95">
              <a:extLst>
                <a:ext uri="{FF2B5EF4-FFF2-40B4-BE49-F238E27FC236}">
                  <a16:creationId xmlns:a16="http://schemas.microsoft.com/office/drawing/2014/main" id="{BC151B85-8E07-DDE8-8EDC-10BDFE9979C4}"/>
                </a:ext>
              </a:extLst>
            </p:cNvPr>
            <p:cNvSpPr/>
            <p:nvPr/>
          </p:nvSpPr>
          <p:spPr>
            <a:xfrm>
              <a:off x="4762" y="4762"/>
              <a:ext cx="6067425" cy="4257675"/>
            </a:xfrm>
            <a:custGeom>
              <a:avLst/>
              <a:gdLst/>
              <a:ahLst/>
              <a:cxnLst/>
              <a:rect l="l" t="t" r="r" b="b"/>
              <a:pathLst>
                <a:path w="6067425" h="4257675">
                  <a:moveTo>
                    <a:pt x="0" y="4257675"/>
                  </a:moveTo>
                  <a:lnTo>
                    <a:pt x="6067425" y="4257675"/>
                  </a:lnTo>
                  <a:lnTo>
                    <a:pt x="6067425" y="0"/>
                  </a:lnTo>
                  <a:lnTo>
                    <a:pt x="0" y="0"/>
                  </a:lnTo>
                  <a:lnTo>
                    <a:pt x="0" y="4257675"/>
                  </a:lnTo>
                  <a:close/>
                </a:path>
              </a:pathLst>
            </a:custGeom>
            <a:ln w="9525">
              <a:solidFill>
                <a:srgbClr val="006FC0"/>
              </a:solidFill>
              <a:prstDash val="solid"/>
            </a:ln>
          </p:spPr>
          <p:txBody>
            <a:bodyPr wrap="square" lIns="0" tIns="0" rIns="0" bIns="0" rtlCol="0">
              <a:prstTxWarp prst="textNoShape">
                <a:avLst/>
              </a:prstTxWarp>
              <a:noAutofit/>
            </a:bodyPr>
            <a:lstStyle/>
            <a:p>
              <a:endParaRPr lang="en-IN"/>
            </a:p>
          </p:txBody>
        </p:sp>
      </p:grpSp>
      <p:pic>
        <p:nvPicPr>
          <p:cNvPr id="4" name="Picture 3" descr="A logo with text on it&#10;&#10;AI-generated content may be incorrect.">
            <a:extLst>
              <a:ext uri="{FF2B5EF4-FFF2-40B4-BE49-F238E27FC236}">
                <a16:creationId xmlns:a16="http://schemas.microsoft.com/office/drawing/2014/main" id="{95C9753D-99EA-C27D-B44E-0C97EE145C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F610275-F15E-D4CF-7F0A-454C10671C54}"/>
              </a:ext>
            </a:extLst>
          </p:cNvPr>
          <p:cNvSpPr>
            <a:spLocks noGrp="1"/>
          </p:cNvSpPr>
          <p:nvPr>
            <p:ph type="sldNum" sz="quarter" idx="12"/>
          </p:nvPr>
        </p:nvSpPr>
        <p:spPr/>
        <p:txBody>
          <a:bodyPr/>
          <a:lstStyle/>
          <a:p>
            <a:fld id="{C1FF6DA9-008F-8B48-92A6-B652298478BF}" type="slidenum">
              <a:rPr lang="en-US" smtClean="0"/>
              <a:t>8</a:t>
            </a:fld>
            <a:endParaRPr lang="en-US"/>
          </a:p>
        </p:txBody>
      </p:sp>
      <p:sp>
        <p:nvSpPr>
          <p:cNvPr id="9" name="Rectangle 8"/>
          <p:cNvSpPr/>
          <p:nvPr/>
        </p:nvSpPr>
        <p:spPr>
          <a:xfrm>
            <a:off x="220667" y="2758964"/>
            <a:ext cx="4258084" cy="1077218"/>
          </a:xfrm>
          <a:prstGeom prst="rect">
            <a:avLst/>
          </a:prstGeom>
        </p:spPr>
        <p:txBody>
          <a:bodyPr wrap="square">
            <a:spAutoFit/>
          </a:bodyPr>
          <a:lstStyle/>
          <a:p>
            <a:r>
              <a:rPr lang="en-GB"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TYPES OF NUCLEAR REACTORS</a:t>
            </a:r>
            <a:endParaRPr lang="en-GB" sz="3200" b="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91AA0-39F3-5CB1-BCEB-BDD459AB6C5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1383F-8248-FBBF-B93E-9CE0D1E8F8F6}"/>
              </a:ext>
            </a:extLst>
          </p:cNvPr>
          <p:cNvSpPr>
            <a:spLocks noGrp="1"/>
          </p:cNvSpPr>
          <p:nvPr>
            <p:ph idx="1"/>
          </p:nvPr>
        </p:nvSpPr>
        <p:spPr>
          <a:xfrm>
            <a:off x="4155311" y="1600200"/>
            <a:ext cx="7002840" cy="4440770"/>
          </a:xfrm>
        </p:spPr>
        <p:txBody>
          <a:bodyPr>
            <a:normAutofit/>
          </a:bodyPr>
          <a:lstStyle/>
          <a:p>
            <a:pPr>
              <a:lnSpc>
                <a:spcPct val="200000"/>
              </a:lnSpc>
            </a:pPr>
            <a:r>
              <a:rPr sz="2800" dirty="0">
                <a:latin typeface="Open Sans" panose="020B0606030504020204" pitchFamily="34" charset="0"/>
                <a:ea typeface="Open Sans" panose="020B0606030504020204" pitchFamily="34" charset="0"/>
                <a:cs typeface="Open Sans" panose="020B0606030504020204" pitchFamily="34" charset="0"/>
              </a:rPr>
              <a:t>- </a:t>
            </a:r>
            <a:r>
              <a:rPr sz="2400" dirty="0">
                <a:latin typeface="Open Sans" panose="020B0606030504020204" pitchFamily="34" charset="0"/>
                <a:ea typeface="Open Sans" panose="020B0606030504020204" pitchFamily="34" charset="0"/>
                <a:cs typeface="Open Sans" panose="020B0606030504020204" pitchFamily="34" charset="0"/>
              </a:rPr>
              <a:t>Boiling Water Reactors (BWRs)</a:t>
            </a: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Pressurized Heavy Water Reactors(PHWRs)</a:t>
            </a: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Fast Breeder Reactors (FBRs)</a:t>
            </a:r>
          </a:p>
          <a:p>
            <a:pPr>
              <a:lnSpc>
                <a:spcPct val="200000"/>
              </a:lnSpc>
            </a:pPr>
            <a:r>
              <a:rPr sz="2400" dirty="0">
                <a:latin typeface="Open Sans" panose="020B0606030504020204" pitchFamily="34" charset="0"/>
                <a:ea typeface="Open Sans" panose="020B0606030504020204" pitchFamily="34" charset="0"/>
                <a:cs typeface="Open Sans" panose="020B0606030504020204" pitchFamily="34" charset="0"/>
              </a:rPr>
              <a:t>- Advanced Heavy Water Reactors (AHWRs</a:t>
            </a:r>
            <a:r>
              <a:rPr sz="28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5" name="Picture 4" descr="A logo with text on it&#10;&#10;AI-generated content may be incorrect.">
            <a:extLst>
              <a:ext uri="{FF2B5EF4-FFF2-40B4-BE49-F238E27FC236}">
                <a16:creationId xmlns:a16="http://schemas.microsoft.com/office/drawing/2014/main" id="{0B319E24-EFA0-573E-14C2-D5841D66F1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2" y="107964"/>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46E2B9E-C617-0415-6DF0-BF9A0D84872D}"/>
              </a:ext>
            </a:extLst>
          </p:cNvPr>
          <p:cNvSpPr>
            <a:spLocks noGrp="1"/>
          </p:cNvSpPr>
          <p:nvPr>
            <p:ph type="sldNum" sz="quarter" idx="12"/>
          </p:nvPr>
        </p:nvSpPr>
        <p:spPr/>
        <p:txBody>
          <a:bodyPr/>
          <a:lstStyle/>
          <a:p>
            <a:fld id="{C1FF6DA9-008F-8B48-92A6-B652298478BF}" type="slidenum">
              <a:rPr lang="en-US" smtClean="0"/>
              <a:t>9</a:t>
            </a:fld>
            <a:endParaRPr lang="en-US"/>
          </a:p>
        </p:txBody>
      </p:sp>
      <p:sp>
        <p:nvSpPr>
          <p:cNvPr id="7" name="Rectangle 6"/>
          <p:cNvSpPr/>
          <p:nvPr/>
        </p:nvSpPr>
        <p:spPr>
          <a:xfrm>
            <a:off x="528710" y="2035486"/>
            <a:ext cx="3626601" cy="1754326"/>
          </a:xfrm>
          <a:prstGeom prst="rect">
            <a:avLst/>
          </a:prstGeom>
        </p:spPr>
        <p:txBody>
          <a:bodyPr wrap="square">
            <a:spAutoFit/>
          </a:bodyPr>
          <a:lstStyle/>
          <a:p>
            <a:r>
              <a:rPr lang="en-GB"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TYPES OF NUCLEAR REACTORS</a:t>
            </a:r>
            <a:endParaRPr lang="en-GB" sz="3600" dirty="0">
              <a:solidFill>
                <a:srgbClr val="C00000"/>
              </a:solidFill>
            </a:endParaRPr>
          </a:p>
        </p:txBody>
      </p:sp>
    </p:spTree>
    <p:extLst>
      <p:ext uri="{BB962C8B-B14F-4D97-AF65-F5344CB8AC3E}">
        <p14:creationId xmlns:p14="http://schemas.microsoft.com/office/powerpoint/2010/main" val="3573127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TotalTime>
  <Words>1233</Words>
  <Application>Microsoft Office PowerPoint</Application>
  <PresentationFormat>Widescreen</PresentationFormat>
  <Paragraphs>213</Paragraphs>
  <Slides>44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Black</vt:lpstr>
      <vt:lpstr>Calibri</vt:lpstr>
      <vt:lpstr>Open sans</vt:lpstr>
      <vt:lpstr>Open sans</vt:lpstr>
      <vt:lpstr>Times New Roman</vt:lpstr>
      <vt:lpstr>Verdana</vt:lpstr>
      <vt:lpstr>Office Theme</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Reactors in India</dc:title>
  <dc:subject/>
  <dc:creator/>
  <cp:keywords/>
  <dc:description>generated using python-pptx</dc:description>
  <cp:lastModifiedBy>NDRF ACADEMY</cp:lastModifiedBy>
  <cp:revision>97</cp:revision>
  <dcterms:created xsi:type="dcterms:W3CDTF">2013-01-27T09:14:16Z</dcterms:created>
  <dcterms:modified xsi:type="dcterms:W3CDTF">2026-01-07T07:53:53Z</dcterms:modified>
  <cp:category/>
</cp:coreProperties>
</file>