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02" r:id="rId2"/>
    <p:sldId id="257" r:id="rId3"/>
    <p:sldId id="304" r:id="rId4"/>
    <p:sldId id="303" r:id="rId5"/>
    <p:sldId id="305" r:id="rId6"/>
    <p:sldId id="306" r:id="rId7"/>
    <p:sldId id="272" r:id="rId8"/>
    <p:sldId id="282" r:id="rId9"/>
    <p:sldId id="273" r:id="rId10"/>
    <p:sldId id="308" r:id="rId11"/>
    <p:sldId id="309" r:id="rId12"/>
    <p:sldId id="276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290" r:id="rId23"/>
    <p:sldId id="291" r:id="rId24"/>
    <p:sldId id="319" r:id="rId25"/>
    <p:sldId id="320" r:id="rId26"/>
    <p:sldId id="294" r:id="rId27"/>
    <p:sldId id="321" r:id="rId28"/>
    <p:sldId id="322" r:id="rId29"/>
    <p:sldId id="323" r:id="rId30"/>
    <p:sldId id="299" r:id="rId31"/>
    <p:sldId id="324" r:id="rId32"/>
    <p:sldId id="325" r:id="rId33"/>
    <p:sldId id="1188" r:id="rId3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04A7D-9F3A-4EDC-9DFC-B0D5CF74ED13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FF3B7-933F-415F-AE0E-11621611F0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82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FF3B7-933F-415F-AE0E-11621611F00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281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684195A7-36C4-5A0C-79FF-753128E29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9CF10F9F-8D00-0127-9F9C-7F96470EEE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4432A769-C46E-49E8-D79C-56F71BF16F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99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46FF50DD-993E-7321-041A-E45FECF58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12CE3DEB-A1E8-6701-078B-687ECE4A43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F8BEAAEC-0689-5BBE-82E0-80529580AD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3072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A99E0AA8-D6BE-2240-A1CF-239DFB0CB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241B560D-120E-39A1-9A85-C73D74EDBB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86A1A14F-3E37-1B84-4F22-4F33D7EDA1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980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2D1F-D5BE-467E-9560-5ADAF5732C04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797B-A1CD-4423-AA47-77C78E8E95C7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E41C-D5C3-4233-973D-DAE42830FE4F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17" y="6438419"/>
            <a:ext cx="2320675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799"/>
          </a:p>
        </p:txBody>
      </p:sp>
      <p:sp>
        <p:nvSpPr>
          <p:cNvPr id="17" name="Google Shape;17;p2"/>
          <p:cNvSpPr/>
          <p:nvPr/>
        </p:nvSpPr>
        <p:spPr>
          <a:xfrm>
            <a:off x="507868" y="6756400"/>
            <a:ext cx="1907172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4767" y="6406670"/>
            <a:ext cx="696984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799"/>
          </a:p>
        </p:txBody>
      </p:sp>
      <p:sp>
        <p:nvSpPr>
          <p:cNvPr id="19" name="Google Shape;19;p2"/>
          <p:cNvSpPr/>
          <p:nvPr/>
        </p:nvSpPr>
        <p:spPr>
          <a:xfrm>
            <a:off x="10766796" y="6756400"/>
            <a:ext cx="939555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1597" y="6406670"/>
            <a:ext cx="302031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6" y="283029"/>
            <a:ext cx="1524964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4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673-16FA-47CF-84D0-C48C587D0790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F8A-8C0A-4229-AD86-6B9647759436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91C3-F5D2-4685-8247-6A922791D4F4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DDAE-E1A4-463F-B94E-33FA07BD20FF}" type="datetime1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7DA-4EC3-46F2-8293-87702E9F4527}" type="datetime1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457A-420B-400F-A50A-7496B46B4B57}" type="datetime1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4B78-C864-4544-A901-D3C9A89F52A7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94F3-A12A-474C-AB8A-72D087DC9CC1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0769-3F6D-46A9-BAC8-F8A2AC89A3C8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C07536-5CB7-9E90-634C-430D2741D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88952" cy="97946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0000"/>
                </a:solidFill>
              </a:defRPr>
            </a:pPr>
            <a:r>
              <a:rPr kumimoji="0" lang="en-IN" sz="5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CADRE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A34EB-061E-16C8-A96C-5680ACF49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9" y="1"/>
            <a:ext cx="1175209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0C1A4-AE42-F176-E2C7-2BDC9A3E5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8109" y="1"/>
            <a:ext cx="900716" cy="97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656E4-A45D-D4B5-7D96-49F0A2CBA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872347"/>
            <a:ext cx="7900417" cy="1556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D77E99-C449-483F-7895-06FDF2AFD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9" y="5410199"/>
            <a:ext cx="3009900" cy="14478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A7BC186-99B6-55E4-AE43-C224DA8F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509" y="6356349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F6DA9-008F-8B48-92A6-B652298478B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D77E5-ADDD-D943-4D08-440A5154A816}"/>
              </a:ext>
            </a:extLst>
          </p:cNvPr>
          <p:cNvSpPr txBox="1"/>
          <p:nvPr/>
        </p:nvSpPr>
        <p:spPr>
          <a:xfrm>
            <a:off x="0" y="2414686"/>
            <a:ext cx="7324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First Aid and Basic Life Support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FEF709-72D1-04E4-464B-1961E6BB3160}"/>
              </a:ext>
            </a:extLst>
          </p:cNvPr>
          <p:cNvSpPr txBox="1"/>
          <p:nvPr/>
        </p:nvSpPr>
        <p:spPr>
          <a:xfrm>
            <a:off x="0" y="1965839"/>
            <a:ext cx="2633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Lesson 4</a:t>
            </a: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BB3C8AEA-B491-A093-D8D3-B9F72B257422}"/>
              </a:ext>
            </a:extLst>
          </p:cNvPr>
          <p:cNvSpPr txBox="1"/>
          <p:nvPr/>
        </p:nvSpPr>
        <p:spPr>
          <a:xfrm>
            <a:off x="2168873" y="2972603"/>
            <a:ext cx="5155471" cy="4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200" b="1" dirty="0">
                <a:latin typeface="Open sans"/>
              </a:rPr>
              <a:t>Presented By:- Pavan Dev Gaur,2IC</a:t>
            </a:r>
            <a:endParaRPr lang="en-US" sz="22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4095C-5CB1-013E-A6BF-D65FEEA9D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9A2EA824-578B-5541-C005-BC24C205D27A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FC4FAD20-55FE-8E0E-4657-8399A4D822D4}"/>
              </a:ext>
            </a:extLst>
          </p:cNvPr>
          <p:cNvSpPr txBox="1"/>
          <p:nvPr/>
        </p:nvSpPr>
        <p:spPr>
          <a:xfrm>
            <a:off x="384048" y="2050890"/>
            <a:ext cx="4070595" cy="229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SIGNS OF COMPLETE OBSTRUCTION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1B1022E1-6CF9-AC62-A30D-24771341B1FF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CBA4CA-06C6-A355-396B-6D58C9BB1C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990ADF-4ED1-44D3-055B-734301171E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B310DB-EF02-CFD5-1EF2-678494D58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CA2E2D-3FDE-CBF4-6E42-D9805AD69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B26A16-CBBF-C6D5-4115-C217C920532B}"/>
              </a:ext>
            </a:extLst>
          </p:cNvPr>
          <p:cNvSpPr txBox="1">
            <a:spLocks/>
          </p:cNvSpPr>
          <p:nvPr/>
        </p:nvSpPr>
        <p:spPr bwMode="auto">
          <a:xfrm>
            <a:off x="4847692" y="123997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914400" eaLnBrk="1" hangingPunct="1"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C1DD-2297-70FF-94A5-516347294771}"/>
              </a:ext>
            </a:extLst>
          </p:cNvPr>
          <p:cNvSpPr txBox="1"/>
          <p:nvPr/>
        </p:nvSpPr>
        <p:spPr>
          <a:xfrm>
            <a:off x="5250349" y="2037585"/>
            <a:ext cx="64096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Pale to Bluish discoloration of the face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Unusual sounds; shrill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Unable to cough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clutch neck with thumb and finger known as the universal sign of choking.</a:t>
            </a:r>
          </a:p>
        </p:txBody>
      </p:sp>
    </p:spTree>
    <p:extLst>
      <p:ext uri="{BB962C8B-B14F-4D97-AF65-F5344CB8AC3E}">
        <p14:creationId xmlns:p14="http://schemas.microsoft.com/office/powerpoint/2010/main" val="207325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6E7D7-EAD5-C395-7EA7-2B3F4AE88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7814F6C4-38AA-420C-EF34-FAE4E5AF0D29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C199D80E-C5C4-072D-B148-C7C8C0DB6A17}"/>
              </a:ext>
            </a:extLst>
          </p:cNvPr>
          <p:cNvSpPr txBox="1"/>
          <p:nvPr/>
        </p:nvSpPr>
        <p:spPr>
          <a:xfrm>
            <a:off x="384048" y="2431433"/>
            <a:ext cx="4070595" cy="155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HEMLECHE MANEUVER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987BABFD-59BD-C5D3-1AE9-9E8E84121F08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346B75-BB21-99E5-613C-8FA68E0AB21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E7911-2A7E-C446-6D56-1478A577C0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47BD72-9B8D-50C1-0B82-59BC28264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FA670-E09A-9AB4-C77B-2B3A8F577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49A897-2D93-15B2-641A-788C641229C7}"/>
              </a:ext>
            </a:extLst>
          </p:cNvPr>
          <p:cNvSpPr txBox="1">
            <a:spLocks/>
          </p:cNvSpPr>
          <p:nvPr/>
        </p:nvSpPr>
        <p:spPr bwMode="auto">
          <a:xfrm>
            <a:off x="4847692" y="123997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914400" eaLnBrk="1" hangingPunct="1"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DSC04486">
            <a:extLst>
              <a:ext uri="{FF2B5EF4-FFF2-40B4-BE49-F238E27FC236}">
                <a16:creationId xmlns:a16="http://schemas.microsoft.com/office/drawing/2014/main" id="{673B2DB8-9F77-50A1-1EFE-DA43C884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6" r="30421"/>
          <a:stretch>
            <a:fillRect/>
          </a:stretch>
        </p:blipFill>
        <p:spPr bwMode="auto">
          <a:xfrm>
            <a:off x="6236208" y="1239977"/>
            <a:ext cx="3813048" cy="504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993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34E65-E944-EFF1-CC9C-D6D98308D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2A05C5B-B946-7CAC-FA81-07B5F33F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33A734-7B72-48A1-5F86-B169AD778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B18BCA-5401-00C2-4E72-45A2F80CB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137986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904E9A-4011-1F6A-BF87-F7FDAF367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0232FB2-1AC9-1FAE-06F9-7875BF00B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18" y="752094"/>
            <a:ext cx="7138416" cy="5353812"/>
          </a:xfrm>
          <a:prstGeom prst="rect">
            <a:avLst/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7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99C5E-E9E5-80EE-DA83-D2FEFF8CB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A442887F-248B-973F-E6DA-77B4D42EC61B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D1811A74-C047-AB8F-839D-2EEC271F7E4A}"/>
              </a:ext>
            </a:extLst>
          </p:cNvPr>
          <p:cNvSpPr txBox="1"/>
          <p:nvPr/>
        </p:nvSpPr>
        <p:spPr>
          <a:xfrm>
            <a:off x="384048" y="2050890"/>
            <a:ext cx="4070595" cy="229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Procedure to Control Bleeding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2EC6F8BF-2332-BB32-7F86-CB73F5E6C0F5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FFF724-CB77-048A-A723-A84BFFF3D4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B8D3E1-1511-19F6-C3A2-027A5222F9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E29965-F49D-197C-BD75-64125523F3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BE444-8705-21F3-F842-4763C81D3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F077FE8-8997-107E-6F36-0F42D0582AD9}"/>
              </a:ext>
            </a:extLst>
          </p:cNvPr>
          <p:cNvSpPr txBox="1">
            <a:spLocks/>
          </p:cNvSpPr>
          <p:nvPr/>
        </p:nvSpPr>
        <p:spPr bwMode="auto">
          <a:xfrm>
            <a:off x="4847692" y="123997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914400" eaLnBrk="1" hangingPunct="1"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1A9E5-425B-6FA8-061D-5620D427CEBE}"/>
              </a:ext>
            </a:extLst>
          </p:cNvPr>
          <p:cNvSpPr txBox="1"/>
          <p:nvPr/>
        </p:nvSpPr>
        <p:spPr>
          <a:xfrm>
            <a:off x="5250349" y="2037585"/>
            <a:ext cx="64096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fr-FR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 Pressure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fr-FR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fr-FR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Elévation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fr-FR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fr-FR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Pressure Point.</a:t>
            </a:r>
          </a:p>
        </p:txBody>
      </p:sp>
    </p:spTree>
    <p:extLst>
      <p:ext uri="{BB962C8B-B14F-4D97-AF65-F5344CB8AC3E}">
        <p14:creationId xmlns:p14="http://schemas.microsoft.com/office/powerpoint/2010/main" val="97303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17DE0-33F4-A6F2-3DE5-D34735E22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2E91C280-146E-BEBC-60D9-81BC576C10AD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5DD739F9-1B5F-9F64-3CA6-586BF0E35A65}"/>
              </a:ext>
            </a:extLst>
          </p:cNvPr>
          <p:cNvSpPr txBox="1"/>
          <p:nvPr/>
        </p:nvSpPr>
        <p:spPr>
          <a:xfrm>
            <a:off x="384048" y="2708432"/>
            <a:ext cx="4070595" cy="817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Direct Pressure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F491EE9A-CC15-9366-D7F1-293F0405B468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18C3F-128F-9A4E-B7BF-EE151BBB71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217E62-BF35-B906-8B85-252921530E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850ABD-EF7A-5619-FA49-8D78CA7E4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6FA23A-124C-FC00-E6B1-FFF83AEF8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6D883E9-FE2C-B2FF-E628-0A5671E0A45D}"/>
              </a:ext>
            </a:extLst>
          </p:cNvPr>
          <p:cNvSpPr txBox="1">
            <a:spLocks/>
          </p:cNvSpPr>
          <p:nvPr/>
        </p:nvSpPr>
        <p:spPr bwMode="auto">
          <a:xfrm>
            <a:off x="4847692" y="123997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914400" eaLnBrk="1" hangingPunct="1"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5" descr="DSC00328">
            <a:extLst>
              <a:ext uri="{FF2B5EF4-FFF2-40B4-BE49-F238E27FC236}">
                <a16:creationId xmlns:a16="http://schemas.microsoft.com/office/drawing/2014/main" id="{E3C980B6-BB2A-F290-B176-74B4AEE66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26" y="1981200"/>
            <a:ext cx="64071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60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93D66-B66F-44FE-4B36-A0FF71E0E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AC72EABE-7ADF-C777-BEA9-11F5B1562C74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6DD9C7C1-1FA9-29CA-E1F3-C259CEB00EC1}"/>
              </a:ext>
            </a:extLst>
          </p:cNvPr>
          <p:cNvSpPr txBox="1"/>
          <p:nvPr/>
        </p:nvSpPr>
        <p:spPr>
          <a:xfrm>
            <a:off x="260939" y="2281490"/>
            <a:ext cx="4070595" cy="229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Direct Pressure, Elevation and Pressure Point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E766C66F-B07B-ABCB-BDF8-B1AD55B4E256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7E6164-3955-EB18-53CA-E97A359E51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1CB34D-61A8-4823-9130-8E790D1F1A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4AD0C-5A41-7C8D-BA49-0BB8D5B6EC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561BEE-57B3-4078-9382-115A6DA11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7475A9-183A-EB65-5964-B55421621F23}"/>
              </a:ext>
            </a:extLst>
          </p:cNvPr>
          <p:cNvSpPr txBox="1">
            <a:spLocks/>
          </p:cNvSpPr>
          <p:nvPr/>
        </p:nvSpPr>
        <p:spPr bwMode="auto">
          <a:xfrm>
            <a:off x="4847692" y="123997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914400" eaLnBrk="1" hangingPunct="1"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DSC00330">
            <a:extLst>
              <a:ext uri="{FF2B5EF4-FFF2-40B4-BE49-F238E27FC236}">
                <a16:creationId xmlns:a16="http://schemas.microsoft.com/office/drawing/2014/main" id="{A4319E06-40D3-5EFC-1106-9F3FBF555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77" y="2016759"/>
            <a:ext cx="6324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00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1B207-23D4-41A9-8929-4ECDD63EF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F0D02A30-66D8-606E-A854-4FD833EC69C5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469F6AC7-34AB-E8BB-CBA2-66C8C06D3EF7}"/>
              </a:ext>
            </a:extLst>
          </p:cNvPr>
          <p:cNvSpPr txBox="1"/>
          <p:nvPr/>
        </p:nvSpPr>
        <p:spPr>
          <a:xfrm>
            <a:off x="260939" y="2281490"/>
            <a:ext cx="4070595" cy="229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Pressure points most often used are: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1E8144A4-3681-8B9D-CF99-EC8980731894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02CF0D-2A98-4CF8-BAD0-B59DAF1C7D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85C880-DD94-60C5-0C07-D694D9B704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5C0519-D543-9601-DBEA-9CACDE7E9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EE0B8E-EC7E-F5D3-A296-A788B3D3D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88E634-3B43-7B2C-E003-E63200220E1A}"/>
              </a:ext>
            </a:extLst>
          </p:cNvPr>
          <p:cNvSpPr txBox="1">
            <a:spLocks/>
          </p:cNvSpPr>
          <p:nvPr/>
        </p:nvSpPr>
        <p:spPr bwMode="auto">
          <a:xfrm>
            <a:off x="4847692" y="2281490"/>
            <a:ext cx="6729985" cy="485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Brachial point in the arm.</a:t>
            </a:r>
          </a:p>
          <a:p>
            <a:pPr lvl="1" algn="just" defTabSz="914400" eaLnBrk="1" hangingPunct="1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algn="just" defTabSz="91440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Femoral point in the leg.</a:t>
            </a:r>
          </a:p>
        </p:txBody>
      </p:sp>
    </p:spTree>
    <p:extLst>
      <p:ext uri="{BB962C8B-B14F-4D97-AF65-F5344CB8AC3E}">
        <p14:creationId xmlns:p14="http://schemas.microsoft.com/office/powerpoint/2010/main" val="2776097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98D70-D909-26FA-581E-F8C22E35E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A50EEAEB-8BF8-9F94-CA1F-BC73A56A0992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3DA1D814-B76A-2C55-29F3-7ABB510D1EB6}"/>
              </a:ext>
            </a:extLst>
          </p:cNvPr>
          <p:cNvSpPr txBox="1"/>
          <p:nvPr/>
        </p:nvSpPr>
        <p:spPr>
          <a:xfrm>
            <a:off x="260939" y="2281490"/>
            <a:ext cx="4070595" cy="817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Signs of Shock: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0A026831-08EF-3E88-DD4F-C3D85A98EEB9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58B50A-E504-3E29-3630-04C9FD2600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6216B6-FABE-43A6-D0E9-957FE1AD73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ED0956-6A12-0DF1-9D44-8BF32522E9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84FBA2-8ED8-6D4E-ED40-A5B89B78D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61130E-B48E-B86B-4A00-842943D5C316}"/>
              </a:ext>
            </a:extLst>
          </p:cNvPr>
          <p:cNvSpPr txBox="1">
            <a:spLocks/>
          </p:cNvSpPr>
          <p:nvPr/>
        </p:nvSpPr>
        <p:spPr bwMode="auto">
          <a:xfrm>
            <a:off x="4846320" y="1973042"/>
            <a:ext cx="7081566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914400" eaLnBrk="1" hangingPunct="1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Rapid and shallow breathing.</a:t>
            </a:r>
          </a:p>
          <a:p>
            <a:pPr lvl="1" defTabSz="914400" eaLnBrk="1" hangingPunct="1"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 eaLnBrk="1" hangingPunct="1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Capillary refill of greater than 2 seconds.</a:t>
            </a:r>
          </a:p>
          <a:p>
            <a:pPr lvl="1" defTabSz="914400" eaLnBrk="1" hangingPunct="1"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 eaLnBrk="1" hangingPunct="1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Failure to follow simple commands, such as, “Squeeze my hand.”</a:t>
            </a:r>
          </a:p>
          <a:p>
            <a:pPr lvl="1" defTabSz="914400" eaLnBrk="1" hangingPunct="1"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 eaLnBrk="1" hangingPunct="1"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Changes in skin color.</a:t>
            </a:r>
          </a:p>
          <a:p>
            <a:pPr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42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E9208-8239-344C-1D83-AEFE86BBD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8F7F675-9617-AC90-3ADD-0CA1D1972D4E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58AA75A0-DA5E-95CA-1170-9C5E2FBAA8B7}"/>
              </a:ext>
            </a:extLst>
          </p:cNvPr>
          <p:cNvSpPr txBox="1"/>
          <p:nvPr/>
        </p:nvSpPr>
        <p:spPr>
          <a:xfrm>
            <a:off x="260939" y="2573058"/>
            <a:ext cx="4070595" cy="155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Treatment for Shock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3C68EF1E-10FE-6F18-96DB-60C208C7634B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7DBC04-DF49-549C-7536-4141CBC397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54F8A8-2F67-7FEE-1288-F6DE2E4D9A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1319E7-AD7E-099C-729B-DDDABC270F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D0D8DC-78FC-F915-37A0-4F1A5DB6C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949EF1B-2540-FDFE-B020-A97608A48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56144"/>
            <a:ext cx="6866692" cy="415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31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848B2-D911-BD2B-27F9-9CB2B63EB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F7786777-FFD3-2596-AA76-BE3F94BA7E68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bleeding</a:t>
            </a: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400" b="1" kern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 secondary infection</a:t>
            </a: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73BDFF04-EB3F-093B-9EB2-EC5D98862754}"/>
              </a:ext>
            </a:extLst>
          </p:cNvPr>
          <p:cNvSpPr txBox="1"/>
          <p:nvPr/>
        </p:nvSpPr>
        <p:spPr>
          <a:xfrm>
            <a:off x="260939" y="2573058"/>
            <a:ext cx="4070595" cy="229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Objectives of treatment for wounds is to: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20F78821-46BB-A079-00E2-6B701555AF10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9D33EA-FE4F-A06C-94BA-BE74C7B339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3A14D6-D71D-8438-D895-D6647473BD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878BF0-4A9C-CAA6-0224-D4EFEE494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E07837-2B09-CE64-F83F-403814098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8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559553" y="1016145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first aid.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the steps in Initial Assessment.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CPR and BLS in Adults.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Heimlich maneuver in choking victims.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and Demonstrate steps in controlling bleeding.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85064" y="1921240"/>
            <a:ext cx="3857763" cy="13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Upon completing of this lesson, you will be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1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2C2796-4910-B0EB-ECF1-3424D1AB6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E1DDF3A1-F0A6-A9D9-3002-F61DD65262B2}"/>
              </a:ext>
            </a:extLst>
          </p:cNvPr>
          <p:cNvSpPr/>
          <p:nvPr/>
        </p:nvSpPr>
        <p:spPr>
          <a:xfrm>
            <a:off x="4877428" y="2183313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2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9BD79543-C946-56D9-622E-271D9C30AE3F}"/>
              </a:ext>
            </a:extLst>
          </p:cNvPr>
          <p:cNvSpPr/>
          <p:nvPr/>
        </p:nvSpPr>
        <p:spPr>
          <a:xfrm>
            <a:off x="4877428" y="2931361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3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BC4392EB-49C1-BB88-DEEB-E20664358BD4}"/>
              </a:ext>
            </a:extLst>
          </p:cNvPr>
          <p:cNvSpPr/>
          <p:nvPr/>
        </p:nvSpPr>
        <p:spPr>
          <a:xfrm>
            <a:off x="4877428" y="376171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4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7;p15">
            <a:extLst>
              <a:ext uri="{FF2B5EF4-FFF2-40B4-BE49-F238E27FC236}">
                <a16:creationId xmlns:a16="http://schemas.microsoft.com/office/drawing/2014/main" id="{55C4F867-0924-A2B9-BBA9-45A98262A803}"/>
              </a:ext>
            </a:extLst>
          </p:cNvPr>
          <p:cNvSpPr/>
          <p:nvPr/>
        </p:nvSpPr>
        <p:spPr>
          <a:xfrm>
            <a:off x="4877428" y="5362742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5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88DB0-C5DF-0FBB-70A7-98488CC1E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EB1F37A3-43D8-6385-F9D9-DDD475A72DAB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432426D4-18D5-5D03-92ED-443EDB41F7A3}"/>
              </a:ext>
            </a:extLst>
          </p:cNvPr>
          <p:cNvSpPr txBox="1"/>
          <p:nvPr/>
        </p:nvSpPr>
        <p:spPr>
          <a:xfrm>
            <a:off x="260939" y="2573058"/>
            <a:ext cx="4070595" cy="229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Difference a dressing and a bandage: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856903B0-AFBA-365A-8E24-E561FD38A4A4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130C33-4FE1-174A-90C9-F82457E710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3651D1-CCBE-7B49-79BA-128E793BC2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DB2193-0ED0-037C-B6CF-0670A4269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BFB9E-2190-F8C4-F67C-5C3EE2159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AFF5A0-DB2D-878C-B4AC-B96AE56C1B75}"/>
              </a:ext>
            </a:extLst>
          </p:cNvPr>
          <p:cNvSpPr txBox="1">
            <a:spLocks/>
          </p:cNvSpPr>
          <p:nvPr/>
        </p:nvSpPr>
        <p:spPr bwMode="auto">
          <a:xfrm>
            <a:off x="4815095" y="2573058"/>
            <a:ext cx="715701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dressing is applied directly to the wound.</a:t>
            </a:r>
          </a:p>
          <a:p>
            <a:pPr defTabSz="914400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bandage holds the dressing in place.</a:t>
            </a:r>
          </a:p>
        </p:txBody>
      </p:sp>
    </p:spTree>
    <p:extLst>
      <p:ext uri="{BB962C8B-B14F-4D97-AF65-F5344CB8AC3E}">
        <p14:creationId xmlns:p14="http://schemas.microsoft.com/office/powerpoint/2010/main" val="3973937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0E1F8-5DEF-83C6-9CFD-150457D8A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9B38D8B5-1180-FE55-B482-2C46AF09E10E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56BB7A03-06AE-88C7-4EA3-5DAB07BDB0AE}"/>
              </a:ext>
            </a:extLst>
          </p:cNvPr>
          <p:cNvSpPr txBox="1"/>
          <p:nvPr/>
        </p:nvSpPr>
        <p:spPr>
          <a:xfrm>
            <a:off x="260939" y="2573058"/>
            <a:ext cx="4070595" cy="155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Treatment for amputation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0FD31705-FB37-E823-257A-53FFE87D2435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2D784A-0CF6-B656-A978-F9FD295294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0AE73E-AA5C-085F-4BEC-A45117CD05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9FF248-B311-A5A6-A7BA-A06760F8C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4D0D94-036C-CD1B-D187-56FDE62E8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B73A2D-CA7E-0074-320C-CA8241102466}"/>
              </a:ext>
            </a:extLst>
          </p:cNvPr>
          <p:cNvSpPr txBox="1">
            <a:spLocks/>
          </p:cNvSpPr>
          <p:nvPr/>
        </p:nvSpPr>
        <p:spPr bwMode="auto">
          <a:xfrm>
            <a:off x="5157216" y="2743518"/>
            <a:ext cx="82296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bleeding</a:t>
            </a:r>
          </a:p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 shock</a:t>
            </a:r>
          </a:p>
        </p:txBody>
      </p:sp>
    </p:spTree>
    <p:extLst>
      <p:ext uri="{BB962C8B-B14F-4D97-AF65-F5344CB8AC3E}">
        <p14:creationId xmlns:p14="http://schemas.microsoft.com/office/powerpoint/2010/main" val="909933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F6B25-62A2-476D-315F-BC2581BD5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0CA724A9-9B1C-43D0-E14A-73E28F2C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8B80D-7C7A-6D5E-8AD6-0E4A4945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793386-1CBF-F140-E5D2-47795C244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50FFA2-4F0C-7EE3-D76C-17996FE3D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82FEED5-457C-DFE3-2E47-59A4162A5B96}"/>
              </a:ext>
            </a:extLst>
          </p:cNvPr>
          <p:cNvSpPr txBox="1">
            <a:spLocks/>
          </p:cNvSpPr>
          <p:nvPr/>
        </p:nvSpPr>
        <p:spPr bwMode="auto">
          <a:xfrm>
            <a:off x="2249424" y="743712"/>
            <a:ext cx="8229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Angsana New" panose="02020603050405020304" pitchFamily="18" charset="-34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Closed Fractures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9" name="Picture 5" descr="unit4_fracture2">
            <a:extLst>
              <a:ext uri="{FF2B5EF4-FFF2-40B4-BE49-F238E27FC236}">
                <a16:creationId xmlns:a16="http://schemas.microsoft.com/office/drawing/2014/main" id="{C539320A-C2DD-0AF4-8037-7D4B5842E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262" y="1734312"/>
            <a:ext cx="52879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77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B94CE-D638-A54B-E88E-534E90602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61EC3612-4FF9-A41E-4E12-22D40957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24A9E2-C2AD-FCFF-8F52-8C83CEBB5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C0F04-8EA7-4A0C-E2AA-C17471497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08AB0-EB60-81B2-1AFC-332DA9003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D9BED3-74A6-57F7-3AE0-0169570943E5}"/>
              </a:ext>
            </a:extLst>
          </p:cNvPr>
          <p:cNvSpPr txBox="1">
            <a:spLocks/>
          </p:cNvSpPr>
          <p:nvPr/>
        </p:nvSpPr>
        <p:spPr bwMode="auto">
          <a:xfrm>
            <a:off x="2173224" y="920496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Angsana New" panose="02020603050405020304" pitchFamily="18" charset="-34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Angsana New" panose="02020603050405020304" pitchFamily="18" charset="-34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defTabSz="914400" eaLnBrk="1" hangingPunct="1"/>
            <a:r>
              <a:rPr lang="en-US" altLang="en-US" b="1">
                <a:solidFill>
                  <a:schemeClr val="tx2"/>
                </a:solidFill>
                <a:cs typeface="Angsana New" panose="02020603050405020304" pitchFamily="18" charset="-34"/>
              </a:rPr>
              <a:t>Open Fracture</a:t>
            </a:r>
          </a:p>
        </p:txBody>
      </p:sp>
      <p:pic>
        <p:nvPicPr>
          <p:cNvPr id="6" name="Picture 5" descr="unit4_Open_fx">
            <a:extLst>
              <a:ext uri="{FF2B5EF4-FFF2-40B4-BE49-F238E27FC236}">
                <a16:creationId xmlns:a16="http://schemas.microsoft.com/office/drawing/2014/main" id="{62C90153-3120-1155-1C83-A90A21A8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24" y="1963484"/>
            <a:ext cx="48006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88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15AC7-A0D5-B907-1798-5B9B88544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42A80FC8-BB48-D8B7-4F19-DBDCAC6A1CC7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F232B69D-7BC6-C5BF-EF28-4C61D8D546E9}"/>
              </a:ext>
            </a:extLst>
          </p:cNvPr>
          <p:cNvSpPr txBox="1"/>
          <p:nvPr/>
        </p:nvSpPr>
        <p:spPr>
          <a:xfrm>
            <a:off x="404248" y="2573058"/>
            <a:ext cx="4070595" cy="155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Sprains and Strains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E896D8F1-BC76-52D9-C87D-05DF979562D2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F4D3B0-4CA4-0C47-6591-E2987268A19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2AF6B7-CA50-2051-2853-27EB0B1F42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34280F-3659-99A1-7E1E-224AD2119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3C5556-F076-725F-6C41-FE1022054F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94D857-53C2-41EC-AB1D-54ADBBA5AEBA}"/>
              </a:ext>
            </a:extLst>
          </p:cNvPr>
          <p:cNvSpPr txBox="1">
            <a:spLocks/>
          </p:cNvSpPr>
          <p:nvPr/>
        </p:nvSpPr>
        <p:spPr bwMode="auto">
          <a:xfrm>
            <a:off x="5157216" y="2743518"/>
            <a:ext cx="82296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98516D-D995-2CEE-6A74-7575E9570C16}"/>
              </a:ext>
            </a:extLst>
          </p:cNvPr>
          <p:cNvSpPr txBox="1">
            <a:spLocks/>
          </p:cNvSpPr>
          <p:nvPr/>
        </p:nvSpPr>
        <p:spPr>
          <a:xfrm>
            <a:off x="4697863" y="2049242"/>
            <a:ext cx="8229600" cy="33829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Tenderness at the site of the injury.</a:t>
            </a:r>
          </a:p>
          <a:p>
            <a:endParaRPr lang="en-US" altLang="en-US" sz="28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Swelling and/or bruising.</a:t>
            </a:r>
          </a:p>
          <a:p>
            <a:endParaRPr lang="en-US" altLang="en-US" sz="280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altLang="en-US" sz="28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Restricted use, or loss of use.</a:t>
            </a:r>
            <a:endParaRPr lang="en-US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35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AA5CC-6460-9B75-8E69-2C25BD961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9625B79D-D16D-B68E-EE7C-DCC34F748D16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66E22CA6-7FDC-AC20-3E3A-62BAB7BCEE60}"/>
              </a:ext>
            </a:extLst>
          </p:cNvPr>
          <p:cNvSpPr txBox="1"/>
          <p:nvPr/>
        </p:nvSpPr>
        <p:spPr>
          <a:xfrm>
            <a:off x="404248" y="2573058"/>
            <a:ext cx="4070595" cy="817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Splinting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AA45BD5F-2575-75CF-0B32-404D53885F94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E14E4-B391-88DB-038F-EEF2227D54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41330-CDA3-338B-50DA-4FD13BCE6D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770E91-5200-1AEC-F285-BDC9667EF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872802-2C5F-BFC6-870B-A8D600362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1FBF8CC-951C-7AD1-B7CC-DF73193BAD85}"/>
              </a:ext>
            </a:extLst>
          </p:cNvPr>
          <p:cNvSpPr txBox="1">
            <a:spLocks/>
          </p:cNvSpPr>
          <p:nvPr/>
        </p:nvSpPr>
        <p:spPr bwMode="auto">
          <a:xfrm>
            <a:off x="5157216" y="2743518"/>
            <a:ext cx="82296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E96833-5EDB-9BD6-7EE8-4F0E8B945F6F}"/>
              </a:ext>
            </a:extLst>
          </p:cNvPr>
          <p:cNvSpPr txBox="1">
            <a:spLocks/>
          </p:cNvSpPr>
          <p:nvPr/>
        </p:nvSpPr>
        <p:spPr bwMode="auto">
          <a:xfrm>
            <a:off x="5012285" y="2339499"/>
            <a:ext cx="695844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 materials: Towels, blankets, or pillows, tied with bandaging materials of soft cloths.</a:t>
            </a:r>
          </a:p>
          <a:p>
            <a:pPr algn="just" defTabSz="914400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Rigid materials: a board, metal strip, folded magazine or newspaper, or another rigid item.</a:t>
            </a:r>
          </a:p>
        </p:txBody>
      </p:sp>
    </p:spTree>
    <p:extLst>
      <p:ext uri="{BB962C8B-B14F-4D97-AF65-F5344CB8AC3E}">
        <p14:creationId xmlns:p14="http://schemas.microsoft.com/office/powerpoint/2010/main" val="2344024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AF7B0-F22A-937B-4575-B03EF27FE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091B26CB-6C0F-8DE6-ABE5-69FE50D6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AB81FA-1A05-94E2-82A8-B9F59BF8B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9B5202-85D6-6CB4-0E02-8D7C55018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D25BAF-F6E6-3C24-BA5D-A61FFCD26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473061-1A88-07BA-F639-C7D0305112B1}"/>
              </a:ext>
            </a:extLst>
          </p:cNvPr>
          <p:cNvSpPr txBox="1">
            <a:spLocks/>
          </p:cNvSpPr>
          <p:nvPr/>
        </p:nvSpPr>
        <p:spPr bwMode="auto">
          <a:xfrm>
            <a:off x="2414016" y="1691597"/>
            <a:ext cx="84764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 – deformity</a:t>
            </a:r>
          </a:p>
          <a:p>
            <a:pPr defTabSz="914400">
              <a:buFont typeface="Arial" panose="020B0604020202020204" pitchFamily="34" charset="0"/>
              <a:buNone/>
            </a:pPr>
            <a:endParaRPr lang="en-US" altLang="en-US" sz="12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– Open Wounds</a:t>
            </a:r>
          </a:p>
          <a:p>
            <a:pPr defTabSz="914400"/>
            <a:endParaRPr lang="en-US" altLang="en-US" sz="12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 – Tenderness; pain upon touching</a:t>
            </a:r>
          </a:p>
          <a:p>
            <a:pPr defTabSz="914400"/>
            <a:endParaRPr lang="en-US" altLang="en-US" sz="12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– Swelling</a:t>
            </a:r>
          </a:p>
          <a:p>
            <a:pPr defTabSz="914400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47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A00D8-E5A3-19FF-F582-B9BF9CF92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2C7BF00E-DB57-7A3A-FD75-4812E0A3FEE5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5D451AF9-399D-1DA7-6CD1-A6E7E4EC934B}"/>
              </a:ext>
            </a:extLst>
          </p:cNvPr>
          <p:cNvSpPr txBox="1"/>
          <p:nvPr/>
        </p:nvSpPr>
        <p:spPr>
          <a:xfrm>
            <a:off x="404248" y="2573058"/>
            <a:ext cx="4070595" cy="2295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Head to toe assessment should be: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EC5194DE-47C9-D7C0-8432-EF4245389B80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DA8158-BAB3-3A67-507D-E9DAFECB0E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2ABEEC-6F3D-44D3-2BD9-01C5FD2635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55251-07F3-CCC1-A17A-A2546C774D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374E9B-19F5-5AD2-3437-C19778C3A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967E79-DCE4-B339-6C34-D754FE81B117}"/>
              </a:ext>
            </a:extLst>
          </p:cNvPr>
          <p:cNvSpPr txBox="1">
            <a:spLocks/>
          </p:cNvSpPr>
          <p:nvPr/>
        </p:nvSpPr>
        <p:spPr bwMode="auto">
          <a:xfrm>
            <a:off x="5157216" y="2743518"/>
            <a:ext cx="82296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6DD032-C757-058F-3E99-7B518AA83CED}"/>
              </a:ext>
            </a:extLst>
          </p:cNvPr>
          <p:cNvSpPr txBox="1">
            <a:spLocks/>
          </p:cNvSpPr>
          <p:nvPr/>
        </p:nvSpPr>
        <p:spPr bwMode="auto">
          <a:xfrm>
            <a:off x="4646865" y="2034341"/>
            <a:ext cx="7493471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Conducted on all victims, even those who seem alright. Everyone gets a tag.</a:t>
            </a:r>
          </a:p>
          <a:p>
            <a:pPr defTabSz="914400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Verbal (if the injured person is able to speak).</a:t>
            </a:r>
          </a:p>
          <a:p>
            <a:pPr defTabSz="914400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Hands-on.</a:t>
            </a:r>
          </a:p>
        </p:txBody>
      </p:sp>
    </p:spTree>
    <p:extLst>
      <p:ext uri="{BB962C8B-B14F-4D97-AF65-F5344CB8AC3E}">
        <p14:creationId xmlns:p14="http://schemas.microsoft.com/office/powerpoint/2010/main" val="912969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4703F-35D7-7BE7-392E-B679289DF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1B4A17FF-C2BC-DFFE-B986-603313D14E5C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C91BDF60-8A3B-9222-A8B5-FB36A5C95A77}"/>
              </a:ext>
            </a:extLst>
          </p:cNvPr>
          <p:cNvSpPr txBox="1"/>
          <p:nvPr/>
        </p:nvSpPr>
        <p:spPr>
          <a:xfrm>
            <a:off x="426936" y="2219517"/>
            <a:ext cx="4070595" cy="3033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Victims has the right to refuse treatment. Then: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2A41FA50-54E8-9083-076A-FAEF234CC6DC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BECDA1-1BE6-6DBA-0DC0-F2F5385F30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EFE15-9245-E0BC-6914-2DFD627650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0A040-384A-D687-0708-2A7D786669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5B9C47-978A-BABF-5B76-B9DA307D8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2A6688-51D8-384C-B233-E92060D8ED96}"/>
              </a:ext>
            </a:extLst>
          </p:cNvPr>
          <p:cNvSpPr txBox="1">
            <a:spLocks/>
          </p:cNvSpPr>
          <p:nvPr/>
        </p:nvSpPr>
        <p:spPr bwMode="auto">
          <a:xfrm>
            <a:off x="5157216" y="2743518"/>
            <a:ext cx="82296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EE144F-F350-5278-5555-5F20329818CA}"/>
              </a:ext>
            </a:extLst>
          </p:cNvPr>
          <p:cNvSpPr txBox="1">
            <a:spLocks/>
          </p:cNvSpPr>
          <p:nvPr/>
        </p:nvSpPr>
        <p:spPr bwMode="auto">
          <a:xfrm>
            <a:off x="5105650" y="2478263"/>
            <a:ext cx="672084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 careful attention.</a:t>
            </a:r>
          </a:p>
          <a:p>
            <a:pPr defTabSz="914400"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Look, listen, and feel for anything unusual.</a:t>
            </a:r>
          </a:p>
        </p:txBody>
      </p:sp>
    </p:spTree>
    <p:extLst>
      <p:ext uri="{BB962C8B-B14F-4D97-AF65-F5344CB8AC3E}">
        <p14:creationId xmlns:p14="http://schemas.microsoft.com/office/powerpoint/2010/main" val="1349279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31CE1-E685-871E-303F-409C69A7E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C09AA012-EE1C-99D2-4059-A3BE81D103A6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2FD91DC9-1297-313D-1F92-A066A15BF660}"/>
              </a:ext>
            </a:extLst>
          </p:cNvPr>
          <p:cNvSpPr txBox="1"/>
          <p:nvPr/>
        </p:nvSpPr>
        <p:spPr>
          <a:xfrm>
            <a:off x="426936" y="2219517"/>
            <a:ext cx="4070595" cy="155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Signs of a spinal injury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69D73F54-0EEB-27F6-D094-58A70D7A1C28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5E3D86-EE6C-131E-6E2A-89EA99D402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0D6A20-62C1-7206-D129-7B4643EC64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8E90BB-FFE1-2555-628E-D2254BCCA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B5FEA9-79D9-55A8-30B4-A52D249CC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3A1887-FF17-C442-1466-66B231A8A0C4}"/>
              </a:ext>
            </a:extLst>
          </p:cNvPr>
          <p:cNvSpPr txBox="1">
            <a:spLocks/>
          </p:cNvSpPr>
          <p:nvPr/>
        </p:nvSpPr>
        <p:spPr bwMode="auto">
          <a:xfrm>
            <a:off x="5157216" y="2743518"/>
            <a:ext cx="8229600" cy="239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06F233-B990-E6B1-A963-0E6826DBC2BB}"/>
              </a:ext>
            </a:extLst>
          </p:cNvPr>
          <p:cNvSpPr txBox="1">
            <a:spLocks/>
          </p:cNvSpPr>
          <p:nvPr/>
        </p:nvSpPr>
        <p:spPr bwMode="auto">
          <a:xfrm>
            <a:off x="4642462" y="1460528"/>
            <a:ext cx="7328264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altLang="en-US" dirty="0">
                <a:solidFill>
                  <a:schemeClr val="tx2"/>
                </a:solidFill>
                <a:cs typeface="Cordia New" panose="020B0304020202020204" pitchFamily="34" charset="-34"/>
              </a:rPr>
              <a:t>Sudden change in consciousness.</a:t>
            </a:r>
          </a:p>
          <a:p>
            <a:pPr defTabSz="914400"/>
            <a:endParaRPr lang="en-US" altLang="en-US" sz="1000" dirty="0">
              <a:solidFill>
                <a:schemeClr val="tx2"/>
              </a:solidFill>
              <a:cs typeface="Cordia New" panose="020B0304020202020204" pitchFamily="34" charset="-34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cs typeface="Cordia New" panose="020B0304020202020204" pitchFamily="34" charset="-34"/>
              </a:rPr>
              <a:t>Inability to move one or more body parts.</a:t>
            </a:r>
          </a:p>
          <a:p>
            <a:pPr defTabSz="914400"/>
            <a:endParaRPr lang="en-US" altLang="en-US" sz="1000" dirty="0">
              <a:solidFill>
                <a:schemeClr val="tx2"/>
              </a:solidFill>
              <a:cs typeface="Cordia New" panose="020B0304020202020204" pitchFamily="34" charset="-34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cs typeface="Cordia New" panose="020B0304020202020204" pitchFamily="34" charset="-34"/>
              </a:rPr>
              <a:t>Severe pain or pressure in the head, neck, or back.</a:t>
            </a:r>
          </a:p>
          <a:p>
            <a:pPr defTabSz="914400"/>
            <a:endParaRPr lang="en-US" altLang="en-US" sz="1000" dirty="0">
              <a:solidFill>
                <a:schemeClr val="tx2"/>
              </a:solidFill>
              <a:cs typeface="Cordia New" panose="020B0304020202020204" pitchFamily="34" charset="-34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cs typeface="Cordia New" panose="020B0304020202020204" pitchFamily="34" charset="-34"/>
              </a:rPr>
              <a:t>Tingling or numbness in extremities.</a:t>
            </a:r>
          </a:p>
          <a:p>
            <a:pPr defTabSz="914400"/>
            <a:endParaRPr lang="en-US" altLang="en-US" sz="1000" dirty="0">
              <a:solidFill>
                <a:schemeClr val="tx2"/>
              </a:solidFill>
              <a:cs typeface="Cordia New" panose="020B0304020202020204" pitchFamily="34" charset="-34"/>
            </a:endParaRPr>
          </a:p>
          <a:p>
            <a:pPr defTabSz="914400"/>
            <a:r>
              <a:rPr lang="en-US" altLang="en-US" dirty="0">
                <a:solidFill>
                  <a:schemeClr val="tx2"/>
                </a:solidFill>
                <a:cs typeface="Cordia New" panose="020B0304020202020204" pitchFamily="34" charset="-34"/>
              </a:rPr>
              <a:t>Difficulty breathing or seeing.</a:t>
            </a:r>
          </a:p>
          <a:p>
            <a:pPr defTabSz="914400"/>
            <a:endParaRPr lang="en-US" altLang="en-US" dirty="0">
              <a:solidFill>
                <a:schemeClr val="tx2"/>
              </a:solidFill>
              <a:cs typeface="Cordia New" panose="020B0304020202020204" pitchFamily="34" charset="-34"/>
            </a:endParaRPr>
          </a:p>
          <a:p>
            <a:pPr defTabSz="914400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562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B63B6AB5-B883-7D74-4975-4CCEC0188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3663602D-BEBA-DB94-CC62-F1E747D6C6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>
            <a:extLst>
              <a:ext uri="{FF2B5EF4-FFF2-40B4-BE49-F238E27FC236}">
                <a16:creationId xmlns:a16="http://schemas.microsoft.com/office/drawing/2014/main" id="{7AE490FB-C377-B5B9-755F-A2542D808A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59553" y="1016145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0" indent="0" defTabSz="914400"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Open Sans"/>
                <a:cs typeface="Times New Roman" pitchFamily="18" charset="0"/>
              </a:rPr>
              <a:t>Demonstrate the application of splints in treating fractures, dislocation, sprains and strains.</a:t>
            </a:r>
          </a:p>
          <a:p>
            <a:pPr defTabSz="914400">
              <a:buNone/>
            </a:pPr>
            <a:endParaRPr lang="en-US" altLang="en-US" sz="2400" kern="0" dirty="0">
              <a:solidFill>
                <a:srgbClr val="000000"/>
              </a:solidFill>
              <a:latin typeface="Open Sans"/>
              <a:cs typeface="Times New Roman" pitchFamily="18" charset="0"/>
            </a:endParaRPr>
          </a:p>
          <a:p>
            <a:pPr marL="0" indent="0" defTabSz="914400"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Open Sans"/>
                <a:cs typeface="Times New Roman" pitchFamily="18" charset="0"/>
              </a:rPr>
              <a:t>Demonstrate a complete Physical Exam as defined in this lesson.</a:t>
            </a:r>
          </a:p>
          <a:p>
            <a:pPr defTabSz="914400">
              <a:buNone/>
            </a:pPr>
            <a:endParaRPr lang="en-US" altLang="en-US" sz="2400" kern="0" dirty="0">
              <a:solidFill>
                <a:srgbClr val="000000"/>
              </a:solidFill>
              <a:latin typeface="Open Sans"/>
              <a:cs typeface="Times New Roman" pitchFamily="18" charset="0"/>
            </a:endParaRPr>
          </a:p>
          <a:p>
            <a:pPr marL="0" indent="0" defTabSz="914400"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Open Sans"/>
                <a:cs typeface="Times New Roman" pitchFamily="18" charset="0"/>
              </a:rPr>
              <a:t>Demonstrate emergency and non-emergency moves.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FA7517BF-359F-2F2A-2B1A-3ADF1C39D296}"/>
              </a:ext>
            </a:extLst>
          </p:cNvPr>
          <p:cNvSpPr txBox="1"/>
          <p:nvPr/>
        </p:nvSpPr>
        <p:spPr>
          <a:xfrm>
            <a:off x="585064" y="1921240"/>
            <a:ext cx="3857763" cy="13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lvl="0" algn="just" defTabSz="914126">
              <a:buClr>
                <a:srgbClr val="000000"/>
              </a:buClr>
              <a:buSzPts val="3200"/>
              <a:defRPr/>
            </a:pP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Upon </a:t>
            </a:r>
            <a:r>
              <a:rPr lang="en-US" sz="2799" kern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completion</a:t>
            </a:r>
            <a:r>
              <a:rPr kumimoji="0" lang="en-US" sz="279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of this lesson, you will be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A6FA5757-891F-6F70-E943-B3A7B640C1CC}"/>
              </a:ext>
            </a:extLst>
          </p:cNvPr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6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7DC621-4EB6-4161-2243-611309531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C17EE0F-A73F-C4AA-3183-622AD6428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33EAA4-3B18-0780-EF86-D79D19BAD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F62242EC-B9DA-5AD2-CB20-9577840E6CB8}"/>
              </a:ext>
            </a:extLst>
          </p:cNvPr>
          <p:cNvSpPr/>
          <p:nvPr/>
        </p:nvSpPr>
        <p:spPr>
          <a:xfrm>
            <a:off x="4877428" y="2721676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7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CF0EF7CF-1637-BC6B-F761-101909F6311B}"/>
              </a:ext>
            </a:extLst>
          </p:cNvPr>
          <p:cNvSpPr/>
          <p:nvPr/>
        </p:nvSpPr>
        <p:spPr>
          <a:xfrm>
            <a:off x="4847184" y="4037785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310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89D2C-06F5-BD32-D764-EC237ADDB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778F2003-0BFD-4C0C-BB6B-65596DD42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9EDCDA-A33D-F1C4-8AA4-C171DD71E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412D9D-20A5-4378-82E6-7797B2D26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D9100-28D1-5DF3-99D8-73CAB3822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F8A75DD-238E-BEA9-4109-8579B61953B2}"/>
              </a:ext>
            </a:extLst>
          </p:cNvPr>
          <p:cNvSpPr txBox="1">
            <a:spLocks/>
          </p:cNvSpPr>
          <p:nvPr/>
        </p:nvSpPr>
        <p:spPr bwMode="auto">
          <a:xfrm>
            <a:off x="1828800" y="2209800"/>
            <a:ext cx="909828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en-US" altLang="en-US" dirty="0">
                <a:solidFill>
                  <a:schemeClr val="tx2"/>
                </a:solidFill>
                <a:cs typeface="Cordia New" panose="020B0304020202020204" pitchFamily="34" charset="-34"/>
              </a:rPr>
              <a:t>Looking for materials that can be used as a backboard – </a:t>
            </a:r>
            <a:r>
              <a:rPr lang="en-US" altLang="en-US" b="1" dirty="0">
                <a:solidFill>
                  <a:schemeClr val="tx2"/>
                </a:solidFill>
                <a:cs typeface="Cordia New" panose="020B0304020202020204" pitchFamily="34" charset="-34"/>
              </a:rPr>
              <a:t>a door, iron board</a:t>
            </a:r>
            <a:r>
              <a:rPr lang="en-US" altLang="en-US" dirty="0">
                <a:solidFill>
                  <a:schemeClr val="tx2"/>
                </a:solidFill>
                <a:cs typeface="Cordia New" panose="020B0304020202020204" pitchFamily="34" charset="-34"/>
              </a:rPr>
              <a:t>, building materials – anything that might be available.</a:t>
            </a:r>
          </a:p>
        </p:txBody>
      </p:sp>
    </p:spTree>
    <p:extLst>
      <p:ext uri="{BB962C8B-B14F-4D97-AF65-F5344CB8AC3E}">
        <p14:creationId xmlns:p14="http://schemas.microsoft.com/office/powerpoint/2010/main" val="2163500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F87D7512-66B4-077B-8A77-CCCED2C76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B3B411C8-5429-6614-8396-A2BA1666A4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REVIEW</a:t>
            </a:r>
            <a:endParaRPr lang="en-US" dirty="0">
              <a:latin typeface="Open Sans"/>
            </a:endParaRPr>
          </a:p>
        </p:txBody>
      </p:sp>
      <p:sp>
        <p:nvSpPr>
          <p:cNvPr id="113" name="Google Shape;113;p15">
            <a:extLst>
              <a:ext uri="{FF2B5EF4-FFF2-40B4-BE49-F238E27FC236}">
                <a16:creationId xmlns:a16="http://schemas.microsoft.com/office/drawing/2014/main" id="{AAC6483C-9137-B1BE-9509-2AE72CCB3D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59553" y="1016145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first aid.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the steps in Initial Assessment.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CPR and BLS in Adults.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Heimlich maneuver in choking victims.</a:t>
            </a:r>
          </a:p>
          <a:p>
            <a:pPr marL="0" indent="0" defTabSz="914400">
              <a:lnSpc>
                <a:spcPct val="200000"/>
              </a:lnSpc>
              <a:buNone/>
              <a:defRPr/>
            </a:pPr>
            <a:r>
              <a:rPr lang="en-US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and Demonstrate steps in controlling bleeding.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1A9B855F-1F6D-9D39-AD50-03774EBDC635}"/>
              </a:ext>
            </a:extLst>
          </p:cNvPr>
          <p:cNvSpPr txBox="1"/>
          <p:nvPr/>
        </p:nvSpPr>
        <p:spPr>
          <a:xfrm>
            <a:off x="585064" y="1921240"/>
            <a:ext cx="3857763" cy="95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lang="en-US" sz="2799" kern="0" dirty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Now </a:t>
            </a: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you will be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9A6F100F-DE69-972F-2D53-84C16B2CCA6D}"/>
              </a:ext>
            </a:extLst>
          </p:cNvPr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1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1C375A-61C7-5C7A-FDF5-E1EA3E8DC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F8C8329-23AB-E081-C116-9F39D423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C447E4-E3C8-00F5-029B-1B6BAE7F1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03AC46BE-AFC8-3032-A78E-D688A33FE7C8}"/>
              </a:ext>
            </a:extLst>
          </p:cNvPr>
          <p:cNvSpPr/>
          <p:nvPr/>
        </p:nvSpPr>
        <p:spPr>
          <a:xfrm>
            <a:off x="4877428" y="2183313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2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C4B36D10-F67C-117F-E2ED-89E010A89272}"/>
              </a:ext>
            </a:extLst>
          </p:cNvPr>
          <p:cNvSpPr/>
          <p:nvPr/>
        </p:nvSpPr>
        <p:spPr>
          <a:xfrm>
            <a:off x="4877428" y="2931361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3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5" name="Google Shape;117;p15">
            <a:extLst>
              <a:ext uri="{FF2B5EF4-FFF2-40B4-BE49-F238E27FC236}">
                <a16:creationId xmlns:a16="http://schemas.microsoft.com/office/drawing/2014/main" id="{CD2E803B-A269-F8F7-671C-9502890C9FBF}"/>
              </a:ext>
            </a:extLst>
          </p:cNvPr>
          <p:cNvSpPr/>
          <p:nvPr/>
        </p:nvSpPr>
        <p:spPr>
          <a:xfrm>
            <a:off x="4877428" y="376171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4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7" name="Google Shape;117;p15">
            <a:extLst>
              <a:ext uri="{FF2B5EF4-FFF2-40B4-BE49-F238E27FC236}">
                <a16:creationId xmlns:a16="http://schemas.microsoft.com/office/drawing/2014/main" id="{896395C5-FCA5-F4C9-CE6E-8138A28BFF12}"/>
              </a:ext>
            </a:extLst>
          </p:cNvPr>
          <p:cNvSpPr/>
          <p:nvPr/>
        </p:nvSpPr>
        <p:spPr>
          <a:xfrm>
            <a:off x="4877428" y="5362742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5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047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046240A0-9252-ACD5-B7C8-E3D040AFB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36FE235E-2713-6F30-AE3B-9A2554F0E5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REVIEW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>
            <a:extLst>
              <a:ext uri="{FF2B5EF4-FFF2-40B4-BE49-F238E27FC236}">
                <a16:creationId xmlns:a16="http://schemas.microsoft.com/office/drawing/2014/main" id="{2AB2E6F6-E4A0-6569-F2CF-4D83C84C4E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59553" y="1016145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0" indent="0" defTabSz="914400"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Open Sans"/>
                <a:cs typeface="Times New Roman" pitchFamily="18" charset="0"/>
              </a:rPr>
              <a:t>Demonstrate the application of splints in treating fractures, dislocation, sprains and strains.</a:t>
            </a:r>
          </a:p>
          <a:p>
            <a:pPr defTabSz="914400">
              <a:buNone/>
            </a:pPr>
            <a:endParaRPr lang="en-US" altLang="en-US" sz="2400" kern="0" dirty="0">
              <a:solidFill>
                <a:srgbClr val="000000"/>
              </a:solidFill>
              <a:latin typeface="Open Sans"/>
              <a:cs typeface="Times New Roman" pitchFamily="18" charset="0"/>
            </a:endParaRPr>
          </a:p>
          <a:p>
            <a:pPr marL="0" indent="0" defTabSz="914400"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Open Sans"/>
                <a:cs typeface="Times New Roman" pitchFamily="18" charset="0"/>
              </a:rPr>
              <a:t>Demonstrate a complete Physical Exam as defined in this lesson.</a:t>
            </a:r>
          </a:p>
          <a:p>
            <a:pPr defTabSz="914400">
              <a:buNone/>
            </a:pPr>
            <a:endParaRPr lang="en-US" altLang="en-US" sz="2400" kern="0" dirty="0">
              <a:solidFill>
                <a:srgbClr val="000000"/>
              </a:solidFill>
              <a:latin typeface="Open Sans"/>
              <a:cs typeface="Times New Roman" pitchFamily="18" charset="0"/>
            </a:endParaRPr>
          </a:p>
          <a:p>
            <a:pPr marL="0" indent="0" defTabSz="914400"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Open Sans"/>
                <a:cs typeface="Times New Roman" pitchFamily="18" charset="0"/>
              </a:rPr>
              <a:t>Demonstrate emergency and non-emergency moves.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CD3CCE1C-8E72-E9C8-EE9C-C2065286E4FB}"/>
              </a:ext>
            </a:extLst>
          </p:cNvPr>
          <p:cNvSpPr txBox="1"/>
          <p:nvPr/>
        </p:nvSpPr>
        <p:spPr>
          <a:xfrm>
            <a:off x="585064" y="1921240"/>
            <a:ext cx="3857763" cy="95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lvl="0" algn="just" defTabSz="914126">
              <a:buClr>
                <a:srgbClr val="000000"/>
              </a:buClr>
              <a:buSzPts val="3200"/>
              <a:defRPr/>
            </a:pPr>
            <a:r>
              <a:rPr lang="en-US" sz="2799" kern="0" dirty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Now you will be able to :-</a:t>
            </a:r>
            <a:endParaRPr lang="en-US" sz="1200" kern="0" dirty="0">
              <a:solidFill>
                <a:srgbClr val="000000"/>
              </a:solidFill>
              <a:latin typeface="Open Sans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EE8072E6-9975-8A19-89E6-CAAD1A023E5A}"/>
              </a:ext>
            </a:extLst>
          </p:cNvPr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6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C9DD5F-EE95-BCA5-94F5-14A7B8FF1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63F1805-E7EE-C6BE-68D1-E5B390533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F172FE-2DC1-FF0A-CEE0-D4C19E8C2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AE0EB394-A13C-6FCB-9BB1-1189FB3B8BA4}"/>
              </a:ext>
            </a:extLst>
          </p:cNvPr>
          <p:cNvSpPr/>
          <p:nvPr/>
        </p:nvSpPr>
        <p:spPr>
          <a:xfrm>
            <a:off x="4877428" y="2721676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7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6DE1B7DC-757B-D738-CAEF-EC6EDC624CBE}"/>
              </a:ext>
            </a:extLst>
          </p:cNvPr>
          <p:cNvSpPr/>
          <p:nvPr/>
        </p:nvSpPr>
        <p:spPr>
          <a:xfrm>
            <a:off x="4847184" y="4037785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999" b="1" kern="0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05704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180" y="77073"/>
            <a:ext cx="12036465" cy="67038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52" y="3276640"/>
            <a:ext cx="304721" cy="30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en-IN" sz="179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33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6266" y="146524"/>
            <a:ext cx="6803534" cy="626023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478" y="3230265"/>
            <a:ext cx="3723599" cy="694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algn="ctr"/>
            <a:r>
              <a:rPr lang="en-US" sz="3999" b="1" dirty="0">
                <a:latin typeface="Open sans"/>
              </a:rPr>
              <a:t>THANK YOU </a:t>
            </a:r>
            <a:r>
              <a:rPr lang="en-US" sz="3999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50" y="516970"/>
            <a:ext cx="4875530" cy="5533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47" y="204414"/>
            <a:ext cx="2100235" cy="125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611" y="161056"/>
            <a:ext cx="1229670" cy="1088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AED9F-FA78-85A1-325E-BE3DA5030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A3F81C3F-DFF8-BB0E-CDD5-DCE66ACBF534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38AD783C-493E-362C-832C-E437850BDCFF}"/>
              </a:ext>
            </a:extLst>
          </p:cNvPr>
          <p:cNvSpPr txBox="1"/>
          <p:nvPr/>
        </p:nvSpPr>
        <p:spPr>
          <a:xfrm>
            <a:off x="577361" y="2762984"/>
            <a:ext cx="4120140" cy="817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DEFINITION</a:t>
            </a:r>
            <a:endParaRPr kumimoji="0" lang="en-PH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A3183F6D-4639-0228-E1B3-5F951E4C1421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6F07C7-6EC3-F33D-DC8F-7C74A05397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579147-C143-B72B-DB3B-281619463F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DE1E65-5D5B-46B2-F417-7D1B91308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4497BA-AA10-3006-FFB6-946ED026F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D5D454-CCAC-35B2-FA68-07DDE881C9AE}"/>
              </a:ext>
            </a:extLst>
          </p:cNvPr>
          <p:cNvSpPr txBox="1">
            <a:spLocks/>
          </p:cNvSpPr>
          <p:nvPr/>
        </p:nvSpPr>
        <p:spPr bwMode="auto">
          <a:xfrm>
            <a:off x="4847692" y="101266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defTabSz="914400"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Aid - </a:t>
            </a:r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provision of initial care for an ill or injured person and usually performed by a lay person (not limited to) until professional care arrives or definitive medical treatment can be accessed. It is generally consists of a series of simple and in some cases, potentially life-saving techniques that an individual can be trained to perform with minimal equipment.</a:t>
            </a:r>
            <a:endParaRPr lang="en-US" alt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400" eaLnBrk="1" hangingPunct="1"/>
            <a:endParaRPr lang="en-US" alt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27264-CFAC-1515-0451-40E6F0F51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4F5F73ED-1E74-1B37-E10E-40D1BF01BC49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47EBBC6D-08D3-8439-9473-046F76D2A5B6}"/>
              </a:ext>
            </a:extLst>
          </p:cNvPr>
          <p:cNvSpPr txBox="1"/>
          <p:nvPr/>
        </p:nvSpPr>
        <p:spPr>
          <a:xfrm>
            <a:off x="276978" y="2755336"/>
            <a:ext cx="4120140" cy="1556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NEW guidelines suggest</a:t>
            </a:r>
            <a:endParaRPr kumimoji="0" lang="en-PH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1217215D-5594-7A1E-92AC-BE46A4D96CD9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E2D54D-DCEE-7D69-99A0-D813413780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01DE2F-78E7-361A-2115-06B9D380C84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9C844-7B7F-F57C-2DD5-8A301782D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E3B50E-8DD8-8D9B-2BFD-2F7F2F8A4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D7C3D9-B267-B6FE-F155-B5A539CCB12F}"/>
              </a:ext>
            </a:extLst>
          </p:cNvPr>
          <p:cNvSpPr txBox="1">
            <a:spLocks/>
          </p:cNvSpPr>
          <p:nvPr/>
        </p:nvSpPr>
        <p:spPr bwMode="auto">
          <a:xfrm>
            <a:off x="4847692" y="123997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Compression - </a:t>
            </a: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Push hard and fast</a:t>
            </a:r>
          </a:p>
          <a:p>
            <a:pPr defTabSz="914400"/>
            <a:endParaRPr lang="en-US" altLang="en-US" sz="28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Airway</a:t>
            </a: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Open Airway and check for any obstructions.</a:t>
            </a:r>
          </a:p>
          <a:p>
            <a:pPr defTabSz="914400"/>
            <a:endParaRPr lang="en-US" alt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/>
            <a:r>
              <a:rPr lang="en-US" alt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Breathing </a:t>
            </a:r>
            <a:r>
              <a:rPr lang="en-US" altLang="en-US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give mouth to mouth rescue breath</a:t>
            </a:r>
          </a:p>
          <a:p>
            <a:pPr marL="0" indent="0" algn="just" defTabSz="914400" eaLnBrk="1" hangingPunct="1"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65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00DF0-6E63-CDE8-9414-779290E24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8494AB15-DFFF-4F1D-10F3-B5EBC0E0E83D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schemeClr val="tx2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6091C1DD-2A63-E1A3-2F49-BF9F8D9EA3CE}"/>
              </a:ext>
            </a:extLst>
          </p:cNvPr>
          <p:cNvSpPr txBox="1"/>
          <p:nvPr/>
        </p:nvSpPr>
        <p:spPr>
          <a:xfrm>
            <a:off x="1199414" y="3020154"/>
            <a:ext cx="3183304" cy="817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r>
              <a:rPr lang="en-US" altLang="en-US" sz="4800" b="1" dirty="0">
                <a:solidFill>
                  <a:srgbClr val="C00000"/>
                </a:solidFill>
                <a:cs typeface="Arial" panose="020B0604020202020204" pitchFamily="34" charset="0"/>
              </a:rPr>
              <a:t>C- A -B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74D81A7F-503E-0D8B-253F-E3F534EEEC32}"/>
              </a:ext>
            </a:extLst>
          </p:cNvPr>
          <p:cNvSpPr txBox="1"/>
          <p:nvPr/>
        </p:nvSpPr>
        <p:spPr>
          <a:xfrm>
            <a:off x="5012285" y="1745588"/>
            <a:ext cx="6400801" cy="137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2800" b="1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D71E46-6306-412F-DFC7-6C3582A36A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335CBD-C6D5-FB92-8718-DF7F44F761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ACBBF1-4F85-E16E-A1C8-D1CA75D66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9FA647-4B60-FBFE-B88A-CFAA3D4B5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492B76-BE32-07FC-215A-CE16D241406F}"/>
              </a:ext>
            </a:extLst>
          </p:cNvPr>
          <p:cNvSpPr txBox="1">
            <a:spLocks/>
          </p:cNvSpPr>
          <p:nvPr/>
        </p:nvSpPr>
        <p:spPr bwMode="auto">
          <a:xfrm>
            <a:off x="4847692" y="1239977"/>
            <a:ext cx="6729985" cy="589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 defTabSz="914400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just" defTabSz="914400" eaLnBrk="1" hangingPunct="1">
              <a:buNone/>
            </a:pPr>
            <a:endParaRPr lang="en-US" altLang="en-US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8D744-52D1-44E0-9CC2-0811CF817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241" y="1714657"/>
            <a:ext cx="6785436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BFD81-0575-AAF4-6A17-158ED8C26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4B16E223-1136-71E2-FB5F-D8128F49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4497A8-C22A-66F1-FF6F-376E96A0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10EF64-DEAD-ED68-0A6A-2F77DAB9B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A8E208-7DDD-CB53-CFC8-67134D2DB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8F6E3E-FCC0-FF61-7C4C-43C179064A1A}"/>
              </a:ext>
            </a:extLst>
          </p:cNvPr>
          <p:cNvSpPr/>
          <p:nvPr/>
        </p:nvSpPr>
        <p:spPr>
          <a:xfrm>
            <a:off x="2081784" y="2206752"/>
            <a:ext cx="8458200" cy="224631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05867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Give 30 compressions and 2 breaths for 5 cycles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Compression depth 1 ½ - 2 inches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100 compression per minute</a:t>
            </a:r>
          </a:p>
        </p:txBody>
      </p:sp>
    </p:spTree>
    <p:extLst>
      <p:ext uri="{BB962C8B-B14F-4D97-AF65-F5344CB8AC3E}">
        <p14:creationId xmlns:p14="http://schemas.microsoft.com/office/powerpoint/2010/main" val="300965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19FC5-1F27-A957-3C58-D0CEF0F00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2CA3225E-ECBB-E45E-055E-FD17CCEA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ED19DD-CCA4-912A-5FBC-AEE889194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3279C6-CF3C-FC67-80AE-A63AF773E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CDD41B-BDBB-4F02-FFBD-0C3BB3D24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777180-800F-71AF-F3E3-DB40D206E926}"/>
              </a:ext>
            </a:extLst>
          </p:cNvPr>
          <p:cNvSpPr/>
          <p:nvPr/>
        </p:nvSpPr>
        <p:spPr>
          <a:xfrm>
            <a:off x="2066544" y="1874837"/>
            <a:ext cx="8321040" cy="31083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20586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Give one breath every 5 seconds. 24 cycles is equivalent to 2mins of Rescue Breathing.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Re-assess after 24th cycle.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Note: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This is if you are trained to do so, otherwise deliver Compression only CPR</a:t>
            </a:r>
          </a:p>
        </p:txBody>
      </p:sp>
    </p:spTree>
    <p:extLst>
      <p:ext uri="{BB962C8B-B14F-4D97-AF65-F5344CB8AC3E}">
        <p14:creationId xmlns:p14="http://schemas.microsoft.com/office/powerpoint/2010/main" val="71897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8EE85-51F8-A2E5-0BD0-9E01E222E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B31FF679-5976-6764-82CE-4EE0BB00F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7E8C63-80DC-6901-868D-0C1B323A7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79E9DA-36FA-20A7-EEC2-6D022E35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8E2DDE-0685-8B89-537A-80F402040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CB20AB-D23B-3C54-58C0-BFDE37C3C2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837103"/>
              </p:ext>
            </p:extLst>
          </p:nvPr>
        </p:nvGraphicFramePr>
        <p:xfrm>
          <a:off x="1719072" y="1435607"/>
          <a:ext cx="8732520" cy="4057144"/>
        </p:xfrm>
        <a:graphic>
          <a:graphicData uri="http://schemas.openxmlformats.org/drawingml/2006/table">
            <a:tbl>
              <a:tblPr firstRow="1" bandRow="1"/>
              <a:tblGrid>
                <a:gridCol w="174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35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Compression ventilation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ratio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Artificial Respiration</a:t>
                      </a: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Compression rate</a:t>
                      </a: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Depth of Compression</a:t>
                      </a: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57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Infant</a:t>
                      </a: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5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Child</a:t>
                      </a:r>
                      <a:r>
                        <a:rPr lang="en-US" sz="1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endParaRPr lang="en-US" sz="1800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5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Adult</a:t>
                      </a: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DF130CF-6096-A27F-2438-716988258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399" y="2644510"/>
            <a:ext cx="1131993" cy="73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30:2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5E3F51-FF40-8E51-D0B5-42A6DE980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315" y="2590149"/>
            <a:ext cx="1536277" cy="120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1 breath every 3 sec. (40 breaths for 2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minutes)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57B9F4-14B3-88F7-761D-0631B131D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772" y="3595423"/>
            <a:ext cx="1455420" cy="73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30:2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EB725A-2806-AC0C-3E26-115278A9D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365" y="4647935"/>
            <a:ext cx="1536277" cy="73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30:2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D8EED3-8A13-BDB7-B74B-7CADE0213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972" y="3580749"/>
            <a:ext cx="1455420" cy="120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1 breath every 3 sec. (40 breaths for 2 minutes)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E8A23A-75A8-2970-6AEC-5454A9617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59" y="4654407"/>
            <a:ext cx="1617133" cy="98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1 breath every 5 sec. (24 breaths for 2 minutes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B17FF8-939A-B895-DD3B-70675260D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72" y="2641457"/>
            <a:ext cx="16171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100 compression per minute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ADE603-4F41-F41A-E152-2906AE921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890" y="4641707"/>
            <a:ext cx="1246540" cy="98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80-100 compression per minute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661520-7FE7-F053-C91A-F1124AB2F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2915" y="2608756"/>
            <a:ext cx="1536277" cy="60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½ to 1 inch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C81692-86AE-23CE-4604-0DCB12E5A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5035" y="3628053"/>
            <a:ext cx="1455420" cy="85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At least 1 ½ inches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FAB304-42C4-AF3D-3C87-023E4E18C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259" y="4658340"/>
            <a:ext cx="1617133" cy="85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At least 2 inches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FD2A4D-0EC5-96F0-7284-C8DD664F6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9910" y="3587607"/>
            <a:ext cx="1455420" cy="98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205867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100 compression per minute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205867"/>
              </a:solidFill>
              <a:effectLst/>
              <a:uLnTx/>
              <a:uFillTx/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39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826</Words>
  <Application>Microsoft Office PowerPoint</Application>
  <PresentationFormat>Custom</PresentationFormat>
  <Paragraphs>253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Angsana New</vt:lpstr>
      <vt:lpstr>Arial</vt:lpstr>
      <vt:lpstr>Arial Black</vt:lpstr>
      <vt:lpstr>Calibri</vt:lpstr>
      <vt:lpstr>Cordia New</vt:lpstr>
      <vt:lpstr>Open Sans</vt:lpstr>
      <vt:lpstr>Open Sans</vt:lpstr>
      <vt:lpstr>Open Sans</vt:lpstr>
      <vt:lpstr>Open Sans SemiBold</vt:lpstr>
      <vt:lpstr>Times New Roman</vt:lpstr>
      <vt:lpstr>Office Theme</vt:lpstr>
      <vt:lpstr>PowerPoint Presentation</vt:lpstr>
      <vt:lpstr>OBJECTIVES 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  <vt:lpstr>REVIEW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PC</dc:creator>
  <cp:keywords/>
  <dc:description>generated using python-pptx</dc:description>
  <cp:lastModifiedBy>NDRF ACADEMY</cp:lastModifiedBy>
  <cp:revision>15</cp:revision>
  <dcterms:created xsi:type="dcterms:W3CDTF">2013-01-27T09:14:16Z</dcterms:created>
  <dcterms:modified xsi:type="dcterms:W3CDTF">2025-12-31T06:50:40Z</dcterms:modified>
  <cp:category/>
</cp:coreProperties>
</file>