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02" r:id="rId2"/>
    <p:sldId id="257" r:id="rId3"/>
    <p:sldId id="275" r:id="rId4"/>
    <p:sldId id="297" r:id="rId5"/>
    <p:sldId id="276" r:id="rId6"/>
    <p:sldId id="258" r:id="rId7"/>
    <p:sldId id="298" r:id="rId8"/>
    <p:sldId id="307" r:id="rId9"/>
    <p:sldId id="308" r:id="rId10"/>
    <p:sldId id="309" r:id="rId11"/>
    <p:sldId id="310" r:id="rId12"/>
    <p:sldId id="291" r:id="rId13"/>
    <p:sldId id="283" r:id="rId14"/>
    <p:sldId id="287" r:id="rId15"/>
    <p:sldId id="289" r:id="rId16"/>
    <p:sldId id="290" r:id="rId17"/>
    <p:sldId id="311" r:id="rId18"/>
    <p:sldId id="312" r:id="rId19"/>
    <p:sldId id="313" r:id="rId20"/>
    <p:sldId id="314" r:id="rId21"/>
    <p:sldId id="299" r:id="rId22"/>
    <p:sldId id="300" r:id="rId23"/>
    <p:sldId id="301" r:id="rId24"/>
    <p:sldId id="304" r:id="rId25"/>
    <p:sldId id="305" r:id="rId26"/>
    <p:sldId id="306" r:id="rId27"/>
    <p:sldId id="1188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1" d="100"/>
          <a:sy n="31" d="100"/>
        </p:scale>
        <p:origin x="942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6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65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5403">
              <a:spcBef>
                <a:spcPts val="321"/>
              </a:spcBef>
            </a:pPr>
            <a:r>
              <a:rPr lang="en-US" spc="-115"/>
              <a:t>MFR</a:t>
            </a:r>
            <a:endParaRPr lang="en-US" spc="-1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95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4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0" y="3880189"/>
            <a:ext cx="13669107" cy="211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4</a:t>
            </a:r>
          </a:p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The Incident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5A061-1A5E-52D3-696B-686F3485B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2DE256DA-1548-B5F4-8075-B2DC7DF6DE7F}"/>
              </a:ext>
            </a:extLst>
          </p:cNvPr>
          <p:cNvSpPr txBox="1"/>
          <p:nvPr/>
        </p:nvSpPr>
        <p:spPr>
          <a:xfrm>
            <a:off x="661742" y="5215187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REPORTING</a:t>
            </a:r>
            <a:br>
              <a:rPr lang="en-IN" dirty="0"/>
            </a:br>
            <a:r>
              <a:rPr lang="en-IN" dirty="0"/>
              <a:t>(initial)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2556C0-A74A-F242-2EC3-27D759C239CD}"/>
              </a:ext>
            </a:extLst>
          </p:cNvPr>
          <p:cNvSpPr txBox="1">
            <a:spLocks noChangeArrowheads="1"/>
          </p:cNvSpPr>
          <p:nvPr/>
        </p:nvSpPr>
        <p:spPr>
          <a:xfrm>
            <a:off x="8342940" y="4072187"/>
            <a:ext cx="12459660" cy="1143000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endParaRPr lang="en-US" dirty="0">
              <a:solidFill>
                <a:schemeClr val="bg2"/>
              </a:solidFill>
              <a:latin typeface="Cambri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3ADFB-3AD9-ACB6-6C9D-C8B2B5ED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61" y="3933441"/>
            <a:ext cx="1231499" cy="142049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FAA9802-19C7-4246-E415-80A09B4A2739}"/>
              </a:ext>
            </a:extLst>
          </p:cNvPr>
          <p:cNvSpPr txBox="1">
            <a:spLocks noChangeArrowheads="1"/>
          </p:cNvSpPr>
          <p:nvPr/>
        </p:nvSpPr>
        <p:spPr>
          <a:xfrm>
            <a:off x="9018917" y="3605463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Address/location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type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condition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situation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victims</a:t>
            </a:r>
          </a:p>
          <a:p>
            <a:pPr marL="685800" indent="-68580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needed</a:t>
            </a:r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0EB4A-DB44-F049-581A-3A6C3D83C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443" y="3524973"/>
            <a:ext cx="4115157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285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chemeClr val="bg2"/>
                </a:solidFill>
              </a:rPr>
            </a:br>
            <a:br>
              <a:rPr lang="en-US" dirty="0">
                <a:solidFill>
                  <a:schemeClr val="bg2"/>
                </a:solidFill>
              </a:rPr>
            </a:br>
            <a:br>
              <a:rPr lang="en-US" dirty="0">
                <a:solidFill>
                  <a:schemeClr val="bg2"/>
                </a:solidFill>
              </a:rPr>
            </a:br>
            <a:br>
              <a:rPr lang="en-US" dirty="0">
                <a:solidFill>
                  <a:schemeClr val="bg2"/>
                </a:solidFill>
              </a:rPr>
            </a:b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SCENE SIZE-UP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571" y="2166257"/>
            <a:ext cx="12540343" cy="8229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of factors 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are used in the </a:t>
            </a: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decision-making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process to establish the </a:t>
            </a: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and tactics 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used in a particular incident.</a:t>
            </a:r>
          </a:p>
          <a:p>
            <a:pPr algn="just">
              <a:lnSpc>
                <a:spcPct val="150000"/>
              </a:lnSpc>
            </a:pP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evaluation of the incident begins when the </a:t>
            </a: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is received 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continues until the </a:t>
            </a: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is successfully mitigated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9644-03D0-660C-1C23-18A9E44A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45B7776-BF56-47B5-3F39-522C75A7797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4A164F9A-AFEC-4FBE-8285-8C6DB8A17B9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A917402-CAEA-6BBB-B11A-4150CFF4A432}"/>
              </a:ext>
            </a:extLst>
          </p:cNvPr>
          <p:cNvSpPr txBox="1"/>
          <p:nvPr/>
        </p:nvSpPr>
        <p:spPr>
          <a:xfrm>
            <a:off x="8564880" y="3888736"/>
            <a:ext cx="15076257" cy="4576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016000" indent="-1016000">
              <a:spcBef>
                <a:spcPts val="5000"/>
              </a:spcBef>
              <a:buSzPct val="100000"/>
              <a:buAutoNum type="arabicParenR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Place vehicle properly</a:t>
            </a:r>
          </a:p>
          <a:p>
            <a:pPr marL="1016000" indent="-1016000">
              <a:spcBef>
                <a:spcPts val="5000"/>
              </a:spcBef>
              <a:buSzPct val="100000"/>
              <a:buAutoNum type="arabicParenR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Isolate and mark the scene</a:t>
            </a:r>
          </a:p>
          <a:p>
            <a:pPr marL="1016000" indent="-1016000">
              <a:spcBef>
                <a:spcPts val="5000"/>
              </a:spcBef>
              <a:buSzPct val="100000"/>
              <a:buAutoNum type="arabicParenR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Mitigate risks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3459670-4721-B6AC-B12B-483B27D48323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300455C-95A5-27AC-A8C3-49090D4AD1B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78B733C-8A5E-45A6-4A2C-412E27E71CF7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4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1EE3036-E949-78FA-B04A-72181406E0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95F01AD-52F3-095D-AE70-F8907528C5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46E71-3358-C3F5-525E-6DE99A681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0993EF3-9FCD-A434-4B58-0768715CC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C2881F9-9ED3-D02B-F79B-A32E442D649B}"/>
              </a:ext>
            </a:extLst>
          </p:cNvPr>
          <p:cNvSpPr txBox="1"/>
          <p:nvPr/>
        </p:nvSpPr>
        <p:spPr>
          <a:xfrm>
            <a:off x="742863" y="2812493"/>
            <a:ext cx="711311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Securing </a:t>
            </a:r>
          </a:p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the Scene</a:t>
            </a:r>
          </a:p>
        </p:txBody>
      </p:sp>
    </p:spTree>
    <p:extLst>
      <p:ext uri="{BB962C8B-B14F-4D97-AF65-F5344CB8AC3E}">
        <p14:creationId xmlns:p14="http://schemas.microsoft.com/office/powerpoint/2010/main" val="14353624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371" y="5645100"/>
            <a:ext cx="7696200" cy="2286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GAINING ACCESS</a:t>
            </a:r>
            <a:endParaRPr lang="en-US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800" y="3435300"/>
            <a:ext cx="15849600" cy="899160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MFR should always analyze the need for personal protection such as helmet, eye protection, mask, self-contained breathing apparatus, gloves, etc. </a:t>
            </a: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attempting to gain access to a patient.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6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the incident occurs in water, cliffs, etc., the MFR should request assistance from specially trained personnel.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371" y="5715000"/>
            <a:ext cx="13803086" cy="2286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GAINING ACCESS TO BUILDINGS</a:t>
            </a:r>
            <a:endParaRPr lang="en-US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3971" y="3380930"/>
            <a:ext cx="8425543" cy="594361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look for alternate means of entry. Consider the easiest route for entry and exit based on the situation and the patient’s needs.</a:t>
            </a:r>
          </a:p>
          <a:p>
            <a:pPr algn="just"/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98372" y="5715000"/>
            <a:ext cx="16459200" cy="2286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DOORS</a:t>
            </a:r>
            <a:endParaRPr lang="en-US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7972" y="2332037"/>
            <a:ext cx="11342914" cy="9051926"/>
          </a:xfrm>
        </p:spPr>
        <p:txBody>
          <a:bodyPr/>
          <a:lstStyle/>
          <a:p>
            <a:pPr algn="just">
              <a:buNone/>
            </a:pPr>
            <a:endParaRPr lang="en-US" sz="56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padlock: 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the tip of the Kelly tool in the eye of the padlock bolt and use it as a lever to open the padlock.</a:t>
            </a:r>
          </a:p>
          <a:p>
            <a:pPr algn="just">
              <a:buNone/>
            </a:pPr>
            <a:endParaRPr lang="en-US" sz="56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buFontTx/>
              <a:buNone/>
            </a:pP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56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Solid door: </a:t>
            </a:r>
            <a:r>
              <a:rPr lang="en-US" sz="5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using force, notice whether the door opens in or out. If it opens out, it may be possible to remove the hinges.</a:t>
            </a:r>
          </a:p>
          <a:p>
            <a:pPr algn="just"/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9740" y="233264"/>
            <a:ext cx="16459200" cy="2286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mbria" pitchFamily="18" charset="0"/>
              </a:rPr>
              <a:t>WINDOWS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2897157"/>
            <a:ext cx="17003486" cy="90519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glass window should only be forced as a last resort.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 you need to break a window, protect yourself properly and use a pointed tool.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D:\ndrf\PPT COLLECTION\Chapter 4-the incident\photo\broken_window_rep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961" y="1766917"/>
            <a:ext cx="11570078" cy="5334002"/>
          </a:xfrm>
          <a:prstGeom prst="rect">
            <a:avLst/>
          </a:prstGeom>
          <a:noFill/>
          <a:ln w="25400" cmpd="sng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-cr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7185" y="3284912"/>
            <a:ext cx="16184014" cy="8998892"/>
          </a:xfrm>
        </p:spPr>
      </p:pic>
      <p:sp>
        <p:nvSpPr>
          <p:cNvPr id="5" name="TextBox 4"/>
          <p:cNvSpPr txBox="1"/>
          <p:nvPr/>
        </p:nvSpPr>
        <p:spPr>
          <a:xfrm>
            <a:off x="5181598" y="652387"/>
            <a:ext cx="1584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GAINING ACCESS TO VEHICLE USING BASIC TOOLS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E2F88A-E079-16E1-29EB-105AB17C8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4605332"/>
            <a:ext cx="14401800" cy="76784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353430-Fire-brigade-rescues-accident-Victim-of-a-car-using-a-hydraulic-rescue-tool-Stock-Phot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2987"/>
          <a:stretch>
            <a:fillRect/>
          </a:stretch>
        </p:blipFill>
        <p:spPr>
          <a:xfrm>
            <a:off x="8839200" y="5759648"/>
            <a:ext cx="12192000" cy="6553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0114" y="7207449"/>
            <a:ext cx="16851086" cy="3657598"/>
          </a:xfrm>
        </p:spPr>
        <p:txBody>
          <a:bodyPr/>
          <a:lstStyle/>
          <a:p>
            <a:pPr algn="just"/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Generally , if possible medical treatment should be given to the patient</a:t>
            </a:r>
            <a:r>
              <a:rPr lang="en-US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before extricating</a:t>
            </a:r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Patient should be remove in such a way as to </a:t>
            </a:r>
            <a:r>
              <a:rPr lang="en-US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minimize further injury</a:t>
            </a:r>
            <a:r>
              <a:rPr lang="en-US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202BB-9D4B-7608-AB29-19DC2EEF1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488009"/>
            <a:ext cx="11495314" cy="502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236" y="1529408"/>
            <a:ext cx="16459200" cy="1524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mbria" pitchFamily="18" charset="0"/>
              </a:rPr>
              <a:t>W</a:t>
            </a:r>
            <a:r>
              <a:rPr lang="en-US" sz="7200" dirty="0">
                <a:solidFill>
                  <a:schemeClr val="bg1"/>
                </a:solidFill>
                <a:latin typeface="Cambria" pitchFamily="18" charset="0"/>
              </a:rPr>
              <a:t>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34208"/>
            <a:ext cx="16459200" cy="121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600" dirty="0">
                <a:solidFill>
                  <a:schemeClr val="tx1"/>
                </a:solidFill>
                <a:latin typeface="Cambria" pitchFamily="18" charset="0"/>
              </a:rPr>
              <a:t>Make sure patients is protected from glass particles</a:t>
            </a:r>
            <a:r>
              <a:rPr lang="en-US" sz="5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 descr="D:\ndrf\PPT COLLECTION\Chapter 4-the incident\photo\car\4224334-Close-up-at-broken-car-windshield-Tint-blue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435152"/>
            <a:ext cx="14630400" cy="8267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completion of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320D5963-5616-DE9C-DD87-2C9C0B0FB324}"/>
              </a:ext>
            </a:extLst>
          </p:cNvPr>
          <p:cNvSpPr txBox="1"/>
          <p:nvPr/>
        </p:nvSpPr>
        <p:spPr>
          <a:xfrm>
            <a:off x="11336956" y="4127419"/>
            <a:ext cx="11983623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the five items of information to obtain when receiving a call for assistance.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five factors to consider when responding to a call.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the three steps for scene size-up,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 proper order.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25E3421-B770-D67B-B505-B634661B2501}"/>
              </a:ext>
            </a:extLst>
          </p:cNvPr>
          <p:cNvGrpSpPr/>
          <p:nvPr/>
        </p:nvGrpSpPr>
        <p:grpSpPr>
          <a:xfrm>
            <a:off x="9844663" y="4221679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3E608D0-447C-4381-4CFC-1FDF2EF8CD1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A225B2EF-9644-3ECA-56A9-7EF72F66EF9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603F42-8AF4-8F82-B4E1-4F168675EEC2}"/>
              </a:ext>
            </a:extLst>
          </p:cNvPr>
          <p:cNvGrpSpPr/>
          <p:nvPr/>
        </p:nvGrpSpPr>
        <p:grpSpPr>
          <a:xfrm>
            <a:off x="9844663" y="7010423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BC4D488-2B92-4391-3DF3-B93AE3690FB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E7F705C2-AA21-13A7-AE2A-B796DBB3E5EB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EDBD89D4-DCBA-DB33-D63D-EFF81E524A11}"/>
              </a:ext>
            </a:extLst>
          </p:cNvPr>
          <p:cNvGrpSpPr/>
          <p:nvPr/>
        </p:nvGrpSpPr>
        <p:grpSpPr>
          <a:xfrm>
            <a:off x="9844663" y="9251530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0D544A6A-C9A8-0CF5-D680-5400A744C1B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7DA9F67D-45D5-9BA4-1F6F-49747E27A77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024" y="1529408"/>
            <a:ext cx="9448800" cy="628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 </a:t>
            </a:r>
            <a:r>
              <a:rPr lang="en-US" sz="4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screw driver </a:t>
            </a: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other </a:t>
            </a:r>
            <a:r>
              <a:rPr lang="en-US" sz="4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pointed tools</a:t>
            </a: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Strike tool against </a:t>
            </a:r>
            <a:r>
              <a:rPr lang="en-US" sz="4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corner </a:t>
            </a: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window and continues to strike in the same spot until the  window shatters.</a:t>
            </a:r>
          </a:p>
          <a:p>
            <a:pPr>
              <a:lnSpc>
                <a:spcPct val="150000"/>
              </a:lnSpc>
            </a:pPr>
            <a:endParaRPr lang="en-US" sz="4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 descr="D:\ndrf\PPT COLLECTION\Chapter 4-the incident\photo\car\SledgeHammerGla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5824" y="1815160"/>
            <a:ext cx="8229600" cy="5857916"/>
          </a:xfrm>
          <a:prstGeom prst="rect">
            <a:avLst/>
          </a:prstGeom>
          <a:noFill/>
        </p:spPr>
      </p:pic>
      <p:pic>
        <p:nvPicPr>
          <p:cNvPr id="5123" name="Picture 3" descr="D:\ndrf\PPT COLLECTION\Chapter 4-the incident\photo\car\window2.jpg"/>
          <p:cNvPicPr>
            <a:picLocks noChangeAspect="1" noChangeArrowheads="1"/>
          </p:cNvPicPr>
          <p:nvPr/>
        </p:nvPicPr>
        <p:blipFill>
          <a:blip r:embed="rId3" cstate="print"/>
          <a:srcRect l="8955"/>
          <a:stretch>
            <a:fillRect/>
          </a:stretch>
        </p:blipFill>
        <p:spPr bwMode="auto">
          <a:xfrm>
            <a:off x="3559424" y="7673076"/>
            <a:ext cx="9296400" cy="4276708"/>
          </a:xfrm>
          <a:prstGeom prst="rect">
            <a:avLst/>
          </a:prstGeom>
          <a:noFill/>
        </p:spPr>
      </p:pic>
      <p:pic>
        <p:nvPicPr>
          <p:cNvPr id="5124" name="Picture 4" descr="D:\ndrf\PPT COLLECTION\Chapter 4-the incident\photo\car\Hammer-Breaking-Glass.jpg"/>
          <p:cNvPicPr>
            <a:picLocks noChangeAspect="1" noChangeArrowheads="1"/>
          </p:cNvPicPr>
          <p:nvPr/>
        </p:nvPicPr>
        <p:blipFill>
          <a:blip r:embed="rId4"/>
          <a:srcRect l="17097" r="7419"/>
          <a:stretch>
            <a:fillRect/>
          </a:stretch>
        </p:blipFill>
        <p:spPr bwMode="auto">
          <a:xfrm>
            <a:off x="12855824" y="7673076"/>
            <a:ext cx="8382000" cy="4276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sic Tools">
            <a:extLst>
              <a:ext uri="{FF2B5EF4-FFF2-40B4-BE49-F238E27FC236}">
                <a16:creationId xmlns:a16="http://schemas.microsoft.com/office/drawing/2014/main" id="{EB1306FB-4690-0479-7FF5-D4AD3449B3EB}"/>
              </a:ext>
            </a:extLst>
          </p:cNvPr>
          <p:cNvSpPr txBox="1"/>
          <p:nvPr/>
        </p:nvSpPr>
        <p:spPr>
          <a:xfrm>
            <a:off x="1077422" y="2147360"/>
            <a:ext cx="6009731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Basic Tools</a:t>
            </a:r>
          </a:p>
        </p:txBody>
      </p:sp>
      <p:sp>
        <p:nvSpPr>
          <p:cNvPr id="13" name="Pliers…">
            <a:extLst>
              <a:ext uri="{FF2B5EF4-FFF2-40B4-BE49-F238E27FC236}">
                <a16:creationId xmlns:a16="http://schemas.microsoft.com/office/drawing/2014/main" id="{3EE94D45-0484-E966-BE6E-AB0057121566}"/>
              </a:ext>
            </a:extLst>
          </p:cNvPr>
          <p:cNvSpPr txBox="1"/>
          <p:nvPr/>
        </p:nvSpPr>
        <p:spPr>
          <a:xfrm>
            <a:off x="1125034" y="3846471"/>
            <a:ext cx="5572722" cy="942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Pliers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Screwdriver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Tin snips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Hammer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Knife               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Rope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Kelly tool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Padlock remover</a:t>
            </a:r>
          </a:p>
        </p:txBody>
      </p:sp>
      <p:sp>
        <p:nvSpPr>
          <p:cNvPr id="14" name="Pry bar…">
            <a:extLst>
              <a:ext uri="{FF2B5EF4-FFF2-40B4-BE49-F238E27FC236}">
                <a16:creationId xmlns:a16="http://schemas.microsoft.com/office/drawing/2014/main" id="{8AA70A79-02D9-6859-646E-38B4B058CF62}"/>
              </a:ext>
            </a:extLst>
          </p:cNvPr>
          <p:cNvSpPr txBox="1"/>
          <p:nvPr/>
        </p:nvSpPr>
        <p:spPr>
          <a:xfrm>
            <a:off x="12708117" y="3757571"/>
            <a:ext cx="9563697" cy="8221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Pry bar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Vise grip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Axe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Hacksaw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Rubber mallet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Automatic center punch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Personal protective equipment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2403C75-CCEC-EAD9-E16D-E3307B8E7423}"/>
              </a:ext>
            </a:extLst>
          </p:cNvPr>
          <p:cNvSpPr/>
          <p:nvPr/>
        </p:nvSpPr>
        <p:spPr>
          <a:xfrm>
            <a:off x="1195207" y="4500070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15261C1F-41DC-92A5-3537-AB0E4AAB930D}"/>
              </a:ext>
            </a:extLst>
          </p:cNvPr>
          <p:cNvSpPr/>
          <p:nvPr/>
        </p:nvSpPr>
        <p:spPr>
          <a:xfrm>
            <a:off x="1195207" y="5737308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745566A0-F8DA-DD74-CDFE-52FD557DCC9E}"/>
              </a:ext>
            </a:extLst>
          </p:cNvPr>
          <p:cNvSpPr/>
          <p:nvPr/>
        </p:nvSpPr>
        <p:spPr>
          <a:xfrm>
            <a:off x="1195207" y="6936740"/>
            <a:ext cx="22475219" cy="0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F631F879-C192-BB89-5C8A-8369A5E93ABC}"/>
              </a:ext>
            </a:extLst>
          </p:cNvPr>
          <p:cNvSpPr/>
          <p:nvPr/>
        </p:nvSpPr>
        <p:spPr>
          <a:xfrm>
            <a:off x="1195207" y="8110771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24EB05C1-2340-E3ED-EBFD-8A54076669E0}"/>
              </a:ext>
            </a:extLst>
          </p:cNvPr>
          <p:cNvSpPr/>
          <p:nvPr/>
        </p:nvSpPr>
        <p:spPr>
          <a:xfrm>
            <a:off x="1195207" y="9378674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FDD87B55-62C6-BA2D-16FD-A9AEEB9B4D66}"/>
              </a:ext>
            </a:extLst>
          </p:cNvPr>
          <p:cNvSpPr/>
          <p:nvPr/>
        </p:nvSpPr>
        <p:spPr>
          <a:xfrm>
            <a:off x="1195207" y="10583077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FE30F340-9088-263A-3C27-74E646154500}"/>
              </a:ext>
            </a:extLst>
          </p:cNvPr>
          <p:cNvSpPr/>
          <p:nvPr/>
        </p:nvSpPr>
        <p:spPr>
          <a:xfrm>
            <a:off x="1195207" y="11848471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29332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BEA35AAB-40C5-EEC5-FE31-912FCB7913A1}"/>
              </a:ext>
            </a:extLst>
          </p:cNvPr>
          <p:cNvGrpSpPr/>
          <p:nvPr/>
        </p:nvGrpSpPr>
        <p:grpSpPr>
          <a:xfrm>
            <a:off x="1878631" y="1826986"/>
            <a:ext cx="20626738" cy="11067867"/>
            <a:chOff x="0" y="1005840"/>
            <a:chExt cx="20626736" cy="11067865"/>
          </a:xfrm>
        </p:grpSpPr>
        <p:pic>
          <p:nvPicPr>
            <p:cNvPr id="3" name="image.png" descr="image.png">
              <a:extLst>
                <a:ext uri="{FF2B5EF4-FFF2-40B4-BE49-F238E27FC236}">
                  <a16:creationId xmlns:a16="http://schemas.microsoft.com/office/drawing/2014/main" id="{3778894F-5180-91F2-5FEB-41B8B4FC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1840" y="1005840"/>
              <a:ext cx="3815339" cy="3959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image.jpeg" descr="image.jpeg">
              <a:extLst>
                <a:ext uri="{FF2B5EF4-FFF2-40B4-BE49-F238E27FC236}">
                  <a16:creationId xmlns:a16="http://schemas.microsoft.com/office/drawing/2014/main" id="{C055F508-4D84-E7E4-1C8C-D5FA56A6A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549" y="1372193"/>
              <a:ext cx="4723222" cy="2750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 descr="image.png">
              <a:extLst>
                <a:ext uri="{FF2B5EF4-FFF2-40B4-BE49-F238E27FC236}">
                  <a16:creationId xmlns:a16="http://schemas.microsoft.com/office/drawing/2014/main" id="{E53EDE57-843F-9B46-CE3F-7D659791E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4615" y="1524823"/>
              <a:ext cx="4520557" cy="29217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.png" descr="image.png">
              <a:extLst>
                <a:ext uri="{FF2B5EF4-FFF2-40B4-BE49-F238E27FC236}">
                  <a16:creationId xmlns:a16="http://schemas.microsoft.com/office/drawing/2014/main" id="{5F95FAC9-12EB-CC48-1ED7-8A6B4298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136328"/>
              <a:ext cx="6973982" cy="285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.png" descr="image.png">
              <a:extLst>
                <a:ext uri="{FF2B5EF4-FFF2-40B4-BE49-F238E27FC236}">
                  <a16:creationId xmlns:a16="http://schemas.microsoft.com/office/drawing/2014/main" id="{BFC13491-BFF2-EB29-FE2A-DEE502C2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54835" y="5396314"/>
              <a:ext cx="3695823" cy="2761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.png" descr="image.png">
              <a:extLst>
                <a:ext uri="{FF2B5EF4-FFF2-40B4-BE49-F238E27FC236}">
                  <a16:creationId xmlns:a16="http://schemas.microsoft.com/office/drawing/2014/main" id="{997D8D16-803A-C40F-A12C-4DC6C46EA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3549" y="5496854"/>
              <a:ext cx="5671807" cy="3366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.png" descr="image.png">
              <a:extLst>
                <a:ext uri="{FF2B5EF4-FFF2-40B4-BE49-F238E27FC236}">
                  <a16:creationId xmlns:a16="http://schemas.microsoft.com/office/drawing/2014/main" id="{E356CA38-E103-B094-1037-2B52F3F3B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3288" y="7529563"/>
              <a:ext cx="4520557" cy="4544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.png" descr="image.png">
              <a:extLst>
                <a:ext uri="{FF2B5EF4-FFF2-40B4-BE49-F238E27FC236}">
                  <a16:creationId xmlns:a16="http://schemas.microsoft.com/office/drawing/2014/main" id="{3C3DABC3-6200-6EE1-BFB1-716AC370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59628" y="8770545"/>
              <a:ext cx="6372690" cy="2733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.png" descr="image.png">
              <a:extLst>
                <a:ext uri="{FF2B5EF4-FFF2-40B4-BE49-F238E27FC236}">
                  <a16:creationId xmlns:a16="http://schemas.microsoft.com/office/drawing/2014/main" id="{40CEB9A9-0A4D-2DCE-9D1C-4888ED93E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013662">
              <a:off x="16380621" y="6917005"/>
              <a:ext cx="3059680" cy="543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1252635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6FB89B83-345F-D3E6-362A-40E7B9B157D9}"/>
              </a:ext>
            </a:extLst>
          </p:cNvPr>
          <p:cNvGrpSpPr/>
          <p:nvPr/>
        </p:nvGrpSpPr>
        <p:grpSpPr>
          <a:xfrm>
            <a:off x="1978922" y="1083107"/>
            <a:ext cx="19551530" cy="11549787"/>
            <a:chOff x="0" y="0"/>
            <a:chExt cx="19551528" cy="11549785"/>
          </a:xfrm>
        </p:grpSpPr>
        <p:pic>
          <p:nvPicPr>
            <p:cNvPr id="3" name="image.png" descr="image.png">
              <a:extLst>
                <a:ext uri="{FF2B5EF4-FFF2-40B4-BE49-F238E27FC236}">
                  <a16:creationId xmlns:a16="http://schemas.microsoft.com/office/drawing/2014/main" id="{2E481AC6-630C-EEBD-23AF-8CA1CB58F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5717" y="0"/>
              <a:ext cx="3905811" cy="544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image.png" descr="image.png">
              <a:extLst>
                <a:ext uri="{FF2B5EF4-FFF2-40B4-BE49-F238E27FC236}">
                  <a16:creationId xmlns:a16="http://schemas.microsoft.com/office/drawing/2014/main" id="{439C5281-DEB4-699D-1B35-EDE542640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7799"/>
              <a:ext cx="8658663" cy="26764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.png" descr="image.png">
              <a:extLst>
                <a:ext uri="{FF2B5EF4-FFF2-40B4-BE49-F238E27FC236}">
                  <a16:creationId xmlns:a16="http://schemas.microsoft.com/office/drawing/2014/main" id="{455975B7-9BF5-EA12-556B-A32223DA2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7120" y="155879"/>
              <a:ext cx="1982318" cy="7541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.png" descr="image.png">
              <a:extLst>
                <a:ext uri="{FF2B5EF4-FFF2-40B4-BE49-F238E27FC236}">
                  <a16:creationId xmlns:a16="http://schemas.microsoft.com/office/drawing/2014/main" id="{546131FD-9550-9B7B-33FD-69E5E185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397" y="3111706"/>
              <a:ext cx="4796970" cy="4796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.jpeg" descr="image.jpeg">
              <a:extLst>
                <a:ext uri="{FF2B5EF4-FFF2-40B4-BE49-F238E27FC236}">
                  <a16:creationId xmlns:a16="http://schemas.microsoft.com/office/drawing/2014/main" id="{FAF5433C-42E1-3415-16CB-F0FC37595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57968" y="5752834"/>
              <a:ext cx="3335233" cy="5796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.png" descr="image.png">
              <a:extLst>
                <a:ext uri="{FF2B5EF4-FFF2-40B4-BE49-F238E27FC236}">
                  <a16:creationId xmlns:a16="http://schemas.microsoft.com/office/drawing/2014/main" id="{A6AC40F3-39A3-43C2-000E-62A77A70C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5984" y="7722797"/>
              <a:ext cx="8532195" cy="33058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690087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C41E-0EC5-6C66-43A0-EA925753C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806DFBFD-CF2A-A4EE-8019-389025B244A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7645E15A-E33A-2154-04F9-4A7E605CD63A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REVIEW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7338B7A-B10F-3B3D-EE2F-C6A96907D4E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4AEB6AA9-829C-CFCA-0CBC-F0BA4B57D578}"/>
              </a:ext>
            </a:extLst>
          </p:cNvPr>
          <p:cNvSpPr txBox="1"/>
          <p:nvPr/>
        </p:nvSpPr>
        <p:spPr>
          <a:xfrm>
            <a:off x="11336956" y="4127419"/>
            <a:ext cx="11983623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List the five items of information to obtain when receiving a call for assistance.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List five factors to consider when responding to a call.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List the three steps for scene size-up, 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 proper order.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AAC32822-3A4D-767E-841F-DB9AC5DE856C}"/>
              </a:ext>
            </a:extLst>
          </p:cNvPr>
          <p:cNvGrpSpPr/>
          <p:nvPr/>
        </p:nvGrpSpPr>
        <p:grpSpPr>
          <a:xfrm>
            <a:off x="9844663" y="4221679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BFE5DEB3-8A32-F91F-B96C-18DA366EAC3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0A5EBD6C-7B16-8A75-3A9B-1B529F76CB8C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621EFE4B-6940-B078-AD4D-731FF6CE2A9A}"/>
              </a:ext>
            </a:extLst>
          </p:cNvPr>
          <p:cNvGrpSpPr/>
          <p:nvPr/>
        </p:nvGrpSpPr>
        <p:grpSpPr>
          <a:xfrm>
            <a:off x="9844663" y="7010423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EBCE5860-7255-7867-A81B-ACBC93B6B9B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45B7D2A4-5E91-63C6-9B45-9E53A9934B7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FAB5089E-0C1A-1243-1DE5-D2FF1042B35D}"/>
              </a:ext>
            </a:extLst>
          </p:cNvPr>
          <p:cNvGrpSpPr/>
          <p:nvPr/>
        </p:nvGrpSpPr>
        <p:grpSpPr>
          <a:xfrm>
            <a:off x="9844663" y="9251530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B3E33EF4-98DD-A5CA-292E-8367BAB8678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13799D7-9310-CC71-1F49-CF2DCD8500B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2633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BA4A-CEEF-9523-5774-DA784667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BA6D9E7B-40F9-5BC8-F5BA-812D431808AE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745A4DFD-3A4A-0F63-7C82-4800222E53FD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6E457A3-9908-B68C-C9CB-E5A72C7D627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95501497-5995-BC48-3BA4-99479D95A792}"/>
              </a:ext>
            </a:extLst>
          </p:cNvPr>
          <p:cNvSpPr txBox="1"/>
          <p:nvPr/>
        </p:nvSpPr>
        <p:spPr>
          <a:xfrm>
            <a:off x="11581140" y="4122589"/>
            <a:ext cx="1222496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the six items of information that should be included in the initial report when arriving at the scene.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three priorities when securing   the scene.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31EA43A3-CEC6-1D56-14EE-D04D75C7197D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F43576F9-B274-7AA6-792B-63CBE550208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2A5271C4-E6AD-1DF9-4E86-D9889D0CF3C6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7CF9638D-167D-54CD-AB3D-6D17054C7858}"/>
              </a:ext>
            </a:extLst>
          </p:cNvPr>
          <p:cNvGrpSpPr/>
          <p:nvPr/>
        </p:nvGrpSpPr>
        <p:grpSpPr>
          <a:xfrm>
            <a:off x="9844663" y="7312329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CFBC603F-DA4C-AEA5-5E25-25D6FB59C3C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EC369780-FB9F-2658-1203-CB5780C0FF6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68820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E40F-426B-F447-E89A-99AC22AF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D5FAD260-0247-C5CD-FBB1-067E08067FFA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E7DC6EA8-90F7-8D87-1D4F-4E9784C4D6FB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REVIEW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79B8A762-3030-DE32-64FB-AB7FDEB8A2C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8D2C6306-A030-16F1-E6BF-51A740D6F5EF}"/>
              </a:ext>
            </a:extLst>
          </p:cNvPr>
          <p:cNvSpPr txBox="1"/>
          <p:nvPr/>
        </p:nvSpPr>
        <p:spPr>
          <a:xfrm>
            <a:off x="11581140" y="4122589"/>
            <a:ext cx="1222496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List five basic tools used to gain access to a patient trapped in a vehicle.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List two ways to gain access to a patient trapped in a vehicle.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E8212F1C-DEB4-B743-5DBC-A19D15CF7259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091C7317-FD2D-E421-9ADD-5BDC3AE71A6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F81D5502-F384-848C-55BF-E03EA4753FB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kumimoji="0" sz="72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A6795BC5-4E14-570D-DDD9-71287298D919}"/>
              </a:ext>
            </a:extLst>
          </p:cNvPr>
          <p:cNvGrpSpPr/>
          <p:nvPr/>
        </p:nvGrpSpPr>
        <p:grpSpPr>
          <a:xfrm>
            <a:off x="9844663" y="7030708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AD4C7BF7-34C8-9B20-D302-AFD5817606B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6490A808-C670-A725-0511-5748C7E0048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 kumimoji="0" sz="72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7432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3246" y="482"/>
            <a:ext cx="24077510" cy="1356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22" y="6553222"/>
            <a:ext cx="609558" cy="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7" tIns="91433" rIns="182867" bIns="91433" numCol="1" anchor="t" anchorCtr="0" compatLnSpc="1">
            <a:prstTxWarp prst="textNoShape">
              <a:avLst/>
            </a:prstTxWarp>
          </a:bodyPr>
          <a:lstStyle/>
          <a:p>
            <a:endParaRPr lang="en-IN" sz="71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68393" y="15540039"/>
            <a:ext cx="1175697" cy="1094750"/>
          </a:xfrm>
          <a:prstGeom prst="rect">
            <a:avLst/>
          </a:prstGeom>
        </p:spPr>
        <p:txBody>
          <a:bodyPr lIns="94942" tIns="94942" rIns="94942" bIns="94942" anchor="t"/>
          <a:lstStyle>
            <a:defPPr marL="0" marR="0" indent="0" algn="l" defTabSz="110898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8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16335" rtl="0" fontAlgn="auto" latinLnBrk="0" hangingPunct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38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554492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108984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663476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217969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27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993" y="291799"/>
            <a:ext cx="13609657" cy="125228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79" tIns="78279" rIns="78279" bIns="78279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945" y="6460460"/>
            <a:ext cx="7448615" cy="13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79" tIns="78279" rIns="78279" bIns="78279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" y="481"/>
            <a:ext cx="4880356" cy="2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574" y="13722"/>
            <a:ext cx="2773969" cy="24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8" y="1266457"/>
            <a:ext cx="11477971" cy="106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completion of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2227DBE3-C6B3-1EC1-6690-5AB372B51153}"/>
              </a:ext>
            </a:extLst>
          </p:cNvPr>
          <p:cNvSpPr txBox="1"/>
          <p:nvPr/>
        </p:nvSpPr>
        <p:spPr>
          <a:xfrm>
            <a:off x="11581140" y="4122589"/>
            <a:ext cx="1222496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the six items of information that should be included in the initial report when arriving at the scene.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three priorities when securing   the scene.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A9526BB1-3B04-67F5-11EA-82DBD8174863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88E638A4-33B0-2E55-B0D9-CFADADDC5F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DA778A5E-0E4A-BA7A-8718-B535B9210BE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5FA2C6D7-5A35-E9F4-4486-DAEFED2A1363}"/>
              </a:ext>
            </a:extLst>
          </p:cNvPr>
          <p:cNvGrpSpPr/>
          <p:nvPr/>
        </p:nvGrpSpPr>
        <p:grpSpPr>
          <a:xfrm>
            <a:off x="9844663" y="7312329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861B1E23-878E-DADD-AE3F-2A07CAF5B3A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34ECE582-AF4B-0F85-F69C-C7B5993EB4D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CA0D-9D99-134B-815B-953A12AEC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95318EFD-47DB-1ACF-49B1-DB9367555818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completion of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915DCCA5-ECB9-7B62-FEC6-83C3E7734635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C63E9048-E0A9-9A5A-BC13-D8EA404FB03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5BCA8472-395F-2808-1F1C-80C6C6D6CBF4}"/>
              </a:ext>
            </a:extLst>
          </p:cNvPr>
          <p:cNvSpPr txBox="1"/>
          <p:nvPr/>
        </p:nvSpPr>
        <p:spPr>
          <a:xfrm>
            <a:off x="11581140" y="4122589"/>
            <a:ext cx="1222496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five basic tools used to gain access to a patient trapped in a vehicle.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two ways to gain access to a patient trapped in a vehicle.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F102F6DA-3EF9-3CC0-3AE4-D4CEA81CE9E1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8A7466FC-9D6D-DC2D-C857-34055C9B277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4CAFC6AC-7061-690C-2950-28D11CD5009C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723DFFA6-9F25-5D7C-4E18-B070589B72EE}"/>
              </a:ext>
            </a:extLst>
          </p:cNvPr>
          <p:cNvGrpSpPr/>
          <p:nvPr/>
        </p:nvGrpSpPr>
        <p:grpSpPr>
          <a:xfrm>
            <a:off x="9844663" y="7030708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7DA57C6C-5F89-E85F-669B-5471EFE478F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CDAF33A6-CDA5-0B19-12CA-C60257FEFA3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en-US" dirty="0"/>
                <a:t>7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907699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Incident</a:t>
            </a:r>
          </a:p>
        </p:txBody>
      </p:sp>
      <p:sp>
        <p:nvSpPr>
          <p:cNvPr id="4" name="A network of resources linked together for the purpose of providing emergency care and transport to victims of sudden illness or injury.">
            <a:extLst>
              <a:ext uri="{FF2B5EF4-FFF2-40B4-BE49-F238E27FC236}">
                <a16:creationId xmlns:a16="http://schemas.microsoft.com/office/drawing/2014/main" id="{CCE6C40E-974E-8EF6-3CF7-4828B88A95AC}"/>
              </a:ext>
            </a:extLst>
          </p:cNvPr>
          <p:cNvSpPr txBox="1"/>
          <p:nvPr/>
        </p:nvSpPr>
        <p:spPr>
          <a:xfrm>
            <a:off x="9387840" y="5641096"/>
            <a:ext cx="13282627" cy="5537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lang="en-US" sz="5400" dirty="0">
                <a:solidFill>
                  <a:schemeClr val="tx1"/>
                </a:solidFill>
              </a:rPr>
              <a:t>An event caused by a natural phenomenon or human activity that requires the </a:t>
            </a:r>
            <a:r>
              <a:rPr lang="en-US" sz="5400" b="1" dirty="0">
                <a:solidFill>
                  <a:schemeClr val="tx1"/>
                </a:solidFill>
              </a:rPr>
              <a:t>intervention of emergency service</a:t>
            </a:r>
            <a:r>
              <a:rPr lang="en-US" sz="5400" dirty="0">
                <a:solidFill>
                  <a:schemeClr val="tx1"/>
                </a:solidFill>
              </a:rPr>
              <a:t> personnel </a:t>
            </a:r>
            <a:r>
              <a:rPr lang="en-US" sz="5400" b="1" dirty="0">
                <a:solidFill>
                  <a:schemeClr val="tx1"/>
                </a:solidFill>
              </a:rPr>
              <a:t>to prevent or mitigate </a:t>
            </a:r>
            <a:r>
              <a:rPr lang="en-US" sz="5400" dirty="0">
                <a:solidFill>
                  <a:schemeClr val="tx1"/>
                </a:solidFill>
              </a:rPr>
              <a:t>loss of life and damage to property 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565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016000" indent="-1016000">
              <a:spcBef>
                <a:spcPts val="5000"/>
              </a:spcBef>
              <a:buSzPct val="100000"/>
              <a:buAutoNum type="arabicParenR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What is the current situation ?</a:t>
            </a:r>
          </a:p>
          <a:p>
            <a:pPr marL="1016000" indent="-1016000">
              <a:spcBef>
                <a:spcPts val="5000"/>
              </a:spcBef>
              <a:buSzPct val="100000"/>
              <a:buAutoNum type="arabicParenR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Where is it going ?</a:t>
            </a:r>
          </a:p>
          <a:p>
            <a:pPr marL="1016000" indent="-1016000">
              <a:spcBef>
                <a:spcPts val="5000"/>
              </a:spcBef>
              <a:buSzPct val="100000"/>
              <a:buAutoNum type="arabicParenR"/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How do I control it ?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(operations and resources needed)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3C1710-48E4-A63D-27DB-8798A27B2C06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4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Steps to Assess </a:t>
            </a:r>
          </a:p>
          <a:p>
            <a:pPr>
              <a:lnSpc>
                <a:spcPct val="100000"/>
              </a:lnSpc>
            </a:pPr>
            <a:r>
              <a:rPr lang="en-US" dirty="0"/>
              <a:t>the Scene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AE89-7D2E-5C62-AF3E-3A348B8D8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BF1B753D-AEC9-2B43-94EE-287025CD374A}"/>
              </a:ext>
            </a:extLst>
          </p:cNvPr>
          <p:cNvSpPr txBox="1"/>
          <p:nvPr/>
        </p:nvSpPr>
        <p:spPr>
          <a:xfrm>
            <a:off x="661742" y="5215187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INFORMATION TO OBTAIN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00B674-144E-E77F-2A55-CC4E353C1B36}"/>
              </a:ext>
            </a:extLst>
          </p:cNvPr>
          <p:cNvSpPr txBox="1">
            <a:spLocks noChangeArrowheads="1"/>
          </p:cNvSpPr>
          <p:nvPr/>
        </p:nvSpPr>
        <p:spPr>
          <a:xfrm>
            <a:off x="8342940" y="4072187"/>
            <a:ext cx="12459660" cy="1143000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endParaRPr lang="en-US" dirty="0">
              <a:solidFill>
                <a:schemeClr val="bg2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CB0DD8-CE4A-BE7C-D2B7-FB5081F9B285}"/>
              </a:ext>
            </a:extLst>
          </p:cNvPr>
          <p:cNvSpPr txBox="1">
            <a:spLocks noChangeArrowheads="1"/>
          </p:cNvSpPr>
          <p:nvPr/>
        </p:nvSpPr>
        <p:spPr>
          <a:xfrm>
            <a:off x="10319657" y="3343438"/>
            <a:ext cx="12020441" cy="7029123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following are the information to be obtain  while receiving a call- </a:t>
            </a:r>
          </a:p>
          <a:p>
            <a:pPr marL="514350" indent="-514350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Location/address of the incident</a:t>
            </a:r>
          </a:p>
          <a:p>
            <a:pPr marL="514350" indent="-514350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origin of the call</a:t>
            </a:r>
          </a:p>
          <a:p>
            <a:pPr marL="514350" indent="-514350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Incident type(what is happening)</a:t>
            </a:r>
          </a:p>
          <a:p>
            <a:pPr marL="514350" indent="-514350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Victims(number and condition)</a:t>
            </a:r>
          </a:p>
          <a:p>
            <a:pPr marL="514350" indent="-514350" hangingPunct="1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Actions taken</a:t>
            </a:r>
          </a:p>
        </p:txBody>
      </p:sp>
    </p:spTree>
    <p:extLst>
      <p:ext uri="{BB962C8B-B14F-4D97-AF65-F5344CB8AC3E}">
        <p14:creationId xmlns:p14="http://schemas.microsoft.com/office/powerpoint/2010/main" val="1617955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75F4-DB65-102F-23E9-674EBD652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B35A4AC9-53CF-C576-913E-6EDF04F5E8D3}"/>
              </a:ext>
            </a:extLst>
          </p:cNvPr>
          <p:cNvSpPr txBox="1"/>
          <p:nvPr/>
        </p:nvSpPr>
        <p:spPr>
          <a:xfrm>
            <a:off x="661742" y="5215187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RESPONSE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05EC5F-F94C-3767-DE21-40E9EA36F175}"/>
              </a:ext>
            </a:extLst>
          </p:cNvPr>
          <p:cNvSpPr txBox="1">
            <a:spLocks noChangeArrowheads="1"/>
          </p:cNvSpPr>
          <p:nvPr/>
        </p:nvSpPr>
        <p:spPr>
          <a:xfrm>
            <a:off x="8342940" y="4072187"/>
            <a:ext cx="12459660" cy="1143000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endParaRPr lang="en-US" dirty="0">
              <a:solidFill>
                <a:schemeClr val="bg2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977272-CD47-7227-9F73-B0527951E03B}"/>
              </a:ext>
            </a:extLst>
          </p:cNvPr>
          <p:cNvSpPr txBox="1">
            <a:spLocks noChangeArrowheads="1"/>
          </p:cNvSpPr>
          <p:nvPr/>
        </p:nvSpPr>
        <p:spPr>
          <a:xfrm>
            <a:off x="9960429" y="3559629"/>
            <a:ext cx="12459660" cy="8071539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responding to a call, you should consider, among others, the following factors:</a:t>
            </a: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Day of the week (traffic etc.)</a:t>
            </a: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Time of day (school, business hours, people at home </a:t>
            </a:r>
            <a:r>
              <a:rPr lang="en-US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Weather (rain, wind, storms etc.)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C25CF2-F4AB-BF15-9852-A719E439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61" y="3933441"/>
            <a:ext cx="1231499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96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5EE0-C595-3028-B395-845294A1D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ADBEEC09-4272-4053-1DFB-C4E773CAFE6B}"/>
              </a:ext>
            </a:extLst>
          </p:cNvPr>
          <p:cNvSpPr txBox="1"/>
          <p:nvPr/>
        </p:nvSpPr>
        <p:spPr>
          <a:xfrm>
            <a:off x="661742" y="5215187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RESPONSE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1A4FC4-1E30-0163-7B58-BD40BB76C542}"/>
              </a:ext>
            </a:extLst>
          </p:cNvPr>
          <p:cNvSpPr txBox="1">
            <a:spLocks noChangeArrowheads="1"/>
          </p:cNvSpPr>
          <p:nvPr/>
        </p:nvSpPr>
        <p:spPr>
          <a:xfrm>
            <a:off x="8342940" y="4072187"/>
            <a:ext cx="12459660" cy="1143000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endParaRPr lang="en-US" dirty="0">
              <a:solidFill>
                <a:schemeClr val="bg2"/>
              </a:solidFill>
              <a:latin typeface="Cambri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3B2A6-D6A5-695F-D690-D6E88BA7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61" y="3933441"/>
            <a:ext cx="1231499" cy="142049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E76E0D-AE18-E2AE-4903-0412654F612F}"/>
              </a:ext>
            </a:extLst>
          </p:cNvPr>
          <p:cNvSpPr txBox="1">
            <a:spLocks noChangeArrowheads="1"/>
          </p:cNvSpPr>
          <p:nvPr/>
        </p:nvSpPr>
        <p:spPr>
          <a:xfrm>
            <a:off x="9078686" y="2839331"/>
            <a:ext cx="13846628" cy="8623326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disturbances, riots </a:t>
            </a:r>
            <a:r>
              <a:rPr lang="en-US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Topography (winding roads etc.)</a:t>
            </a: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Hazardous materials (fuel leaks, radiation etc.)</a:t>
            </a: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Access routes (freeways, crossings, bridges, height, width, road maintenance, land mines etc.)</a:t>
            </a: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Power lines</a:t>
            </a:r>
          </a:p>
          <a:p>
            <a:pPr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 Proper vehicle placement</a:t>
            </a:r>
          </a:p>
          <a:p>
            <a:pPr hangingPunct="1">
              <a:lnSpc>
                <a:spcPct val="150000"/>
              </a:lnSpc>
            </a:pPr>
            <a:endParaRPr lang="en-US" sz="2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337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886</Words>
  <Application>Microsoft Office PowerPoint</Application>
  <PresentationFormat>Custom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Cambria</vt:lpstr>
      <vt:lpstr>Open Sans</vt:lpstr>
      <vt:lpstr>Open Sans</vt:lpstr>
      <vt:lpstr>Open Sans Semibold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SCENE SIZE-UP</vt:lpstr>
      <vt:lpstr>PowerPoint Presentation</vt:lpstr>
      <vt:lpstr>GAINING ACCESS</vt:lpstr>
      <vt:lpstr>GAINING ACCESS TO BUILDINGS</vt:lpstr>
      <vt:lpstr>DOORS</vt:lpstr>
      <vt:lpstr>WINDOWS</vt:lpstr>
      <vt:lpstr>PowerPoint Presentation</vt:lpstr>
      <vt:lpstr>PowerPoint Presentation</vt:lpstr>
      <vt:lpstr>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Kamal Mehra</cp:lastModifiedBy>
  <cp:revision>55</cp:revision>
  <dcterms:modified xsi:type="dcterms:W3CDTF">2026-04-13T05:07:40Z</dcterms:modified>
</cp:coreProperties>
</file>